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4" r:id="rId1"/>
  </p:sldMasterIdLst>
  <p:notesMasterIdLst>
    <p:notesMasterId r:id="rId17"/>
  </p:notesMasterIdLst>
  <p:sldIdLst>
    <p:sldId id="256" r:id="rId2"/>
    <p:sldId id="258" r:id="rId3"/>
    <p:sldId id="260" r:id="rId4"/>
    <p:sldId id="259" r:id="rId5"/>
    <p:sldId id="264" r:id="rId6"/>
    <p:sldId id="262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74"/>
    <a:srgbClr val="ADB10F"/>
    <a:srgbClr val="D84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76306272"/>
        <c:axId val="276305880"/>
      </c:barChart>
      <c:catAx>
        <c:axId val="2763062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76305880"/>
        <c:crosses val="autoZero"/>
        <c:auto val="1"/>
        <c:lblAlgn val="ctr"/>
        <c:lblOffset val="100"/>
        <c:noMultiLvlLbl val="0"/>
      </c:catAx>
      <c:valAx>
        <c:axId val="27630588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7630627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Да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 formatCode="0%">
                  <c:v>0.75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Не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 formatCode="0%">
                  <c:v>0.09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Не мога да преценя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 formatCode="0%">
                  <c:v>0.16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9737856"/>
        <c:axId val="279739816"/>
      </c:barChart>
      <c:catAx>
        <c:axId val="279737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9739816"/>
        <c:crosses val="autoZero"/>
        <c:auto val="1"/>
        <c:lblAlgn val="ctr"/>
        <c:lblOffset val="100"/>
        <c:noMultiLvlLbl val="0"/>
      </c:catAx>
      <c:valAx>
        <c:axId val="279739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6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79737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1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Да, от всички страни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1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4"/>
                <c:pt idx="0">
                  <c:v>ЗМ</c:v>
                </c:pt>
                <c:pt idx="1">
                  <c:v>УЗГ</c:v>
                </c:pt>
                <c:pt idx="2">
                  <c:v>ОЗ</c:v>
                </c:pt>
                <c:pt idx="3">
                  <c:v>ФМ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0.71</c:v>
                </c:pt>
                <c:pt idx="1">
                  <c:v>0.75</c:v>
                </c:pt>
                <c:pt idx="2">
                  <c:v>0.81</c:v>
                </c:pt>
                <c:pt idx="3">
                  <c:v>0.69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От повечето от тях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1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4"/>
                <c:pt idx="0">
                  <c:v>ЗМ</c:v>
                </c:pt>
                <c:pt idx="1">
                  <c:v>УЗГ</c:v>
                </c:pt>
                <c:pt idx="2">
                  <c:v>ОЗ</c:v>
                </c:pt>
                <c:pt idx="3">
                  <c:v>ФМ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0.15</c:v>
                </c:pt>
                <c:pt idx="1">
                  <c:v>0.12</c:v>
                </c:pt>
                <c:pt idx="2">
                  <c:v>0.08</c:v>
                </c:pt>
                <c:pt idx="3">
                  <c:v>0.11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Само от някои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1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4"/>
                <c:pt idx="0">
                  <c:v>ЗМ</c:v>
                </c:pt>
                <c:pt idx="1">
                  <c:v>УЗГ</c:v>
                </c:pt>
                <c:pt idx="2">
                  <c:v>ОЗ</c:v>
                </c:pt>
                <c:pt idx="3">
                  <c:v>ФМ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0.12</c:v>
                </c:pt>
                <c:pt idx="1">
                  <c:v>0.1</c:v>
                </c:pt>
                <c:pt idx="2">
                  <c:v>0.06</c:v>
                </c:pt>
                <c:pt idx="3">
                  <c:v>0.12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Не срещам подкрепа от никого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1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4"/>
                <c:pt idx="0">
                  <c:v>ЗМ</c:v>
                </c:pt>
                <c:pt idx="1">
                  <c:v>УЗГ</c:v>
                </c:pt>
                <c:pt idx="2">
                  <c:v>ОЗ</c:v>
                </c:pt>
                <c:pt idx="3">
                  <c:v>ФМ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0.02</c:v>
                </c:pt>
                <c:pt idx="1">
                  <c:v>0.03</c:v>
                </c:pt>
                <c:pt idx="2">
                  <c:v>0.05</c:v>
                </c:pt>
                <c:pt idx="3">
                  <c:v>0.08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79740208"/>
        <c:axId val="279740600"/>
      </c:barChart>
      <c:catAx>
        <c:axId val="279740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79740600"/>
        <c:crosses val="autoZero"/>
        <c:auto val="1"/>
        <c:lblAlgn val="ctr"/>
        <c:lblOffset val="100"/>
        <c:noMultiLvlLbl val="0"/>
      </c:catAx>
      <c:valAx>
        <c:axId val="2797406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9740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1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1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 b="1" i="1" dirty="0" smtClean="0">
              <a:solidFill>
                <a:schemeClr val="tx1"/>
              </a:solidFill>
            </a:endParaRPr>
          </a:p>
          <a:p>
            <a:pPr>
              <a:defRPr b="1" i="1">
                <a:solidFill>
                  <a:schemeClr val="tx1"/>
                </a:solidFill>
              </a:defRPr>
            </a:pPr>
            <a:r>
              <a:rPr lang="bg-BG" b="1" i="1" dirty="0" smtClean="0">
                <a:solidFill>
                  <a:schemeClr val="tx1"/>
                </a:solidFill>
              </a:rPr>
              <a:t>Работа</a:t>
            </a:r>
            <a:r>
              <a:rPr lang="bg-BG" b="1" i="1" baseline="0" dirty="0" smtClean="0">
                <a:solidFill>
                  <a:schemeClr val="tx1"/>
                </a:solidFill>
              </a:rPr>
              <a:t> в екип</a:t>
            </a:r>
            <a:endParaRPr lang="en-US" b="1" i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9820988080608385"/>
          <c:y val="3.01809478967026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1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589252696823392"/>
          <c:y val="0.31906020863129647"/>
          <c:w val="0.80108072309800737"/>
          <c:h val="0.448608498368985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4"/>
                <c:pt idx="0">
                  <c:v>ЗМ</c:v>
                </c:pt>
                <c:pt idx="1">
                  <c:v>УЗГ</c:v>
                </c:pt>
                <c:pt idx="2">
                  <c:v>ОЗ</c:v>
                </c:pt>
                <c:pt idx="3">
                  <c:v>ФМ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0.85</c:v>
                </c:pt>
                <c:pt idx="1">
                  <c:v>0.8</c:v>
                </c:pt>
                <c:pt idx="2">
                  <c:v>0.65</c:v>
                </c:pt>
                <c:pt idx="3">
                  <c:v>0.7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Не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accent1">
                  <a:lumMod val="75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4.0366027696816166E-2"/>
                  <c:y val="1.403696474400784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0366027696816166E-2"/>
                  <c:y val="-4.678988248002673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2017833289172457E-2"/>
                  <c:y val="9.357976496005174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0366027696816166E-2"/>
                  <c:y val="2.80739294880155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4"/>
                <c:pt idx="0">
                  <c:v>ЗМ</c:v>
                </c:pt>
                <c:pt idx="1">
                  <c:v>УЗГ</c:v>
                </c:pt>
                <c:pt idx="2">
                  <c:v>ОЗ</c:v>
                </c:pt>
                <c:pt idx="3">
                  <c:v>ФМ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0.15</c:v>
                </c:pt>
                <c:pt idx="1">
                  <c:v>0.2</c:v>
                </c:pt>
                <c:pt idx="2">
                  <c:v>0.35</c:v>
                </c:pt>
                <c:pt idx="3">
                  <c:v>0.3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79741384"/>
        <c:axId val="279741776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4"/>
                <c:pt idx="0">
                  <c:v>ЗМ</c:v>
                </c:pt>
                <c:pt idx="1">
                  <c:v>УЗГ</c:v>
                </c:pt>
                <c:pt idx="2">
                  <c:v>ОЗ</c:v>
                </c:pt>
                <c:pt idx="3">
                  <c:v>ФМ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9741384"/>
        <c:axId val="279741776"/>
      </c:lineChart>
      <c:catAx>
        <c:axId val="279741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9741776"/>
        <c:crosses val="autoZero"/>
        <c:auto val="1"/>
        <c:lblAlgn val="ctr"/>
        <c:lblOffset val="100"/>
        <c:noMultiLvlLbl val="0"/>
      </c:catAx>
      <c:valAx>
        <c:axId val="279741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9741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bg-BG" b="1" i="1" dirty="0" smtClean="0">
                <a:solidFill>
                  <a:schemeClr val="tx1"/>
                </a:solidFill>
              </a:rPr>
              <a:t>Коментар</a:t>
            </a:r>
            <a:r>
              <a:rPr lang="bg-BG" b="1" i="1" baseline="0" dirty="0" smtClean="0">
                <a:solidFill>
                  <a:schemeClr val="tx1"/>
                </a:solidFill>
              </a:rPr>
              <a:t> върху статии, мнения и др.</a:t>
            </a:r>
            <a:endParaRPr lang="bg-BG" b="1" i="1" dirty="0" smtClean="0">
              <a:solidFill>
                <a:schemeClr val="tx1"/>
              </a:solidFill>
            </a:endParaRPr>
          </a:p>
          <a:p>
            <a:pPr>
              <a:defRPr b="1">
                <a:solidFill>
                  <a:schemeClr val="tx1"/>
                </a:solidFill>
              </a:defRPr>
            </a:pPr>
            <a:endParaRPr lang="en-US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0030586931854857"/>
          <c:y val="6.96312521981130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 prstMaterial="metal"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ЗМ</c:v>
                </c:pt>
                <c:pt idx="1">
                  <c:v>УЗГ</c:v>
                </c:pt>
                <c:pt idx="2">
                  <c:v>ОЗ</c:v>
                </c:pt>
                <c:pt idx="3">
                  <c:v>ФМ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0.63</c:v>
                </c:pt>
                <c:pt idx="1">
                  <c:v>0.7</c:v>
                </c:pt>
                <c:pt idx="2">
                  <c:v>0.8</c:v>
                </c:pt>
                <c:pt idx="3">
                  <c:v>0.85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Не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3.5394283962487665E-2"/>
                  <c:y val="-4.581301508077880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601256915123392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9551997547482622E-2"/>
                  <c:y val="-8.3989557393560357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769714198124381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ЗМ</c:v>
                </c:pt>
                <c:pt idx="1">
                  <c:v>УЗГ</c:v>
                </c:pt>
                <c:pt idx="2">
                  <c:v>ОЗ</c:v>
                </c:pt>
                <c:pt idx="3">
                  <c:v>ФМ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0.37</c:v>
                </c:pt>
                <c:pt idx="1">
                  <c:v>0.3</c:v>
                </c:pt>
                <c:pt idx="2">
                  <c:v>0.2</c:v>
                </c:pt>
                <c:pt idx="3">
                  <c:v>0.15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ЗМ</c:v>
                </c:pt>
                <c:pt idx="1">
                  <c:v>УЗГ</c:v>
                </c:pt>
                <c:pt idx="2">
                  <c:v>ОЗ</c:v>
                </c:pt>
                <c:pt idx="3">
                  <c:v>ФМ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79743344"/>
        <c:axId val="279735896"/>
      </c:barChart>
      <c:catAx>
        <c:axId val="279743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9735896"/>
        <c:crosses val="autoZero"/>
        <c:auto val="1"/>
        <c:lblAlgn val="ctr"/>
        <c:lblOffset val="100"/>
        <c:noMultiLvlLbl val="0"/>
      </c:catAx>
      <c:valAx>
        <c:axId val="279735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9743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1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bg-BG" b="1" i="1" dirty="0" smtClean="0">
                <a:solidFill>
                  <a:schemeClr val="tx1"/>
                </a:solidFill>
              </a:rPr>
              <a:t>Провеждане</a:t>
            </a:r>
            <a:r>
              <a:rPr lang="bg-BG" b="1" i="1" baseline="0" dirty="0" smtClean="0">
                <a:solidFill>
                  <a:schemeClr val="tx1"/>
                </a:solidFill>
              </a:rPr>
              <a:t> на анкети</a:t>
            </a:r>
            <a:endParaRPr lang="en-US" b="1" i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1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rgbClr val="7030A0">
                <a:alpha val="99000"/>
              </a:srgb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ЗМ</c:v>
                </c:pt>
                <c:pt idx="1">
                  <c:v>УЗГ</c:v>
                </c:pt>
                <c:pt idx="2">
                  <c:v>ОЗ</c:v>
                </c:pt>
                <c:pt idx="3">
                  <c:v>ФМ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</c:v>
                </c:pt>
                <c:pt idx="1">
                  <c:v>0.55000000000000004</c:v>
                </c:pt>
                <c:pt idx="2">
                  <c:v>0.62</c:v>
                </c:pt>
                <c:pt idx="3">
                  <c:v>0.82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Не</c:v>
                </c:pt>
              </c:strCache>
            </c:strRef>
          </c:tx>
          <c:spPr>
            <a:solidFill>
              <a:srgbClr val="D84699"/>
            </a:solidFill>
            <a:ln>
              <a:solidFill>
                <a:srgbClr val="7030A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4.0433626768971137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5136763775869777E-2"/>
                  <c:y val="-4.998732604804136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4109411020695759E-2"/>
                  <c:y val="9.99746520960818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7785195272420339E-2"/>
                  <c:y val="-4.998732604804136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ЗМ</c:v>
                </c:pt>
                <c:pt idx="1">
                  <c:v>УЗГ</c:v>
                </c:pt>
                <c:pt idx="2">
                  <c:v>ОЗ</c:v>
                </c:pt>
                <c:pt idx="3">
                  <c:v>ФМ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0.4</c:v>
                </c:pt>
                <c:pt idx="1">
                  <c:v>0.45</c:v>
                </c:pt>
                <c:pt idx="2">
                  <c:v>0.38</c:v>
                </c:pt>
                <c:pt idx="3">
                  <c:v>0.18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ЗМ</c:v>
                </c:pt>
                <c:pt idx="1">
                  <c:v>УЗГ</c:v>
                </c:pt>
                <c:pt idx="2">
                  <c:v>ОЗ</c:v>
                </c:pt>
                <c:pt idx="3">
                  <c:v>ФМ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79736680"/>
        <c:axId val="279737072"/>
      </c:barChart>
      <c:catAx>
        <c:axId val="279736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9737072"/>
        <c:crosses val="autoZero"/>
        <c:auto val="1"/>
        <c:lblAlgn val="ctr"/>
        <c:lblOffset val="100"/>
        <c:noMultiLvlLbl val="0"/>
      </c:catAx>
      <c:valAx>
        <c:axId val="279737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9736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1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bg-BG" b="1" i="1" dirty="0" smtClean="0">
                <a:solidFill>
                  <a:schemeClr val="tx1"/>
                </a:solidFill>
              </a:rPr>
              <a:t>Решаване</a:t>
            </a:r>
            <a:r>
              <a:rPr lang="bg-BG" b="1" i="1" baseline="0" dirty="0" smtClean="0">
                <a:solidFill>
                  <a:schemeClr val="tx1"/>
                </a:solidFill>
              </a:rPr>
              <a:t> на казуси</a:t>
            </a:r>
            <a:endParaRPr lang="en-US" b="1" i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9578521886990389"/>
          <c:y val="3.2035718564951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1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588840379123069"/>
          <c:y val="0.23162148186265152"/>
          <c:w val="0.88275067819606934"/>
          <c:h val="0.639728074766826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4"/>
                <c:pt idx="0">
                  <c:v>ЗМ</c:v>
                </c:pt>
                <c:pt idx="1">
                  <c:v>УЗГ</c:v>
                </c:pt>
                <c:pt idx="2">
                  <c:v>ОЗ</c:v>
                </c:pt>
                <c:pt idx="3">
                  <c:v>ФМ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0.76</c:v>
                </c:pt>
                <c:pt idx="1">
                  <c:v>0.73</c:v>
                </c:pt>
                <c:pt idx="2">
                  <c:v>0.81</c:v>
                </c:pt>
                <c:pt idx="3">
                  <c:v>0.89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Не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accent1">
                  <a:lumMod val="75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4.7590358185104452E-2"/>
                  <c:y val="3.44419589067525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863452728368095E-2"/>
                  <c:y val="9.840559687643588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1151270304490856E-2"/>
                  <c:y val="-9.0204088424739332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5863452728368047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4"/>
                <c:pt idx="0">
                  <c:v>ЗМ</c:v>
                </c:pt>
                <c:pt idx="1">
                  <c:v>УЗГ</c:v>
                </c:pt>
                <c:pt idx="2">
                  <c:v>ОЗ</c:v>
                </c:pt>
                <c:pt idx="3">
                  <c:v>ФМ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0.24</c:v>
                </c:pt>
                <c:pt idx="1">
                  <c:v>0.27</c:v>
                </c:pt>
                <c:pt idx="2">
                  <c:v>0.19</c:v>
                </c:pt>
                <c:pt idx="3">
                  <c:v>0.11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4"/>
                <c:pt idx="0">
                  <c:v>ЗМ</c:v>
                </c:pt>
                <c:pt idx="1">
                  <c:v>УЗГ</c:v>
                </c:pt>
                <c:pt idx="2">
                  <c:v>ОЗ</c:v>
                </c:pt>
                <c:pt idx="3">
                  <c:v>ФМ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79738248"/>
        <c:axId val="279738640"/>
      </c:barChart>
      <c:catAx>
        <c:axId val="279738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9738640"/>
        <c:crosses val="autoZero"/>
        <c:auto val="1"/>
        <c:lblAlgn val="ctr"/>
        <c:lblOffset val="100"/>
        <c:noMultiLvlLbl val="0"/>
      </c:catAx>
      <c:valAx>
        <c:axId val="279738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9738248"/>
        <c:crosses val="autoZero"/>
        <c:crossBetween val="between"/>
      </c:valAx>
      <c:spPr>
        <a:noFill/>
        <a:ln cap="rnd" cmpd="dbl">
          <a:solidFill>
            <a:schemeClr val="bg2"/>
          </a:solidFill>
          <a:round/>
        </a:ln>
        <a:effectLst/>
      </c:spPr>
    </c:plotArea>
    <c:legend>
      <c:legendPos val="r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1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bg-BG" b="1" i="1" dirty="0" smtClean="0">
                <a:solidFill>
                  <a:schemeClr val="tx1"/>
                </a:solidFill>
              </a:rPr>
              <a:t>Работа </a:t>
            </a:r>
            <a:r>
              <a:rPr lang="bg-BG" b="1" i="1" dirty="0">
                <a:solidFill>
                  <a:schemeClr val="tx1"/>
                </a:solidFill>
              </a:rPr>
              <a:t>с документи</a:t>
            </a:r>
            <a:endParaRPr lang="en-US" b="1" i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1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Не</c:v>
                </c:pt>
              </c:strCache>
            </c:strRef>
          </c:tx>
          <c:spPr>
            <a:solidFill>
              <a:srgbClr val="ADB10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ЗМ</c:v>
                </c:pt>
                <c:pt idx="1">
                  <c:v>УЗГ</c:v>
                </c:pt>
                <c:pt idx="2">
                  <c:v>ОЗ</c:v>
                </c:pt>
                <c:pt idx="3">
                  <c:v>ФМ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0.11</c:v>
                </c:pt>
                <c:pt idx="1">
                  <c:v>0.35</c:v>
                </c:pt>
                <c:pt idx="2">
                  <c:v>0.25</c:v>
                </c:pt>
                <c:pt idx="3">
                  <c:v>0.12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ЗМ</c:v>
                </c:pt>
                <c:pt idx="1">
                  <c:v>УЗГ</c:v>
                </c:pt>
                <c:pt idx="2">
                  <c:v>ОЗ</c:v>
                </c:pt>
                <c:pt idx="3">
                  <c:v>ФМ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</c:ser>
        <c:ser>
          <c:idx val="0"/>
          <c:order val="0"/>
          <c:tx>
            <c:strRef>
              <c:f>Sheet1!$B$1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ЗМ</c:v>
                </c:pt>
                <c:pt idx="1">
                  <c:v>УЗГ</c:v>
                </c:pt>
                <c:pt idx="2">
                  <c:v>ОЗ</c:v>
                </c:pt>
                <c:pt idx="3">
                  <c:v>ФМ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0.89</c:v>
                </c:pt>
                <c:pt idx="1">
                  <c:v>0.65</c:v>
                </c:pt>
                <c:pt idx="2">
                  <c:v>0.75</c:v>
                </c:pt>
                <c:pt idx="3">
                  <c:v>0.88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79739032"/>
        <c:axId val="319172448"/>
      </c:barChart>
      <c:catAx>
        <c:axId val="279739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9172448"/>
        <c:crosses val="autoZero"/>
        <c:auto val="1"/>
        <c:lblAlgn val="ctr"/>
        <c:lblOffset val="100"/>
        <c:noMultiLvlLbl val="0"/>
      </c:catAx>
      <c:valAx>
        <c:axId val="319172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9739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8716388794144696"/>
          <c:y val="0.48733601444257635"/>
          <c:w val="0.12482256570275238"/>
          <c:h val="0.198379273311899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Да, напълно</c:v>
                </c:pt>
              </c:strCache>
            </c:strRef>
          </c:tx>
          <c:explosion val="2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Да, напълно</c:v>
                </c:pt>
                <c:pt idx="1">
                  <c:v>По-скоро да </c:v>
                </c:pt>
                <c:pt idx="2">
                  <c:v>Отчасти</c:v>
                </c:pt>
                <c:pt idx="3">
                  <c:v>По-скоро не</c:v>
                </c:pt>
                <c:pt idx="4">
                  <c:v>Категорично не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0.47</c:v>
                </c:pt>
                <c:pt idx="1">
                  <c:v>0.35</c:v>
                </c:pt>
                <c:pt idx="2">
                  <c:v>0.12</c:v>
                </c:pt>
                <c:pt idx="3">
                  <c:v>0.04</c:v>
                </c:pt>
                <c:pt idx="4">
                  <c:v>0.02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По-скоро да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Да, напълно</c:v>
                </c:pt>
                <c:pt idx="1">
                  <c:v>По-скоро да </c:v>
                </c:pt>
                <c:pt idx="2">
                  <c:v>Отчасти</c:v>
                </c:pt>
                <c:pt idx="3">
                  <c:v>По-скоро не</c:v>
                </c:pt>
                <c:pt idx="4">
                  <c:v>Категорично не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Отчасти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Да, напълно</c:v>
                </c:pt>
                <c:pt idx="1">
                  <c:v>По-скоро да </c:v>
                </c:pt>
                <c:pt idx="2">
                  <c:v>Отчасти</c:v>
                </c:pt>
                <c:pt idx="3">
                  <c:v>По-скоро не</c:v>
                </c:pt>
                <c:pt idx="4">
                  <c:v>Категорично не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По-скоро не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Да, напълно</c:v>
                </c:pt>
                <c:pt idx="1">
                  <c:v>По-скоро да </c:v>
                </c:pt>
                <c:pt idx="2">
                  <c:v>Отчасти</c:v>
                </c:pt>
                <c:pt idx="3">
                  <c:v>По-скоро не</c:v>
                </c:pt>
                <c:pt idx="4">
                  <c:v>Категорично не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Категорично не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Да, напълно</c:v>
                </c:pt>
                <c:pt idx="1">
                  <c:v>По-скоро да </c:v>
                </c:pt>
                <c:pt idx="2">
                  <c:v>Отчасти</c:v>
                </c:pt>
                <c:pt idx="3">
                  <c:v>По-скоро не</c:v>
                </c:pt>
                <c:pt idx="4">
                  <c:v>Категорично не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223260858842724"/>
          <c:y val="0.57393898187707282"/>
          <c:w val="0.15570828513436924"/>
          <c:h val="0.323287483475836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FFFF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Много добра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ЗМ</c:v>
                </c:pt>
                <c:pt idx="1">
                  <c:v>УЗГ</c:v>
                </c:pt>
                <c:pt idx="2">
                  <c:v>ОЗ</c:v>
                </c:pt>
                <c:pt idx="3">
                  <c:v>ФМ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0.33</c:v>
                </c:pt>
                <c:pt idx="1">
                  <c:v>0.23</c:v>
                </c:pt>
                <c:pt idx="2">
                  <c:v>0.22</c:v>
                </c:pt>
                <c:pt idx="3">
                  <c:v>0.25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Добра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ЗМ</c:v>
                </c:pt>
                <c:pt idx="1">
                  <c:v>УЗГ</c:v>
                </c:pt>
                <c:pt idx="2">
                  <c:v>ОЗ</c:v>
                </c:pt>
                <c:pt idx="3">
                  <c:v>ФМ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0.4</c:v>
                </c:pt>
                <c:pt idx="1">
                  <c:v>0.43</c:v>
                </c:pt>
                <c:pt idx="2">
                  <c:v>0.45</c:v>
                </c:pt>
                <c:pt idx="3">
                  <c:v>0.44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Задоволителна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ЗМ</c:v>
                </c:pt>
                <c:pt idx="1">
                  <c:v>УЗГ</c:v>
                </c:pt>
                <c:pt idx="2">
                  <c:v>ОЗ</c:v>
                </c:pt>
                <c:pt idx="3">
                  <c:v>ФМ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0.2</c:v>
                </c:pt>
                <c:pt idx="1">
                  <c:v>0.33</c:v>
                </c:pt>
                <c:pt idx="2">
                  <c:v>0.3</c:v>
                </c:pt>
                <c:pt idx="3">
                  <c:v>0.28000000000000003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Незадоволителна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ЗМ</c:v>
                </c:pt>
                <c:pt idx="1">
                  <c:v>УЗГ</c:v>
                </c:pt>
                <c:pt idx="2">
                  <c:v>ОЗ</c:v>
                </c:pt>
                <c:pt idx="3">
                  <c:v>ФМ</c:v>
                </c:pt>
              </c:strCache>
            </c:strRef>
          </c:cat>
          <c:val>
            <c:numRef>
              <c:f>Sheet1!$E$2:$E$5</c:f>
              <c:numCache>
                <c:formatCode>0%</c:formatCode>
                <c:ptCount val="4"/>
                <c:pt idx="0">
                  <c:v>7.0000000000000007E-2</c:v>
                </c:pt>
                <c:pt idx="1">
                  <c:v>0.01</c:v>
                </c:pt>
                <c:pt idx="2">
                  <c:v>0.03</c:v>
                </c:pt>
                <c:pt idx="3">
                  <c:v>0.03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pyramid"/>
        <c:axId val="319174800"/>
        <c:axId val="319175976"/>
        <c:axId val="0"/>
      </c:bar3DChart>
      <c:catAx>
        <c:axId val="319174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9175976"/>
        <c:crosses val="autoZero"/>
        <c:auto val="1"/>
        <c:lblAlgn val="ctr"/>
        <c:lblOffset val="100"/>
        <c:noMultiLvlLbl val="0"/>
      </c:catAx>
      <c:valAx>
        <c:axId val="319175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9174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FFFF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Много добра</c:v>
                </c:pt>
              </c:strCache>
            </c:strRef>
          </c:tx>
          <c:spPr>
            <a:solidFill>
              <a:srgbClr val="FFFF00"/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ЗМ</c:v>
                </c:pt>
                <c:pt idx="1">
                  <c:v>УЗГ</c:v>
                </c:pt>
                <c:pt idx="2">
                  <c:v>ОЗ</c:v>
                </c:pt>
                <c:pt idx="3">
                  <c:v>ФМ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0.47</c:v>
                </c:pt>
                <c:pt idx="1">
                  <c:v>0.51</c:v>
                </c:pt>
                <c:pt idx="2">
                  <c:v>0.54</c:v>
                </c:pt>
                <c:pt idx="3">
                  <c:v>0.43</c:v>
                </c:pt>
              </c:numCache>
            </c:numRef>
          </c:val>
          <c:shape val="cone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Добра</c:v>
                </c:pt>
              </c:strCache>
            </c:strRef>
          </c:tx>
          <c:spPr>
            <a:solidFill>
              <a:srgbClr val="92D050"/>
            </a:solidFill>
            <a:ln w="9525" cap="flat" cmpd="sng" algn="ctr">
              <a:solidFill>
                <a:srgbClr val="00B0F0"/>
              </a:solidFill>
              <a:round/>
            </a:ln>
            <a:effectLst/>
            <a:sp3d contourW="9525">
              <a:contourClr>
                <a:srgbClr val="00B0F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ЗМ</c:v>
                </c:pt>
                <c:pt idx="1">
                  <c:v>УЗГ</c:v>
                </c:pt>
                <c:pt idx="2">
                  <c:v>ОЗ</c:v>
                </c:pt>
                <c:pt idx="3">
                  <c:v>ФМ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0.34</c:v>
                </c:pt>
                <c:pt idx="1">
                  <c:v>0.37</c:v>
                </c:pt>
                <c:pt idx="2">
                  <c:v>0.39</c:v>
                </c:pt>
                <c:pt idx="3">
                  <c:v>0.41</c:v>
                </c:pt>
              </c:numCache>
            </c:numRef>
          </c:val>
          <c:shape val="cone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Задоволителна</c:v>
                </c:pt>
              </c:strCache>
            </c:strRef>
          </c:tx>
          <c:spPr>
            <a:solidFill>
              <a:schemeClr val="accent2"/>
            </a:soli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3">
                  <a:shade val="9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ЗМ</c:v>
                </c:pt>
                <c:pt idx="1">
                  <c:v>УЗГ</c:v>
                </c:pt>
                <c:pt idx="2">
                  <c:v>ОЗ</c:v>
                </c:pt>
                <c:pt idx="3">
                  <c:v>ФМ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0.17</c:v>
                </c:pt>
                <c:pt idx="1">
                  <c:v>0.12</c:v>
                </c:pt>
                <c:pt idx="2">
                  <c:v>0.06</c:v>
                </c:pt>
                <c:pt idx="3">
                  <c:v>0.09</c:v>
                </c:pt>
              </c:numCache>
            </c:numRef>
          </c:val>
          <c:shape val="cone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Незадоволителна</c:v>
                </c:pt>
              </c:strCache>
            </c:strRef>
          </c:tx>
          <c:spPr>
            <a:solidFill>
              <a:srgbClr val="00B0F0"/>
            </a:soli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4">
                  <a:shade val="9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ЗМ</c:v>
                </c:pt>
                <c:pt idx="1">
                  <c:v>УЗГ</c:v>
                </c:pt>
                <c:pt idx="2">
                  <c:v>ОЗ</c:v>
                </c:pt>
                <c:pt idx="3">
                  <c:v>ФМ</c:v>
                </c:pt>
              </c:strCache>
            </c:strRef>
          </c:cat>
          <c:val>
            <c:numRef>
              <c:f>Sheet1!$E$2:$E$5</c:f>
              <c:numCache>
                <c:formatCode>0%</c:formatCode>
                <c:ptCount val="4"/>
                <c:pt idx="0">
                  <c:v>0.02</c:v>
                </c:pt>
                <c:pt idx="1">
                  <c:v>0</c:v>
                </c:pt>
                <c:pt idx="2">
                  <c:v>0.01</c:v>
                </c:pt>
                <c:pt idx="3">
                  <c:v>7.0000000000000007E-2</c:v>
                </c:pt>
              </c:numCache>
            </c:numRef>
          </c:val>
          <c:shape val="cone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shape val="box"/>
        <c:axId val="319173232"/>
        <c:axId val="319173624"/>
        <c:axId val="0"/>
      </c:bar3DChart>
      <c:catAx>
        <c:axId val="319173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9173624"/>
        <c:crosses val="autoZero"/>
        <c:auto val="1"/>
        <c:lblAlgn val="ctr"/>
        <c:lblOffset val="100"/>
        <c:noMultiLvlLbl val="0"/>
      </c:catAx>
      <c:valAx>
        <c:axId val="3191736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9173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  <a:p>
            <a:pPr>
              <a:defRPr/>
            </a:pP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5007053805774279E-2"/>
          <c:y val="0.29109259259259257"/>
          <c:w val="0.88624294619422572"/>
          <c:h val="0.58501691455234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ЗМ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Да получа солидна подготовка по науки, свързани със здравето</c:v>
                </c:pt>
                <c:pt idx="1">
                  <c:v>Да получа солидна подготовка по науки, свързани с икономика и мениджмънт</c:v>
                </c:pt>
                <c:pt idx="2">
                  <c:v>Да получа подготовка и в двете области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0.38</c:v>
                </c:pt>
                <c:pt idx="1">
                  <c:v>0.45</c:v>
                </c:pt>
                <c:pt idx="2">
                  <c:v>0.87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УЗГ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Да получа солидна подготовка по науки, свързани със здравето</c:v>
                </c:pt>
                <c:pt idx="1">
                  <c:v>Да получа солидна подготовка по науки, свързани с икономика и мениджмънт</c:v>
                </c:pt>
                <c:pt idx="2">
                  <c:v>Да получа подготовка и в двете области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0.51</c:v>
                </c:pt>
                <c:pt idx="1">
                  <c:v>0.42</c:v>
                </c:pt>
                <c:pt idx="2">
                  <c:v>0.9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ОЗ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Да получа солидна подготовка по науки, свързани със здравето</c:v>
                </c:pt>
                <c:pt idx="1">
                  <c:v>Да получа солидна подготовка по науки, свързани с икономика и мениджмънт</c:v>
                </c:pt>
                <c:pt idx="2">
                  <c:v>Да получа подготовка и в двете области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0.61</c:v>
                </c:pt>
                <c:pt idx="1">
                  <c:v>0.4</c:v>
                </c:pt>
                <c:pt idx="2">
                  <c:v>0.82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ФМ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Sheet1!$A$2:$A$5</c:f>
              <c:strCache>
                <c:ptCount val="3"/>
                <c:pt idx="0">
                  <c:v>Да получа солидна подготовка по науки, свързани със здравето</c:v>
                </c:pt>
                <c:pt idx="1">
                  <c:v>Да получа солидна подготовка по науки, свързани с икономика и мениджмънт</c:v>
                </c:pt>
                <c:pt idx="2">
                  <c:v>Да получа подготовка и в двете области</c:v>
                </c:pt>
              </c:strCache>
            </c:strRef>
          </c:cat>
          <c:val>
            <c:numRef>
              <c:f>Sheet1!$E$2:$E$5</c:f>
              <c:numCache>
                <c:formatCode>0%</c:formatCode>
                <c:ptCount val="4"/>
                <c:pt idx="0">
                  <c:v>0.71</c:v>
                </c:pt>
                <c:pt idx="1">
                  <c:v>0.68</c:v>
                </c:pt>
                <c:pt idx="2">
                  <c:v>0.75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76307840"/>
        <c:axId val="276310976"/>
      </c:barChart>
      <c:catAx>
        <c:axId val="276307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6310976"/>
        <c:crosses val="autoZero"/>
        <c:auto val="1"/>
        <c:lblAlgn val="ctr"/>
        <c:lblOffset val="100"/>
        <c:noMultiLvlLbl val="0"/>
      </c:catAx>
      <c:valAx>
        <c:axId val="276310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6307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ЗМ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Организацията на учебния процес</c:v>
                </c:pt>
                <c:pt idx="1">
                  <c:v>Теоретичната подготовка, която получавате</c:v>
                </c:pt>
                <c:pt idx="2">
                  <c:v>Практическата подготовка, която придобивате</c:v>
                </c:pt>
                <c:pt idx="3">
                  <c:v>Материално-техническата обезпеченост на учебния процес</c:v>
                </c:pt>
                <c:pt idx="4">
                  <c:v>Материално-техническата база на Университета </c:v>
                </c:pt>
                <c:pt idx="5">
                  <c:v>Административното обслужване на студентите</c:v>
                </c:pt>
                <c:pt idx="6">
                  <c:v>Работата на Студентския съвет</c:v>
                </c:pt>
                <c:pt idx="7">
                  <c:v>Университетската библиотека</c:v>
                </c:pt>
                <c:pt idx="8">
                  <c:v>Социално-битовите условия</c:v>
                </c:pt>
                <c:pt idx="9">
                  <c:v>Кариерен център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4.9000000000000004</c:v>
                </c:pt>
                <c:pt idx="1">
                  <c:v>5</c:v>
                </c:pt>
                <c:pt idx="2">
                  <c:v>4.7</c:v>
                </c:pt>
                <c:pt idx="3">
                  <c:v>4.9000000000000004</c:v>
                </c:pt>
                <c:pt idx="4">
                  <c:v>4.4000000000000004</c:v>
                </c:pt>
                <c:pt idx="5">
                  <c:v>4.2</c:v>
                </c:pt>
                <c:pt idx="6">
                  <c:v>5</c:v>
                </c:pt>
                <c:pt idx="7">
                  <c:v>4.9000000000000004</c:v>
                </c:pt>
                <c:pt idx="8">
                  <c:v>5</c:v>
                </c:pt>
                <c:pt idx="9">
                  <c:v>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УЗГ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Организацията на учебния процес</c:v>
                </c:pt>
                <c:pt idx="1">
                  <c:v>Теоретичната подготовка, която получавате</c:v>
                </c:pt>
                <c:pt idx="2">
                  <c:v>Практическата подготовка, която придобивате</c:v>
                </c:pt>
                <c:pt idx="3">
                  <c:v>Материално-техническата обезпеченост на учебния процес</c:v>
                </c:pt>
                <c:pt idx="4">
                  <c:v>Материално-техническата база на Университета </c:v>
                </c:pt>
                <c:pt idx="5">
                  <c:v>Административното обслужване на студентите</c:v>
                </c:pt>
                <c:pt idx="6">
                  <c:v>Работата на Студентския съвет</c:v>
                </c:pt>
                <c:pt idx="7">
                  <c:v>Университетската библиотека</c:v>
                </c:pt>
                <c:pt idx="8">
                  <c:v>Социално-битовите условия</c:v>
                </c:pt>
                <c:pt idx="9">
                  <c:v>Кариерен център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5</c:v>
                </c:pt>
                <c:pt idx="1">
                  <c:v>5.0999999999999996</c:v>
                </c:pt>
                <c:pt idx="2">
                  <c:v>5.0999999999999996</c:v>
                </c:pt>
                <c:pt idx="3">
                  <c:v>5</c:v>
                </c:pt>
                <c:pt idx="4">
                  <c:v>4</c:v>
                </c:pt>
                <c:pt idx="5">
                  <c:v>4.5</c:v>
                </c:pt>
                <c:pt idx="6">
                  <c:v>5.0999999999999996</c:v>
                </c:pt>
                <c:pt idx="7">
                  <c:v>4.7</c:v>
                </c:pt>
                <c:pt idx="8">
                  <c:v>4.9000000000000004</c:v>
                </c:pt>
                <c:pt idx="9">
                  <c:v>5.0999999999999996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ОЗ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  <a:effectLst/>
            <a:sp3d>
              <a:contourClr>
                <a:srgbClr val="00B05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Организацията на учебния процес</c:v>
                </c:pt>
                <c:pt idx="1">
                  <c:v>Теоретичната подготовка, която получавате</c:v>
                </c:pt>
                <c:pt idx="2">
                  <c:v>Практическата подготовка, която придобивате</c:v>
                </c:pt>
                <c:pt idx="3">
                  <c:v>Материално-техническата обезпеченост на учебния процес</c:v>
                </c:pt>
                <c:pt idx="4">
                  <c:v>Материално-техническата база на Университета </c:v>
                </c:pt>
                <c:pt idx="5">
                  <c:v>Административното обслужване на студентите</c:v>
                </c:pt>
                <c:pt idx="6">
                  <c:v>Работата на Студентския съвет</c:v>
                </c:pt>
                <c:pt idx="7">
                  <c:v>Университетската библиотека</c:v>
                </c:pt>
                <c:pt idx="8">
                  <c:v>Социално-битовите условия</c:v>
                </c:pt>
                <c:pt idx="9">
                  <c:v>Кариерен център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4.8</c:v>
                </c:pt>
                <c:pt idx="1">
                  <c:v>5.2</c:v>
                </c:pt>
                <c:pt idx="2">
                  <c:v>4.9000000000000004</c:v>
                </c:pt>
                <c:pt idx="3">
                  <c:v>4.8</c:v>
                </c:pt>
                <c:pt idx="4">
                  <c:v>4.5</c:v>
                </c:pt>
                <c:pt idx="5">
                  <c:v>4.7</c:v>
                </c:pt>
                <c:pt idx="6">
                  <c:v>5</c:v>
                </c:pt>
                <c:pt idx="7">
                  <c:v>4.8</c:v>
                </c:pt>
                <c:pt idx="8">
                  <c:v>4.5999999999999996</c:v>
                </c:pt>
                <c:pt idx="9">
                  <c:v>4.9000000000000004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ФМ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Организацията на учебния процес</c:v>
                </c:pt>
                <c:pt idx="1">
                  <c:v>Теоретичната подготовка, която получавате</c:v>
                </c:pt>
                <c:pt idx="2">
                  <c:v>Практическата подготовка, която придобивате</c:v>
                </c:pt>
                <c:pt idx="3">
                  <c:v>Материално-техническата обезпеченост на учебния процес</c:v>
                </c:pt>
                <c:pt idx="4">
                  <c:v>Материално-техническата база на Университета </c:v>
                </c:pt>
                <c:pt idx="5">
                  <c:v>Административното обслужване на студентите</c:v>
                </c:pt>
                <c:pt idx="6">
                  <c:v>Работата на Студентския съвет</c:v>
                </c:pt>
                <c:pt idx="7">
                  <c:v>Университетската библиотека</c:v>
                </c:pt>
                <c:pt idx="8">
                  <c:v>Социално-битовите условия</c:v>
                </c:pt>
                <c:pt idx="9">
                  <c:v>Кариерен център</c:v>
                </c:pt>
              </c:strCache>
            </c:strRef>
          </c:cat>
          <c:val>
            <c:numRef>
              <c:f>Sheet1!$E$2:$E$11</c:f>
              <c:numCache>
                <c:formatCode>General</c:formatCode>
                <c:ptCount val="10"/>
                <c:pt idx="0">
                  <c:v>5.0999999999999996</c:v>
                </c:pt>
                <c:pt idx="1">
                  <c:v>4.9000000000000004</c:v>
                </c:pt>
                <c:pt idx="2">
                  <c:v>5</c:v>
                </c:pt>
                <c:pt idx="3">
                  <c:v>5.0999999999999996</c:v>
                </c:pt>
                <c:pt idx="4">
                  <c:v>5</c:v>
                </c:pt>
                <c:pt idx="5">
                  <c:v>4.8</c:v>
                </c:pt>
                <c:pt idx="6">
                  <c:v>5.3</c:v>
                </c:pt>
                <c:pt idx="7">
                  <c:v>4.5</c:v>
                </c:pt>
                <c:pt idx="8">
                  <c:v>4.8</c:v>
                </c:pt>
                <c:pt idx="9">
                  <c:v>5.2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79321472"/>
        <c:axId val="279323824"/>
        <c:axId val="0"/>
      </c:bar3DChart>
      <c:catAx>
        <c:axId val="2793214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9323824"/>
        <c:crosses val="autoZero"/>
        <c:auto val="1"/>
        <c:lblAlgn val="ctr"/>
        <c:lblOffset val="100"/>
        <c:noMultiLvlLbl val="0"/>
      </c:catAx>
      <c:valAx>
        <c:axId val="2793238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79321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1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bg-BG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Здравен</a:t>
            </a:r>
            <a:r>
              <a:rPr lang="bg-BG" i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b="1" i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мениджмънт</a:t>
            </a:r>
            <a:endParaRPr lang="bg-BG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1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ЗМ</c:v>
                </c:pt>
              </c:strCache>
            </c:strRef>
          </c:tx>
          <c:explosion val="11"/>
          <c:dPt>
            <c:idx val="0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Да, напълно</c:v>
                </c:pt>
                <c:pt idx="1">
                  <c:v>По-скоро да </c:v>
                </c:pt>
                <c:pt idx="2">
                  <c:v>Отчасти</c:v>
                </c:pt>
                <c:pt idx="3">
                  <c:v>По-скоро не</c:v>
                </c:pt>
                <c:pt idx="4">
                  <c:v>Категорично не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0.38</c:v>
                </c:pt>
                <c:pt idx="1">
                  <c:v>0.43</c:v>
                </c:pt>
                <c:pt idx="2">
                  <c:v>0.1</c:v>
                </c:pt>
                <c:pt idx="3">
                  <c:v>0.08</c:v>
                </c:pt>
                <c:pt idx="4">
                  <c:v>0.01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Да, напълно</c:v>
                </c:pt>
                <c:pt idx="1">
                  <c:v>По-скоро да </c:v>
                </c:pt>
                <c:pt idx="2">
                  <c:v>Отчасти</c:v>
                </c:pt>
                <c:pt idx="3">
                  <c:v>По-скоро не</c:v>
                </c:pt>
                <c:pt idx="4">
                  <c:v>Категорично не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Да, напълно</c:v>
                </c:pt>
                <c:pt idx="1">
                  <c:v>По-скоро да </c:v>
                </c:pt>
                <c:pt idx="2">
                  <c:v>Отчасти</c:v>
                </c:pt>
                <c:pt idx="3">
                  <c:v>По-скоро не</c:v>
                </c:pt>
                <c:pt idx="4">
                  <c:v>Категорично не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Column4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Да, напълно</c:v>
                </c:pt>
                <c:pt idx="1">
                  <c:v>По-скоро да </c:v>
                </c:pt>
                <c:pt idx="2">
                  <c:v>Отчасти</c:v>
                </c:pt>
                <c:pt idx="3">
                  <c:v>По-скоро не</c:v>
                </c:pt>
                <c:pt idx="4">
                  <c:v>Категорично не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Column5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Да, напълно</c:v>
                </c:pt>
                <c:pt idx="1">
                  <c:v>По-скоро да </c:v>
                </c:pt>
                <c:pt idx="2">
                  <c:v>Отчасти</c:v>
                </c:pt>
                <c:pt idx="3">
                  <c:v>По-скоро не</c:v>
                </c:pt>
                <c:pt idx="4">
                  <c:v>Категорично не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2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1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1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bg-BG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</a:t>
            </a:r>
            <a:r>
              <a:rPr lang="bg-BG" i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здравните грижи</a:t>
            </a:r>
            <a:endParaRPr lang="bg-BG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1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УЗГ</c:v>
                </c:pt>
              </c:strCache>
            </c:strRef>
          </c:tx>
          <c:explosion val="27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Да, напълно</c:v>
                </c:pt>
                <c:pt idx="1">
                  <c:v> По-скоро да </c:v>
                </c:pt>
                <c:pt idx="2">
                  <c:v>Отчасти</c:v>
                </c:pt>
                <c:pt idx="3">
                  <c:v>По-скоро не</c:v>
                </c:pt>
                <c:pt idx="4">
                  <c:v>Категорично не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0.42</c:v>
                </c:pt>
                <c:pt idx="1">
                  <c:v>0.36</c:v>
                </c:pt>
                <c:pt idx="2">
                  <c:v>0.13</c:v>
                </c:pt>
                <c:pt idx="3">
                  <c:v>7.0000000000000007E-2</c:v>
                </c:pt>
                <c:pt idx="4">
                  <c:v>0.02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Да, напълно</c:v>
                </c:pt>
                <c:pt idx="1">
                  <c:v> По-скоро да </c:v>
                </c:pt>
                <c:pt idx="2">
                  <c:v>Отчасти</c:v>
                </c:pt>
                <c:pt idx="3">
                  <c:v>По-скоро не</c:v>
                </c:pt>
                <c:pt idx="4">
                  <c:v>Категорично не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Да, напълно</c:v>
                </c:pt>
                <c:pt idx="1">
                  <c:v> По-скоро да </c:v>
                </c:pt>
                <c:pt idx="2">
                  <c:v>Отчасти</c:v>
                </c:pt>
                <c:pt idx="3">
                  <c:v>По-скоро не</c:v>
                </c:pt>
                <c:pt idx="4">
                  <c:v>Категорично не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Да, напълно</c:v>
                </c:pt>
                <c:pt idx="1">
                  <c:v> По-скоро да </c:v>
                </c:pt>
                <c:pt idx="2">
                  <c:v>Отчасти</c:v>
                </c:pt>
                <c:pt idx="3">
                  <c:v>По-скоро не</c:v>
                </c:pt>
                <c:pt idx="4">
                  <c:v>Категорично не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Column4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Да, напълно</c:v>
                </c:pt>
                <c:pt idx="1">
                  <c:v> По-скоро да </c:v>
                </c:pt>
                <c:pt idx="2">
                  <c:v>Отчасти</c:v>
                </c:pt>
                <c:pt idx="3">
                  <c:v>По-скоро не</c:v>
                </c:pt>
                <c:pt idx="4">
                  <c:v>Категорично не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1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1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bg-BG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Обществено здравеопазване</a:t>
            </a:r>
            <a:endParaRPr lang="bg-BG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1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ОЗ</c:v>
                </c:pt>
              </c:strCache>
            </c:strRef>
          </c:tx>
          <c:explosion val="6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Да, напълно</c:v>
                </c:pt>
                <c:pt idx="1">
                  <c:v>По-скоро да </c:v>
                </c:pt>
                <c:pt idx="2">
                  <c:v>Отчасти</c:v>
                </c:pt>
                <c:pt idx="3">
                  <c:v>По-скоро не</c:v>
                </c:pt>
                <c:pt idx="4">
                  <c:v>Категорично не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0.45</c:v>
                </c:pt>
                <c:pt idx="1">
                  <c:v>0.38</c:v>
                </c:pt>
                <c:pt idx="2">
                  <c:v>0.12</c:v>
                </c:pt>
                <c:pt idx="3">
                  <c:v>0.04</c:v>
                </c:pt>
                <c:pt idx="4">
                  <c:v>0.01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1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1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bg-BG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Фармацевтичен мениджмънт</a:t>
            </a:r>
            <a:endParaRPr lang="bg-BG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1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ФМ</c:v>
                </c:pt>
              </c:strCache>
            </c:strRef>
          </c:tx>
          <c:explosion val="16"/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Да, напълно</c:v>
                </c:pt>
                <c:pt idx="1">
                  <c:v> По-скоро да </c:v>
                </c:pt>
                <c:pt idx="2">
                  <c:v>Отчасти</c:v>
                </c:pt>
                <c:pt idx="3">
                  <c:v>По-скоро не</c:v>
                </c:pt>
                <c:pt idx="4">
                  <c:v>Категорично не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0.39</c:v>
                </c:pt>
                <c:pt idx="1">
                  <c:v>0.37</c:v>
                </c:pt>
                <c:pt idx="2">
                  <c:v>0.16</c:v>
                </c:pt>
                <c:pt idx="3">
                  <c:v>0.16</c:v>
                </c:pt>
                <c:pt idx="4">
                  <c:v>0.02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1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Да, напълно</c:v>
                </c:pt>
                <c:pt idx="1">
                  <c:v> По-скоро да </c:v>
                </c:pt>
                <c:pt idx="2">
                  <c:v>Отчасти</c:v>
                </c:pt>
                <c:pt idx="3">
                  <c:v>По-скоро не</c:v>
                </c:pt>
                <c:pt idx="4">
                  <c:v>Категорично не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0.37</c:v>
                </c:pt>
                <c:pt idx="1">
                  <c:v>0.44</c:v>
                </c:pt>
                <c:pt idx="2">
                  <c:v>0.14000000000000001</c:v>
                </c:pt>
                <c:pt idx="3">
                  <c:v>0.05</c:v>
                </c:pt>
                <c:pt idx="4">
                  <c:v>0</c:v>
                </c:pt>
              </c:numCache>
            </c:numRef>
          </c:val>
          <c:shape val="cone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Да, напълно</c:v>
                </c:pt>
                <c:pt idx="1">
                  <c:v> По-скоро да </c:v>
                </c:pt>
                <c:pt idx="2">
                  <c:v>Отчасти</c:v>
                </c:pt>
                <c:pt idx="3">
                  <c:v>По-скоро не</c:v>
                </c:pt>
                <c:pt idx="4">
                  <c:v>Категорично не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Да, напълно</c:v>
                </c:pt>
                <c:pt idx="1">
                  <c:v> По-скоро да </c:v>
                </c:pt>
                <c:pt idx="2">
                  <c:v>Отчасти</c:v>
                </c:pt>
                <c:pt idx="3">
                  <c:v>По-скоро не</c:v>
                </c:pt>
                <c:pt idx="4">
                  <c:v>Категорично не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Да, напълно</c:v>
                </c:pt>
                <c:pt idx="1">
                  <c:v> По-скоро да </c:v>
                </c:pt>
                <c:pt idx="2">
                  <c:v>Отчасти</c:v>
                </c:pt>
                <c:pt idx="3">
                  <c:v>По-скоро не</c:v>
                </c:pt>
                <c:pt idx="4">
                  <c:v>Категорично не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79551744"/>
        <c:axId val="279549392"/>
        <c:axId val="0"/>
      </c:bar3DChart>
      <c:catAx>
        <c:axId val="279551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9549392"/>
        <c:crosses val="autoZero"/>
        <c:auto val="1"/>
        <c:lblAlgn val="ctr"/>
        <c:lblOffset val="100"/>
        <c:noMultiLvlLbl val="0"/>
      </c:catAx>
      <c:valAx>
        <c:axId val="279549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9551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[foz.xlsx]Лист1!$A$33</c:f>
              <c:strCache>
                <c:ptCount val="1"/>
                <c:pt idx="0">
                  <c:v>ЗМ</c:v>
                </c:pt>
              </c:strCache>
            </c:strRef>
          </c:tx>
          <c:spPr>
            <a:gradFill>
              <a:gsLst>
                <a:gs pos="100000">
                  <a:schemeClr val="accent4">
                    <a:shade val="58000"/>
                    <a:alpha val="0"/>
                  </a:schemeClr>
                </a:gs>
                <a:gs pos="50000">
                  <a:schemeClr val="accent4">
                    <a:shade val="5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100000">
                    <a:schemeClr val="accent4">
                      <a:shade val="58000"/>
                      <a:alpha val="0"/>
                    </a:schemeClr>
                  </a:gs>
                  <a:gs pos="50000">
                    <a:schemeClr val="accent4">
                      <a:shade val="5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>
                <a:contourClr>
                  <a:schemeClr val="accent6">
                    <a:lumMod val="20000"/>
                    <a:lumOff val="80000"/>
                  </a:schemeClr>
                </a:contourClr>
              </a:sp3d>
            </c:spPr>
          </c:dPt>
          <c:dLbls>
            <c:dLbl>
              <c:idx val="0"/>
              <c:layout>
                <c:manualLayout>
                  <c:x val="0"/>
                  <c:y val="-2.11818964502143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[foz.xlsx]Лист1!$B$31:$E$32</c:f>
              <c:strCache>
                <c:ptCount val="4"/>
                <c:pt idx="0">
                  <c:v>Да, всички</c:v>
                </c:pt>
                <c:pt idx="1">
                  <c:v> По-голяма част от тях</c:v>
                </c:pt>
                <c:pt idx="2">
                  <c:v> Само някои от тях</c:v>
                </c:pt>
                <c:pt idx="3">
                  <c:v>Не</c:v>
                </c:pt>
              </c:strCache>
            </c:strRef>
          </c:cat>
          <c:val>
            <c:numRef>
              <c:f>[foz.xlsx]Лист1!$B$33:$E$33</c:f>
              <c:numCache>
                <c:formatCode>0%</c:formatCode>
                <c:ptCount val="4"/>
                <c:pt idx="0">
                  <c:v>0.79</c:v>
                </c:pt>
                <c:pt idx="1">
                  <c:v>0.15</c:v>
                </c:pt>
                <c:pt idx="2">
                  <c:v>0.06</c:v>
                </c:pt>
                <c:pt idx="3">
                  <c:v>0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[foz.xlsx]Лист1!$A$34</c:f>
              <c:strCache>
                <c:ptCount val="1"/>
                <c:pt idx="0">
                  <c:v>УЗГ</c:v>
                </c:pt>
              </c:strCache>
            </c:strRef>
          </c:tx>
          <c:spPr>
            <a:gradFill>
              <a:gsLst>
                <a:gs pos="100000">
                  <a:schemeClr val="accent4">
                    <a:shade val="86000"/>
                    <a:alpha val="0"/>
                  </a:schemeClr>
                </a:gs>
                <a:gs pos="50000">
                  <a:schemeClr val="accent4">
                    <a:shade val="86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[foz.xlsx]Лист1!$B$31:$E$32</c:f>
              <c:strCache>
                <c:ptCount val="4"/>
                <c:pt idx="0">
                  <c:v>Да, всички</c:v>
                </c:pt>
                <c:pt idx="1">
                  <c:v> По-голяма част от тях</c:v>
                </c:pt>
                <c:pt idx="2">
                  <c:v> Само някои от тях</c:v>
                </c:pt>
                <c:pt idx="3">
                  <c:v>Не</c:v>
                </c:pt>
              </c:strCache>
            </c:strRef>
          </c:cat>
          <c:val>
            <c:numRef>
              <c:f>[foz.xlsx]Лист1!$B$34:$E$34</c:f>
              <c:numCache>
                <c:formatCode>0%</c:formatCode>
                <c:ptCount val="4"/>
                <c:pt idx="0">
                  <c:v>0.75</c:v>
                </c:pt>
                <c:pt idx="1">
                  <c:v>0.22</c:v>
                </c:pt>
                <c:pt idx="2">
                  <c:v>0.03</c:v>
                </c:pt>
                <c:pt idx="3">
                  <c:v>0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[foz.xlsx]Лист1!$A$35</c:f>
              <c:strCache>
                <c:ptCount val="1"/>
                <c:pt idx="0">
                  <c:v>ОЗ</c:v>
                </c:pt>
              </c:strCache>
            </c:strRef>
          </c:tx>
          <c:spPr>
            <a:gradFill>
              <a:gsLst>
                <a:gs pos="100000">
                  <a:schemeClr val="accent4">
                    <a:tint val="86000"/>
                    <a:alpha val="0"/>
                  </a:schemeClr>
                </a:gs>
                <a:gs pos="50000">
                  <a:schemeClr val="accent4">
                    <a:tint val="86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100000">
                    <a:schemeClr val="accent4">
                      <a:tint val="86000"/>
                      <a:alpha val="0"/>
                    </a:schemeClr>
                  </a:gs>
                  <a:gs pos="50000">
                    <a:schemeClr val="accent4">
                      <a:tint val="86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>
                <a:contourClr>
                  <a:schemeClr val="accent6">
                    <a:lumMod val="20000"/>
                    <a:lumOff val="80000"/>
                  </a:schemeClr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[foz.xlsx]Лист1!$B$31:$E$32</c:f>
              <c:strCache>
                <c:ptCount val="4"/>
                <c:pt idx="0">
                  <c:v>Да, всички</c:v>
                </c:pt>
                <c:pt idx="1">
                  <c:v> По-голяма част от тях</c:v>
                </c:pt>
                <c:pt idx="2">
                  <c:v> Само някои от тях</c:v>
                </c:pt>
                <c:pt idx="3">
                  <c:v>Не</c:v>
                </c:pt>
              </c:strCache>
            </c:strRef>
          </c:cat>
          <c:val>
            <c:numRef>
              <c:f>[foz.xlsx]Лист1!$B$35:$E$35</c:f>
              <c:numCache>
                <c:formatCode>0%</c:formatCode>
                <c:ptCount val="4"/>
                <c:pt idx="0">
                  <c:v>0.82</c:v>
                </c:pt>
                <c:pt idx="1">
                  <c:v>0.17</c:v>
                </c:pt>
                <c:pt idx="2">
                  <c:v>0.01</c:v>
                </c:pt>
                <c:pt idx="3">
                  <c:v>0</c:v>
                </c:pt>
              </c:numCache>
            </c:numRef>
          </c:val>
          <c:shape val="cylinder"/>
        </c:ser>
        <c:ser>
          <c:idx val="3"/>
          <c:order val="3"/>
          <c:tx>
            <c:strRef>
              <c:f>[foz.xlsx]Лист1!$A$36</c:f>
              <c:strCache>
                <c:ptCount val="1"/>
                <c:pt idx="0">
                  <c:v>ФМ</c:v>
                </c:pt>
              </c:strCache>
            </c:strRef>
          </c:tx>
          <c:spPr>
            <a:gradFill>
              <a:gsLst>
                <a:gs pos="100000">
                  <a:schemeClr val="accent4">
                    <a:tint val="58000"/>
                    <a:alpha val="0"/>
                  </a:schemeClr>
                </a:gs>
                <a:gs pos="50000">
                  <a:schemeClr val="accent4">
                    <a:tint val="58000"/>
                  </a:schemeClr>
                </a:gs>
              </a:gsLst>
              <a:lin ang="5400000" scaled="0"/>
            </a:gradFill>
            <a:ln>
              <a:noFill/>
            </a:ln>
            <a:effectLst/>
            <a:sp3d>
              <a:contourClr>
                <a:schemeClr val="accent3">
                  <a:lumMod val="60000"/>
                  <a:lumOff val="4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[foz.xlsx]Лист1!$B$31:$E$32</c:f>
              <c:strCache>
                <c:ptCount val="4"/>
                <c:pt idx="0">
                  <c:v>Да, всички</c:v>
                </c:pt>
                <c:pt idx="1">
                  <c:v> По-голяма част от тях</c:v>
                </c:pt>
                <c:pt idx="2">
                  <c:v> Само някои от тях</c:v>
                </c:pt>
                <c:pt idx="3">
                  <c:v>Не</c:v>
                </c:pt>
              </c:strCache>
            </c:strRef>
          </c:cat>
          <c:val>
            <c:numRef>
              <c:f>[foz.xlsx]Лист1!$B$36:$E$36</c:f>
              <c:numCache>
                <c:formatCode>0%</c:formatCode>
                <c:ptCount val="4"/>
                <c:pt idx="0">
                  <c:v>0.67</c:v>
                </c:pt>
                <c:pt idx="1">
                  <c:v>0.25</c:v>
                </c:pt>
                <c:pt idx="2">
                  <c:v>0.08</c:v>
                </c:pt>
                <c:pt idx="3">
                  <c:v>0</c:v>
                </c:pt>
              </c:numCache>
            </c:numRef>
          </c:val>
          <c:shape val="cylinder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279549000"/>
        <c:axId val="279550568"/>
        <c:axId val="0"/>
      </c:bar3DChart>
      <c:catAx>
        <c:axId val="279549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1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9550568"/>
        <c:crosses val="autoZero"/>
        <c:auto val="1"/>
        <c:lblAlgn val="ctr"/>
        <c:lblOffset val="100"/>
        <c:noMultiLvlLbl val="0"/>
      </c:catAx>
      <c:valAx>
        <c:axId val="279550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9549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1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444F7A-1F03-4308-96B2-39CA39ADCC0C}" type="doc">
      <dgm:prSet loTypeId="urn:microsoft.com/office/officeart/2005/8/layout/venn3" loCatId="relationship" qsTypeId="urn:microsoft.com/office/officeart/2005/8/quickstyle/3d3" qsCatId="3D" csTypeId="urn:microsoft.com/office/officeart/2005/8/colors/accent1_2" csCatId="accent1" phldr="1"/>
      <dgm:spPr/>
    </dgm:pt>
    <dgm:pt modelId="{01B0013A-87C0-4F90-B9C1-9CA6134E9962}">
      <dgm:prSet phldrT="[Text]" custT="1"/>
      <dgm:spPr>
        <a:solidFill>
          <a:schemeClr val="bg2">
            <a:alpha val="50000"/>
          </a:schemeClr>
        </a:solidFill>
      </dgm:spPr>
      <dgm:t>
        <a:bodyPr/>
        <a:lstStyle/>
        <a:p>
          <a:r>
            <a:rPr lang="bg-BG" sz="13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болница</a:t>
          </a:r>
        </a:p>
        <a:p>
          <a:endParaRPr lang="bg-BG" sz="1200" b="1" i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bg-BG" sz="1000" dirty="0" smtClean="0"/>
        </a:p>
        <a:p>
          <a:endParaRPr lang="en-US" sz="1000" dirty="0"/>
        </a:p>
      </dgm:t>
    </dgm:pt>
    <dgm:pt modelId="{F1066EFD-4AAF-41C9-82B0-F425F260E49B}" type="parTrans" cxnId="{4943D901-07CD-43A0-ABB4-CEB869D7E7EC}">
      <dgm:prSet/>
      <dgm:spPr/>
      <dgm:t>
        <a:bodyPr/>
        <a:lstStyle/>
        <a:p>
          <a:endParaRPr lang="en-US"/>
        </a:p>
      </dgm:t>
    </dgm:pt>
    <dgm:pt modelId="{BA879562-D56F-4D9D-99AC-C70BF5AFE98B}" type="sibTrans" cxnId="{4943D901-07CD-43A0-ABB4-CEB869D7E7EC}">
      <dgm:prSet/>
      <dgm:spPr/>
      <dgm:t>
        <a:bodyPr/>
        <a:lstStyle/>
        <a:p>
          <a:endParaRPr lang="en-US"/>
        </a:p>
      </dgm:t>
    </dgm:pt>
    <dgm:pt modelId="{C7E2A5DC-C957-40DA-A06C-39B90AFCBC98}">
      <dgm:prSet phldrT="[Text]" custT="1"/>
      <dgm:spPr>
        <a:solidFill>
          <a:schemeClr val="bg2">
            <a:alpha val="50000"/>
          </a:schemeClr>
        </a:solidFill>
      </dgm:spPr>
      <dgm:t>
        <a:bodyPr/>
        <a:lstStyle/>
        <a:p>
          <a:r>
            <a:rPr lang="bg-BG" sz="13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обществено лечебно заведение</a:t>
          </a:r>
          <a:endParaRPr lang="en-US" sz="1300" b="1" i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1C6D72-F9EB-45B2-98F8-36B32135A5E9}" type="parTrans" cxnId="{A05A9EC3-D9A0-440D-9464-F017B4A247BD}">
      <dgm:prSet/>
      <dgm:spPr/>
      <dgm:t>
        <a:bodyPr/>
        <a:lstStyle/>
        <a:p>
          <a:endParaRPr lang="en-US"/>
        </a:p>
      </dgm:t>
    </dgm:pt>
    <dgm:pt modelId="{0E55B72D-EFB8-4C08-94B2-DD0458CA6DFF}" type="sibTrans" cxnId="{A05A9EC3-D9A0-440D-9464-F017B4A247BD}">
      <dgm:prSet/>
      <dgm:spPr/>
      <dgm:t>
        <a:bodyPr/>
        <a:lstStyle/>
        <a:p>
          <a:endParaRPr lang="en-US"/>
        </a:p>
      </dgm:t>
    </dgm:pt>
    <dgm:pt modelId="{2C5687B5-176F-4316-9624-4A2C6AEFD6A1}">
      <dgm:prSet phldrT="[Text]" custT="1"/>
      <dgm:spPr>
        <a:solidFill>
          <a:schemeClr val="bg2">
            <a:alpha val="50000"/>
          </a:schemeClr>
        </a:solidFill>
      </dgm:spPr>
      <dgm:t>
        <a:bodyPr/>
        <a:lstStyle/>
        <a:p>
          <a:r>
            <a:rPr lang="bg-BG" sz="13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частно лечебно заведение</a:t>
          </a:r>
          <a:endParaRPr lang="en-US" sz="1300" b="1" i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8D43B6-B827-48FA-ADDB-E947E96C1D64}" type="parTrans" cxnId="{A430A455-1985-42B0-A4B0-A0CB2894867A}">
      <dgm:prSet/>
      <dgm:spPr/>
      <dgm:t>
        <a:bodyPr/>
        <a:lstStyle/>
        <a:p>
          <a:endParaRPr lang="en-US"/>
        </a:p>
      </dgm:t>
    </dgm:pt>
    <dgm:pt modelId="{261C7E57-A9C8-4C01-8C4F-E9FF18FBACA3}" type="sibTrans" cxnId="{A430A455-1985-42B0-A4B0-A0CB2894867A}">
      <dgm:prSet/>
      <dgm:spPr/>
      <dgm:t>
        <a:bodyPr/>
        <a:lstStyle/>
        <a:p>
          <a:endParaRPr lang="en-US"/>
        </a:p>
      </dgm:t>
    </dgm:pt>
    <dgm:pt modelId="{687644CA-8AF7-4E48-8B68-B794FF31D00B}">
      <dgm:prSet phldrT="[Text]" custT="1"/>
      <dgm:spPr>
        <a:solidFill>
          <a:schemeClr val="bg2">
            <a:alpha val="50000"/>
          </a:schemeClr>
        </a:solidFill>
      </dgm:spPr>
      <dgm:t>
        <a:bodyPr/>
        <a:lstStyle/>
        <a:p>
          <a:r>
            <a:rPr lang="bg-BG" sz="13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здравно-осигурително заведение</a:t>
          </a:r>
          <a:endParaRPr lang="en-US" sz="1300" b="1" i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829B75-46AF-46F0-97AF-E6DCC5805BEC}" type="parTrans" cxnId="{5F6ACDC2-48EC-4AD9-831F-CA6051405933}">
      <dgm:prSet/>
      <dgm:spPr/>
      <dgm:t>
        <a:bodyPr/>
        <a:lstStyle/>
        <a:p>
          <a:endParaRPr lang="en-US"/>
        </a:p>
      </dgm:t>
    </dgm:pt>
    <dgm:pt modelId="{9FB706E4-8A4F-431A-9F6B-3FFF3DBF3962}" type="sibTrans" cxnId="{5F6ACDC2-48EC-4AD9-831F-CA6051405933}">
      <dgm:prSet/>
      <dgm:spPr/>
      <dgm:t>
        <a:bodyPr/>
        <a:lstStyle/>
        <a:p>
          <a:endParaRPr lang="en-US"/>
        </a:p>
      </dgm:t>
    </dgm:pt>
    <dgm:pt modelId="{4778043A-339F-4F3A-BAF7-0D1F31565794}">
      <dgm:prSet phldrT="[Text]" custT="1"/>
      <dgm:spPr>
        <a:solidFill>
          <a:schemeClr val="bg2">
            <a:alpha val="50000"/>
          </a:schemeClr>
        </a:solidFill>
      </dgm:spPr>
      <dgm:t>
        <a:bodyPr/>
        <a:lstStyle/>
        <a:p>
          <a:r>
            <a:rPr lang="bg-BG" sz="13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социално заведение</a:t>
          </a:r>
          <a:endParaRPr lang="en-US" sz="1300" b="1" i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AAFBA7-CB76-4650-97A8-667C585691A6}" type="parTrans" cxnId="{718400AF-B720-4F1A-A961-6849A9DDCF23}">
      <dgm:prSet/>
      <dgm:spPr/>
      <dgm:t>
        <a:bodyPr/>
        <a:lstStyle/>
        <a:p>
          <a:endParaRPr lang="en-US"/>
        </a:p>
      </dgm:t>
    </dgm:pt>
    <dgm:pt modelId="{37E73131-55D3-4612-BFB8-681DD89561BA}" type="sibTrans" cxnId="{718400AF-B720-4F1A-A961-6849A9DDCF23}">
      <dgm:prSet/>
      <dgm:spPr/>
      <dgm:t>
        <a:bodyPr/>
        <a:lstStyle/>
        <a:p>
          <a:endParaRPr lang="en-US"/>
        </a:p>
      </dgm:t>
    </dgm:pt>
    <dgm:pt modelId="{B0006D05-C6CB-4D9A-9167-EB6C90E6C5AE}">
      <dgm:prSet phldrT="[Text]" custT="1"/>
      <dgm:spPr>
        <a:solidFill>
          <a:schemeClr val="bg2">
            <a:alpha val="50000"/>
          </a:schemeClr>
        </a:solidFill>
      </dgm:spPr>
      <dgm:t>
        <a:bodyPr/>
        <a:lstStyle/>
        <a:p>
          <a:r>
            <a:rPr lang="bg-BG" sz="13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местната здравна организация</a:t>
          </a:r>
          <a:endParaRPr lang="en-US" sz="1300" b="1" i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0E630B-EEF9-4D0F-B667-97AF2C5E8F03}" type="parTrans" cxnId="{8CA0B613-A851-49B5-82D5-196824F80D78}">
      <dgm:prSet/>
      <dgm:spPr/>
      <dgm:t>
        <a:bodyPr/>
        <a:lstStyle/>
        <a:p>
          <a:endParaRPr lang="en-US"/>
        </a:p>
      </dgm:t>
    </dgm:pt>
    <dgm:pt modelId="{37BF3267-A4A9-474C-9DA0-6B508AFFCE25}" type="sibTrans" cxnId="{8CA0B613-A851-49B5-82D5-196824F80D78}">
      <dgm:prSet/>
      <dgm:spPr/>
      <dgm:t>
        <a:bodyPr/>
        <a:lstStyle/>
        <a:p>
          <a:endParaRPr lang="en-US"/>
        </a:p>
      </dgm:t>
    </dgm:pt>
    <dgm:pt modelId="{5411480D-D555-4CEA-9D0C-279D8F967AB3}">
      <dgm:prSet phldrT="[Text]" custT="1"/>
      <dgm:spPr>
        <a:solidFill>
          <a:schemeClr val="bg2">
            <a:alpha val="50000"/>
          </a:schemeClr>
        </a:solidFill>
      </dgm:spPr>
      <dgm:t>
        <a:bodyPr/>
        <a:lstStyle/>
        <a:p>
          <a:r>
            <a:rPr lang="bg-BG" sz="13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Друго</a:t>
          </a:r>
          <a:endParaRPr lang="en-US" sz="1300" b="1" i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3DCF45-F244-4C7E-9655-C901E99D8BD6}" type="parTrans" cxnId="{9F5758D8-E3E0-4E77-808C-5C329971009D}">
      <dgm:prSet/>
      <dgm:spPr/>
      <dgm:t>
        <a:bodyPr/>
        <a:lstStyle/>
        <a:p>
          <a:endParaRPr lang="en-US"/>
        </a:p>
      </dgm:t>
    </dgm:pt>
    <dgm:pt modelId="{0D2CCE7E-9CF7-4982-981E-D2E624DDB200}" type="sibTrans" cxnId="{9F5758D8-E3E0-4E77-808C-5C329971009D}">
      <dgm:prSet/>
      <dgm:spPr/>
      <dgm:t>
        <a:bodyPr/>
        <a:lstStyle/>
        <a:p>
          <a:endParaRPr lang="en-US"/>
        </a:p>
      </dgm:t>
    </dgm:pt>
    <dgm:pt modelId="{0AAC878D-C5AB-4D7D-A339-827A6155F89E}" type="pres">
      <dgm:prSet presAssocID="{46444F7A-1F03-4308-96B2-39CA39ADCC0C}" presName="Name0" presStyleCnt="0">
        <dgm:presLayoutVars>
          <dgm:dir/>
          <dgm:resizeHandles val="exact"/>
        </dgm:presLayoutVars>
      </dgm:prSet>
      <dgm:spPr/>
    </dgm:pt>
    <dgm:pt modelId="{0E07FB9B-4C5F-4C65-B12C-B4A515750D7F}" type="pres">
      <dgm:prSet presAssocID="{01B0013A-87C0-4F90-B9C1-9CA6134E9962}" presName="Name5" presStyleLbl="vennNode1" presStyleIdx="0" presStyleCnt="7" custLinFactNeighborX="29822" custLinFactNeighborY="510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C09169-A885-4572-8DBA-06F03E7489E0}" type="pres">
      <dgm:prSet presAssocID="{BA879562-D56F-4D9D-99AC-C70BF5AFE98B}" presName="space" presStyleCnt="0"/>
      <dgm:spPr/>
    </dgm:pt>
    <dgm:pt modelId="{C74A5DED-6DFF-4F33-BC85-37CEB425B42B}" type="pres">
      <dgm:prSet presAssocID="{C7E2A5DC-C957-40DA-A06C-39B90AFCBC98}" presName="Name5" presStyleLbl="vennNode1" presStyleIdx="1" presStyleCnt="7" custLinFactNeighborX="24259" custLinFactNeighborY="-489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19816E-89A9-478E-B80D-4021F5199370}" type="pres">
      <dgm:prSet presAssocID="{0E55B72D-EFB8-4C08-94B2-DD0458CA6DFF}" presName="space" presStyleCnt="0"/>
      <dgm:spPr/>
    </dgm:pt>
    <dgm:pt modelId="{F79B71F3-13DE-4B84-94AE-D05D3E04F0E5}" type="pres">
      <dgm:prSet presAssocID="{2C5687B5-176F-4316-9624-4A2C6AEFD6A1}" presName="Name5" presStyleLbl="vennNode1" presStyleIdx="2" presStyleCnt="7" custLinFactNeighborX="28301" custLinFactNeighborY="510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43D8FE-E738-485A-9479-C8EDADB2CD81}" type="pres">
      <dgm:prSet presAssocID="{261C7E57-A9C8-4C01-8C4F-E9FF18FBACA3}" presName="space" presStyleCnt="0"/>
      <dgm:spPr/>
    </dgm:pt>
    <dgm:pt modelId="{785C2DCF-4739-4CAD-BEF9-AB235F23431D}" type="pres">
      <dgm:prSet presAssocID="{687644CA-8AF7-4E48-8B68-B794FF31D00B}" presName="Name5" presStyleLbl="vennNode1" presStyleIdx="3" presStyleCnt="7" custScaleX="104784" custScaleY="106170" custLinFactNeighborX="-32345" custLinFactNeighborY="-516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B63C0B-5815-4D03-94F2-172A9372DBBF}" type="pres">
      <dgm:prSet presAssocID="{9FB706E4-8A4F-431A-9F6B-3FFF3DBF3962}" presName="space" presStyleCnt="0"/>
      <dgm:spPr/>
    </dgm:pt>
    <dgm:pt modelId="{ECFBE21F-0B32-4E7B-A26E-E39911D7BB4D}" type="pres">
      <dgm:prSet presAssocID="{4778043A-339F-4F3A-BAF7-0D1F31565794}" presName="Name5" presStyleLbl="vennNode1" presStyleIdx="4" presStyleCnt="7" custLinFactNeighborX="24259" custLinFactNeighborY="510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80CDEC-232B-4006-B6F3-611E84BFF17F}" type="pres">
      <dgm:prSet presAssocID="{37E73131-55D3-4612-BFB8-681DD89561BA}" presName="space" presStyleCnt="0"/>
      <dgm:spPr/>
    </dgm:pt>
    <dgm:pt modelId="{7E849104-1DC6-4B9E-A839-5B5FD8052578}" type="pres">
      <dgm:prSet presAssocID="{B0006D05-C6CB-4D9A-9167-EB6C90E6C5AE}" presName="Name5" presStyleLbl="vennNode1" presStyleIdx="5" presStyleCnt="7" custLinFactNeighborX="-44474" custLinFactNeighborY="-516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738810-6BCB-4255-9ED5-7D84036521E4}" type="pres">
      <dgm:prSet presAssocID="{37BF3267-A4A9-474C-9DA0-6B508AFFCE25}" presName="space" presStyleCnt="0"/>
      <dgm:spPr/>
    </dgm:pt>
    <dgm:pt modelId="{6B4FF3A5-84F1-451A-8E1E-9FEE70DA3244}" type="pres">
      <dgm:prSet presAssocID="{5411480D-D555-4CEA-9D0C-279D8F967AB3}" presName="Name5" presStyleLbl="vennNode1" presStyleIdx="6" presStyleCnt="7" custLinFactNeighborX="-74657" custLinFactNeighborY="448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74F531-617A-45F2-832A-967FBA7409DF}" type="presOf" srcId="{2C5687B5-176F-4316-9624-4A2C6AEFD6A1}" destId="{F79B71F3-13DE-4B84-94AE-D05D3E04F0E5}" srcOrd="0" destOrd="0" presId="urn:microsoft.com/office/officeart/2005/8/layout/venn3"/>
    <dgm:cxn modelId="{23BFB60F-B759-442A-A5FE-010BD9B57D6A}" type="presOf" srcId="{46444F7A-1F03-4308-96B2-39CA39ADCC0C}" destId="{0AAC878D-C5AB-4D7D-A339-827A6155F89E}" srcOrd="0" destOrd="0" presId="urn:microsoft.com/office/officeart/2005/8/layout/venn3"/>
    <dgm:cxn modelId="{7B8F834F-2F87-430E-96BB-46420CD95D97}" type="presOf" srcId="{5411480D-D555-4CEA-9D0C-279D8F967AB3}" destId="{6B4FF3A5-84F1-451A-8E1E-9FEE70DA3244}" srcOrd="0" destOrd="0" presId="urn:microsoft.com/office/officeart/2005/8/layout/venn3"/>
    <dgm:cxn modelId="{5F6ACDC2-48EC-4AD9-831F-CA6051405933}" srcId="{46444F7A-1F03-4308-96B2-39CA39ADCC0C}" destId="{687644CA-8AF7-4E48-8B68-B794FF31D00B}" srcOrd="3" destOrd="0" parTransId="{FF829B75-46AF-46F0-97AF-E6DCC5805BEC}" sibTransId="{9FB706E4-8A4F-431A-9F6B-3FFF3DBF3962}"/>
    <dgm:cxn modelId="{F4B4C4AE-BFB7-4357-B638-FAF941A8C42C}" type="presOf" srcId="{01B0013A-87C0-4F90-B9C1-9CA6134E9962}" destId="{0E07FB9B-4C5F-4C65-B12C-B4A515750D7F}" srcOrd="0" destOrd="0" presId="urn:microsoft.com/office/officeart/2005/8/layout/venn3"/>
    <dgm:cxn modelId="{A430A455-1985-42B0-A4B0-A0CB2894867A}" srcId="{46444F7A-1F03-4308-96B2-39CA39ADCC0C}" destId="{2C5687B5-176F-4316-9624-4A2C6AEFD6A1}" srcOrd="2" destOrd="0" parTransId="{798D43B6-B827-48FA-ADDB-E947E96C1D64}" sibTransId="{261C7E57-A9C8-4C01-8C4F-E9FF18FBACA3}"/>
    <dgm:cxn modelId="{0511B0FC-946C-4D4A-A273-869A9D2252EC}" type="presOf" srcId="{B0006D05-C6CB-4D9A-9167-EB6C90E6C5AE}" destId="{7E849104-1DC6-4B9E-A839-5B5FD8052578}" srcOrd="0" destOrd="0" presId="urn:microsoft.com/office/officeart/2005/8/layout/venn3"/>
    <dgm:cxn modelId="{718400AF-B720-4F1A-A961-6849A9DDCF23}" srcId="{46444F7A-1F03-4308-96B2-39CA39ADCC0C}" destId="{4778043A-339F-4F3A-BAF7-0D1F31565794}" srcOrd="4" destOrd="0" parTransId="{25AAFBA7-CB76-4650-97A8-667C585691A6}" sibTransId="{37E73131-55D3-4612-BFB8-681DD89561BA}"/>
    <dgm:cxn modelId="{7225B3EE-F649-4CEC-BE78-1589FA42850F}" type="presOf" srcId="{C7E2A5DC-C957-40DA-A06C-39B90AFCBC98}" destId="{C74A5DED-6DFF-4F33-BC85-37CEB425B42B}" srcOrd="0" destOrd="0" presId="urn:microsoft.com/office/officeart/2005/8/layout/venn3"/>
    <dgm:cxn modelId="{9F5758D8-E3E0-4E77-808C-5C329971009D}" srcId="{46444F7A-1F03-4308-96B2-39CA39ADCC0C}" destId="{5411480D-D555-4CEA-9D0C-279D8F967AB3}" srcOrd="6" destOrd="0" parTransId="{193DCF45-F244-4C7E-9655-C901E99D8BD6}" sibTransId="{0D2CCE7E-9CF7-4982-981E-D2E624DDB200}"/>
    <dgm:cxn modelId="{4943D901-07CD-43A0-ABB4-CEB869D7E7EC}" srcId="{46444F7A-1F03-4308-96B2-39CA39ADCC0C}" destId="{01B0013A-87C0-4F90-B9C1-9CA6134E9962}" srcOrd="0" destOrd="0" parTransId="{F1066EFD-4AAF-41C9-82B0-F425F260E49B}" sibTransId="{BA879562-D56F-4D9D-99AC-C70BF5AFE98B}"/>
    <dgm:cxn modelId="{2E1BDF5C-242B-414A-932C-F8C3065E4464}" type="presOf" srcId="{687644CA-8AF7-4E48-8B68-B794FF31D00B}" destId="{785C2DCF-4739-4CAD-BEF9-AB235F23431D}" srcOrd="0" destOrd="0" presId="urn:microsoft.com/office/officeart/2005/8/layout/venn3"/>
    <dgm:cxn modelId="{A05A9EC3-D9A0-440D-9464-F017B4A247BD}" srcId="{46444F7A-1F03-4308-96B2-39CA39ADCC0C}" destId="{C7E2A5DC-C957-40DA-A06C-39B90AFCBC98}" srcOrd="1" destOrd="0" parTransId="{B61C6D72-F9EB-45B2-98F8-36B32135A5E9}" sibTransId="{0E55B72D-EFB8-4C08-94B2-DD0458CA6DFF}"/>
    <dgm:cxn modelId="{8CA0B613-A851-49B5-82D5-196824F80D78}" srcId="{46444F7A-1F03-4308-96B2-39CA39ADCC0C}" destId="{B0006D05-C6CB-4D9A-9167-EB6C90E6C5AE}" srcOrd="5" destOrd="0" parTransId="{200E630B-EEF9-4D0F-B667-97AF2C5E8F03}" sibTransId="{37BF3267-A4A9-474C-9DA0-6B508AFFCE25}"/>
    <dgm:cxn modelId="{8CCBB36A-1092-42BF-A5F7-7BBEFB660CC8}" type="presOf" srcId="{4778043A-339F-4F3A-BAF7-0D1F31565794}" destId="{ECFBE21F-0B32-4E7B-A26E-E39911D7BB4D}" srcOrd="0" destOrd="0" presId="urn:microsoft.com/office/officeart/2005/8/layout/venn3"/>
    <dgm:cxn modelId="{EC35E30F-AE3C-427D-9682-AA9E51AEAB13}" type="presParOf" srcId="{0AAC878D-C5AB-4D7D-A339-827A6155F89E}" destId="{0E07FB9B-4C5F-4C65-B12C-B4A515750D7F}" srcOrd="0" destOrd="0" presId="urn:microsoft.com/office/officeart/2005/8/layout/venn3"/>
    <dgm:cxn modelId="{8BAD1BE9-B4FE-4BE0-A068-2DBA0F28FF8C}" type="presParOf" srcId="{0AAC878D-C5AB-4D7D-A339-827A6155F89E}" destId="{ABC09169-A885-4572-8DBA-06F03E7489E0}" srcOrd="1" destOrd="0" presId="urn:microsoft.com/office/officeart/2005/8/layout/venn3"/>
    <dgm:cxn modelId="{C2A6E021-716B-4A2F-90B4-4A8B34E5D713}" type="presParOf" srcId="{0AAC878D-C5AB-4D7D-A339-827A6155F89E}" destId="{C74A5DED-6DFF-4F33-BC85-37CEB425B42B}" srcOrd="2" destOrd="0" presId="urn:microsoft.com/office/officeart/2005/8/layout/venn3"/>
    <dgm:cxn modelId="{2CEE819A-09AB-4735-986A-D8F076BEEFA6}" type="presParOf" srcId="{0AAC878D-C5AB-4D7D-A339-827A6155F89E}" destId="{6819816E-89A9-478E-B80D-4021F5199370}" srcOrd="3" destOrd="0" presId="urn:microsoft.com/office/officeart/2005/8/layout/venn3"/>
    <dgm:cxn modelId="{9EBB9B47-C235-4B63-BB48-6B000F6B01EB}" type="presParOf" srcId="{0AAC878D-C5AB-4D7D-A339-827A6155F89E}" destId="{F79B71F3-13DE-4B84-94AE-D05D3E04F0E5}" srcOrd="4" destOrd="0" presId="urn:microsoft.com/office/officeart/2005/8/layout/venn3"/>
    <dgm:cxn modelId="{BA7BF6D1-AFFE-48FE-8304-EA76EB6BA4CE}" type="presParOf" srcId="{0AAC878D-C5AB-4D7D-A339-827A6155F89E}" destId="{1543D8FE-E738-485A-9479-C8EDADB2CD81}" srcOrd="5" destOrd="0" presId="urn:microsoft.com/office/officeart/2005/8/layout/venn3"/>
    <dgm:cxn modelId="{E075D59C-A771-4A3B-AF83-D4F831710D2B}" type="presParOf" srcId="{0AAC878D-C5AB-4D7D-A339-827A6155F89E}" destId="{785C2DCF-4739-4CAD-BEF9-AB235F23431D}" srcOrd="6" destOrd="0" presId="urn:microsoft.com/office/officeart/2005/8/layout/venn3"/>
    <dgm:cxn modelId="{0C284AB3-FE90-4573-83BE-ACD14B262FA5}" type="presParOf" srcId="{0AAC878D-C5AB-4D7D-A339-827A6155F89E}" destId="{28B63C0B-5815-4D03-94F2-172A9372DBBF}" srcOrd="7" destOrd="0" presId="urn:microsoft.com/office/officeart/2005/8/layout/venn3"/>
    <dgm:cxn modelId="{44944D67-02CF-47E2-9AB9-ACBA72DE54E3}" type="presParOf" srcId="{0AAC878D-C5AB-4D7D-A339-827A6155F89E}" destId="{ECFBE21F-0B32-4E7B-A26E-E39911D7BB4D}" srcOrd="8" destOrd="0" presId="urn:microsoft.com/office/officeart/2005/8/layout/venn3"/>
    <dgm:cxn modelId="{9923C676-D40F-447A-8B85-0F732258C47E}" type="presParOf" srcId="{0AAC878D-C5AB-4D7D-A339-827A6155F89E}" destId="{A080CDEC-232B-4006-B6F3-611E84BFF17F}" srcOrd="9" destOrd="0" presId="urn:microsoft.com/office/officeart/2005/8/layout/venn3"/>
    <dgm:cxn modelId="{7F96542D-5F25-45FF-868C-2D395DEB63FC}" type="presParOf" srcId="{0AAC878D-C5AB-4D7D-A339-827A6155F89E}" destId="{7E849104-1DC6-4B9E-A839-5B5FD8052578}" srcOrd="10" destOrd="0" presId="urn:microsoft.com/office/officeart/2005/8/layout/venn3"/>
    <dgm:cxn modelId="{1EA92C78-27D3-4AD0-BA1C-69BFFB355B26}" type="presParOf" srcId="{0AAC878D-C5AB-4D7D-A339-827A6155F89E}" destId="{13738810-6BCB-4255-9ED5-7D84036521E4}" srcOrd="11" destOrd="0" presId="urn:microsoft.com/office/officeart/2005/8/layout/venn3"/>
    <dgm:cxn modelId="{D2561AE2-5566-43B1-A36B-8B58635B2264}" type="presParOf" srcId="{0AAC878D-C5AB-4D7D-A339-827A6155F89E}" destId="{6B4FF3A5-84F1-451A-8E1E-9FEE70DA3244}" srcOrd="1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07FB9B-4C5F-4C65-B12C-B4A515750D7F}">
      <dsp:nvSpPr>
        <dsp:cNvPr id="0" name=""/>
        <dsp:cNvSpPr/>
      </dsp:nvSpPr>
      <dsp:spPr>
        <a:xfrm>
          <a:off x="99290" y="1847216"/>
          <a:ext cx="1616103" cy="1616103"/>
        </a:xfrm>
        <a:prstGeom prst="ellipse">
          <a:avLst/>
        </a:prstGeom>
        <a:solidFill>
          <a:schemeClr val="bg2"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40" tIns="16510" rIns="8894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300" b="1" i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болница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1200" b="1" i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10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335963" y="2083889"/>
        <a:ext cx="1142757" cy="1142757"/>
      </dsp:txXfrm>
    </dsp:sp>
    <dsp:sp modelId="{C74A5DED-6DFF-4F33-BC85-37CEB425B42B}">
      <dsp:nvSpPr>
        <dsp:cNvPr id="0" name=""/>
        <dsp:cNvSpPr/>
      </dsp:nvSpPr>
      <dsp:spPr>
        <a:xfrm>
          <a:off x="1374192" y="231112"/>
          <a:ext cx="1616103" cy="1616103"/>
        </a:xfrm>
        <a:prstGeom prst="ellipse">
          <a:avLst/>
        </a:prstGeom>
        <a:solidFill>
          <a:schemeClr val="bg2"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40" tIns="16510" rIns="8894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300" b="1" i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обществено лечебно заведение</a:t>
          </a:r>
          <a:endParaRPr lang="en-US" sz="1300" b="1" i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10865" y="467785"/>
        <a:ext cx="1142757" cy="1142757"/>
      </dsp:txXfrm>
    </dsp:sp>
    <dsp:sp modelId="{F79B71F3-13DE-4B84-94AE-D05D3E04F0E5}">
      <dsp:nvSpPr>
        <dsp:cNvPr id="0" name=""/>
        <dsp:cNvSpPr/>
      </dsp:nvSpPr>
      <dsp:spPr>
        <a:xfrm>
          <a:off x="2680140" y="1847216"/>
          <a:ext cx="1616103" cy="1616103"/>
        </a:xfrm>
        <a:prstGeom prst="ellipse">
          <a:avLst/>
        </a:prstGeom>
        <a:solidFill>
          <a:schemeClr val="bg2"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40" tIns="16510" rIns="8894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300" b="1" i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частно лечебно заведение</a:t>
          </a:r>
          <a:endParaRPr lang="en-US" sz="1300" b="1" i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16813" y="2083889"/>
        <a:ext cx="1142757" cy="1142757"/>
      </dsp:txXfrm>
    </dsp:sp>
    <dsp:sp modelId="{785C2DCF-4739-4CAD-BEF9-AB235F23431D}">
      <dsp:nvSpPr>
        <dsp:cNvPr id="0" name=""/>
        <dsp:cNvSpPr/>
      </dsp:nvSpPr>
      <dsp:spPr>
        <a:xfrm>
          <a:off x="3777003" y="136910"/>
          <a:ext cx="1693418" cy="1715817"/>
        </a:xfrm>
        <a:prstGeom prst="ellipse">
          <a:avLst/>
        </a:prstGeom>
        <a:solidFill>
          <a:schemeClr val="bg2"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40" tIns="16510" rIns="8894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300" b="1" i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здравно-осигурително заведение</a:t>
          </a:r>
          <a:endParaRPr lang="en-US" sz="1300" b="1" i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24998" y="388186"/>
        <a:ext cx="1197428" cy="1213265"/>
      </dsp:txXfrm>
    </dsp:sp>
    <dsp:sp modelId="{ECFBE21F-0B32-4E7B-A26E-E39911D7BB4D}">
      <dsp:nvSpPr>
        <dsp:cNvPr id="0" name=""/>
        <dsp:cNvSpPr/>
      </dsp:nvSpPr>
      <dsp:spPr>
        <a:xfrm>
          <a:off x="5330156" y="1847216"/>
          <a:ext cx="1616103" cy="1616103"/>
        </a:xfrm>
        <a:prstGeom prst="ellipse">
          <a:avLst/>
        </a:prstGeom>
        <a:solidFill>
          <a:schemeClr val="bg2"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40" tIns="16510" rIns="8894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300" b="1" i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социално заведение</a:t>
          </a:r>
          <a:endParaRPr lang="en-US" sz="1300" b="1" i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66829" y="2083889"/>
        <a:ext cx="1142757" cy="1142757"/>
      </dsp:txXfrm>
    </dsp:sp>
    <dsp:sp modelId="{7E849104-1DC6-4B9E-A839-5B5FD8052578}">
      <dsp:nvSpPr>
        <dsp:cNvPr id="0" name=""/>
        <dsp:cNvSpPr/>
      </dsp:nvSpPr>
      <dsp:spPr>
        <a:xfrm>
          <a:off x="6400880" y="186767"/>
          <a:ext cx="1616103" cy="1616103"/>
        </a:xfrm>
        <a:prstGeom prst="ellipse">
          <a:avLst/>
        </a:prstGeom>
        <a:solidFill>
          <a:schemeClr val="bg2"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40" tIns="16510" rIns="8894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300" b="1" i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местната здравна организация</a:t>
          </a:r>
          <a:endParaRPr lang="en-US" sz="1300" b="1" i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37553" y="423440"/>
        <a:ext cx="1142757" cy="1142757"/>
      </dsp:txXfrm>
    </dsp:sp>
    <dsp:sp modelId="{6B4FF3A5-84F1-451A-8E1E-9FEE70DA3244}">
      <dsp:nvSpPr>
        <dsp:cNvPr id="0" name=""/>
        <dsp:cNvSpPr/>
      </dsp:nvSpPr>
      <dsp:spPr>
        <a:xfrm>
          <a:off x="7596205" y="1746695"/>
          <a:ext cx="1616103" cy="1616103"/>
        </a:xfrm>
        <a:prstGeom prst="ellipse">
          <a:avLst/>
        </a:prstGeom>
        <a:solidFill>
          <a:schemeClr val="bg2"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40" tIns="16510" rIns="8894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300" b="1" i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Друго</a:t>
          </a:r>
          <a:endParaRPr lang="en-US" sz="1300" b="1" i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32878" y="1983368"/>
        <a:ext cx="1142757" cy="11427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9A8F4-7ACA-4857-8D74-A45D89C845C7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13F34F-B48F-4727-B4AA-95CC12A75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473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3F34F-B48F-4727-B4AA-95CC12A75E6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29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3F34F-B48F-4727-B4AA-95CC12A75E6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68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806B-44A7-487E-8B18-D496DEF63773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F097-790C-4F57-B748-9AC53EB2C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71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806B-44A7-487E-8B18-D496DEF63773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F097-790C-4F57-B748-9AC53EB2C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04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806B-44A7-487E-8B18-D496DEF63773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F097-790C-4F57-B748-9AC53EB2CFC7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5812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806B-44A7-487E-8B18-D496DEF63773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F097-790C-4F57-B748-9AC53EB2C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806B-44A7-487E-8B18-D496DEF63773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F097-790C-4F57-B748-9AC53EB2CFC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1484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806B-44A7-487E-8B18-D496DEF63773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F097-790C-4F57-B748-9AC53EB2C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94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806B-44A7-487E-8B18-D496DEF63773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F097-790C-4F57-B748-9AC53EB2C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703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806B-44A7-487E-8B18-D496DEF63773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F097-790C-4F57-B748-9AC53EB2C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32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806B-44A7-487E-8B18-D496DEF63773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F097-790C-4F57-B748-9AC53EB2C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515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806B-44A7-487E-8B18-D496DEF63773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F097-790C-4F57-B748-9AC53EB2C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14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806B-44A7-487E-8B18-D496DEF63773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F097-790C-4F57-B748-9AC53EB2C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4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806B-44A7-487E-8B18-D496DEF63773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F097-790C-4F57-B748-9AC53EB2C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341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806B-44A7-487E-8B18-D496DEF63773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F097-790C-4F57-B748-9AC53EB2C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16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806B-44A7-487E-8B18-D496DEF63773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F097-790C-4F57-B748-9AC53EB2C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17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806B-44A7-487E-8B18-D496DEF63773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F097-790C-4F57-B748-9AC53EB2C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48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806B-44A7-487E-8B18-D496DEF63773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F097-790C-4F57-B748-9AC53EB2C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806B-44A7-487E-8B18-D496DEF63773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DF9F097-790C-4F57-B748-9AC53EB2C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606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6" r:id="rId12"/>
    <p:sldLayoutId id="2147483977" r:id="rId13"/>
    <p:sldLayoutId id="2147483978" r:id="rId14"/>
    <p:sldLayoutId id="2147483979" r:id="rId15"/>
    <p:sldLayoutId id="214748398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7" Type="http://schemas.openxmlformats.org/officeDocument/2006/relationships/chart" Target="../charts/chart16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image" Target="../media/image3.jpg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4980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373529" y="7086599"/>
            <a:ext cx="9143999" cy="691588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86137"/>
            <a:ext cx="9143999" cy="4932024"/>
          </a:xfrm>
        </p:spPr>
        <p:txBody>
          <a:bodyPr>
            <a:normAutofit fontScale="90000"/>
          </a:bodyPr>
          <a:lstStyle/>
          <a:p>
            <a:pPr algn="ctr"/>
            <a:r>
              <a:rPr lang="bg-BG" sz="36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cs typeface="Times New Roman" pitchFamily="18" charset="0"/>
              </a:rPr>
              <a:t>Анализ на резултатите от проведена анкета сред завършилите студенти на Факултет по обществено здравеопазване от специалностите: Здравен мениджмънт; Управление на здравните грижи; Обществено здравеопазване; Фармацевтичен мениджмънт</a:t>
            </a:r>
            <a:br>
              <a:rPr lang="bg-BG" sz="36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cs typeface="Times New Roman" pitchFamily="18" charset="0"/>
              </a:rPr>
            </a:br>
            <a:r>
              <a:rPr lang="bg-BG" sz="36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bg-BG" sz="36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cs typeface="Times New Roman" pitchFamily="18" charset="0"/>
              </a:rPr>
            </a:br>
            <a:r>
              <a:rPr lang="bg-BG" sz="36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cs typeface="Times New Roman" pitchFamily="18" charset="0"/>
              </a:rPr>
              <a:t>Медицински Университет Варна</a:t>
            </a:r>
            <a:r>
              <a:rPr lang="en-US" sz="36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en-US" sz="36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cs typeface="Times New Roman" pitchFamily="18" charset="0"/>
              </a:rPr>
            </a:br>
            <a:r>
              <a:rPr lang="en-US" sz="36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cs typeface="Times New Roman" pitchFamily="18" charset="0"/>
              </a:rPr>
              <a:t>(</a:t>
            </a:r>
            <a:r>
              <a:rPr lang="bg-BG" sz="36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cs typeface="Times New Roman" pitchFamily="18" charset="0"/>
              </a:rPr>
              <a:t>201</a:t>
            </a:r>
            <a:r>
              <a:rPr lang="en-US" sz="36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cs typeface="Times New Roman" pitchFamily="18" charset="0"/>
              </a:rPr>
              <a:t>4</a:t>
            </a:r>
            <a:r>
              <a:rPr lang="bg-BG" sz="3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cs typeface="Times New Roman" pitchFamily="18" charset="0"/>
              </a:rPr>
              <a:t>/</a:t>
            </a:r>
            <a:r>
              <a:rPr lang="bg-BG" sz="36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cs typeface="Times New Roman" pitchFamily="18" charset="0"/>
              </a:rPr>
              <a:t>2015г.)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2760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83" y="0"/>
            <a:ext cx="12277993" cy="71647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4451" y="2853158"/>
            <a:ext cx="4528595" cy="8796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err="1" smtClean="0">
                <a:solidFill>
                  <a:schemeClr val="tx1"/>
                </a:solidFill>
              </a:rPr>
              <a:t>Одобрявате</a:t>
            </a:r>
            <a:r>
              <a:rPr lang="ru-RU" sz="2800" b="1" i="1" dirty="0" smtClean="0">
                <a:solidFill>
                  <a:schemeClr val="tx1"/>
                </a:solidFill>
              </a:rPr>
              <a:t> </a:t>
            </a:r>
            <a:r>
              <a:rPr lang="ru-RU" sz="2800" b="1" i="1" dirty="0">
                <a:solidFill>
                  <a:schemeClr val="tx1"/>
                </a:solidFill>
              </a:rPr>
              <a:t>ли </a:t>
            </a:r>
            <a:r>
              <a:rPr lang="ru-RU" sz="2800" b="1" i="1" dirty="0" err="1">
                <a:solidFill>
                  <a:schemeClr val="tx1"/>
                </a:solidFill>
              </a:rPr>
              <a:t>следните</a:t>
            </a:r>
            <a:r>
              <a:rPr lang="ru-RU" sz="2800" b="1" i="1" dirty="0">
                <a:solidFill>
                  <a:schemeClr val="tx1"/>
                </a:solidFill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</a:rPr>
              <a:t>учебни</a:t>
            </a:r>
            <a:r>
              <a:rPr lang="ru-RU" sz="2800" b="1" i="1" dirty="0">
                <a:solidFill>
                  <a:schemeClr val="tx1"/>
                </a:solidFill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</a:rPr>
              <a:t>методи</a:t>
            </a:r>
            <a:r>
              <a:rPr lang="ru-RU" sz="2800" b="1" i="1" dirty="0">
                <a:solidFill>
                  <a:schemeClr val="tx1"/>
                </a:solidFill>
              </a:rPr>
              <a:t>?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endParaRPr lang="en-US" b="1" i="1" dirty="0">
              <a:solidFill>
                <a:schemeClr val="tx1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5313496"/>
              </p:ext>
            </p:extLst>
          </p:nvPr>
        </p:nvGraphicFramePr>
        <p:xfrm>
          <a:off x="173620" y="578734"/>
          <a:ext cx="3460831" cy="2714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2922207650"/>
              </p:ext>
            </p:extLst>
          </p:nvPr>
        </p:nvGraphicFramePr>
        <p:xfrm>
          <a:off x="752357" y="3732835"/>
          <a:ext cx="3588150" cy="2772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1013063559"/>
              </p:ext>
            </p:extLst>
          </p:nvPr>
        </p:nvGraphicFramePr>
        <p:xfrm>
          <a:off x="3970115" y="214132"/>
          <a:ext cx="3455045" cy="2540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3331966349"/>
              </p:ext>
            </p:extLst>
          </p:nvPr>
        </p:nvGraphicFramePr>
        <p:xfrm>
          <a:off x="7072131" y="4097438"/>
          <a:ext cx="4803494" cy="2581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3" name="Chart 22"/>
          <p:cNvGraphicFramePr/>
          <p:nvPr>
            <p:extLst>
              <p:ext uri="{D42A27DB-BD31-4B8C-83A1-F6EECF244321}">
                <p14:modId xmlns:p14="http://schemas.microsoft.com/office/powerpoint/2010/main" val="625780647"/>
              </p:ext>
            </p:extLst>
          </p:nvPr>
        </p:nvGraphicFramePr>
        <p:xfrm>
          <a:off x="8322197" y="954909"/>
          <a:ext cx="3553428" cy="2338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29729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4" grpId="0">
        <p:bldAsOne/>
      </p:bldGraphic>
      <p:bldGraphic spid="17" grpId="0">
        <p:bldAsOne/>
      </p:bldGraphic>
      <p:bldGraphic spid="20" grpId="0">
        <p:bldAsOne/>
      </p:bldGraphic>
      <p:bldGraphic spid="23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99"/>
            <a:ext cx="12192000" cy="6869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err="1" smtClean="0">
                <a:solidFill>
                  <a:schemeClr val="accent5">
                    <a:lumMod val="75000"/>
                  </a:schemeClr>
                </a:solidFill>
              </a:rPr>
              <a:t>Удовлетворени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</a:rPr>
              <a:t>ли </a:t>
            </a:r>
            <a:r>
              <a:rPr lang="ru-RU" i="1" dirty="0" err="1">
                <a:solidFill>
                  <a:schemeClr val="accent5">
                    <a:lumMod val="75000"/>
                  </a:schemeClr>
                </a:solidFill>
              </a:rPr>
              <a:t>сте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</a:rPr>
              <a:t> от </a:t>
            </a:r>
            <a:r>
              <a:rPr lang="ru-RU" i="1" dirty="0" err="1">
                <a:solidFill>
                  <a:schemeClr val="accent5">
                    <a:lumMod val="75000"/>
                  </a:schemeClr>
                </a:solidFill>
              </a:rPr>
              <a:t>практическата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5">
                    <a:lumMod val="75000"/>
                  </a:schemeClr>
                </a:solidFill>
              </a:rPr>
              <a:t>насоченост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</a:rPr>
              <a:t> на </a:t>
            </a:r>
            <a:r>
              <a:rPr lang="ru-RU" i="1" dirty="0" err="1">
                <a:solidFill>
                  <a:schemeClr val="accent5">
                    <a:lumMod val="75000"/>
                  </a:schemeClr>
                </a:solidFill>
              </a:rPr>
              <a:t>обучението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?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2120541"/>
              </p:ext>
            </p:extLst>
          </p:nvPr>
        </p:nvGraphicFramePr>
        <p:xfrm>
          <a:off x="828334" y="2160588"/>
          <a:ext cx="859631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4960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9"/>
            <a:ext cx="12192000" cy="68628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rgbClr val="FFFF00"/>
                </a:solidFill>
              </a:rPr>
              <a:t>Как </a:t>
            </a:r>
            <a:r>
              <a:rPr lang="ru-RU" sz="2800" i="1" dirty="0" err="1">
                <a:solidFill>
                  <a:srgbClr val="FFFF00"/>
                </a:solidFill>
              </a:rPr>
              <a:t>оценявате</a:t>
            </a:r>
            <a:r>
              <a:rPr lang="ru-RU" sz="2800" i="1" dirty="0">
                <a:solidFill>
                  <a:srgbClr val="FFFF00"/>
                </a:solidFill>
              </a:rPr>
              <a:t> </a:t>
            </a:r>
            <a:r>
              <a:rPr lang="ru-RU" sz="2800" i="1" dirty="0" err="1">
                <a:solidFill>
                  <a:srgbClr val="FFFF00"/>
                </a:solidFill>
              </a:rPr>
              <a:t>обезпечеността</a:t>
            </a:r>
            <a:r>
              <a:rPr lang="ru-RU" sz="2800" i="1" dirty="0">
                <a:solidFill>
                  <a:srgbClr val="FFFF00"/>
                </a:solidFill>
              </a:rPr>
              <a:t> на </a:t>
            </a:r>
            <a:r>
              <a:rPr lang="ru-RU" sz="2800" i="1" dirty="0" err="1">
                <a:solidFill>
                  <a:srgbClr val="FFFF00"/>
                </a:solidFill>
              </a:rPr>
              <a:t>обучението</a:t>
            </a:r>
            <a:r>
              <a:rPr lang="ru-RU" sz="2800" i="1" dirty="0">
                <a:solidFill>
                  <a:srgbClr val="FFFF00"/>
                </a:solidFill>
              </a:rPr>
              <a:t> Ви с </a:t>
            </a:r>
            <a:r>
              <a:rPr lang="ru-RU" sz="2800" i="1" dirty="0" err="1">
                <a:solidFill>
                  <a:srgbClr val="FFFF00"/>
                </a:solidFill>
              </a:rPr>
              <a:t>учебници</a:t>
            </a:r>
            <a:r>
              <a:rPr lang="ru-RU" sz="2800" i="1" dirty="0">
                <a:solidFill>
                  <a:srgbClr val="FFFF00"/>
                </a:solidFill>
              </a:rPr>
              <a:t> и </a:t>
            </a:r>
            <a:r>
              <a:rPr lang="ru-RU" sz="2800" i="1" dirty="0" err="1">
                <a:solidFill>
                  <a:srgbClr val="FFFF00"/>
                </a:solidFill>
              </a:rPr>
              <a:t>учебни</a:t>
            </a:r>
            <a:r>
              <a:rPr lang="ru-RU" sz="2800" i="1" dirty="0">
                <a:solidFill>
                  <a:srgbClr val="FFFF00"/>
                </a:solidFill>
              </a:rPr>
              <a:t> </a:t>
            </a:r>
            <a:r>
              <a:rPr lang="ru-RU" sz="2800" i="1" dirty="0" err="1">
                <a:solidFill>
                  <a:srgbClr val="FFFF00"/>
                </a:solidFill>
              </a:rPr>
              <a:t>материали</a:t>
            </a:r>
            <a:r>
              <a:rPr lang="ru-RU" sz="2800" i="1" dirty="0">
                <a:solidFill>
                  <a:srgbClr val="FFFF00"/>
                </a:solidFill>
              </a:rPr>
              <a:t>? </a:t>
            </a:r>
            <a:endParaRPr lang="en-US" sz="2800" i="1" dirty="0">
              <a:solidFill>
                <a:srgbClr val="FFFF0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1898676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8286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556" y="231494"/>
            <a:ext cx="12215423" cy="6840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863" y="81023"/>
            <a:ext cx="8596138" cy="1849377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i="1" dirty="0" smtClean="0">
                <a:solidFill>
                  <a:schemeClr val="tx1"/>
                </a:solidFill>
              </a:rPr>
              <a:t>Как </a:t>
            </a:r>
            <a:r>
              <a:rPr lang="ru-RU" i="1" dirty="0" err="1">
                <a:solidFill>
                  <a:schemeClr val="tx1"/>
                </a:solidFill>
              </a:rPr>
              <a:t>оценявате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работата</a:t>
            </a:r>
            <a:r>
              <a:rPr lang="ru-RU" i="1" dirty="0">
                <a:solidFill>
                  <a:schemeClr val="tx1"/>
                </a:solidFill>
              </a:rPr>
              <a:t> на </a:t>
            </a:r>
            <a:r>
              <a:rPr lang="ru-RU" i="1" dirty="0" err="1">
                <a:solidFill>
                  <a:schemeClr val="tx1"/>
                </a:solidFill>
              </a:rPr>
              <a:t>Библиотеката</a:t>
            </a:r>
            <a:r>
              <a:rPr lang="ru-RU" dirty="0">
                <a:solidFill>
                  <a:schemeClr val="tx1"/>
                </a:solidFill>
              </a:rPr>
              <a:t>? 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0038596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1317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0954"/>
            <a:ext cx="12192000" cy="80632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chemeClr val="accent5"/>
                </a:solidFill>
              </a:rPr>
              <a:t>В </a:t>
            </a:r>
            <a:r>
              <a:rPr lang="ru-RU" i="1" dirty="0" err="1">
                <a:solidFill>
                  <a:schemeClr val="accent5"/>
                </a:solidFill>
              </a:rPr>
              <a:t>каква</a:t>
            </a:r>
            <a:r>
              <a:rPr lang="ru-RU" i="1" dirty="0">
                <a:solidFill>
                  <a:schemeClr val="accent5"/>
                </a:solidFill>
              </a:rPr>
              <a:t> сфера </a:t>
            </a:r>
            <a:r>
              <a:rPr lang="ru-RU" i="1" dirty="0" err="1">
                <a:solidFill>
                  <a:schemeClr val="accent5"/>
                </a:solidFill>
              </a:rPr>
              <a:t>бихте</a:t>
            </a:r>
            <a:r>
              <a:rPr lang="ru-RU" i="1" dirty="0">
                <a:solidFill>
                  <a:schemeClr val="accent5"/>
                </a:solidFill>
              </a:rPr>
              <a:t> искали да се </a:t>
            </a:r>
            <a:r>
              <a:rPr lang="ru-RU" i="1" dirty="0" err="1">
                <a:solidFill>
                  <a:schemeClr val="accent5"/>
                </a:solidFill>
              </a:rPr>
              <a:t>реализирате</a:t>
            </a:r>
            <a:r>
              <a:rPr lang="ru-RU" i="1" dirty="0">
                <a:solidFill>
                  <a:schemeClr val="accent5"/>
                </a:solidFill>
              </a:rPr>
              <a:t>? </a:t>
            </a:r>
            <a:endParaRPr lang="en-US" i="1" dirty="0">
              <a:solidFill>
                <a:schemeClr val="accent5"/>
              </a:solidFill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3644615"/>
              </p:ext>
            </p:extLst>
          </p:nvPr>
        </p:nvGraphicFramePr>
        <p:xfrm>
          <a:off x="578734" y="1930400"/>
          <a:ext cx="9456516" cy="3660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636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826" y="264932"/>
            <a:ext cx="8596668" cy="1320800"/>
          </a:xfrm>
        </p:spPr>
        <p:txBody>
          <a:bodyPr/>
          <a:lstStyle/>
          <a:p>
            <a:pPr algn="ctr"/>
            <a:r>
              <a:rPr lang="ru-RU" i="1" dirty="0" smtClean="0"/>
              <a:t> </a:t>
            </a:r>
            <a:r>
              <a:rPr lang="ru-RU" i="1" dirty="0">
                <a:solidFill>
                  <a:schemeClr val="tx1"/>
                </a:solidFill>
              </a:rPr>
              <a:t>Моля </a:t>
            </a:r>
            <a:r>
              <a:rPr lang="ru-RU" i="1" dirty="0" err="1">
                <a:solidFill>
                  <a:schemeClr val="tx1"/>
                </a:solidFill>
              </a:rPr>
              <a:t>посочете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Вашата</a:t>
            </a:r>
            <a:r>
              <a:rPr lang="ru-RU" i="1" dirty="0">
                <a:solidFill>
                  <a:schemeClr val="tx1"/>
                </a:solidFill>
              </a:rPr>
              <a:t> оценка (по </a:t>
            </a:r>
            <a:r>
              <a:rPr lang="ru-RU" i="1" dirty="0" err="1">
                <a:solidFill>
                  <a:schemeClr val="tx1"/>
                </a:solidFill>
              </a:rPr>
              <a:t>шестобална</a:t>
            </a:r>
            <a:r>
              <a:rPr lang="ru-RU" i="1" dirty="0">
                <a:solidFill>
                  <a:schemeClr val="tx1"/>
                </a:solidFill>
              </a:rPr>
              <a:t> скала) за: </a:t>
            </a:r>
            <a:endParaRPr lang="en-US" i="1" dirty="0">
              <a:solidFill>
                <a:schemeClr val="tx1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6378656"/>
              </p:ext>
            </p:extLst>
          </p:nvPr>
        </p:nvGraphicFramePr>
        <p:xfrm>
          <a:off x="509286" y="1493134"/>
          <a:ext cx="8764889" cy="5208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337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684388" cy="951329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343" y="1"/>
            <a:ext cx="11304283" cy="5993175"/>
          </a:xfrm>
        </p:spPr>
        <p:txBody>
          <a:bodyPr>
            <a:noAutofit/>
          </a:bodyPr>
          <a:lstStyle/>
          <a:p>
            <a:r>
              <a:rPr lang="en-US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b="1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Цел на презентацията</a:t>
            </a:r>
            <a:r>
              <a:rPr lang="bg-BG" sz="2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:</a:t>
            </a:r>
            <a:r>
              <a:rPr lang="en-US" sz="2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bg-BG" sz="26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/>
            </a:r>
            <a:br>
              <a:rPr lang="bg-BG" sz="26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/>
            </a:r>
            <a:br>
              <a:rPr lang="en-US" sz="2400" b="1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bg-BG" sz="2400" b="1" i="1" dirty="0" smtClean="0">
                <a:solidFill>
                  <a:schemeClr val="tx1"/>
                </a:solidFill>
                <a:cs typeface="Times New Roman" pitchFamily="18" charset="0"/>
              </a:rPr>
              <a:t>Тази презентация представлява извадка с въпроси от анонимно анкетно допитване проведено сред студенти завършили специалностите: Здравен мениджмънт; Управление на здравните грижи; Обществено здравеопазване и Фармацевтичен мениджмънт в Медицински Университет - Варна. </a:t>
            </a:r>
            <a:r>
              <a:rPr lang="en-US" sz="2400" b="1" i="1" dirty="0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en-US" sz="2400" b="1" i="1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bg-BG" sz="2400" b="1" i="1" dirty="0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bg-BG" sz="2400" b="1" i="1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bg-BG" sz="2400" b="1" i="1" dirty="0" smtClean="0">
                <a:solidFill>
                  <a:schemeClr val="tx1"/>
                </a:solidFill>
                <a:cs typeface="Times New Roman" pitchFamily="18" charset="0"/>
              </a:rPr>
              <a:t>В настоящата презентация са включени данни</a:t>
            </a:r>
            <a:r>
              <a:rPr lang="en-US" sz="2400" b="1" i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bg-BG" sz="2400" b="1" i="1" dirty="0" smtClean="0">
                <a:solidFill>
                  <a:schemeClr val="tx1"/>
                </a:solidFill>
                <a:cs typeface="Times New Roman" pitchFamily="18" charset="0"/>
              </a:rPr>
              <a:t>само от най-актуалните въпроси, които предоставят информация относно мотивите за кандидатстване в специалността, очакванията и впечатленията на студентите, както и оценката, която</a:t>
            </a:r>
            <a:r>
              <a:rPr lang="en-US" sz="2400" b="1" i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bg-BG" sz="2400" b="1" i="1" dirty="0" smtClean="0">
                <a:solidFill>
                  <a:schemeClr val="tx1"/>
                </a:solidFill>
                <a:cs typeface="Times New Roman" pitchFamily="18" charset="0"/>
              </a:rPr>
              <a:t>завършилите ФОЗ дават за качеството на учебния процес през годините на обучение в Медицински Университет - Варна.</a:t>
            </a:r>
            <a:r>
              <a:rPr lang="bg-BG" sz="2400" b="1" i="1" dirty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bg-BG" sz="2400" b="1" i="1" dirty="0">
                <a:solidFill>
                  <a:schemeClr val="tx1"/>
                </a:solidFill>
                <a:cs typeface="Times New Roman" pitchFamily="18" charset="0"/>
              </a:rPr>
            </a:br>
            <a:r>
              <a:rPr lang="bg-BG" sz="2400" b="1" i="1" dirty="0" smtClean="0">
                <a:solidFill>
                  <a:schemeClr val="tx1"/>
                </a:solidFill>
                <a:cs typeface="Times New Roman" pitchFamily="18" charset="0"/>
              </a:rPr>
              <a:t>Брой анкетирани: 106</a:t>
            </a:r>
            <a:r>
              <a:rPr lang="bg-BG" sz="2400" i="1" dirty="0" smtClean="0">
                <a:cs typeface="Times New Roman" pitchFamily="18" charset="0"/>
              </a:rPr>
              <a:t/>
            </a:r>
            <a:br>
              <a:rPr lang="bg-BG" sz="2400" i="1" dirty="0" smtClean="0">
                <a:cs typeface="Times New Roman" pitchFamily="18" charset="0"/>
              </a:rPr>
            </a:b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2400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85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945" y="176270"/>
            <a:ext cx="10736855" cy="1444185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Какви бяха очакванията Ви от </a:t>
            </a:r>
            <a:r>
              <a:rPr lang="ru-RU" b="1" i="1" dirty="0" smtClean="0">
                <a:solidFill>
                  <a:schemeClr val="tx1"/>
                </a:solidFill>
              </a:rPr>
              <a:t>специалността, </a:t>
            </a:r>
            <a:r>
              <a:rPr lang="ru-RU" b="1" i="1" dirty="0">
                <a:solidFill>
                  <a:schemeClr val="tx1"/>
                </a:solidFill>
              </a:rPr>
              <a:t>когато постъпвахте в </a:t>
            </a:r>
            <a:r>
              <a:rPr lang="ru-RU" b="1" i="1" dirty="0" err="1" smtClean="0">
                <a:solidFill>
                  <a:schemeClr val="tx1"/>
                </a:solidFill>
              </a:rPr>
              <a:t>нея</a:t>
            </a:r>
            <a:r>
              <a:rPr lang="ru-RU" b="1" i="1" dirty="0" smtClean="0">
                <a:solidFill>
                  <a:schemeClr val="tx1"/>
                </a:solidFill>
              </a:rPr>
              <a:t>?</a:t>
            </a:r>
            <a:endParaRPr lang="en-US" b="1" i="1" dirty="0">
              <a:solidFill>
                <a:schemeClr val="tx1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4303943"/>
              </p:ext>
            </p:extLst>
          </p:nvPr>
        </p:nvGraphicFramePr>
        <p:xfrm>
          <a:off x="286604" y="1200839"/>
          <a:ext cx="11336192" cy="5486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137548642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5473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314" y="2391102"/>
            <a:ext cx="2741705" cy="20457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73" y="50748"/>
            <a:ext cx="11859905" cy="832513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Обучението отговори ли на Вашите очаквания?</a:t>
            </a:r>
            <a:endParaRPr lang="en-US" b="1" i="1" dirty="0">
              <a:solidFill>
                <a:schemeClr val="tx1"/>
              </a:solidFill>
            </a:endParaRPr>
          </a:p>
        </p:txBody>
      </p:sp>
      <p:graphicFrame>
        <p:nvGraphicFramePr>
          <p:cNvPr id="26" name="Content Placeholder 2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4860077"/>
              </p:ext>
            </p:extLst>
          </p:nvPr>
        </p:nvGraphicFramePr>
        <p:xfrm>
          <a:off x="163773" y="1119116"/>
          <a:ext cx="3108237" cy="3243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517380399"/>
              </p:ext>
            </p:extLst>
          </p:nvPr>
        </p:nvGraphicFramePr>
        <p:xfrm>
          <a:off x="263586" y="1011575"/>
          <a:ext cx="4010140" cy="2659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659810286"/>
              </p:ext>
            </p:extLst>
          </p:nvPr>
        </p:nvGraphicFramePr>
        <p:xfrm>
          <a:off x="6126776" y="1119116"/>
          <a:ext cx="4296578" cy="2274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1726085665"/>
              </p:ext>
            </p:extLst>
          </p:nvPr>
        </p:nvGraphicFramePr>
        <p:xfrm>
          <a:off x="263586" y="3935689"/>
          <a:ext cx="4153359" cy="2820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1073854171"/>
              </p:ext>
            </p:extLst>
          </p:nvPr>
        </p:nvGraphicFramePr>
        <p:xfrm>
          <a:off x="6093725" y="3866537"/>
          <a:ext cx="4329629" cy="2677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6835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2527"/>
            <a:ext cx="10515600" cy="155309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err="1" smtClean="0">
                <a:solidFill>
                  <a:schemeClr val="tx1"/>
                </a:solidFill>
              </a:rPr>
              <a:t>Допада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>
                <a:solidFill>
                  <a:schemeClr val="tx1"/>
                </a:solidFill>
              </a:rPr>
              <a:t>ли Ви </a:t>
            </a:r>
            <a:r>
              <a:rPr lang="ru-RU" b="1" i="1" dirty="0" err="1">
                <a:solidFill>
                  <a:schemeClr val="tx1"/>
                </a:solidFill>
              </a:rPr>
              <a:t>обстоятелството</a:t>
            </a:r>
            <a:r>
              <a:rPr lang="ru-RU" b="1" i="1" dirty="0">
                <a:solidFill>
                  <a:schemeClr val="tx1"/>
                </a:solidFill>
              </a:rPr>
              <a:t>, че </a:t>
            </a:r>
            <a:r>
              <a:rPr lang="ru-RU" b="1" i="1" dirty="0" err="1">
                <a:solidFill>
                  <a:schemeClr val="tx1"/>
                </a:solidFill>
              </a:rPr>
              <a:t>изучавахте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различни</a:t>
            </a:r>
            <a:r>
              <a:rPr lang="ru-RU" b="1" i="1" dirty="0">
                <a:solidFill>
                  <a:schemeClr val="tx1"/>
                </a:solidFill>
              </a:rPr>
              <a:t> по характер </a:t>
            </a:r>
            <a:r>
              <a:rPr lang="ru-RU" b="1" i="1" dirty="0" err="1">
                <a:solidFill>
                  <a:schemeClr val="tx1"/>
                </a:solidFill>
              </a:rPr>
              <a:t>учебни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дисциплини</a:t>
            </a:r>
            <a:r>
              <a:rPr lang="ru-RU" dirty="0">
                <a:solidFill>
                  <a:schemeClr val="tx1"/>
                </a:solidFill>
              </a:rPr>
              <a:t>?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4309383"/>
              </p:ext>
            </p:extLst>
          </p:nvPr>
        </p:nvGraphicFramePr>
        <p:xfrm>
          <a:off x="838200" y="1964521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154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834"/>
            <a:ext cx="13722860" cy="70258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292" y="293224"/>
            <a:ext cx="11655708" cy="10262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Владеят ли преподавателите свободно преподавания </a:t>
            </a:r>
            <a:r>
              <a:rPr lang="ru-RU" b="1" i="1" dirty="0" smtClean="0">
                <a:solidFill>
                  <a:schemeClr val="tx1"/>
                </a:solidFill>
              </a:rPr>
              <a:t>матер</a:t>
            </a:r>
            <a:r>
              <a:rPr lang="bg-BG" b="1" i="1" dirty="0" smtClean="0">
                <a:solidFill>
                  <a:schemeClr val="tx1"/>
                </a:solidFill>
              </a:rPr>
              <a:t>иал?</a:t>
            </a:r>
            <a:endParaRPr lang="en-US" b="1" i="1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5407371"/>
              </p:ext>
            </p:extLst>
          </p:nvPr>
        </p:nvGraphicFramePr>
        <p:xfrm>
          <a:off x="3784921" y="3692323"/>
          <a:ext cx="8495817" cy="2997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5873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124" y="1"/>
            <a:ext cx="10475089" cy="152785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accent2"/>
                </a:solidFill>
                <a:cs typeface="Times New Roman" panose="02020603050405020304" pitchFamily="18" charset="0"/>
              </a:rPr>
              <a:t>Преподавателите</a:t>
            </a:r>
            <a:r>
              <a:rPr lang="ru-RU" b="1" i="1" dirty="0">
                <a:solidFill>
                  <a:schemeClr val="accent2"/>
                </a:solidFill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accent2"/>
                </a:solidFill>
                <a:cs typeface="Times New Roman" panose="02020603050405020304" pitchFamily="18" charset="0"/>
              </a:rPr>
              <a:t>използват</a:t>
            </a:r>
            <a:r>
              <a:rPr lang="ru-RU" b="1" i="1" dirty="0">
                <a:solidFill>
                  <a:schemeClr val="accent2"/>
                </a:solidFill>
                <a:cs typeface="Times New Roman" panose="02020603050405020304" pitchFamily="18" charset="0"/>
              </a:rPr>
              <a:t> ли </a:t>
            </a:r>
            <a:r>
              <a:rPr lang="ru-RU" b="1" i="1" dirty="0" err="1">
                <a:solidFill>
                  <a:schemeClr val="accent2"/>
                </a:solidFill>
                <a:cs typeface="Times New Roman" panose="02020603050405020304" pitchFamily="18" charset="0"/>
              </a:rPr>
              <a:t>достатъчно</a:t>
            </a:r>
            <a:r>
              <a:rPr lang="ru-RU" b="1" i="1" dirty="0">
                <a:solidFill>
                  <a:schemeClr val="accent2"/>
                </a:solidFill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accent2"/>
                </a:solidFill>
                <a:cs typeface="Times New Roman" panose="02020603050405020304" pitchFamily="18" charset="0"/>
              </a:rPr>
              <a:t>учебно</a:t>
            </a:r>
            <a:r>
              <a:rPr lang="ru-RU" b="1" i="1" dirty="0">
                <a:solidFill>
                  <a:schemeClr val="accent2"/>
                </a:solidFill>
                <a:cs typeface="Times New Roman" panose="02020603050405020304" pitchFamily="18" charset="0"/>
              </a:rPr>
              <a:t> – технически средства за </a:t>
            </a:r>
            <a:r>
              <a:rPr lang="ru-RU" b="1" i="1" dirty="0" err="1">
                <a:solidFill>
                  <a:schemeClr val="accent2"/>
                </a:solidFill>
                <a:cs typeface="Times New Roman" panose="02020603050405020304" pitchFamily="18" charset="0"/>
              </a:rPr>
              <a:t>онагледяване</a:t>
            </a:r>
            <a:r>
              <a:rPr lang="ru-RU" b="1" i="1" dirty="0">
                <a:solidFill>
                  <a:schemeClr val="accent2"/>
                </a:solidFill>
                <a:cs typeface="Times New Roman" panose="02020603050405020304" pitchFamily="18" charset="0"/>
              </a:rPr>
              <a:t> на </a:t>
            </a:r>
            <a:r>
              <a:rPr lang="ru-RU" b="1" i="1" dirty="0" err="1">
                <a:solidFill>
                  <a:schemeClr val="accent2"/>
                </a:solidFill>
                <a:cs typeface="Times New Roman" panose="02020603050405020304" pitchFamily="18" charset="0"/>
              </a:rPr>
              <a:t>учебния</a:t>
            </a:r>
            <a:r>
              <a:rPr lang="ru-RU" b="1" i="1" dirty="0">
                <a:solidFill>
                  <a:schemeClr val="accent2"/>
                </a:solidFill>
                <a:cs typeface="Times New Roman" panose="02020603050405020304" pitchFamily="18" charset="0"/>
              </a:rPr>
              <a:t> материал? </a:t>
            </a:r>
            <a:endParaRPr lang="en-US" b="1" i="1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9118856"/>
              </p:ext>
            </p:extLst>
          </p:nvPr>
        </p:nvGraphicFramePr>
        <p:xfrm>
          <a:off x="740780" y="4502553"/>
          <a:ext cx="6053558" cy="2355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6260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100" y="162046"/>
            <a:ext cx="8405901" cy="148155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err="1" smtClean="0">
                <a:solidFill>
                  <a:schemeClr val="tx1"/>
                </a:solidFill>
              </a:rPr>
              <a:t>Срещате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>
                <a:solidFill>
                  <a:schemeClr val="tx1"/>
                </a:solidFill>
              </a:rPr>
              <a:t>ли </a:t>
            </a:r>
            <a:r>
              <a:rPr lang="ru-RU" b="1" i="1" dirty="0" err="1">
                <a:solidFill>
                  <a:schemeClr val="tx1"/>
                </a:solidFill>
              </a:rPr>
              <a:t>подкрепа</a:t>
            </a:r>
            <a:r>
              <a:rPr lang="ru-RU" b="1" i="1" dirty="0">
                <a:solidFill>
                  <a:schemeClr val="tx1"/>
                </a:solidFill>
              </a:rPr>
              <a:t> от </a:t>
            </a:r>
            <a:r>
              <a:rPr lang="ru-RU" b="1" i="1" dirty="0" err="1">
                <a:solidFill>
                  <a:schemeClr val="tx1"/>
                </a:solidFill>
              </a:rPr>
              <a:t>преподавателите</a:t>
            </a:r>
            <a:r>
              <a:rPr lang="ru-RU" b="1" i="1" dirty="0">
                <a:solidFill>
                  <a:schemeClr val="tx1"/>
                </a:solidFill>
              </a:rPr>
              <a:t> за </a:t>
            </a:r>
            <a:r>
              <a:rPr lang="ru-RU" b="1" i="1" dirty="0" err="1">
                <a:solidFill>
                  <a:schemeClr val="tx1"/>
                </a:solidFill>
              </a:rPr>
              <a:t>бъдещото</a:t>
            </a:r>
            <a:r>
              <a:rPr lang="ru-RU" b="1" i="1" dirty="0">
                <a:solidFill>
                  <a:schemeClr val="tx1"/>
                </a:solidFill>
              </a:rPr>
              <a:t> си </a:t>
            </a:r>
            <a:r>
              <a:rPr lang="ru-RU" b="1" i="1" dirty="0" err="1">
                <a:solidFill>
                  <a:schemeClr val="tx1"/>
                </a:solidFill>
              </a:rPr>
              <a:t>професионално</a:t>
            </a:r>
            <a:r>
              <a:rPr lang="ru-RU" b="1" i="1" dirty="0">
                <a:solidFill>
                  <a:schemeClr val="tx1"/>
                </a:solidFill>
              </a:rPr>
              <a:t> развитие? </a:t>
            </a:r>
            <a:endParaRPr lang="en-US" b="1" i="1" dirty="0">
              <a:solidFill>
                <a:schemeClr val="tx1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0662149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71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4" y="0"/>
            <a:ext cx="12179136" cy="7187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322" y="590706"/>
            <a:ext cx="4418959" cy="2963120"/>
          </a:xfrm>
        </p:spPr>
        <p:txBody>
          <a:bodyPr>
            <a:normAutofit/>
          </a:bodyPr>
          <a:lstStyle/>
          <a:p>
            <a:pPr algn="ctr"/>
            <a:r>
              <a:rPr lang="ru-RU" b="1" i="1" dirty="0" err="1" smtClean="0">
                <a:solidFill>
                  <a:srgbClr val="FFFF00"/>
                </a:solidFill>
              </a:rPr>
              <a:t>Какво</a:t>
            </a:r>
            <a:r>
              <a:rPr lang="ru-RU" b="1" i="1" dirty="0" smtClean="0">
                <a:solidFill>
                  <a:srgbClr val="FFFF00"/>
                </a:solidFill>
              </a:rPr>
              <a:t> </a:t>
            </a:r>
            <a:r>
              <a:rPr lang="ru-RU" b="1" i="1" dirty="0">
                <a:solidFill>
                  <a:srgbClr val="FFFF00"/>
                </a:solidFill>
              </a:rPr>
              <a:t>цените в </a:t>
            </a:r>
            <a:r>
              <a:rPr lang="ru-RU" b="1" i="1" dirty="0" err="1">
                <a:solidFill>
                  <a:srgbClr val="FFFF00"/>
                </a:solidFill>
              </a:rPr>
              <a:t>преподавателите</a:t>
            </a:r>
            <a:r>
              <a:rPr lang="ru-RU" b="1" i="1" dirty="0">
                <a:solidFill>
                  <a:srgbClr val="FFFF00"/>
                </a:solidFill>
              </a:rPr>
              <a:t> си и в </a:t>
            </a:r>
            <a:r>
              <a:rPr lang="ru-RU" b="1" i="1" dirty="0" err="1">
                <a:solidFill>
                  <a:srgbClr val="FFFF00"/>
                </a:solidFill>
              </a:rPr>
              <a:t>каква</a:t>
            </a:r>
            <a:r>
              <a:rPr lang="ru-RU" b="1" i="1" dirty="0">
                <a:solidFill>
                  <a:srgbClr val="FFFF00"/>
                </a:solidFill>
              </a:rPr>
              <a:t> степен? </a:t>
            </a: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8005" y="3646025"/>
            <a:ext cx="9317619" cy="32119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b="1" i="1" dirty="0" smtClean="0">
                <a:solidFill>
                  <a:schemeClr val="bg1"/>
                </a:solidFill>
              </a:rPr>
              <a:t>Най- често повтарящите се отговори са:</a:t>
            </a:r>
          </a:p>
          <a:p>
            <a:r>
              <a:rPr lang="bg-BG" i="1" dirty="0">
                <a:solidFill>
                  <a:schemeClr val="bg1"/>
                </a:solidFill>
              </a:rPr>
              <a:t>Уважението към нас </a:t>
            </a:r>
            <a:endParaRPr lang="bg-BG" i="1" dirty="0" smtClean="0">
              <a:solidFill>
                <a:schemeClr val="bg1"/>
              </a:solidFill>
            </a:endParaRPr>
          </a:p>
          <a:p>
            <a:r>
              <a:rPr lang="bg-BG" i="1" dirty="0">
                <a:solidFill>
                  <a:schemeClr val="bg1"/>
                </a:solidFill>
              </a:rPr>
              <a:t>Знанията им по специалността </a:t>
            </a:r>
            <a:endParaRPr lang="bg-BG" i="1" dirty="0" smtClean="0">
              <a:solidFill>
                <a:schemeClr val="bg1"/>
              </a:solidFill>
            </a:endParaRPr>
          </a:p>
          <a:p>
            <a:r>
              <a:rPr lang="bg-BG" i="1" dirty="0">
                <a:solidFill>
                  <a:schemeClr val="bg1"/>
                </a:solidFill>
              </a:rPr>
              <a:t>Общата им култура </a:t>
            </a:r>
            <a:endParaRPr lang="bg-BG" i="1" dirty="0" smtClean="0">
              <a:solidFill>
                <a:schemeClr val="bg1"/>
              </a:solidFill>
            </a:endParaRPr>
          </a:p>
          <a:p>
            <a:r>
              <a:rPr lang="bg-BG" i="1" dirty="0">
                <a:solidFill>
                  <a:schemeClr val="bg1"/>
                </a:solidFill>
              </a:rPr>
              <a:t>Взискателността </a:t>
            </a:r>
            <a:r>
              <a:rPr lang="bg-BG" i="1" dirty="0" smtClean="0">
                <a:solidFill>
                  <a:schemeClr val="bg1"/>
                </a:solidFill>
              </a:rPr>
              <a:t>им</a:t>
            </a:r>
          </a:p>
          <a:p>
            <a:r>
              <a:rPr lang="ru-RU" i="1" dirty="0" err="1">
                <a:solidFill>
                  <a:schemeClr val="bg1"/>
                </a:solidFill>
              </a:rPr>
              <a:t>Желанието</a:t>
            </a:r>
            <a:r>
              <a:rPr lang="ru-RU" i="1" dirty="0">
                <a:solidFill>
                  <a:schemeClr val="bg1"/>
                </a:solidFill>
              </a:rPr>
              <a:t> им да ни направят </a:t>
            </a:r>
            <a:r>
              <a:rPr lang="ru-RU" i="1" dirty="0" err="1">
                <a:solidFill>
                  <a:schemeClr val="bg1"/>
                </a:solidFill>
              </a:rPr>
              <a:t>съпричастни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към</a:t>
            </a:r>
            <a:r>
              <a:rPr lang="ru-RU" i="1" dirty="0">
                <a:solidFill>
                  <a:schemeClr val="bg1"/>
                </a:solidFill>
              </a:rPr>
              <a:t> предмета </a:t>
            </a:r>
            <a:endParaRPr lang="ru-RU" i="1" dirty="0" smtClean="0">
              <a:solidFill>
                <a:schemeClr val="bg1"/>
              </a:solidFill>
            </a:endParaRPr>
          </a:p>
          <a:p>
            <a:r>
              <a:rPr lang="ru-RU" i="1" dirty="0" err="1">
                <a:solidFill>
                  <a:schemeClr val="bg1"/>
                </a:solidFill>
              </a:rPr>
              <a:t>Усилията</a:t>
            </a:r>
            <a:r>
              <a:rPr lang="ru-RU" i="1" dirty="0">
                <a:solidFill>
                  <a:schemeClr val="bg1"/>
                </a:solidFill>
              </a:rPr>
              <a:t> им да </a:t>
            </a:r>
            <a:r>
              <a:rPr lang="ru-RU" i="1" dirty="0" err="1">
                <a:solidFill>
                  <a:schemeClr val="bg1"/>
                </a:solidFill>
              </a:rPr>
              <a:t>подпомогнат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развитието</a:t>
            </a:r>
            <a:r>
              <a:rPr lang="ru-RU" i="1" dirty="0">
                <a:solidFill>
                  <a:schemeClr val="bg1"/>
                </a:solidFill>
              </a:rPr>
              <a:t> ни </a:t>
            </a:r>
            <a:r>
              <a:rPr lang="ru-RU" i="1" dirty="0" err="1">
                <a:solidFill>
                  <a:schemeClr val="bg1"/>
                </a:solidFill>
              </a:rPr>
              <a:t>като</a:t>
            </a:r>
            <a:r>
              <a:rPr lang="ru-RU" i="1" dirty="0">
                <a:solidFill>
                  <a:schemeClr val="bg1"/>
                </a:solidFill>
              </a:rPr>
              <a:t> личности </a:t>
            </a:r>
            <a:endParaRPr lang="bg-BG" i="1" dirty="0" smtClean="0">
              <a:solidFill>
                <a:schemeClr val="bg1"/>
              </a:solidFill>
            </a:endParaRPr>
          </a:p>
          <a:p>
            <a:endParaRPr lang="bg-BG" i="1" dirty="0"/>
          </a:p>
          <a:p>
            <a:endParaRPr lang="bg-BG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7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655</TotalTime>
  <Words>258</Words>
  <Application>Microsoft Office PowerPoint</Application>
  <PresentationFormat>Widescreen</PresentationFormat>
  <Paragraphs>59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Trebuchet MS</vt:lpstr>
      <vt:lpstr>Wingdings 3</vt:lpstr>
      <vt:lpstr>Facet</vt:lpstr>
      <vt:lpstr>Анализ на резултатите от проведена анкета сред завършилите студенти на Факултет по обществено здравеопазване от специалностите: Здравен мениджмънт; Управление на здравните грижи; Обществено здравеопазване; Фармацевтичен мениджмънт  Медицински Университет Варна (2014/2015г.)</vt:lpstr>
      <vt:lpstr> Цел на презентацията:   Тази презентация представлява извадка с въпроси от анонимно анкетно допитване проведено сред студенти завършили специалностите: Здравен мениджмънт; Управление на здравните грижи; Обществено здравеопазване и Фармацевтичен мениджмънт в Медицински Университет - Варна.   В настоящата презентация са включени данни само от най-актуалните въпроси, които предоставят информация относно мотивите за кандидатстване в специалността, очакванията и впечатленията на студентите, както и оценката, която завършилите ФОЗ дават за качеството на учебния процес през годините на обучение в Медицински Университет - Варна. Брой анкетирани: 106  </vt:lpstr>
      <vt:lpstr>Какви бяха очакванията Ви от специалността, когато постъпвахте в нея?</vt:lpstr>
      <vt:lpstr>Обучението отговори ли на Вашите очаквания?</vt:lpstr>
      <vt:lpstr>Допада ли Ви обстоятелството, че изучавахте различни по характер учебни дисциплини? </vt:lpstr>
      <vt:lpstr>Владеят ли преподавателите свободно преподавания материал?</vt:lpstr>
      <vt:lpstr> Преподавателите използват ли достатъчно учебно – технически средства за онагледяване на учебния материал? </vt:lpstr>
      <vt:lpstr>Срещате ли подкрепа от преподавателите за бъдещото си професионално развитие? </vt:lpstr>
      <vt:lpstr>Какво цените в преподавателите си и в каква степен? </vt:lpstr>
      <vt:lpstr>Одобрявате ли следните учебни методи? </vt:lpstr>
      <vt:lpstr>Удовлетворени ли сте от практическата насоченост на обучението? </vt:lpstr>
      <vt:lpstr>Как оценявате обезпечеността на обучението Ви с учебници и учебни материали? </vt:lpstr>
      <vt:lpstr> Как оценявате работата на Библиотеката? </vt:lpstr>
      <vt:lpstr>В каква сфера бихте искали да се реализирате? </vt:lpstr>
      <vt:lpstr> Моля посочете Вашата оценка (по шестобална скала) за: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на резултатите от проведена анкета сред завършилите студенти на Факултет по обществено здравеопазване от специалностите: Здравен мениджмънт; Управление на здравните грижи; Обществено здравеопазване; Фармацевтичен мениджмънт  Медицински Университет Варна (2014/2015г.)</dc:title>
  <dc:creator>FUJITSU</dc:creator>
  <cp:lastModifiedBy>Teodora Ruseva</cp:lastModifiedBy>
  <cp:revision>97</cp:revision>
  <dcterms:created xsi:type="dcterms:W3CDTF">2015-11-04T11:23:55Z</dcterms:created>
  <dcterms:modified xsi:type="dcterms:W3CDTF">2015-11-09T09:33:43Z</dcterms:modified>
</cp:coreProperties>
</file>