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dPt>
            <c:idx val="0"/>
            <c:bubble3D val="0"/>
            <c:explosion val="57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DC1-42B2-9FCD-7CD993C99340}"/>
              </c:ext>
            </c:extLst>
          </c:dPt>
          <c:dPt>
            <c:idx val="1"/>
            <c:bubble3D val="0"/>
            <c:explosion val="39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DC1-42B2-9FCD-7CD993C99340}"/>
              </c:ext>
            </c:extLst>
          </c:dPt>
          <c:dPt>
            <c:idx val="2"/>
            <c:bubble3D val="0"/>
            <c:explosion val="7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C1-42B2-9FCD-7CD993C9934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F2-4065-BB42-CEA2834904AD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ln>
                        <a:noFill/>
                      </a:ln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DC1-42B2-9FCD-7CD993C993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ln>
                        <a:noFill/>
                      </a:ln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DC1-42B2-9FCD-7CD993C993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ln>
                        <a:noFill/>
                      </a:ln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C1-42B2-9FCD-7CD993C993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ln>
                        <a:noFill/>
                      </a:ln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да</c:v>
                </c:pt>
                <c:pt idx="1">
                  <c:v>не мога да преценя</c:v>
                </c:pt>
                <c:pt idx="2">
                  <c:v>не съвсем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C1-42B2-9FCD-7CD993C993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Акушерка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F2-4065-BB42-CEA2834904A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6F2-4065-BB42-CEA2834904A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6F2-4065-BB42-CEA2834904A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6F2-4065-BB42-CEA2834904A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да</c:v>
                </c:pt>
                <c:pt idx="1">
                  <c:v>не мога да преценя</c:v>
                </c:pt>
                <c:pt idx="2">
                  <c:v>не съвсем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27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C1-42B2-9FCD-7CD993C993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Акушерка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51-4BD3-BEA8-D3DBA097339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51-4BD3-BEA8-D3DBA097339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A51-4BD3-BEA8-D3DBA097339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18-4BE7-8652-14279CB062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Не съвсем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0.67567567567567566</c:v>
                </c:pt>
                <c:pt idx="1">
                  <c:v>2.7027027027027029E-2</c:v>
                </c:pt>
                <c:pt idx="2">
                  <c:v>0.21621621621621623</c:v>
                </c:pt>
                <c:pt idx="3">
                  <c:v>8.1081081081081086E-2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51-4BD3-BEA8-D3DBA09733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/>
              <a:t>Медицинска</a:t>
            </a:r>
            <a:r>
              <a:rPr lang="bg-BG" baseline="0" dirty="0" smtClean="0"/>
              <a:t> сестра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902759550889472"/>
          <c:y val="0.11436256559602147"/>
          <c:w val="0.68015073636628764"/>
          <c:h val="0.797516441292017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добра </c:v>
                </c:pt>
                <c:pt idx="1">
                  <c:v>задоволителна</c:v>
                </c:pt>
                <c:pt idx="2">
                  <c:v>много добра</c:v>
                </c:pt>
                <c:pt idx="3">
                  <c:v>незадоволителна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0.65714285714285714</c:v>
                </c:pt>
                <c:pt idx="1">
                  <c:v>0.11428571428571428</c:v>
                </c:pt>
                <c:pt idx="2">
                  <c:v>0.2</c:v>
                </c:pt>
                <c:pt idx="3">
                  <c:v>2.8571428571428571E-2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81-4965-BEDC-F337AF789F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добра </c:v>
                </c:pt>
                <c:pt idx="1">
                  <c:v>задоволителна</c:v>
                </c:pt>
                <c:pt idx="2">
                  <c:v>много добра</c:v>
                </c:pt>
                <c:pt idx="3">
                  <c:v>незадоволителна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81-4965-BEDC-F337AF789F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добра </c:v>
                </c:pt>
                <c:pt idx="1">
                  <c:v>задоволителна</c:v>
                </c:pt>
                <c:pt idx="2">
                  <c:v>много добра</c:v>
                </c:pt>
                <c:pt idx="3">
                  <c:v>незадоволителна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81-4965-BEDC-F337AF789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3356808"/>
        <c:axId val="313357200"/>
      </c:barChart>
      <c:catAx>
        <c:axId val="313356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57200"/>
        <c:crosses val="autoZero"/>
        <c:auto val="1"/>
        <c:lblAlgn val="ctr"/>
        <c:lblOffset val="100"/>
        <c:noMultiLvlLbl val="0"/>
      </c:catAx>
      <c:valAx>
        <c:axId val="313357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56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/>
              <a:t>Акушерка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Акушерка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добра </c:v>
                </c:pt>
                <c:pt idx="1">
                  <c:v>задоволителна</c:v>
                </c:pt>
                <c:pt idx="2">
                  <c:v>много добра</c:v>
                </c:pt>
                <c:pt idx="3">
                  <c:v>незадоволителна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0.51351351351351349</c:v>
                </c:pt>
                <c:pt idx="1">
                  <c:v>8.1081081081081086E-2</c:v>
                </c:pt>
                <c:pt idx="2">
                  <c:v>0.3783783783783784</c:v>
                </c:pt>
                <c:pt idx="3">
                  <c:v>2.7027027027027029E-2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F5-47F8-A455-83BA6720FA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добра </c:v>
                </c:pt>
                <c:pt idx="1">
                  <c:v>задоволителна</c:v>
                </c:pt>
                <c:pt idx="2">
                  <c:v>много добра</c:v>
                </c:pt>
                <c:pt idx="3">
                  <c:v>незадоволителна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F5-47F8-A455-83BA6720FA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добра </c:v>
                </c:pt>
                <c:pt idx="1">
                  <c:v>задоволителна</c:v>
                </c:pt>
                <c:pt idx="2">
                  <c:v>много добра</c:v>
                </c:pt>
                <c:pt idx="3">
                  <c:v>незадоволителна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F5-47F8-A455-83BA6720F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4783896"/>
        <c:axId val="314784288"/>
      </c:barChart>
      <c:catAx>
        <c:axId val="314783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784288"/>
        <c:crosses val="autoZero"/>
        <c:auto val="1"/>
        <c:lblAlgn val="ctr"/>
        <c:lblOffset val="100"/>
        <c:noMultiLvlLbl val="0"/>
      </c:catAx>
      <c:valAx>
        <c:axId val="314784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783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36859054584001E-2"/>
          <c:y val="2.7276878494277436E-2"/>
          <c:w val="0.92381822429783866"/>
          <c:h val="0.76926645786377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друго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0.74285714285714288</c:v>
                </c:pt>
                <c:pt idx="1">
                  <c:v>5.7142857142857141E-2</c:v>
                </c:pt>
                <c:pt idx="2">
                  <c:v>0.14285714285714285</c:v>
                </c:pt>
                <c:pt idx="3">
                  <c:v>5.7142857142857141E-2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4A-4EB0-ACCF-578D89C711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Акушерка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друго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0.64864864864864868</c:v>
                </c:pt>
                <c:pt idx="1">
                  <c:v>5.4054054054054057E-2</c:v>
                </c:pt>
                <c:pt idx="2">
                  <c:v>0.1891891891891892</c:v>
                </c:pt>
                <c:pt idx="3">
                  <c:v>0.10810810810810811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4A-4EB0-ACCF-578D89C711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друго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4A-4EB0-ACCF-578D89C711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4780760"/>
        <c:axId val="314779976"/>
      </c:barChart>
      <c:catAx>
        <c:axId val="31478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779976"/>
        <c:crosses val="autoZero"/>
        <c:auto val="1"/>
        <c:lblAlgn val="ctr"/>
        <c:lblOffset val="100"/>
        <c:noMultiLvlLbl val="0"/>
      </c:catAx>
      <c:valAx>
        <c:axId val="314779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78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42-42E5-8FC0-29EB2E05FA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A6-46C6-A3D3-C3C73BEEA8ED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242-42E5-8FC0-29EB2E05FA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A6-46C6-A3D3-C3C73BEEA8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добра </c:v>
                </c:pt>
                <c:pt idx="1">
                  <c:v>задоволителна</c:v>
                </c:pt>
                <c:pt idx="2">
                  <c:v>много добра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42-42E5-8FC0-29EB2E05FA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Акушерка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4A6-46C6-A3D3-C3C73BEEA8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4A6-46C6-A3D3-C3C73BEEA8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4A6-46C6-A3D3-C3C73BEEA8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4A6-46C6-A3D3-C3C73BEEA8ED}"/>
              </c:ext>
            </c:extLst>
          </c:dPt>
          <c:cat>
            <c:strRef>
              <c:f>Sheet1!$A$2:$A$5</c:f>
              <c:strCache>
                <c:ptCount val="3"/>
                <c:pt idx="0">
                  <c:v>добра </c:v>
                </c:pt>
                <c:pt idx="1">
                  <c:v>задоволителна</c:v>
                </c:pt>
                <c:pt idx="2">
                  <c:v>много добра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</c:v>
                </c:pt>
                <c:pt idx="1">
                  <c:v>4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42-42E5-8FC0-29EB2E05F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Акушерка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A8-4BBF-8613-18D56556DB37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E5-4A42-8AFC-464C0C5B7E8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BE5-4A42-8AFC-464C0C5B7E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A8-4BBF-8613-18D56556DB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добра </c:v>
                </c:pt>
                <c:pt idx="1">
                  <c:v>задоволителна</c:v>
                </c:pt>
                <c:pt idx="2">
                  <c:v>много добра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9</c:v>
                </c:pt>
                <c:pt idx="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E5-4A42-8AFC-464C0C5B7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08588899986796"/>
          <c:y val="4.0892193308550186E-2"/>
          <c:w val="0.76268759388468499"/>
          <c:h val="0.753562333518719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Не съвсем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0.62857142857142856</c:v>
                </c:pt>
                <c:pt idx="1">
                  <c:v>2.8571428571428571E-2</c:v>
                </c:pt>
                <c:pt idx="2">
                  <c:v>0.25714285714285712</c:v>
                </c:pt>
                <c:pt idx="3">
                  <c:v>8.5714285714285715E-2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17-4498-AA21-0C8FE99FBD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Акушерка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Не съвсем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0.56756756756756754</c:v>
                </c:pt>
                <c:pt idx="1">
                  <c:v>5.4054054054054057E-2</c:v>
                </c:pt>
                <c:pt idx="2">
                  <c:v>0.29729729729729731</c:v>
                </c:pt>
                <c:pt idx="3">
                  <c:v>8.1081081081081086E-2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17-4498-AA21-0C8FE99FBD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Не съвсем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17-4498-AA21-0C8FE99FBD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4781152"/>
        <c:axId val="314784680"/>
      </c:barChart>
      <c:catAx>
        <c:axId val="314781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784680"/>
        <c:crosses val="autoZero"/>
        <c:auto val="1"/>
        <c:lblAlgn val="ctr"/>
        <c:lblOffset val="100"/>
        <c:noMultiLvlLbl val="0"/>
      </c:catAx>
      <c:valAx>
        <c:axId val="314784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78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Да са по-учтиви със студентите</c:v>
                </c:pt>
                <c:pt idx="1">
                  <c:v>Да се оборудва с повече компютри и друга офис-техника</c:v>
                </c:pt>
                <c:pt idx="2">
                  <c:v>Да се снабди с повече нови учебници и учебни материали</c:v>
                </c:pt>
                <c:pt idx="3">
                  <c:v>Да се оборудват повече читални</c:v>
                </c:pt>
                <c:pt idx="4">
                  <c:v>Да работи с удължено работно време</c:v>
                </c:pt>
                <c:pt idx="5">
                  <c:v>Да има възможност за използване на неограничен Интернет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11</c:v>
                </c:pt>
                <c:pt idx="2">
                  <c:v>32</c:v>
                </c:pt>
                <c:pt idx="3">
                  <c:v>4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ED-4807-B181-C478507857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Акушерка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Да са по-учтиви със студентите</c:v>
                </c:pt>
                <c:pt idx="1">
                  <c:v>Да се оборудва с повече компютри и друга офис-техника</c:v>
                </c:pt>
                <c:pt idx="2">
                  <c:v>Да се снабди с повече нови учебници и учебни материали</c:v>
                </c:pt>
                <c:pt idx="3">
                  <c:v>Да се оборудват повече читални</c:v>
                </c:pt>
                <c:pt idx="4">
                  <c:v>Да работи с удължено работно време</c:v>
                </c:pt>
                <c:pt idx="5">
                  <c:v>Да има възможност за използване на неограничен Интернет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9</c:v>
                </c:pt>
                <c:pt idx="2">
                  <c:v>31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ED-4807-B181-C478507857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Да са по-учтиви със студентите</c:v>
                </c:pt>
                <c:pt idx="1">
                  <c:v>Да се оборудва с повече компютри и друга офис-техника</c:v>
                </c:pt>
                <c:pt idx="2">
                  <c:v>Да се снабди с повече нови учебници и учебни материали</c:v>
                </c:pt>
                <c:pt idx="3">
                  <c:v>Да се оборудват повече читални</c:v>
                </c:pt>
                <c:pt idx="4">
                  <c:v>Да работи с удължено работно време</c:v>
                </c:pt>
                <c:pt idx="5">
                  <c:v>Да има възможност за използване на неограничен Интернет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ED-4807-B181-C478507857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4780368"/>
        <c:axId val="314781936"/>
      </c:barChart>
      <c:catAx>
        <c:axId val="31478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781936"/>
        <c:crosses val="autoZero"/>
        <c:auto val="1"/>
        <c:lblAlgn val="ctr"/>
        <c:lblOffset val="100"/>
        <c:noMultiLvlLbl val="0"/>
      </c:catAx>
      <c:valAx>
        <c:axId val="31478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78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783882968591303E-2"/>
          <c:y val="5.561338289962825E-2"/>
          <c:w val="0.90638593264318879"/>
          <c:h val="0.739768170242660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782153433127068E-3"/>
                  <c:y val="-5.204460966542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136-49C8-AF60-7306B8EA4A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782153433127328E-3"/>
                  <c:y val="-3.717472118959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136-49C8-AF60-7306B8EA4A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0.51</c:v>
                </c:pt>
                <c:pt idx="1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36-49C8-AF60-7306B8EA4A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Акушерка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391076716563402E-3"/>
                  <c:y val="-4.460966542750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136-49C8-AF60-7306B8EA4A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807876179629196E-2"/>
                  <c:y val="-1.1152416356877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136-49C8-AF60-7306B8EA4A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36-49C8-AF60-7306B8EA4A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36-49C8-AF60-7306B8EA4A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4783112"/>
        <c:axId val="314779584"/>
        <c:axId val="0"/>
      </c:bar3DChart>
      <c:catAx>
        <c:axId val="31478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779584"/>
        <c:crosses val="autoZero"/>
        <c:auto val="1"/>
        <c:lblAlgn val="ctr"/>
        <c:lblOffset val="100"/>
        <c:noMultiLvlLbl val="0"/>
      </c:catAx>
      <c:valAx>
        <c:axId val="3147795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78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351156884415885E-2"/>
          <c:w val="1"/>
          <c:h val="0.81900418067197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5F-4AE5-AE4C-99BC7DAE7C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Акушерка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071527138884848E-16"/>
                  <c:y val="-4.1530098630840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65F-4AE5-AE4C-99BC7DAE7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73405929912583E-3"/>
                  <c:y val="-4.1530098630839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5F-4AE5-AE4C-99BC7DAE7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0.9012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5F-4AE5-AE4C-99BC7DAE7C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5F-4AE5-AE4C-99BC7DAE7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"/>
        <c:axId val="314777624"/>
        <c:axId val="315879040"/>
      </c:barChart>
      <c:catAx>
        <c:axId val="31477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879040"/>
        <c:crosses val="autoZero"/>
        <c:auto val="1"/>
        <c:lblAlgn val="ctr"/>
        <c:lblOffset val="100"/>
        <c:noMultiLvlLbl val="0"/>
      </c:catAx>
      <c:valAx>
        <c:axId val="3158790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4777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3521619776878571"/>
          <c:y val="0.13519099922081057"/>
          <c:w val="0.44817121585557568"/>
          <c:h val="0.2569151705033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169362116087332E-2"/>
          <c:y val="0.18538882293802575"/>
          <c:w val="0.94683063788391264"/>
          <c:h val="0.6964703117979433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Акушерка</c:v>
                </c:pt>
              </c:strCache>
            </c:strRef>
          </c:tx>
          <c:dPt>
            <c:idx val="0"/>
            <c:bubble3D val="0"/>
            <c:explosion val="28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1B-4EE3-A6BD-46B2B3844A6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1B-4EE3-A6BD-46B2B3844A67}"/>
              </c:ext>
            </c:extLst>
          </c:dPt>
          <c:dPt>
            <c:idx val="2"/>
            <c:bubble3D val="0"/>
            <c:explosion val="35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A1B-4EE3-A6BD-46B2B3844A6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05-4E18-AF3B-E12C05A06D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1B-4EE3-A6BD-46B2B3844A6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1B-4EE3-A6BD-46B2B3844A6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1B-4EE3-A6BD-46B2B3844A6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05-4E18-AF3B-E12C05A06D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3"/>
                <c:pt idx="0">
                  <c:v>да</c:v>
                </c:pt>
                <c:pt idx="1">
                  <c:v>не мога да преценя</c:v>
                </c:pt>
                <c:pt idx="2">
                  <c:v>не съвсем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1B-4EE3-A6BD-46B2B3844A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830122958630652E-2"/>
          <c:y val="2.3821593416855011E-3"/>
          <c:w val="0.92797254771803417"/>
          <c:h val="0.861812779908087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0.53</c:v>
                </c:pt>
                <c:pt idx="1">
                  <c:v>0.47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0EC9-45C8-B2FF-2910D81127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Акушерка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0.49</c:v>
                </c:pt>
                <c:pt idx="1">
                  <c:v>0.51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0EC9-45C8-B2FF-2910D81127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C9-45C8-B2FF-2910D81127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5882176"/>
        <c:axId val="315876296"/>
        <c:axId val="0"/>
      </c:bar3DChart>
      <c:catAx>
        <c:axId val="315882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876296"/>
        <c:crosses val="autoZero"/>
        <c:auto val="1"/>
        <c:lblAlgn val="ctr"/>
        <c:lblOffset val="100"/>
        <c:noMultiLvlLbl val="0"/>
      </c:catAx>
      <c:valAx>
        <c:axId val="31587629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88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7016189695559861"/>
          <c:y val="0.29942524578804625"/>
          <c:w val="0.78074540707621054"/>
          <c:h val="0.18837096761947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829701248818626E-3"/>
                  <c:y val="2.0443383999792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BB6-4761-ABDC-E290303260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914850624410922E-3"/>
                  <c:y val="1.0221691999896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BB6-4761-ABDC-E290303260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070704807746856E-16"/>
                  <c:y val="7.6662689999221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BB6-4761-ABDC-E290303260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744551873227934E-3"/>
                  <c:y val="7.6662689999221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BB6-4761-ABDC-E290303260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7.6662689999221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BB6-4761-ABDC-E290303260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5744551873227934E-3"/>
                  <c:y val="1.7887960999818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BB6-4761-ABDC-E290303260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2.5554229999740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B6-4761-ABDC-E290303260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6070704807746856E-16"/>
                  <c:y val="1.2777114999870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B6-4761-ABDC-E290303260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2.5554229999740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BB6-4761-ABDC-E290303260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 Лекционни зали </c:v>
                </c:pt>
                <c:pt idx="1">
                  <c:v>  Зали за практически занятия</c:v>
                </c:pt>
                <c:pt idx="2">
                  <c:v>  Семинарни зали</c:v>
                </c:pt>
                <c:pt idx="3">
                  <c:v>  Материално-техническата обезпеченост на учебния процес във Филиала</c:v>
                </c:pt>
                <c:pt idx="4">
                  <c:v>  Студентски общежития</c:v>
                </c:pt>
                <c:pt idx="5">
                  <c:v>  Студентски столове</c:v>
                </c:pt>
                <c:pt idx="6">
                  <c:v>  Административното обслужване на студентите</c:v>
                </c:pt>
                <c:pt idx="7">
                  <c:v>  Качеството на аудио-визуална връзка с МУ-Варна</c:v>
                </c:pt>
                <c:pt idx="8">
                  <c:v>  Възможности за спортуване</c:v>
                </c:pt>
                <c:pt idx="9">
                  <c:v>  Работата на Студентския съвет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4.5</c:v>
                </c:pt>
                <c:pt idx="1">
                  <c:v>4.68</c:v>
                </c:pt>
                <c:pt idx="2">
                  <c:v>4.28</c:v>
                </c:pt>
                <c:pt idx="3">
                  <c:v>4.63</c:v>
                </c:pt>
                <c:pt idx="4">
                  <c:v>4.5199999999999996</c:v>
                </c:pt>
                <c:pt idx="5">
                  <c:v>4.3600000000000003</c:v>
                </c:pt>
                <c:pt idx="6">
                  <c:v>4.5199999999999996</c:v>
                </c:pt>
                <c:pt idx="7">
                  <c:v>4.0599999999999996</c:v>
                </c:pt>
                <c:pt idx="8">
                  <c:v>4.32</c:v>
                </c:pt>
                <c:pt idx="9">
                  <c:v>4.78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61-4F72-AB78-AF4E7E9BB3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Акушерка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 Лекционни зали </c:v>
                </c:pt>
                <c:pt idx="1">
                  <c:v>  Зали за практически занятия</c:v>
                </c:pt>
                <c:pt idx="2">
                  <c:v>  Семинарни зали</c:v>
                </c:pt>
                <c:pt idx="3">
                  <c:v>  Материално-техническата обезпеченост на учебния процес във Филиала</c:v>
                </c:pt>
                <c:pt idx="4">
                  <c:v>  Студентски общежития</c:v>
                </c:pt>
                <c:pt idx="5">
                  <c:v>  Студентски столове</c:v>
                </c:pt>
                <c:pt idx="6">
                  <c:v>  Административното обслужване на студентите</c:v>
                </c:pt>
                <c:pt idx="7">
                  <c:v>  Качеството на аудио-визуална връзка с МУ-Варна</c:v>
                </c:pt>
                <c:pt idx="8">
                  <c:v>  Възможности за спортуване</c:v>
                </c:pt>
                <c:pt idx="9">
                  <c:v>  Работата на Студентския съвет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5</c:v>
                </c:pt>
                <c:pt idx="1">
                  <c:v>5.3235294117647056</c:v>
                </c:pt>
                <c:pt idx="2">
                  <c:v>5.0882352941176467</c:v>
                </c:pt>
                <c:pt idx="3">
                  <c:v>5.0294117647058822</c:v>
                </c:pt>
                <c:pt idx="4">
                  <c:v>4.4117647058823533</c:v>
                </c:pt>
                <c:pt idx="5">
                  <c:v>4.01</c:v>
                </c:pt>
                <c:pt idx="6">
                  <c:v>5.2941176470588234</c:v>
                </c:pt>
                <c:pt idx="7">
                  <c:v>4.6764705882352944</c:v>
                </c:pt>
                <c:pt idx="8">
                  <c:v>5.3235294117647056</c:v>
                </c:pt>
                <c:pt idx="9">
                  <c:v>5.3235294117647056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61-4F72-AB78-AF4E7E9BB3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 Лекционни зали </c:v>
                </c:pt>
                <c:pt idx="1">
                  <c:v>  Зали за практически занятия</c:v>
                </c:pt>
                <c:pt idx="2">
                  <c:v>  Семинарни зали</c:v>
                </c:pt>
                <c:pt idx="3">
                  <c:v>  Материално-техническата обезпеченост на учебния процес във Филиала</c:v>
                </c:pt>
                <c:pt idx="4">
                  <c:v>  Студентски общежития</c:v>
                </c:pt>
                <c:pt idx="5">
                  <c:v>  Студентски столове</c:v>
                </c:pt>
                <c:pt idx="6">
                  <c:v>  Административното обслужване на студентите</c:v>
                </c:pt>
                <c:pt idx="7">
                  <c:v>  Качеството на аудио-визуална връзка с МУ-Варна</c:v>
                </c:pt>
                <c:pt idx="8">
                  <c:v>  Възможности за спортуване</c:v>
                </c:pt>
                <c:pt idx="9">
                  <c:v>  Работата на Студентския съвет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61-4F72-AB78-AF4E7E9BB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877472"/>
        <c:axId val="315878648"/>
      </c:barChart>
      <c:catAx>
        <c:axId val="31587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878648"/>
        <c:crosses val="autoZero"/>
        <c:auto val="1"/>
        <c:lblAlgn val="ctr"/>
        <c:lblOffset val="100"/>
        <c:noMultiLvlLbl val="0"/>
      </c:catAx>
      <c:valAx>
        <c:axId val="315878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87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-1.0005814196711263E-16"/>
                  <c:y val="-3.3752026782631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17A-4A5F-998F-C6F2DCDDB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Интересни дискусии между студенти и преподаватели</c:v>
                </c:pt>
                <c:pt idx="1">
                  <c:v>Систематизирано представяне на материала</c:v>
                </c:pt>
                <c:pt idx="2">
                  <c:v>Получаване на полезна информация за изпитите</c:v>
                </c:pt>
                <c:pt idx="3">
                  <c:v>По-лесно усвояване на материала</c:v>
                </c:pt>
                <c:pt idx="4">
                  <c:v>От уважение към преподавателя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5.7142857142857141E-2</c:v>
                </c:pt>
                <c:pt idx="1">
                  <c:v>0.23571428571428571</c:v>
                </c:pt>
                <c:pt idx="2">
                  <c:v>0.25</c:v>
                </c:pt>
                <c:pt idx="3">
                  <c:v>0.18571428571428572</c:v>
                </c:pt>
                <c:pt idx="4">
                  <c:v>0.27142857142857141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6E0D-49A2-8C89-DC9FA54520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Акушерка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2.0466674559676417E-2"/>
                  <c:y val="-1.6876013391315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17A-4A5F-998F-C6F2DCDDB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102229589031322E-2"/>
                  <c:y val="-2.025121606957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7A-4A5F-998F-C6F2DCDDB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5511147945155622E-3"/>
                  <c:y val="-6.7504053565263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7A-4A5F-998F-C6F2DCDDB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Интересни дискусии между студенти и преподаватели</c:v>
                </c:pt>
                <c:pt idx="1">
                  <c:v>Систематизирано представяне на материала</c:v>
                </c:pt>
                <c:pt idx="2">
                  <c:v>Получаване на полезна информация за изпитите</c:v>
                </c:pt>
                <c:pt idx="3">
                  <c:v>По-лесно усвояване на материала</c:v>
                </c:pt>
                <c:pt idx="4">
                  <c:v>От уважение към преподавателя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0.12592592592592591</c:v>
                </c:pt>
                <c:pt idx="1">
                  <c:v>0.2814814814814815</c:v>
                </c:pt>
                <c:pt idx="2">
                  <c:v>0.15555555555555556</c:v>
                </c:pt>
                <c:pt idx="3">
                  <c:v>0.17777777777777778</c:v>
                </c:pt>
                <c:pt idx="4">
                  <c:v>0.25925925925925924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6E0D-49A2-8C89-DC9FA54520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Интересни дискусии между студенти и преподаватели</c:v>
                </c:pt>
                <c:pt idx="1">
                  <c:v>Систематизирано представяне на материала</c:v>
                </c:pt>
                <c:pt idx="2">
                  <c:v>Получаване на полезна информация за изпитите</c:v>
                </c:pt>
                <c:pt idx="3">
                  <c:v>По-лесно усвояване на материала</c:v>
                </c:pt>
                <c:pt idx="4">
                  <c:v>От уважение към преподавателя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0D-49A2-8C89-DC9FA54520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3355632"/>
        <c:axId val="313353280"/>
        <c:axId val="0"/>
      </c:bar3DChart>
      <c:catAx>
        <c:axId val="31335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3353280"/>
        <c:crosses val="autoZero"/>
        <c:auto val="1"/>
        <c:lblAlgn val="ctr"/>
        <c:lblOffset val="100"/>
        <c:noMultiLvlLbl val="0"/>
      </c:catAx>
      <c:valAx>
        <c:axId val="31335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5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посещавам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Медицинска сестра</c:v>
                </c:pt>
                <c:pt idx="1">
                  <c:v>Акушерка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0.4861111111111111</c:v>
                </c:pt>
                <c:pt idx="1">
                  <c:v>0.40277777777777779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31-461D-9A01-96A8B3FB2A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Поради липса на време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Медицинска сестра</c:v>
                </c:pt>
                <c:pt idx="1">
                  <c:v>Акушерка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0.20833333333333334</c:v>
                </c:pt>
                <c:pt idx="1">
                  <c:v>0.1388888888888889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31-461D-9A01-96A8B3FB2A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Лекциите са в неудобно време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Медицинска сестра</c:v>
                </c:pt>
                <c:pt idx="1">
                  <c:v>Акушерка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0.125</c:v>
                </c:pt>
                <c:pt idx="1">
                  <c:v>0.20833333333333334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31-461D-9A01-96A8B3FB2A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Преподаваният материал повтаря този в учебника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Медицинска сестра</c:v>
                </c:pt>
                <c:pt idx="1">
                  <c:v>Акушерка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8.3333333333333329E-2</c:v>
                </c:pt>
                <c:pt idx="1">
                  <c:v>5.5555555555555552E-2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31-461D-9A01-96A8B3FB2A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Програмата е пренатоварена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Медицинска сестра</c:v>
                </c:pt>
                <c:pt idx="1">
                  <c:v>Акушерка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9.7222222222222224E-2</c:v>
                </c:pt>
                <c:pt idx="1">
                  <c:v>0.19444444444444445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731-461D-9A01-96A8B3FB2A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313352888"/>
        <c:axId val="313350536"/>
      </c:barChart>
      <c:valAx>
        <c:axId val="31335053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52888"/>
        <c:crosses val="autoZero"/>
        <c:crossBetween val="between"/>
      </c:valAx>
      <c:catAx>
        <c:axId val="313352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50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C7-43D4-99C3-97C9888544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C7-43D4-99C3-97C9888544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C7-43D4-99C3-97C9888544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C7-43D4-99C3-97C9888544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Не съвсем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1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C4-4F76-8338-64507ACDE8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Акушерка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8A-426E-9D2C-28C2DBB4FD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B8A-426E-9D2C-28C2DBB4FD5E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8A-426E-9D2C-28C2DBB4FD5E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B8A-426E-9D2C-28C2DBB4FD5E}"/>
              </c:ext>
            </c:extLst>
          </c:dPt>
          <c:dLbls>
            <c:dLbl>
              <c:idx val="1"/>
              <c:layout>
                <c:manualLayout>
                  <c:x val="-2.3132300453494885E-2"/>
                  <c:y val="2.62982505599100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B8A-426E-9D2C-28C2DBB4F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Не съвсем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1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8A-426E-9D2C-28C2DBB4F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4.0801508692006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F65-4765-BA0F-510483E197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не съвсем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5.7142857142857141E-2</c:v>
                </c:pt>
                <c:pt idx="2">
                  <c:v>8.5714285714285715E-2</c:v>
                </c:pt>
                <c:pt idx="3">
                  <c:v>5.7142857142857141E-2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2EFF-4B64-BF47-552F65699C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Акушерка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458542339783669E-3"/>
                  <c:y val="-4.5335009657785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F65-4765-BA0F-510483E197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419690265143943E-17"/>
                  <c:y val="-4.5335009657784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F65-4765-BA0F-510483E197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343906754837758E-3"/>
                  <c:y val="-4.533500965778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FF-4B64-BF47-552F65699C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114635584945364E-3"/>
                  <c:y val="-3.1734506760449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F65-4765-BA0F-510483E197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не съвсем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0.72972972972972971</c:v>
                </c:pt>
                <c:pt idx="1">
                  <c:v>5.4054054054054057E-2</c:v>
                </c:pt>
                <c:pt idx="2">
                  <c:v>0.13513513513513514</c:v>
                </c:pt>
                <c:pt idx="3">
                  <c:v>8.1081081081081086E-2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2EFF-4B64-BF47-552F65699C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не съвсем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FF-4B64-BF47-552F65699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350928"/>
        <c:axId val="313351320"/>
        <c:axId val="0"/>
      </c:bar3DChart>
      <c:catAx>
        <c:axId val="31335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51320"/>
        <c:crosses val="autoZero"/>
        <c:auto val="1"/>
        <c:lblAlgn val="ctr"/>
        <c:lblOffset val="100"/>
        <c:noMultiLvlLbl val="0"/>
      </c:catAx>
      <c:valAx>
        <c:axId val="313351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5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Не съвсем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0.62857142857142856</c:v>
                </c:pt>
                <c:pt idx="1">
                  <c:v>2.8571428571428571E-2</c:v>
                </c:pt>
                <c:pt idx="2">
                  <c:v>0.31428571428571428</c:v>
                </c:pt>
                <c:pt idx="3">
                  <c:v>2.8571428571428571E-2</c:v>
                </c:pt>
              </c:numCache>
            </c:numRef>
          </c:val>
          <c:shape val="cone"/>
          <c:extLst xmlns:c16r2="http://schemas.microsoft.com/office/drawing/2015/06/chart">
            <c:ext xmlns:c16="http://schemas.microsoft.com/office/drawing/2014/chart" uri="{C3380CC4-5D6E-409C-BE32-E72D297353CC}">
              <c16:uniqueId val="{00000000-377A-4514-9937-13A54E8277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Акушерка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Не съвсем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0.67567567567567566</c:v>
                </c:pt>
                <c:pt idx="1">
                  <c:v>2.7027027027027029E-2</c:v>
                </c:pt>
                <c:pt idx="2">
                  <c:v>0.27027027027027029</c:v>
                </c:pt>
                <c:pt idx="3">
                  <c:v>2.7027027027027029E-2</c:v>
                </c:pt>
              </c:numCache>
            </c:numRef>
          </c:val>
          <c:shape val="cone"/>
          <c:extLst xmlns:c16r2="http://schemas.microsoft.com/office/drawing/2015/06/chart">
            <c:ext xmlns:c16="http://schemas.microsoft.com/office/drawing/2014/chart" uri="{C3380CC4-5D6E-409C-BE32-E72D297353CC}">
              <c16:uniqueId val="{00000001-377A-4514-9937-13A54E8277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Не съвсем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7A-4514-9937-13A54E8277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3352496"/>
        <c:axId val="313351712"/>
        <c:axId val="0"/>
      </c:bar3DChart>
      <c:catAx>
        <c:axId val="31335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51712"/>
        <c:crosses val="autoZero"/>
        <c:auto val="1"/>
        <c:lblAlgn val="ctr"/>
        <c:lblOffset val="100"/>
        <c:noMultiLvlLbl val="0"/>
      </c:catAx>
      <c:valAx>
        <c:axId val="31335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5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Медицинска сестра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37-4051-AF56-8A9FF3EB14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37-4051-AF56-8A9FF3EB14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37-4051-AF56-8A9FF3EB14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37-4051-AF56-8A9FF3EB14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  <c:pt idx="3">
                  <c:v>Не съвсем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0.48571428571428571</c:v>
                </c:pt>
                <c:pt idx="1">
                  <c:v>5.7142857142857141E-2</c:v>
                </c:pt>
                <c:pt idx="2">
                  <c:v>0.4</c:v>
                </c:pt>
                <c:pt idx="3">
                  <c:v>5.7142857142857141E-2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64-44F3-B940-29CA221485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6509-F4A8-4AAE-AA7A-DCDBFD50B3F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D3D82-5182-44C8-B836-E02D0C8E4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D3D82-5182-44C8-B836-E02D0C8E45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39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35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68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07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47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9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60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41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65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4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14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09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94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19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2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30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0C27-9A1C-402E-9A0E-F07FAE09B647}" type="datetimeFigureOut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17EE1-412D-44A4-ABBA-7DE8480E46D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24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40" y="3574473"/>
            <a:ext cx="5959480" cy="2819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280" y="558140"/>
            <a:ext cx="10260281" cy="3016333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500" i="1" dirty="0">
                <a:solidFill>
                  <a:schemeClr val="bg1"/>
                </a:solidFill>
                <a:latin typeface="Calibri" panose="020F0502020204030204" pitchFamily="34" charset="0"/>
              </a:rPr>
              <a:t>А</a:t>
            </a:r>
            <a:r>
              <a:rPr lang="bg-BG" sz="45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нализ </a:t>
            </a:r>
            <a:r>
              <a:rPr lang="bg-BG" sz="4500" i="1" dirty="0">
                <a:solidFill>
                  <a:schemeClr val="bg1"/>
                </a:solidFill>
                <a:latin typeface="Calibri" panose="020F0502020204030204" pitchFamily="34" charset="0"/>
              </a:rPr>
              <a:t>на резултатите </a:t>
            </a:r>
            <a:br>
              <a:rPr lang="bg-BG" sz="4500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bg-BG" sz="4500" i="1" dirty="0">
                <a:solidFill>
                  <a:schemeClr val="bg1"/>
                </a:solidFill>
                <a:latin typeface="Calibri" panose="020F0502020204030204" pitchFamily="34" charset="0"/>
              </a:rPr>
              <a:t>от проведена анкета сред студентите от Филиала на</a:t>
            </a:r>
            <a:br>
              <a:rPr lang="bg-BG" sz="4500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bg-BG" sz="4500" i="1" dirty="0">
                <a:solidFill>
                  <a:schemeClr val="bg1"/>
                </a:solidFill>
                <a:latin typeface="Calibri" panose="020F0502020204030204" pitchFamily="34" charset="0"/>
              </a:rPr>
              <a:t>Медицински Университет Варна </a:t>
            </a:r>
            <a:br>
              <a:rPr lang="bg-BG" sz="4500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bg-BG" sz="4500" i="1" dirty="0">
                <a:solidFill>
                  <a:schemeClr val="bg1"/>
                </a:solidFill>
                <a:latin typeface="Calibri" panose="020F0502020204030204" pitchFamily="34" charset="0"/>
              </a:rPr>
              <a:t>в гр. Сливен за 2014/2015г</a:t>
            </a:r>
            <a:endParaRPr lang="en-US" sz="4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985" y="6568067"/>
            <a:ext cx="8241023" cy="5575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41268"/>
            <a:ext cx="8761413" cy="1039364"/>
          </a:xfrm>
        </p:spPr>
        <p:txBody>
          <a:bodyPr/>
          <a:lstStyle/>
          <a:p>
            <a:pPr algn="ctr"/>
            <a:r>
              <a:rPr lang="ru-RU" sz="3000" b="1" dirty="0" smtClean="0"/>
              <a:t>Вашата </a:t>
            </a:r>
            <a:r>
              <a:rPr lang="ru-RU" sz="3000" b="1" dirty="0"/>
              <a:t>оценка за дневната ви учебна натовареност?</a:t>
            </a:r>
            <a:r>
              <a:rPr lang="ru-RU" sz="3000" dirty="0"/>
              <a:t> </a:t>
            </a:r>
            <a:endParaRPr lang="en-US" sz="3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777612"/>
              </p:ext>
            </p:extLst>
          </p:nvPr>
        </p:nvGraphicFramePr>
        <p:xfrm>
          <a:off x="83128" y="2505694"/>
          <a:ext cx="5486400" cy="410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25425454"/>
              </p:ext>
            </p:extLst>
          </p:nvPr>
        </p:nvGraphicFramePr>
        <p:xfrm>
          <a:off x="6745184" y="2505694"/>
          <a:ext cx="4678877" cy="410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14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538" y="1045029"/>
            <a:ext cx="10034647" cy="973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smtClean="0"/>
              <a:t> Предимство ли е според Вас възможността да присъствате на лекции, на водещи хабилитирани преподаватели в дадена област, посредством аудио-визуална връзка, осъществявана с МУ-Варна?</a:t>
            </a:r>
            <a:r>
              <a:rPr lang="ru-RU" sz="2000" smtClean="0"/>
              <a:t> 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422422"/>
              </p:ext>
            </p:extLst>
          </p:nvPr>
        </p:nvGraphicFramePr>
        <p:xfrm>
          <a:off x="1155700" y="2603500"/>
          <a:ext cx="87614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51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29392"/>
            <a:ext cx="9354708" cy="1045029"/>
          </a:xfrm>
        </p:spPr>
        <p:txBody>
          <a:bodyPr/>
          <a:lstStyle/>
          <a:p>
            <a:pPr algn="ctr"/>
            <a:r>
              <a:rPr lang="ru-RU" sz="2600" b="1" dirty="0" smtClean="0"/>
              <a:t>Каква </a:t>
            </a:r>
            <a:r>
              <a:rPr lang="ru-RU" sz="2600" b="1" dirty="0"/>
              <a:t>е оценката Ви за сайта на Университета?</a:t>
            </a:r>
            <a:r>
              <a:rPr lang="ru-RU" sz="2600" dirty="0"/>
              <a:t> </a:t>
            </a:r>
            <a:endParaRPr lang="en-US" sz="2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614137"/>
              </p:ext>
            </p:extLst>
          </p:nvPr>
        </p:nvGraphicFramePr>
        <p:xfrm>
          <a:off x="463138" y="2553196"/>
          <a:ext cx="5498275" cy="362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38893647"/>
              </p:ext>
            </p:extLst>
          </p:nvPr>
        </p:nvGraphicFramePr>
        <p:xfrm>
          <a:off x="5628904" y="2553194"/>
          <a:ext cx="5925787" cy="362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1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86" y="3108960"/>
            <a:ext cx="6694713" cy="37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70016"/>
            <a:ext cx="9378459" cy="11106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>
                <a:solidFill>
                  <a:schemeClr val="bg1"/>
                </a:solidFill>
              </a:rPr>
              <a:t>Намирате ли бързо информацията, която търсите в сайта на МУ – Варна?</a:t>
            </a:r>
            <a:r>
              <a:rPr lang="ru-RU" sz="2600" dirty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459618"/>
              </p:ext>
            </p:extLst>
          </p:nvPr>
        </p:nvGraphicFramePr>
        <p:xfrm>
          <a:off x="-2175" y="3108960"/>
          <a:ext cx="5499461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00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3920"/>
            <a:ext cx="6094498" cy="3434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475013"/>
            <a:ext cx="10613493" cy="159129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Какви </a:t>
            </a:r>
            <a:r>
              <a:rPr lang="ru-RU" sz="2000" b="1" dirty="0">
                <a:solidFill>
                  <a:schemeClr val="bg1"/>
                </a:solidFill>
              </a:rPr>
              <a:t>са препоръките ви за оптимизиране работата на Библиотеката на МУ-Варна към Филиал Сливен (възможен е повече от един отговор)?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720979"/>
              </p:ext>
            </p:extLst>
          </p:nvPr>
        </p:nvGraphicFramePr>
        <p:xfrm>
          <a:off x="6130560" y="3210560"/>
          <a:ext cx="5637886" cy="364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40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39" y="2603500"/>
            <a:ext cx="6096234" cy="3761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65018"/>
            <a:ext cx="8761413" cy="1015614"/>
          </a:xfrm>
        </p:spPr>
        <p:txBody>
          <a:bodyPr/>
          <a:lstStyle/>
          <a:p>
            <a:pPr algn="ctr"/>
            <a:r>
              <a:rPr lang="ru-RU" sz="2000" b="1" dirty="0" smtClean="0"/>
              <a:t>Имате </a:t>
            </a:r>
            <a:r>
              <a:rPr lang="ru-RU" sz="2000" b="1" dirty="0"/>
              <a:t>ли достъп до Интернет в Библиотеката към Филиал Сливен?</a:t>
            </a:r>
            <a:r>
              <a:rPr lang="ru-RU" sz="2000" dirty="0"/>
              <a:t> 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402315"/>
              </p:ext>
            </p:extLst>
          </p:nvPr>
        </p:nvGraphicFramePr>
        <p:xfrm>
          <a:off x="1155700" y="2603500"/>
          <a:ext cx="87614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98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gokland.com/wp-content/uploads/2015/08/1_3710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92" y="383318"/>
            <a:ext cx="3809724" cy="1850595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Информирани </a:t>
            </a:r>
            <a:r>
              <a:rPr lang="ru-RU" sz="2600" b="1" dirty="0">
                <a:solidFill>
                  <a:srgbClr val="C00000"/>
                </a:solidFill>
              </a:rPr>
              <a:t>ли сте за вашите права и задължения, студентско положение?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endParaRPr lang="en-US" sz="26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80466"/>
              </p:ext>
            </p:extLst>
          </p:nvPr>
        </p:nvGraphicFramePr>
        <p:xfrm>
          <a:off x="8138103" y="162047"/>
          <a:ext cx="3556185" cy="346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7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7600"/>
            <a:ext cx="7215399" cy="4063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2" y="522515"/>
            <a:ext cx="9500259" cy="1330036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Информирани </a:t>
            </a:r>
            <a:r>
              <a:rPr lang="ru-RU" sz="2600" b="1" dirty="0">
                <a:solidFill>
                  <a:srgbClr val="C00000"/>
                </a:solidFill>
              </a:rPr>
              <a:t>ли сте за програми и проекти, в които Университета участва?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endParaRPr lang="en-US" sz="26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103279"/>
              </p:ext>
            </p:extLst>
          </p:nvPr>
        </p:nvGraphicFramePr>
        <p:xfrm>
          <a:off x="7670800" y="2387601"/>
          <a:ext cx="3952241" cy="397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76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25" y="2470595"/>
            <a:ext cx="6858000" cy="4399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53" y="676895"/>
            <a:ext cx="10355283" cy="1318160"/>
          </a:xfrm>
        </p:spPr>
        <p:txBody>
          <a:bodyPr/>
          <a:lstStyle/>
          <a:p>
            <a:r>
              <a:rPr lang="ru-RU" sz="2600" b="1" i="1" dirty="0">
                <a:solidFill>
                  <a:schemeClr val="bg1"/>
                </a:solidFill>
              </a:rPr>
              <a:t>Моля посочете Вашата оценка (по шестобална скала) за: 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388964"/>
              </p:ext>
            </p:extLst>
          </p:nvPr>
        </p:nvGraphicFramePr>
        <p:xfrm>
          <a:off x="1" y="1888176"/>
          <a:ext cx="5795157" cy="496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75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73620" y="219919"/>
            <a:ext cx="10984374" cy="600726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Clr>
                <a:srgbClr val="ACD433"/>
              </a:buClr>
              <a:buNone/>
            </a:pPr>
            <a:endParaRPr lang="bg-BG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  <a:buClr>
                <a:srgbClr val="ACD433"/>
              </a:buClr>
            </a:pPr>
            <a:r>
              <a:rPr lang="bg-BG" sz="2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Настоящата анкета има за цел да проучи студентското мнение </a:t>
            </a:r>
            <a:endParaRPr lang="bg-BG" sz="29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lnSpc>
                <a:spcPct val="150000"/>
              </a:lnSpc>
              <a:buClr>
                <a:srgbClr val="ACD433"/>
              </a:buClr>
              <a:buNone/>
            </a:pPr>
            <a:r>
              <a:rPr lang="bg-BG" sz="2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g-BG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bg-BG" sz="2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качеството на обучение, което получават студентите във Филиала </a:t>
            </a:r>
            <a:r>
              <a:rPr lang="bg-BG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на </a:t>
            </a:r>
            <a:r>
              <a:rPr lang="bg-BG" sz="2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 университет – Варна в гр. Сливен.</a:t>
            </a:r>
          </a:p>
          <a:p>
            <a:pPr marL="0" lvl="0" indent="0" algn="just">
              <a:lnSpc>
                <a:spcPct val="150000"/>
              </a:lnSpc>
              <a:buClr>
                <a:srgbClr val="ACD433"/>
              </a:buClr>
              <a:buNone/>
            </a:pPr>
            <a:endParaRPr lang="bg-BG" sz="29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  <a:buClr>
                <a:srgbClr val="ACD433"/>
              </a:buClr>
            </a:pPr>
            <a:r>
              <a:rPr lang="bg-BG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Анкетата </a:t>
            </a:r>
            <a:r>
              <a:rPr lang="bg-BG" sz="2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доброволна и анонимна.</a:t>
            </a:r>
          </a:p>
          <a:p>
            <a:pPr marL="0" lvl="0" indent="0" algn="just">
              <a:lnSpc>
                <a:spcPct val="150000"/>
              </a:lnSpc>
              <a:buClr>
                <a:srgbClr val="ACD433"/>
              </a:buClr>
              <a:buNone/>
            </a:pPr>
            <a:endParaRPr lang="bg-BG" sz="29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  <a:buClr>
                <a:srgbClr val="ACD433"/>
              </a:buClr>
            </a:pPr>
            <a:r>
              <a:rPr lang="bg-BG" sz="2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Участниците в анкетата са 72 – ма на брой.</a:t>
            </a:r>
          </a:p>
          <a:p>
            <a:pPr marL="0" lvl="0" indent="0" algn="just">
              <a:lnSpc>
                <a:spcPct val="150000"/>
              </a:lnSpc>
              <a:buClr>
                <a:srgbClr val="ACD433"/>
              </a:buClr>
              <a:buNone/>
            </a:pPr>
            <a:endParaRPr lang="bg-BG" sz="29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  <a:buClr>
                <a:srgbClr val="ACD433"/>
              </a:buClr>
            </a:pPr>
            <a:r>
              <a:rPr lang="bg-BG" sz="2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Отговорите и препоръките в анкетата са дадени от студенти първи и втори курс по специалностите „Медицинска сестра“ и „Акушерка“.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9736823" cy="9708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Актуална </a:t>
            </a:r>
            <a:r>
              <a:rPr lang="ru-RU" dirty="0"/>
              <a:t>ли е информацията, която се поднася на лекции?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388623"/>
              </p:ext>
            </p:extLst>
          </p:nvPr>
        </p:nvGraphicFramePr>
        <p:xfrm>
          <a:off x="1155700" y="2569580"/>
          <a:ext cx="5164077" cy="414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17147945"/>
              </p:ext>
            </p:extLst>
          </p:nvPr>
        </p:nvGraphicFramePr>
        <p:xfrm>
          <a:off x="6504972" y="2569580"/>
          <a:ext cx="5254905" cy="414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69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517" y="735980"/>
            <a:ext cx="8910095" cy="1148576"/>
          </a:xfrm>
        </p:spPr>
        <p:txBody>
          <a:bodyPr/>
          <a:lstStyle/>
          <a:p>
            <a:pPr algn="ctr"/>
            <a:r>
              <a:rPr lang="ru-RU" sz="2600" b="1" i="1" dirty="0" smtClean="0"/>
              <a:t>Защо </a:t>
            </a:r>
            <a:r>
              <a:rPr lang="ru-RU" sz="2600" b="1" i="1" dirty="0"/>
              <a:t>посещавате лекционния курс (възможен е повече от един отговор)?</a:t>
            </a:r>
            <a:r>
              <a:rPr lang="ru-RU" sz="2600" i="1" dirty="0"/>
              <a:t> </a:t>
            </a:r>
            <a:endParaRPr lang="en-US" sz="26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578823"/>
              </p:ext>
            </p:extLst>
          </p:nvPr>
        </p:nvGraphicFramePr>
        <p:xfrm>
          <a:off x="1155700" y="2257063"/>
          <a:ext cx="9307814" cy="376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93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872" y="520861"/>
            <a:ext cx="9873204" cy="1481559"/>
          </a:xfrm>
        </p:spPr>
        <p:txBody>
          <a:bodyPr/>
          <a:lstStyle/>
          <a:p>
            <a:pPr algn="ctr"/>
            <a:r>
              <a:rPr lang="ru-RU" sz="2600" b="1" dirty="0" smtClean="0"/>
              <a:t>Защо </a:t>
            </a:r>
            <a:r>
              <a:rPr lang="ru-RU" sz="2600" b="1" dirty="0"/>
              <a:t>не посещавате лекционния курс (възможен е повече от един отговор)?</a:t>
            </a:r>
            <a:r>
              <a:rPr lang="ru-RU" sz="2600" dirty="0"/>
              <a:t> </a:t>
            </a:r>
            <a:endParaRPr lang="en-US" sz="2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785350"/>
              </p:ext>
            </p:extLst>
          </p:nvPr>
        </p:nvGraphicFramePr>
        <p:xfrm>
          <a:off x="1064872" y="2002420"/>
          <a:ext cx="10157310" cy="467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53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48" y="629391"/>
            <a:ext cx="10794670" cy="12112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/>
              <a:t>Организацията </a:t>
            </a:r>
            <a:r>
              <a:rPr lang="ru-RU" sz="2600" b="1" dirty="0"/>
              <a:t>на практическите упражнения (продължителност, място на провеждане, последователност на темите) отговарят ли на вашите очаквания?</a:t>
            </a:r>
            <a:r>
              <a:rPr lang="ru-RU" sz="2600" dirty="0"/>
              <a:t> </a:t>
            </a:r>
            <a:endParaRPr lang="en-US" sz="2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598708"/>
              </p:ext>
            </p:extLst>
          </p:nvPr>
        </p:nvGraphicFramePr>
        <p:xfrm>
          <a:off x="403762" y="2757879"/>
          <a:ext cx="5652654" cy="338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44520312"/>
              </p:ext>
            </p:extLst>
          </p:nvPr>
        </p:nvGraphicFramePr>
        <p:xfrm>
          <a:off x="6056416" y="2757879"/>
          <a:ext cx="5367646" cy="338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04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902" y="534389"/>
            <a:ext cx="8954466" cy="1520041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3000" b="1" dirty="0"/>
              <a:t>Получавате ли достатъчно практически умения по време на </a:t>
            </a:r>
            <a:r>
              <a:rPr lang="ru-RU" sz="3000" b="1" dirty="0" smtClean="0"/>
              <a:t>упражнени</a:t>
            </a:r>
            <a:r>
              <a:rPr lang="bg-BG" sz="3000" b="1" dirty="0"/>
              <a:t>я</a:t>
            </a:r>
            <a:r>
              <a:rPr lang="ru-RU" sz="3000" b="1" dirty="0" smtClean="0"/>
              <a:t>?</a:t>
            </a:r>
            <a:r>
              <a:rPr lang="ru-RU" sz="3000" dirty="0" smtClean="0"/>
              <a:t> </a:t>
            </a:r>
            <a:endParaRPr lang="en-US" sz="300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565075131"/>
              </p:ext>
            </p:extLst>
          </p:nvPr>
        </p:nvGraphicFramePr>
        <p:xfrm>
          <a:off x="1757548" y="3336966"/>
          <a:ext cx="8402452" cy="280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77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22" y="570016"/>
            <a:ext cx="10652165" cy="1389414"/>
          </a:xfrm>
        </p:spPr>
        <p:txBody>
          <a:bodyPr/>
          <a:lstStyle/>
          <a:p>
            <a:pPr algn="ctr"/>
            <a:r>
              <a:rPr lang="ru-RU" sz="2300" b="1" dirty="0" smtClean="0"/>
              <a:t> </a:t>
            </a:r>
            <a:r>
              <a:rPr lang="ru-RU" sz="2300" b="1" dirty="0"/>
              <a:t>Организацията на клиничната практика (продължителност, място на провеждане и разпределения по отделения, съдържание на тематичните единици) отговарят ли на вашите очаквания?</a:t>
            </a:r>
            <a:r>
              <a:rPr lang="ru-RU" sz="2300" dirty="0"/>
              <a:t> </a:t>
            </a:r>
            <a:endParaRPr lang="en-US" sz="23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89942"/>
              </p:ext>
            </p:extLst>
          </p:nvPr>
        </p:nvGraphicFramePr>
        <p:xfrm>
          <a:off x="1079754" y="2256312"/>
          <a:ext cx="8935584" cy="376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3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871" y="567159"/>
            <a:ext cx="9884779" cy="1469985"/>
          </a:xfrm>
        </p:spPr>
        <p:txBody>
          <a:bodyPr/>
          <a:lstStyle/>
          <a:p>
            <a:pPr algn="ctr"/>
            <a:r>
              <a:rPr lang="ru-RU" sz="2600" b="1" dirty="0" smtClean="0"/>
              <a:t>Получавате </a:t>
            </a:r>
            <a:r>
              <a:rPr lang="ru-RU" sz="2600" b="1" dirty="0"/>
              <a:t>ли достатъчно практически умения по време на клиничната практика ?</a:t>
            </a:r>
            <a:r>
              <a:rPr lang="ru-RU" sz="2600" dirty="0"/>
              <a:t> </a:t>
            </a:r>
            <a:endParaRPr lang="en-US" sz="2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581805"/>
              </p:ext>
            </p:extLst>
          </p:nvPr>
        </p:nvGraphicFramePr>
        <p:xfrm>
          <a:off x="1155700" y="2588821"/>
          <a:ext cx="4116944" cy="391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3220411"/>
              </p:ext>
            </p:extLst>
          </p:nvPr>
        </p:nvGraphicFramePr>
        <p:xfrm>
          <a:off x="6192456" y="2588821"/>
          <a:ext cx="4537276" cy="391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78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391</TotalTime>
  <Words>295</Words>
  <Application>Microsoft Office PowerPoint</Application>
  <PresentationFormat>Widescreen</PresentationFormat>
  <Paragraphs>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 Boardroom</vt:lpstr>
      <vt:lpstr>Анализ на резултатите  от проведена анкета сред студентите от Филиала на Медицински Университет Варна  в гр. Сливен за 2014/2015г</vt:lpstr>
      <vt:lpstr>PowerPoint Presentation</vt:lpstr>
      <vt:lpstr>Актуална ли е информацията, която се поднася на лекции?</vt:lpstr>
      <vt:lpstr>Защо посещавате лекционния курс (възможен е повече от един отговор)? </vt:lpstr>
      <vt:lpstr>Защо не посещавате лекционния курс (възможен е повече от един отговор)? </vt:lpstr>
      <vt:lpstr>Организацията на практическите упражнения (продължителност, място на провеждане, последователност на темите) отговарят ли на вашите очаквания? </vt:lpstr>
      <vt:lpstr> Получавате ли достатъчно практически умения по време на упражнения? </vt:lpstr>
      <vt:lpstr> Организацията на клиничната практика (продължителност, място на провеждане и разпределения по отделения, съдържание на тематичните единици) отговарят ли на вашите очаквания? </vt:lpstr>
      <vt:lpstr>Получавате ли достатъчно практически умения по време на клиничната практика ? </vt:lpstr>
      <vt:lpstr>Вашата оценка за дневната ви учебна натовареност? </vt:lpstr>
      <vt:lpstr> Предимство ли е според Вас възможността да присъствате на лекции, на водещи хабилитирани преподаватели в дадена област, посредством аудио-визуална връзка, осъществявана с МУ-Варна? </vt:lpstr>
      <vt:lpstr>Каква е оценката Ви за сайта на Университета? </vt:lpstr>
      <vt:lpstr> Намирате ли бързо информацията, която търсите в сайта на МУ – Варна? </vt:lpstr>
      <vt:lpstr>Какви са препоръките ви за оптимизиране работата на Библиотеката на МУ-Варна към Филиал Сливен (възможен е повече от един отговор)? </vt:lpstr>
      <vt:lpstr>Имате ли достъп до Интернет в Библиотеката към Филиал Сливен? </vt:lpstr>
      <vt:lpstr>Информирани ли сте за вашите права и задължения, студентско положение? </vt:lpstr>
      <vt:lpstr>Информирани ли сте за програми и проекти, в които Университета участва? </vt:lpstr>
      <vt:lpstr>Моля посочете Вашата оценка (по шестобална скала) за: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на резултатите  от проведена анкета сред студентите от Филиала на Медицински Университет Варна  в гр. Сливен за 2014/2015г </dc:title>
  <dc:creator>Teodora Ruseva</dc:creator>
  <cp:lastModifiedBy>Соня Валериева Колева</cp:lastModifiedBy>
  <cp:revision>59</cp:revision>
  <dcterms:created xsi:type="dcterms:W3CDTF">2015-11-11T09:40:43Z</dcterms:created>
  <dcterms:modified xsi:type="dcterms:W3CDTF">2015-11-13T09:10:32Z</dcterms:modified>
</cp:coreProperties>
</file>