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382099959616548E-2"/>
          <c:y val="5.1724137931034482E-2"/>
          <c:w val="0.57409557685393775"/>
          <c:h val="0.8850574712643678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E4D-4A35-A188-92F352BE9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E4D-4A35-A188-92F352BE9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E4D-4A35-A188-92F352BE9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E4D-4A35-A188-92F352BE9F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FE4D-4A35-A188-92F352BE9F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FE4D-4A35-A188-92F352BE9F2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83.3%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E4D-4A35-A188-92F352BE9F2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16.7%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E4D-4A35-A188-92F352BE9F2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1">
                  <c:v>0.84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E4D-4A35-A188-92F352BE9F26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FE4D-4A35-A188-92F352BE9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FE4D-4A35-A188-92F352BE9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FE4D-4A35-A188-92F352BE9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FE4D-4A35-A188-92F352BE9F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FE4D-4A35-A188-92F352BE9F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FE4D-4A35-A188-92F352BE9F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19-FE4D-4A35-A188-92F352BE9F26}"/>
            </c:ext>
          </c:extLst>
        </c:ser>
        <c:ser>
          <c:idx val="2"/>
          <c:order val="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FE4D-4A35-A188-92F352BE9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FE4D-4A35-A188-92F352BE9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FE4D-4A35-A188-92F352BE9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FE4D-4A35-A188-92F352BE9F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FE4D-4A35-A188-92F352BE9F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FE4D-4A35-A188-92F352BE9F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26-FE4D-4A35-A188-92F352BE9F26}"/>
            </c:ext>
          </c:extLst>
        </c:ser>
        <c:ser>
          <c:idx val="3"/>
          <c:order val="3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8-FE4D-4A35-A188-92F352BE9F2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A-FE4D-4A35-A188-92F352BE9F2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C-FE4D-4A35-A188-92F352BE9F2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E-FE4D-4A35-A188-92F352BE9F2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0-FE4D-4A35-A188-92F352BE9F2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2-FE4D-4A35-A188-92F352BE9F2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 1 Обучението отговори ли на Вашите очаквания?</c:v>
                </c:pt>
                <c:pt idx="1">
                  <c:v>Да, напълно </c:v>
                </c:pt>
                <c:pt idx="2">
                  <c:v>По-скоро да</c:v>
                </c:pt>
                <c:pt idx="3">
                  <c:v>Отчасти</c:v>
                </c:pt>
                <c:pt idx="4">
                  <c:v>По-скоро не</c:v>
                </c:pt>
                <c:pt idx="5">
                  <c:v>Категорично не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33-FE4D-4A35-A188-92F352BE9F2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3815040045691029"/>
          <c:y val="0.17284354791959788"/>
          <c:w val="0.32390478982066401"/>
          <c:h val="0.6543125887643809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Sheet1!$B$70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812-421C-93B4-4983A5AE30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812-421C-93B4-4983A5AE30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812-421C-93B4-4983A5AE30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812-421C-93B4-4983A5AE30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812-421C-93B4-4983A5AE305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78%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812-421C-93B4-4983A5AE305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812-421C-93B4-4983A5AE305D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Sheet1!$A$71:$A$75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Sheet1!$B$71:$B$75</c:f>
              <c:numCache>
                <c:formatCode>0%</c:formatCode>
                <c:ptCount val="5"/>
                <c:pt idx="0">
                  <c:v>0.69</c:v>
                </c:pt>
                <c:pt idx="1">
                  <c:v>0.25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812-421C-93B4-4983A5AE305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Sheet1!$C$71:$C$75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7812-421C-93B4-4983A5AE305D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Sheet1!$D$71:$D$75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7812-421C-93B4-4983A5AE305D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Sheet1!$E$71:$E$75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7812-421C-93B4-4983A5AE305D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Sheet1!$F$71:$F$75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7812-421C-93B4-4983A5AE305D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Sheet1!$G$71:$G$75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7812-421C-93B4-4983A5AE305D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Sheet1!$H$71:$H$75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7812-421C-93B4-4983A5AE305D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Sheet1!$I$71:$I$75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7812-421C-93B4-4983A5AE305D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Sheet1!$J$71:$J$75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7812-421C-93B4-4983A5AE305D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Sheet1!$K$71:$K$75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7812-421C-93B4-4983A5AE305D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7812-421C-93B4-4983A5AE305D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7812-421C-93B4-4983A5AE305D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7812-421C-93B4-4983A5AE305D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7812-421C-93B4-4983A5AE305D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7812-421C-93B4-4983A5AE305D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Sheet1!$A$71:$A$75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Sheet1!$L$71:$L$75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7812-421C-93B4-4983A5AE305D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223881714130256"/>
          <c:y val="0.39476417284661514"/>
          <c:w val="8.8224845902797389E-2"/>
          <c:h val="0.282005342811704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Sheet1!$B$80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3B7-4EB0-84AF-355DAD6C2C4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3B7-4EB0-84AF-355DAD6C2C4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3B7-4EB0-84AF-355DAD6C2C4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3B7-4EB0-84AF-355DAD6C2C4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3B7-4EB0-84AF-355DAD6C2C4B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E3B7-4EB0-84AF-355DAD6C2C4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Sheet1!$A$81:$A$85</c:f>
              <c:strCache>
                <c:ptCount val="5"/>
                <c:pt idx="0">
                  <c:v>Отлична</c:v>
                </c:pt>
                <c:pt idx="1">
                  <c:v>Мн.добра</c:v>
                </c:pt>
                <c:pt idx="2">
                  <c:v>Добра</c:v>
                </c:pt>
                <c:pt idx="3">
                  <c:v>Средна</c:v>
                </c:pt>
                <c:pt idx="4">
                  <c:v>Слаба</c:v>
                </c:pt>
              </c:strCache>
            </c:strRef>
          </c:cat>
          <c:val>
            <c:numRef>
              <c:f>Sheet1!$B$81:$B$85</c:f>
              <c:numCache>
                <c:formatCode>0%</c:formatCode>
                <c:ptCount val="5"/>
                <c:pt idx="0">
                  <c:v>0.61</c:v>
                </c:pt>
                <c:pt idx="1">
                  <c:v>0.33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3B7-4EB0-84AF-355DAD6C2C4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Sheet1!$C$81:$C$85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E3B7-4EB0-84AF-355DAD6C2C4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Sheet1!$D$81:$D$85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E3B7-4EB0-84AF-355DAD6C2C4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Sheet1!$E$81:$E$85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E3B7-4EB0-84AF-355DAD6C2C4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Sheet1!$F$81:$F$85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E3B7-4EB0-84AF-355DAD6C2C4B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Sheet1!$G$81:$G$85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E3B7-4EB0-84AF-355DAD6C2C4B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Sheet1!$H$81:$H$85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E3B7-4EB0-84AF-355DAD6C2C4B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Sheet1!$I$81:$I$85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E3B7-4EB0-84AF-355DAD6C2C4B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Sheet1!$J$81:$J$85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E3B7-4EB0-84AF-355DAD6C2C4B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Sheet1!$K$81:$K$85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E3B7-4EB0-84AF-355DAD6C2C4B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Sheet1!$L$81:$L$85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E3B7-4EB0-84AF-355DAD6C2C4B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E3B7-4EB0-84AF-355DAD6C2C4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E3B7-4EB0-84AF-355DAD6C2C4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E-E3B7-4EB0-84AF-355DAD6C2C4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0-E3B7-4EB0-84AF-355DAD6C2C4B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2-E3B7-4EB0-84AF-355DAD6C2C4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Sheet1!$A$81:$A$85</c15:sqref>
                        </c15:formulaRef>
                      </c:ext>
                    </c:extLst>
                    <c:strCache>
                      <c:ptCount val="5"/>
                      <c:pt idx="0">
                        <c:v>Отлична</c:v>
                      </c:pt>
                      <c:pt idx="1">
                        <c:v>Мн.добра</c:v>
                      </c:pt>
                      <c:pt idx="2">
                        <c:v>Добра</c:v>
                      </c:pt>
                      <c:pt idx="3">
                        <c:v>Средна</c:v>
                      </c:pt>
                      <c:pt idx="4">
                        <c:v>Слаба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Sheet1!$M$81:$M$85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3-E3B7-4EB0-84AF-355DAD6C2C4B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09464069970953"/>
          <c:y val="0.40775494418226638"/>
          <c:w val="8.4340729951558932E-2"/>
          <c:h val="0.306527532283452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C71-4A26-AE1C-2822A040B69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C71-4A26-AE1C-2822A040B69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C71-4A26-AE1C-2822A040B69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C71-4A26-AE1C-2822A040B6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61.1%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C71-4A26-AE1C-2822A040B6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37.0%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C71-4A26-AE1C-2822A040B694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Sheet1!$A$13:$A$16</c:f>
              <c:strCache>
                <c:ptCount val="3"/>
                <c:pt idx="0">
                  <c:v>Да, напълно</c:v>
                </c:pt>
                <c:pt idx="1">
                  <c:v>По-скоро да</c:v>
                </c:pt>
                <c:pt idx="2">
                  <c:v>Отчасти</c:v>
                </c:pt>
              </c:strCache>
            </c:strRef>
          </c:cat>
          <c:val>
            <c:numRef>
              <c:f>Sheet1!$B$13:$B$16</c:f>
              <c:numCache>
                <c:formatCode>0%</c:formatCode>
                <c:ptCount val="4"/>
                <c:pt idx="0">
                  <c:v>0.62</c:v>
                </c:pt>
                <c:pt idx="1">
                  <c:v>0.38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C71-4A26-AE1C-2822A040B69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EC71-4A26-AE1C-2822A040B69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EC71-4A26-AE1C-2822A040B69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EC71-4A26-AE1C-2822A040B69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EC71-4A26-AE1C-2822A040B69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Sheet1!$C$13:$C$16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C71-4A26-AE1C-2822A040B694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EC71-4A26-AE1C-2822A040B69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EC71-4A26-AE1C-2822A040B69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EC71-4A26-AE1C-2822A040B69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EC71-4A26-AE1C-2822A040B69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Sheet1!$D$13:$D$16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C71-4A26-AE1C-2822A040B694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EC71-4A26-AE1C-2822A040B69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EC71-4A26-AE1C-2822A040B69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EC71-4A26-AE1C-2822A040B69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EC71-4A26-AE1C-2822A040B69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Sheet1!$E$13:$E$16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EC71-4A26-AE1C-2822A040B694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EC71-4A26-AE1C-2822A040B694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EC71-4A26-AE1C-2822A040B694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EC71-4A26-AE1C-2822A040B694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EC71-4A26-AE1C-2822A040B694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Sheet1!$A$13:$A$16</c15:sqref>
                        </c15:formulaRef>
                      </c:ext>
                    </c:extLst>
                    <c:strCache>
                      <c:ptCount val="3"/>
                      <c:pt idx="0">
                        <c:v>Да, напълно</c:v>
                      </c:pt>
                      <c:pt idx="1">
                        <c:v>По-скоро да</c:v>
                      </c:pt>
                      <c:pt idx="2">
                        <c:v>Отчасти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Sheet1!$F$13:$F$16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EC71-4A26-AE1C-2822A040B694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06013240882205"/>
          <c:y val="0.42459337723449531"/>
          <c:w val="0.24262643475535708"/>
          <c:h val="0.2832511025635862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473526528668284E-2"/>
          <c:y val="0.20703872175340635"/>
          <c:w val="0.84551770346440847"/>
          <c:h val="0.71859208833955512"/>
        </c:manualLayout>
      </c:layout>
      <c:pie3DChart>
        <c:varyColors val="1"/>
        <c:ser>
          <c:idx val="0"/>
          <c:order val="0"/>
          <c:tx>
            <c:strRef>
              <c:f>Sheet1!$B$19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CCF-4552-B909-74F2DA50ABC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CCF-4552-B909-74F2DA50ABC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CCF-4552-B909-74F2DA50ABC2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Sheet1!$A$20:$A$22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Sheet1!$B$20:$B$22</c:f>
              <c:numCache>
                <c:formatCode>0%</c:formatCode>
                <c:ptCount val="3"/>
                <c:pt idx="0">
                  <c:v>0.89</c:v>
                </c:pt>
                <c:pt idx="1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CCF-4552-B909-74F2DA50ABC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8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Sheet1!$C$20:$C$22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8CCF-4552-B909-74F2DA50ABC2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0F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1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Sheet1!$D$20:$D$22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8CCF-4552-B909-74F2DA50ABC2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Sheet1!$E$20:$E$22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8CCF-4552-B909-74F2DA50ABC2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1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Sheet1!$F$20:$F$22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2-8CCF-4552-B909-74F2DA50ABC2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Sheet1!$G$20:$G$22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9-8CCF-4552-B909-74F2DA50ABC2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Sheet1!$H$20:$H$22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0-8CCF-4552-B909-74F2DA50ABC2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Sheet1!$I$19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8CCF-4552-B909-74F2DA50ABC2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8CCF-4552-B909-74F2DA50ABC2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6-8CCF-4552-B909-74F2DA50ABC2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5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Sheet1!$A$20:$A$22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Sheet1!$I$20:$I$22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7-8CCF-4552-B909-74F2DA50ABC2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71277872625899"/>
          <c:y val="0.45645225788492255"/>
          <c:w val="6.3428124654240081E-2"/>
          <c:h val="0.209006377414975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50"/>
      </a:pPr>
      <a:endParaRPr lang="bg-BG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Sheet1!$B$25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783-4C34-9E02-C6211050BD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783-4C34-9E02-C6211050BD2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783-4C34-9E02-C6211050BD2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783-4C34-9E02-C6211050BD2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Sheet1!$A$26:$A$29</c:f>
              <c:strCache>
                <c:ptCount val="3"/>
                <c:pt idx="0">
                  <c:v>Редовно</c:v>
                </c:pt>
                <c:pt idx="1">
                  <c:v>не редовно</c:v>
                </c:pt>
                <c:pt idx="2">
                  <c:v>не редовно</c:v>
                </c:pt>
              </c:strCache>
            </c:strRef>
          </c:cat>
          <c:val>
            <c:numRef>
              <c:f>Sheet1!$B$26:$B$29</c:f>
              <c:numCache>
                <c:formatCode>0%</c:formatCode>
                <c:ptCount val="4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83-4C34-9E02-C6211050BD2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A-6783-4C34-9E02-C6211050BD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6783-4C34-9E02-C6211050BD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6783-4C34-9E02-C6211050BD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6783-4C34-9E02-C6211050BD2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Sheet1!$C$26:$C$29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6783-4C34-9E02-C6211050BD2B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6783-4C34-9E02-C6211050BD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6783-4C34-9E02-C6211050BD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6783-4C34-9E02-C6211050BD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6783-4C34-9E02-C6211050BD2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Sheet1!$D$26:$D$29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6783-4C34-9E02-C6211050BD2B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6783-4C34-9E02-C6211050BD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6783-4C34-9E02-C6211050BD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6783-4C34-9E02-C6211050BD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6783-4C34-9E02-C6211050BD2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Sheet1!$E$26:$E$29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6783-4C34-9E02-C6211050BD2B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6783-4C34-9E02-C6211050BD2B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6783-4C34-9E02-C6211050BD2B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6783-4C34-9E02-C6211050BD2B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6783-4C34-9E02-C6211050BD2B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Sheet1!$A$26:$A$29</c15:sqref>
                        </c15:formulaRef>
                      </c:ext>
                    </c:extLst>
                    <c:strCache>
                      <c:ptCount val="3"/>
                      <c:pt idx="0">
                        <c:v>Редовно</c:v>
                      </c:pt>
                      <c:pt idx="1">
                        <c:v>не редовно</c:v>
                      </c:pt>
                      <c:pt idx="2">
                        <c:v>не редовно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Sheet1!$F$26:$F$29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6783-4C34-9E02-C6211050BD2B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220802219172604"/>
          <c:y val="0.40032164198535969"/>
          <c:w val="0.12506966464488231"/>
          <c:h val="0.3288369994415670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Sheet1!$B$32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00D-40E7-9448-22BA052D16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00D-40E7-9448-22BA052D16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00D-40E7-9448-22BA052D16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00D-40E7-9448-22BA052D16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900D-40E7-9448-22BA052D1661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Sheet1!$A$33:$A$37</c:f>
              <c:strCache>
                <c:ptCount val="2"/>
                <c:pt idx="0">
                  <c:v>Да</c:v>
                </c:pt>
                <c:pt idx="1">
                  <c:v>Не</c:v>
                </c:pt>
              </c:strCache>
            </c:strRef>
          </c:cat>
          <c:val>
            <c:numRef>
              <c:f>Sheet1!$B$33:$B$37</c:f>
              <c:numCache>
                <c:formatCode>0%</c:formatCode>
                <c:ptCount val="5"/>
                <c:pt idx="0">
                  <c:v>0.88</c:v>
                </c:pt>
                <c:pt idx="1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00D-40E7-9448-22BA052D166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C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0E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0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2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>
                    <c:ext xmlns:c16="http://schemas.microsoft.com/office/drawing/2014/chart" uri="{C3380CC4-5D6E-409C-BE32-E72D297353CC}">
                      <c16:uniqueId val="{00000014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Sheet1!$C$33:$C$37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900D-40E7-9448-22BA052D1661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Sheet1!$D$33:$D$37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900D-40E7-9448-22BA052D1661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Sheet1!$E$33:$E$37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900D-40E7-9448-22BA052D1661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Sheet1!$F$33:$F$37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900D-40E7-9448-22BA052D1661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Sheet1!$G$33:$G$37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900D-40E7-9448-22BA052D1661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Sheet1!$H$33:$H$37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900D-40E7-9448-22BA052D1661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Sheet1!$I$33:$I$37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900D-40E7-9448-22BA052D1661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9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Sheet1!$J$33:$J$37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900D-40E7-9448-22BA052D1661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C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Sheet1!$K$33:$K$37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D-900D-40E7-9448-22BA052D1661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Sheet1!$L$32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900D-40E7-9448-22BA052D1661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900D-40E7-9448-22BA052D1661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900D-40E7-9448-22BA052D1661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5-900D-40E7-9448-22BA052D1661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  <a:sp3d/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7-900D-40E7-9448-22BA052D1661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dLblPos val="ctr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Sheet1!$A$33:$A$37</c15:sqref>
                        </c15:formulaRef>
                      </c:ext>
                    </c:extLst>
                    <c:strCache>
                      <c:ptCount val="2"/>
                      <c:pt idx="0">
                        <c:v>Да</c:v>
                      </c:pt>
                      <c:pt idx="1">
                        <c:v>Не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Sheet1!$L$33:$L$37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8-900D-40E7-9448-22BA052D1661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253874255729134"/>
          <c:y val="0.40676721199631083"/>
          <c:w val="4.4978721993745273E-2"/>
          <c:h val="0.2978929307453754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5"/>
          <c:order val="5"/>
          <c:tx>
            <c:strRef>
              <c:f>Sheet1!$G$38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B9D-4B5D-B033-65262426AE8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B9D-4B5D-B033-65262426AE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B9D-4B5D-B033-65262426AE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9B9D-4B5D-B033-65262426AE8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Sheet1!$A$39:$A$42</c:f>
              <c:strCache>
                <c:ptCount val="3"/>
                <c:pt idx="0">
                  <c:v>Увеличаване броя на практическите упражнения</c:v>
                </c:pt>
                <c:pt idx="1">
                  <c:v>Активно обучение и самостоятелни изяви на студентите</c:v>
                </c:pt>
                <c:pt idx="2">
                  <c:v>Подготовка на студентите за работа в управленска среда</c:v>
                </c:pt>
              </c:strCache>
            </c:strRef>
          </c:cat>
          <c:val>
            <c:numRef>
              <c:f>Sheet1!$G$39:$G$42</c:f>
              <c:numCache>
                <c:formatCode>0%</c:formatCode>
                <c:ptCount val="4"/>
                <c:pt idx="0">
                  <c:v>0.5</c:v>
                </c:pt>
                <c:pt idx="1">
                  <c:v>0.32</c:v>
                </c:pt>
                <c:pt idx="2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9D-4B5D-B033-65262426AE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Sheet1!$B$39:$B$42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9B9D-4B5D-B033-65262426AE85}"/>
                  </c:ext>
                </c:extLst>
              </c15:ser>
            </c15:filteredPieSeries>
            <c15:filteredPi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Sheet1!$C$39:$C$42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9B9D-4B5D-B033-65262426AE85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Sheet1!$D$39:$D$42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9B9D-4B5D-B033-65262426AE85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Sheet1!$E$39:$E$42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9B9D-4B5D-B033-65262426AE85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Sheet1!$F$39:$F$42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9B9D-4B5D-B033-65262426AE85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Sheet1!$H$39:$H$42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9B9D-4B5D-B033-65262426AE85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9B9D-4B5D-B033-65262426AE85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9B9D-4B5D-B033-65262426AE85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9B9D-4B5D-B033-65262426AE85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9B9D-4B5D-B033-65262426AE85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1" i="0" u="none" strike="noStrike" kern="1200" baseline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Sheet1!$A$39:$A$42</c15:sqref>
                        </c15:formulaRef>
                      </c:ext>
                    </c:extLst>
                    <c:strCache>
                      <c:ptCount val="3"/>
                      <c:pt idx="0">
                        <c:v>Увеличаване броя на практическите упражнения</c:v>
                      </c:pt>
                      <c:pt idx="1">
                        <c:v>Активно обучение и самостоятелни изяви на студентите</c:v>
                      </c:pt>
                      <c:pt idx="2">
                        <c:v>Подготовка на студентите за работа в управленска среда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Sheet1!$I$39:$I$42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9B9D-4B5D-B033-65262426AE85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bg-BG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Sheet1!$C$45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85-49F6-9069-E0C6D4CDBC9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685-49F6-9069-E0C6D4CDBC9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685-49F6-9069-E0C6D4CDBC9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685-49F6-9069-E0C6D4CDBC9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685-49F6-9069-E0C6D4CDBC9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Sheet1!$A$46:$A$50</c:f>
              <c:strCache>
                <c:ptCount val="4"/>
                <c:pt idx="0">
                  <c:v>Отлично</c:v>
                </c:pt>
                <c:pt idx="1">
                  <c:v>Добро</c:v>
                </c:pt>
                <c:pt idx="2">
                  <c:v>Задоволително</c:v>
                </c:pt>
                <c:pt idx="3">
                  <c:v>Незадоволително</c:v>
                </c:pt>
              </c:strCache>
            </c:strRef>
          </c:cat>
          <c:val>
            <c:numRef>
              <c:f>Sheet1!$C$46:$C$50</c:f>
              <c:numCache>
                <c:formatCode>0%</c:formatCode>
                <c:ptCount val="5"/>
                <c:pt idx="0">
                  <c:v>0.69</c:v>
                </c:pt>
                <c:pt idx="1">
                  <c:v>0.25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85-49F6-9069-E0C6D4CDBC9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Sheet1!$B$46:$B$50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C685-49F6-9069-E0C6D4CDBC90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Sheet1!$D$46:$D$50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C685-49F6-9069-E0C6D4CDBC90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Sheet1!$E$46:$E$50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C685-49F6-9069-E0C6D4CDBC90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Sheet1!$F$46:$F$50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C685-49F6-9069-E0C6D4CDBC90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Sheet1!$G$46:$G$50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C685-49F6-9069-E0C6D4CDBC90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3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5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7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Sheet1!$H$46:$H$50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C-C685-49F6-9069-E0C6D4CDBC90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E-C685-49F6-9069-E0C6D4CDBC90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0-C685-49F6-9069-E0C6D4CDBC90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C685-49F6-9069-E0C6D4CDBC90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C685-49F6-9069-E0C6D4CDBC90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C685-49F6-9069-E0C6D4CDBC90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Sheet1!$A$46:$A$50</c15:sqref>
                        </c15:formulaRef>
                      </c:ext>
                    </c:extLst>
                    <c:strCache>
                      <c:ptCount val="4"/>
                      <c:pt idx="0">
                        <c:v>Отлично</c:v>
                      </c:pt>
                      <c:pt idx="1">
                        <c:v>Добро</c:v>
                      </c:pt>
                      <c:pt idx="2">
                        <c:v>Задоволително</c:v>
                      </c:pt>
                      <c:pt idx="3">
                        <c:v>Незадоволително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Sheet1!$I$46:$I$50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7-C685-49F6-9069-E0C6D4CDBC90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151136735508579"/>
          <c:y val="0.4035989949910142"/>
          <c:w val="0.26360786102731565"/>
          <c:h val="0.3080153992370457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Sheet1!$C$53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F95-41B1-9EE5-952E35FB0E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95-41B1-9EE5-952E35FB0E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95-41B1-9EE5-952E35FB0E1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F95-41B1-9EE5-952E35FB0E1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F95-41B1-9EE5-952E35FB0E1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Sheet1!$A$54:$A$58</c:f>
              <c:strCache>
                <c:ptCount val="4"/>
                <c:pt idx="0">
                  <c:v>Отлична</c:v>
                </c:pt>
                <c:pt idx="1">
                  <c:v>Добра</c:v>
                </c:pt>
                <c:pt idx="2">
                  <c:v>Задоволителна</c:v>
                </c:pt>
                <c:pt idx="3">
                  <c:v>Незадоволителна</c:v>
                </c:pt>
              </c:strCache>
            </c:strRef>
          </c:cat>
          <c:val>
            <c:numRef>
              <c:f>Sheet1!$C$54:$C$58</c:f>
              <c:numCache>
                <c:formatCode>0%</c:formatCode>
                <c:ptCount val="5"/>
                <c:pt idx="0">
                  <c:v>0.82</c:v>
                </c:pt>
                <c:pt idx="1">
                  <c:v>0.18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F95-41B1-9EE5-952E35FB0E1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6F95-41B1-9EE5-952E35FB0E1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6F95-41B1-9EE5-952E35FB0E1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6F95-41B1-9EE5-952E35FB0E16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2-6F95-41B1-9EE5-952E35FB0E16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4-6F95-41B1-9EE5-952E35FB0E1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Sheet1!$B$54:$B$58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6F95-41B1-9EE5-952E35FB0E16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6F95-41B1-9EE5-952E35FB0E1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6F95-41B1-9EE5-952E35FB0E1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6F95-41B1-9EE5-952E35FB0E16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6F95-41B1-9EE5-952E35FB0E16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F-6F95-41B1-9EE5-952E35FB0E1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Sheet1!$D$54:$D$58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0-6F95-41B1-9EE5-952E35FB0E16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6F95-41B1-9EE5-952E35FB0E1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4-6F95-41B1-9EE5-952E35FB0E1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6-6F95-41B1-9EE5-952E35FB0E16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8-6F95-41B1-9EE5-952E35FB0E16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A-6F95-41B1-9EE5-952E35FB0E1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Sheet1!$E$54:$E$58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B-6F95-41B1-9EE5-952E35FB0E16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D-6F95-41B1-9EE5-952E35FB0E1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F-6F95-41B1-9EE5-952E35FB0E1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1-6F95-41B1-9EE5-952E35FB0E16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3-6F95-41B1-9EE5-952E35FB0E16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5-6F95-41B1-9EE5-952E35FB0E1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Sheet1!$F$54:$F$58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6-6F95-41B1-9EE5-952E35FB0E16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8-6F95-41B1-9EE5-952E35FB0E16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A-6F95-41B1-9EE5-952E35FB0E16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C-6F95-41B1-9EE5-952E35FB0E16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E-6F95-41B1-9EE5-952E35FB0E16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6F95-41B1-9EE5-952E35FB0E16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Sheet1!$A$54:$A$58</c15:sqref>
                        </c15:formulaRef>
                      </c:ext>
                    </c:extLst>
                    <c:strCache>
                      <c:ptCount val="4"/>
                      <c:pt idx="0">
                        <c:v>Отлична</c:v>
                      </c:pt>
                      <c:pt idx="1">
                        <c:v>Добра</c:v>
                      </c:pt>
                      <c:pt idx="2">
                        <c:v>Задоволителна</c:v>
                      </c:pt>
                      <c:pt idx="3">
                        <c:v>Незадоволителна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Sheet1!$G$54:$G$58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1-6F95-41B1-9EE5-952E35FB0E16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78998314709971"/>
          <c:y val="0.40784864288535316"/>
          <c:w val="0.25803003131110719"/>
          <c:h val="0.2944371487543908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title>
    <c:autoTitleDeleted val="0"/>
    <c:plotArea>
      <c:layout/>
      <c:doughnutChart>
        <c:varyColors val="1"/>
        <c:ser>
          <c:idx val="1"/>
          <c:order val="1"/>
          <c:tx>
            <c:strRef>
              <c:f>Sheet1!$C$62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AAF-4EFE-A413-73CC7B8CD5F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AAF-4EFE-A413-73CC7B8CD5F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3AAF-4EFE-A413-73CC7B8CD5F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3AAF-4EFE-A413-73CC7B8CD5F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88.8%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AAF-4EFE-A413-73CC7B8CD5F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11.2%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3AAF-4EFE-A413-73CC7B8CD5F3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bg-BG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Sheet1!$A$63:$A$66</c:f>
              <c:strCache>
                <c:ptCount val="3"/>
                <c:pt idx="0">
                  <c:v>Да</c:v>
                </c:pt>
                <c:pt idx="1">
                  <c:v>Не</c:v>
                </c:pt>
                <c:pt idx="2">
                  <c:v>Не мога да преценя</c:v>
                </c:pt>
              </c:strCache>
            </c:strRef>
          </c:cat>
          <c:val>
            <c:numRef>
              <c:f>Sheet1!$C$63:$C$66</c:f>
              <c:numCache>
                <c:formatCode>General</c:formatCode>
                <c:ptCount val="4"/>
                <c:pt idx="0" formatCode="0%">
                  <c:v>0.94</c:v>
                </c:pt>
                <c:pt idx="2" formatCode="0%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AF-4EFE-A413-73CC7B8CD5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  <c:extLst>
          <c:ext xmlns:c15="http://schemas.microsoft.com/office/drawing/2012/chart" uri="{02D57815-91ED-43cb-92C2-25804820EDAC}">
            <c15:filteredPi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Sheet1!$B$62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A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C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0E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>
                    <c:ext xmlns:c16="http://schemas.microsoft.com/office/drawing/2014/chart" uri="{C3380CC4-5D6E-409C-BE32-E72D297353CC}">
                      <c16:uniqueId val="{00000010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Sheet1!$B$63:$B$66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3AAF-4EFE-A413-73CC7B8CD5F3}"/>
                  </c:ext>
                </c:extLst>
              </c15:ser>
            </c15:filteredPieSeries>
            <c15:filteredPi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3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5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Sheet1!$D$63:$D$66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3AAF-4EFE-A413-73CC7B8CD5F3}"/>
                  </c:ext>
                </c:extLst>
              </c15:ser>
            </c15:filteredPieSeries>
            <c15:filteredPie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E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0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2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Sheet1!$E$63:$E$66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3-3AAF-4EFE-A413-73CC7B8CD5F3}"/>
                  </c:ext>
                </c:extLst>
              </c15:ser>
            </c15:filteredPieSeries>
            <c15:filteredPie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5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7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9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B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Sheet1!$F$63:$F$66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2C-3AAF-4EFE-A413-73CC7B8CD5F3}"/>
                  </c:ext>
                </c:extLst>
              </c15:ser>
            </c15:filteredPieSeries>
            <c15:filteredPieSeries>
              <c15:ser>
                <c:idx val="5"/>
                <c:order val="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2E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0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2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4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Sheet1!$G$63:$G$66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5-3AAF-4EFE-A413-73CC7B8CD5F3}"/>
                  </c:ext>
                </c:extLst>
              </c15:ser>
            </c15:filteredPieSeries>
            <c15:filteredPie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7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9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B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3D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Sheet1!$H$63:$H$66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3E-3AAF-4EFE-A413-73CC7B8CD5F3}"/>
                  </c:ext>
                </c:extLst>
              </c15:ser>
            </c15:filteredPieSeries>
            <c15:filteredPieSeries>
              <c15:ser>
                <c:idx val="7"/>
                <c:order val="7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0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2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4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6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Sheet1!$I$63:$I$66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47-3AAF-4EFE-A413-73CC7B8CD5F3}"/>
                  </c:ext>
                </c:extLst>
              </c15:ser>
            </c15:filteredPieSeries>
            <c15:filteredPieSeries>
              <c15:ser>
                <c:idx val="8"/>
                <c:order val="8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9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B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D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4F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Sheet1!$J$63:$J$66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0-3AAF-4EFE-A413-73CC7B8CD5F3}"/>
                  </c:ext>
                </c:extLst>
              </c15:ser>
            </c15:filteredPieSeries>
            <c15:filteredPieSeries>
              <c15:ser>
                <c:idx val="9"/>
                <c:order val="9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2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4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6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8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Sheet1!$K$63:$K$66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59-3AAF-4EFE-A413-73CC7B8CD5F3}"/>
                  </c:ext>
                </c:extLst>
              </c15:ser>
            </c15:filteredPieSeries>
            <c15:filteredPieSeries>
              <c15:ser>
                <c:idx val="10"/>
                <c:order val="10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B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D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5F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1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Sheet1!$L$63:$L$66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2-3AAF-4EFE-A413-73CC7B8CD5F3}"/>
                  </c:ext>
                </c:extLst>
              </c15:ser>
            </c15:filteredPieSeries>
            <c15:filteredPieSeries>
              <c15:ser>
                <c:idx val="11"/>
                <c:order val="1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4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6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8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A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Sheet1!$M$63:$M$66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6B-3AAF-4EFE-A413-73CC7B8CD5F3}"/>
                  </c:ext>
                </c:extLst>
              </c15:ser>
            </c15:filteredPieSeries>
            <c15:filteredPieSeries>
              <c15:ser>
                <c:idx val="12"/>
                <c:order val="1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D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6F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1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3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Sheet1!$N$63:$N$66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4-3AAF-4EFE-A413-73CC7B8CD5F3}"/>
                  </c:ext>
                </c:extLst>
              </c15:ser>
            </c15:filteredPieSeries>
            <c15:filteredPieSeries>
              <c15:ser>
                <c:idx val="13"/>
                <c:order val="1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6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8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A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C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Sheet1!$O$63:$O$66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7D-3AAF-4EFE-A413-73CC7B8CD5F3}"/>
                  </c:ext>
                </c:extLst>
              </c15:ser>
            </c15:filteredPieSeries>
            <c15:filteredPieSeries>
              <c15:ser>
                <c:idx val="14"/>
                <c:order val="1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7F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1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3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5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Sheet1!$P$63:$P$66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6-3AAF-4EFE-A413-73CC7B8CD5F3}"/>
                  </c:ext>
                </c:extLst>
              </c15:ser>
            </c15:filteredPieSeries>
            <c15:filteredPieSeries>
              <c15:ser>
                <c:idx val="15"/>
                <c:order val="15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Sheet1!$Q$62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8-3AAF-4EFE-A413-73CC7B8CD5F3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A-3AAF-4EFE-A413-73CC7B8CD5F3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C-3AAF-4EFE-A413-73CC7B8CD5F3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254000" sx="102000" sy="102000" algn="ctr" rotWithShape="0">
                        <a:prstClr val="black">
                          <a:alpha val="20000"/>
                        </a:prstClr>
                      </a:outerShdw>
                    </a:effectLst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8E-3AAF-4EFE-A413-73CC7B8CD5F3}"/>
                    </c:ext>
                  </c:extLst>
                </c:dPt>
                <c:dLbls>
                  <c:spPr>
                    <a:pattFill prst="pct75">
                      <a:fgClr>
                        <a:schemeClr val="dk1">
                          <a:lumMod val="75000"/>
                          <a:lumOff val="25000"/>
                        </a:schemeClr>
                      </a:fgClr>
                      <a:bgClr>
                        <a:schemeClr val="dk1">
                          <a:lumMod val="65000"/>
                          <a:lumOff val="35000"/>
                        </a:schemeClr>
                      </a:bgClr>
                    </a:pattFill>
                    <a:ln>
                      <a:noFill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00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bg-BG"/>
                    </a:p>
                  </c:txPr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>
                        <a:solidFill>
                          <a:schemeClr val="dk1">
                            <a:lumMod val="50000"/>
                            <a:lumOff val="50000"/>
                          </a:schemeClr>
                        </a:solidFill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Sheet1!$A$63:$A$66</c15:sqref>
                        </c15:formulaRef>
                      </c:ext>
                    </c:extLst>
                    <c:strCache>
                      <c:ptCount val="3"/>
                      <c:pt idx="0">
                        <c:v>Да</c:v>
                      </c:pt>
                      <c:pt idx="1">
                        <c:v>Не</c:v>
                      </c:pt>
                      <c:pt idx="2">
                        <c:v>Не мога да преценя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Sheet1!$Q$63:$Q$66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8F-3AAF-4EFE-A413-73CC7B8CD5F3}"/>
                  </c:ext>
                </c:extLst>
              </c15:ser>
            </c15:filteredPieSeries>
          </c:ext>
        </c:extLst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583084511225078"/>
          <c:y val="0.43815346381068865"/>
          <c:w val="0.1381344963760264"/>
          <c:h val="0.2323156496023163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bg-BG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bg-BG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12/7/2020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324197"/>
            <a:ext cx="10572000" cy="3133898"/>
          </a:xfrm>
        </p:spPr>
        <p:txBody>
          <a:bodyPr/>
          <a:lstStyle/>
          <a:p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 анкетно проучване на дипломанти от специалност „ Управление на здравните грижи „</a:t>
            </a:r>
            <a:b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ОКС – Бакалавър</a:t>
            </a:r>
            <a:b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учебна година 2019/2020г.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48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513" y="66502"/>
            <a:ext cx="11321933" cy="1745672"/>
          </a:xfrm>
        </p:spPr>
        <p:txBody>
          <a:bodyPr/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Считате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ли, че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МУ-Варна Ви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Ваши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получили образование в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заведение?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0035092"/>
              </p:ext>
            </p:extLst>
          </p:nvPr>
        </p:nvGraphicFramePr>
        <p:xfrm>
          <a:off x="1055716" y="2394065"/>
          <a:ext cx="9966960" cy="3632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004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822" y="232755"/>
            <a:ext cx="11041176" cy="1396539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УЗГ?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532966"/>
              </p:ext>
            </p:extLst>
          </p:nvPr>
        </p:nvGraphicFramePr>
        <p:xfrm>
          <a:off x="1005840" y="2535381"/>
          <a:ext cx="8844742" cy="3740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19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257695"/>
            <a:ext cx="11496502" cy="1637607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Моля,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оценете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шестобалната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подготовка,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стажа по педагогика?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080438"/>
              </p:ext>
            </p:extLst>
          </p:nvPr>
        </p:nvGraphicFramePr>
        <p:xfrm>
          <a:off x="748145" y="2493817"/>
          <a:ext cx="9252066" cy="344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221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324196"/>
            <a:ext cx="10572000" cy="756460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Обучението отговори ли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Вашите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очаквания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549283"/>
              </p:ext>
            </p:extLst>
          </p:nvPr>
        </p:nvGraphicFramePr>
        <p:xfrm>
          <a:off x="2194560" y="1363287"/>
          <a:ext cx="6359236" cy="3170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779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-290945"/>
            <a:ext cx="10572000" cy="1770610"/>
          </a:xfrm>
        </p:spPr>
        <p:txBody>
          <a:bodyPr/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получухте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65620"/>
              </p:ext>
            </p:extLst>
          </p:nvPr>
        </p:nvGraphicFramePr>
        <p:xfrm>
          <a:off x="2261063" y="1554481"/>
          <a:ext cx="6126480" cy="2979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1347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33005"/>
            <a:ext cx="10572000" cy="1313410"/>
          </a:xfrm>
        </p:spPr>
        <p:txBody>
          <a:bodyPr/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възможностите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следдипломно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МУ-Варна Ви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373664"/>
              </p:ext>
            </p:extLst>
          </p:nvPr>
        </p:nvGraphicFramePr>
        <p:xfrm>
          <a:off x="2527069" y="1596044"/>
          <a:ext cx="5712056" cy="3028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5814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166255"/>
            <a:ext cx="10571998" cy="1251383"/>
          </a:xfrm>
        </p:spPr>
        <p:txBody>
          <a:bodyPr/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Посещавахте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лекции по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време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следването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839508"/>
              </p:ext>
            </p:extLst>
          </p:nvPr>
        </p:nvGraphicFramePr>
        <p:xfrm>
          <a:off x="2485747" y="2503502"/>
          <a:ext cx="7457243" cy="381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3060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2" y="0"/>
            <a:ext cx="10550725" cy="1895302"/>
          </a:xfrm>
        </p:spPr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Преподавателите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използват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достатъчно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технически средства за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онагледяване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261118"/>
              </p:ext>
            </p:extLst>
          </p:nvPr>
        </p:nvGraphicFramePr>
        <p:xfrm>
          <a:off x="1388226" y="2552007"/>
          <a:ext cx="8055031" cy="3541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973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836" y="0"/>
            <a:ext cx="10509162" cy="1803862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Според</a:t>
            </a:r>
            <a:r>
              <a:rPr lang="ru-RU" dirty="0"/>
              <a:t> Вас как </a:t>
            </a:r>
            <a:r>
              <a:rPr lang="ru-RU" dirty="0" err="1"/>
              <a:t>може</a:t>
            </a:r>
            <a:r>
              <a:rPr lang="ru-RU" dirty="0"/>
              <a:t> да се </a:t>
            </a:r>
            <a:r>
              <a:rPr lang="ru-RU" dirty="0" err="1"/>
              <a:t>подобри</a:t>
            </a:r>
            <a:r>
              <a:rPr lang="ru-RU" dirty="0"/>
              <a:t> </a:t>
            </a:r>
            <a:r>
              <a:rPr lang="ru-RU" dirty="0" err="1"/>
              <a:t>практическата</a:t>
            </a:r>
            <a:r>
              <a:rPr lang="ru-RU" dirty="0"/>
              <a:t> подготовка на </a:t>
            </a:r>
            <a:r>
              <a:rPr lang="ru-RU" dirty="0" err="1"/>
              <a:t>студентите</a:t>
            </a:r>
            <a:r>
              <a:rPr lang="ru-RU" dirty="0"/>
              <a:t> по УЗГ?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913828"/>
              </p:ext>
            </p:extLst>
          </p:nvPr>
        </p:nvGraphicFramePr>
        <p:xfrm>
          <a:off x="1537854" y="2319251"/>
          <a:ext cx="8287789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632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осигуреноста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библиотеката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учебници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097032"/>
              </p:ext>
            </p:extLst>
          </p:nvPr>
        </p:nvGraphicFramePr>
        <p:xfrm>
          <a:off x="1920239" y="2502130"/>
          <a:ext cx="7281949" cy="3424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788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оценявате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подготовката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която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получихте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МУ - Варна?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6562709"/>
              </p:ext>
            </p:extLst>
          </p:nvPr>
        </p:nvGraphicFramePr>
        <p:xfrm>
          <a:off x="1637607" y="2527069"/>
          <a:ext cx="7107382" cy="3582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4744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Оранжев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49</TotalTime>
  <Words>212</Words>
  <Application>Microsoft Office PowerPoint</Application>
  <PresentationFormat>Широк екран</PresentationFormat>
  <Paragraphs>27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6" baseType="lpstr">
      <vt:lpstr>Century Gothic</vt:lpstr>
      <vt:lpstr>Times New Roman</vt:lpstr>
      <vt:lpstr>Wingdings 2</vt:lpstr>
      <vt:lpstr>Quotable</vt:lpstr>
      <vt:lpstr>Анализ на анкетно проучване на дипломанти от специалност „ Управление на здравните грижи „ ОКС – Бакалавър за учебна година 2019/2020г.</vt:lpstr>
      <vt:lpstr>Обучението отговори ли на Вашите очаквания?</vt:lpstr>
      <vt:lpstr>Удовлетворени ли сте от знанията, които получухте?</vt:lpstr>
      <vt:lpstr>Познавате ли възможностите за следдипломно обучение, които МУ-Варна Ви предоставя?</vt:lpstr>
      <vt:lpstr>Посещавахте ли лекции по време на следването си?</vt:lpstr>
      <vt:lpstr> Преподавателите използват ли достатъчно учебно - технически средства за онагледяване на учебния материал?</vt:lpstr>
      <vt:lpstr> Според Вас как може да се подобри практическата подготовка на студентите по УЗГ?</vt:lpstr>
      <vt:lpstr>Как оценявате осигуреноста на библиотеката с учебни материали, учебници и др.?</vt:lpstr>
      <vt:lpstr>Как оценявате подготовката, която получихте в МУ - Варна?</vt:lpstr>
      <vt:lpstr>Считате ли, че обучението и квалификацията, която Ви дава МУ-Варна Ви прави конкурентни на Ваши колеги получили образование в друго учебно заведение?</vt:lpstr>
      <vt:lpstr>Моля, оценете по шестобалната система практическата подготовка, която получихте по време на стажа по УЗГ?</vt:lpstr>
      <vt:lpstr>Моля, оценете по шестобалната система практическата подготовка, която получихте по време на стажа по педагогика?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на анкетно проучване на дипломанти от специалност „ Управление на здравните грижи „ ОКС – Бакалавър за учебна година 2019/2020г.</dc:title>
  <dc:creator>Виолета Станева</dc:creator>
  <cp:lastModifiedBy>Станислава</cp:lastModifiedBy>
  <cp:revision>20</cp:revision>
  <dcterms:created xsi:type="dcterms:W3CDTF">2020-06-11T07:15:17Z</dcterms:created>
  <dcterms:modified xsi:type="dcterms:W3CDTF">2020-12-07T08:40:17Z</dcterms:modified>
</cp:coreProperties>
</file>