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dirty="0" smtClean="0"/>
              <a:t>Вид лечебно заведение</a:t>
            </a:r>
            <a:endParaRPr lang="en-US" dirty="0"/>
          </a:p>
        </c:rich>
      </c:tx>
      <c:layout>
        <c:manualLayout>
          <c:xMode val="edge"/>
          <c:yMode val="edge"/>
          <c:x val="0.2867004456699715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D9CA-4E3A-B97D-37946BAF510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D9CA-4E3A-B97D-37946BAF510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D9CA-4E3A-B97D-37946BAF510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D9CA-4E3A-B97D-37946BAF510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D9CA-4E3A-B97D-37946BAF510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D9CA-4E3A-B97D-37946BAF510C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D9CA-4E3A-B97D-37946BAF510C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D9CA-4E3A-B97D-37946BAF510C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D9CA-4E3A-B97D-37946BAF510C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D9CA-4E3A-B97D-37946BAF510C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D9CA-4E3A-B97D-37946BAF510C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D9CA-4E3A-B97D-37946BAF510C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Вид на лечебното заведение</c:v>
                </c:pt>
                <c:pt idx="1">
                  <c:v>Болница</c:v>
                </c:pt>
                <c:pt idx="2">
                  <c:v>Клиника</c:v>
                </c:pt>
                <c:pt idx="3">
                  <c:v>ДКЦ</c:v>
                </c:pt>
                <c:pt idx="4">
                  <c:v>МУ</c:v>
                </c:pt>
                <c:pt idx="5">
                  <c:v>Обща практика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1">
                  <c:v>0.62</c:v>
                </c:pt>
                <c:pt idx="2">
                  <c:v>0.08</c:v>
                </c:pt>
                <c:pt idx="3">
                  <c:v>0.11</c:v>
                </c:pt>
                <c:pt idx="4">
                  <c:v>7.0000000000000007E-2</c:v>
                </c:pt>
                <c:pt idx="5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9CA-4E3A-B97D-37946BAF510C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bg-BG"/>
              <a:t>Оценка</a:t>
            </a:r>
            <a:r>
              <a:rPr lang="bg-BG" baseline="0"/>
              <a:t> на академичната подготовка на студентите на МУ - Варна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tint val="96000"/>
                      <a:lumMod val="104000"/>
                    </a:schemeClr>
                  </a:gs>
                  <a:gs pos="100000">
                    <a:schemeClr val="accent6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F4C0-48DE-8F0D-B4A5F8E1C903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4000"/>
                    </a:schemeClr>
                  </a:gs>
                  <a:gs pos="100000">
                    <a:schemeClr val="accent5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F4C0-48DE-8F0D-B4A5F8E1C903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4">
                      <a:tint val="96000"/>
                      <a:lumMod val="104000"/>
                    </a:schemeClr>
                  </a:gs>
                  <a:gs pos="100000">
                    <a:schemeClr val="accent4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F4C0-48DE-8F0D-B4A5F8E1C903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tint val="96000"/>
                      <a:lumMod val="104000"/>
                    </a:schemeClr>
                  </a:gs>
                  <a:gs pos="100000">
                    <a:schemeClr val="accent6">
                      <a:lumMod val="60000"/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F4C0-48DE-8F0D-B4A5F8E1C90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Sheet1!$A$23:$A$26</c:f>
              <c:strCache>
                <c:ptCount val="3"/>
                <c:pt idx="0">
                  <c:v>По - скоро добра</c:v>
                </c:pt>
                <c:pt idx="1">
                  <c:v>Изключително добра</c:v>
                </c:pt>
                <c:pt idx="2">
                  <c:v>Не мога да сравня</c:v>
                </c:pt>
              </c:strCache>
            </c:strRef>
          </c:cat>
          <c:val>
            <c:numRef>
              <c:f>Sheet1!$B$23:$B$26</c:f>
              <c:numCache>
                <c:formatCode>0%</c:formatCode>
                <c:ptCount val="4"/>
                <c:pt idx="0">
                  <c:v>0.33</c:v>
                </c:pt>
                <c:pt idx="1">
                  <c:v>0.54</c:v>
                </c:pt>
                <c:pt idx="2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4C0-48DE-8F0D-B4A5F8E1C90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dPt>
                  <c:idx val="0"/>
                  <c:bubble3D val="0"/>
                  <c:spPr>
                    <a:gradFill rotWithShape="1">
                      <a:gsLst>
                        <a:gs pos="0">
                          <a:schemeClr val="accent6">
                            <a:tint val="96000"/>
                            <a:lumMod val="104000"/>
                          </a:schemeClr>
                        </a:gs>
                        <a:gs pos="100000">
                          <a:schemeClr val="accent6">
                            <a:shade val="98000"/>
                            <a:lumMod val="94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/>
                    <a:sp3d/>
                  </c:spPr>
                  <c:extLst>
                    <c:ext xmlns:c16="http://schemas.microsoft.com/office/drawing/2014/chart" uri="{C3380CC4-5D6E-409C-BE32-E72D297353CC}">
                      <c16:uniqueId val="{0000000A-F4C0-48DE-8F0D-B4A5F8E1C903}"/>
                    </c:ext>
                  </c:extLst>
                </c:dPt>
                <c:dPt>
                  <c:idx val="1"/>
                  <c:bubble3D val="0"/>
                  <c:spPr>
                    <a:gradFill rotWithShape="1">
                      <a:gsLst>
                        <a:gs pos="0">
                          <a:schemeClr val="accent5">
                            <a:tint val="96000"/>
                            <a:lumMod val="104000"/>
                          </a:schemeClr>
                        </a:gs>
                        <a:gs pos="100000">
                          <a:schemeClr val="accent5">
                            <a:shade val="98000"/>
                            <a:lumMod val="94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/>
                    <a:sp3d/>
                  </c:spPr>
                  <c:extLst>
                    <c:ext xmlns:c16="http://schemas.microsoft.com/office/drawing/2014/chart" uri="{C3380CC4-5D6E-409C-BE32-E72D297353CC}">
                      <c16:uniqueId val="{0000000C-F4C0-48DE-8F0D-B4A5F8E1C903}"/>
                    </c:ext>
                  </c:extLst>
                </c:dPt>
                <c:dPt>
                  <c:idx val="2"/>
                  <c:bubble3D val="0"/>
                  <c:spPr>
                    <a:gradFill rotWithShape="1">
                      <a:gsLst>
                        <a:gs pos="0">
                          <a:schemeClr val="accent4">
                            <a:tint val="96000"/>
                            <a:lumMod val="104000"/>
                          </a:schemeClr>
                        </a:gs>
                        <a:gs pos="100000">
                          <a:schemeClr val="accent4">
                            <a:shade val="98000"/>
                            <a:lumMod val="94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/>
                    <a:sp3d/>
                  </c:spPr>
                  <c:extLst>
                    <c:ext xmlns:c16="http://schemas.microsoft.com/office/drawing/2014/chart" uri="{C3380CC4-5D6E-409C-BE32-E72D297353CC}">
                      <c16:uniqueId val="{0000000E-F4C0-48DE-8F0D-B4A5F8E1C903}"/>
                    </c:ext>
                  </c:extLst>
                </c:dPt>
                <c:dPt>
                  <c:idx val="3"/>
                  <c:bubble3D val="0"/>
                  <c:spPr>
                    <a:gradFill rotWithShape="1">
                      <a:gsLst>
                        <a:gs pos="0">
                          <a:schemeClr val="accent6">
                            <a:lumMod val="60000"/>
                            <a:tint val="96000"/>
                            <a:lumMod val="104000"/>
                          </a:schemeClr>
                        </a:gs>
                        <a:gs pos="100000">
                          <a:schemeClr val="accent6">
                            <a:lumMod val="60000"/>
                            <a:shade val="98000"/>
                            <a:lumMod val="94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/>
                    <a:sp3d/>
                  </c:spPr>
                  <c:extLst>
                    <c:ext xmlns:c16="http://schemas.microsoft.com/office/drawing/2014/chart" uri="{C3380CC4-5D6E-409C-BE32-E72D297353CC}">
                      <c16:uniqueId val="{00000010-F4C0-48DE-8F0D-B4A5F8E1C903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tx2">
                            <a:lumMod val="35000"/>
                            <a:lumOff val="65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Sheet1!$A$23:$A$26</c15:sqref>
                        </c15:formulaRef>
                      </c:ext>
                    </c:extLst>
                    <c:strCache>
                      <c:ptCount val="3"/>
                      <c:pt idx="0">
                        <c:v>По - скоро добра</c:v>
                      </c:pt>
                      <c:pt idx="1">
                        <c:v>Изключително добра</c:v>
                      </c:pt>
                      <c:pt idx="2">
                        <c:v>Не мога да сравня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Sheet1!$C$23:$C$26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1-F4C0-48DE-8F0D-B4A5F8E1C903}"/>
                  </c:ext>
                </c:extLst>
              </c15:ser>
            </c15:filteredPieSeries>
          </c:ext>
        </c:extLst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tint val="96000"/>
                      <a:lumMod val="104000"/>
                    </a:schemeClr>
                  </a:gs>
                  <a:gs pos="100000">
                    <a:schemeClr val="accent6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F114-4D4C-816A-8F80FC980EA1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4000"/>
                    </a:schemeClr>
                  </a:gs>
                  <a:gs pos="100000">
                    <a:schemeClr val="accent5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F114-4D4C-816A-8F80FC980EA1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55%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114-4D4C-816A-8F80FC980EA1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45%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114-4D4C-816A-8F80FC980E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Sheet1!$J$27:$J$28</c:f>
              <c:strCache>
                <c:ptCount val="2"/>
                <c:pt idx="0">
                  <c:v>изключително добро</c:v>
                </c:pt>
                <c:pt idx="1">
                  <c:v>по-скоро добро</c:v>
                </c:pt>
              </c:strCache>
            </c:strRef>
          </c:cat>
          <c:val>
            <c:numRef>
              <c:f>Sheet1!$K$27:$K$28</c:f>
              <c:numCache>
                <c:formatCode>0%</c:formatCode>
                <c:ptCount val="2"/>
                <c:pt idx="0">
                  <c:v>0.56999999999999995</c:v>
                </c:pt>
                <c:pt idx="1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114-4D4C-816A-8F80FC980EA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2052" y="1246908"/>
            <a:ext cx="9642560" cy="45553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g-BG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 Университет – Варна</a:t>
            </a:r>
            <a:br>
              <a:rPr lang="bg-BG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Факултет по Обществено здравеопазване</a:t>
            </a:r>
            <a:br>
              <a:rPr lang="bg-BG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Катедра „ Логопедия и Медицинска педагогика „</a:t>
            </a:r>
            <a:br>
              <a:rPr lang="bg-BG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от анкетно проучване на мнението на работодатели и потребители на кадри от МУ – Варна </a:t>
            </a:r>
            <a:br>
              <a:rPr lang="bg-BG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учебната 2019/2020г.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252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7604126"/>
              </p:ext>
            </p:extLst>
          </p:nvPr>
        </p:nvGraphicFramePr>
        <p:xfrm>
          <a:off x="2177935" y="590205"/>
          <a:ext cx="8079970" cy="4920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2510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02131" y="199505"/>
            <a:ext cx="64257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НА КАЧЕСТВАТА НА ВЪЗПИТАНИЦИТЕ НА МУ-ВАРНА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174648"/>
              </p:ext>
            </p:extLst>
          </p:nvPr>
        </p:nvGraphicFramePr>
        <p:xfrm>
          <a:off x="2211184" y="1055717"/>
          <a:ext cx="8226901" cy="5614392"/>
        </p:xfrm>
        <a:graphic>
          <a:graphicData uri="http://schemas.openxmlformats.org/drawingml/2006/table">
            <a:tbl>
              <a:tblPr firstRow="1" firstCol="1" bandRow="1"/>
              <a:tblGrid>
                <a:gridCol w="3350448">
                  <a:extLst>
                    <a:ext uri="{9D8B030D-6E8A-4147-A177-3AD203B41FA5}">
                      <a16:colId xmlns:a16="http://schemas.microsoft.com/office/drawing/2014/main" val="560918525"/>
                    </a:ext>
                  </a:extLst>
                </a:gridCol>
                <a:gridCol w="1015024">
                  <a:extLst>
                    <a:ext uri="{9D8B030D-6E8A-4147-A177-3AD203B41FA5}">
                      <a16:colId xmlns:a16="http://schemas.microsoft.com/office/drawing/2014/main" val="404640857"/>
                    </a:ext>
                  </a:extLst>
                </a:gridCol>
                <a:gridCol w="1015024">
                  <a:extLst>
                    <a:ext uri="{9D8B030D-6E8A-4147-A177-3AD203B41FA5}">
                      <a16:colId xmlns:a16="http://schemas.microsoft.com/office/drawing/2014/main" val="2744797623"/>
                    </a:ext>
                  </a:extLst>
                </a:gridCol>
                <a:gridCol w="1015024">
                  <a:extLst>
                    <a:ext uri="{9D8B030D-6E8A-4147-A177-3AD203B41FA5}">
                      <a16:colId xmlns:a16="http://schemas.microsoft.com/office/drawing/2014/main" val="2279247778"/>
                    </a:ext>
                  </a:extLst>
                </a:gridCol>
                <a:gridCol w="858867">
                  <a:extLst>
                    <a:ext uri="{9D8B030D-6E8A-4147-A177-3AD203B41FA5}">
                      <a16:colId xmlns:a16="http://schemas.microsoft.com/office/drawing/2014/main" val="2337693659"/>
                    </a:ext>
                  </a:extLst>
                </a:gridCol>
                <a:gridCol w="972514">
                  <a:extLst>
                    <a:ext uri="{9D8B030D-6E8A-4147-A177-3AD203B41FA5}">
                      <a16:colId xmlns:a16="http://schemas.microsoft.com/office/drawing/2014/main" val="359675060"/>
                    </a:ext>
                  </a:extLst>
                </a:gridCol>
              </a:tblGrid>
              <a:tr h="80205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Много добро</a:t>
                      </a:r>
                      <a:endParaRPr lang="en-US" sz="12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Добро</a:t>
                      </a:r>
                      <a:endParaRPr lang="en-US" sz="12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мога да преценя</a:t>
                      </a:r>
                      <a:endParaRPr lang="en-US" sz="12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Задоволително</a:t>
                      </a:r>
                      <a:endParaRPr lang="en-US" sz="12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Незадоволително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1637138"/>
                  </a:ext>
                </a:extLst>
              </a:tr>
              <a:tr h="4010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Теоретична подготовка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62%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24%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14%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7490770"/>
                  </a:ext>
                </a:extLst>
              </a:tr>
              <a:tr h="4010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Практическа подготовка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58,3%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41,7%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191379"/>
                  </a:ext>
                </a:extLst>
              </a:tr>
              <a:tr h="4010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Комуникативни умения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38,7%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47,3%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14%</a:t>
                      </a:r>
                      <a:r>
                        <a:rPr lang="bg-BG" sz="12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3009135"/>
                  </a:ext>
                </a:extLst>
              </a:tr>
              <a:tr h="4010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Умения за работа в екип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35,71%</a:t>
                      </a:r>
                      <a:endParaRPr lang="en-US" sz="1200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57,14</a:t>
                      </a:r>
                      <a:r>
                        <a:rPr lang="bg-BG" sz="12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7,15%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20188"/>
                  </a:ext>
                </a:extLst>
              </a:tr>
              <a:tr h="80205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Умения за вземане на самостоятелни решения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28,57%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35,71%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14,28%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14,28%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7,15%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2003567"/>
                  </a:ext>
                </a:extLst>
              </a:tr>
              <a:tr h="80205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Способност да се адаптира към промените</a:t>
                      </a:r>
                      <a:endParaRPr lang="en-US" sz="12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50,15%</a:t>
                      </a:r>
                      <a:endParaRPr lang="en-US" sz="1200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42,85%</a:t>
                      </a:r>
                      <a:endParaRPr lang="en-US" sz="1200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7%</a:t>
                      </a:r>
                      <a:endParaRPr lang="en-US" sz="1200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1309596"/>
                  </a:ext>
                </a:extLst>
              </a:tr>
              <a:tr h="80205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Способност за бързи и адекватни реакции при кризисни ситуации</a:t>
                      </a:r>
                      <a:endParaRPr lang="en-US" sz="12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28,57%</a:t>
                      </a:r>
                      <a:endParaRPr lang="en-US" sz="12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35,71%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14,28%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21,42%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4083298"/>
                  </a:ext>
                </a:extLst>
              </a:tr>
              <a:tr h="80205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Способност да разбира етичните проблеми в работата си</a:t>
                      </a:r>
                      <a:endParaRPr lang="en-US" sz="12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57,14%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14,28%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28,57%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165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4572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9491353"/>
              </p:ext>
            </p:extLst>
          </p:nvPr>
        </p:nvGraphicFramePr>
        <p:xfrm>
          <a:off x="2443942" y="374073"/>
          <a:ext cx="7414953" cy="5586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6536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0858" y="282633"/>
            <a:ext cx="94848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НИВО НА УДОВЛЕТВОРЕНОСТ ОТ РАБОТАТА НА ВЪЗПИТАНИЦИТЕ НА МУ- ВАРНА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3351090"/>
              </p:ext>
            </p:extLst>
          </p:nvPr>
        </p:nvGraphicFramePr>
        <p:xfrm>
          <a:off x="1379914" y="1675014"/>
          <a:ext cx="9917082" cy="4734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2715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1" y="290946"/>
            <a:ext cx="87283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ИЗИСКВАНИЯ НА ЗДРАВНОТО ЗАВЕДЕНИЕ ЗА ПРИТЕЖАВАНИ КАЧЕСТВА НА МЛАДИ СПЕЦИАЛИСТИ ПО </a:t>
            </a:r>
            <a:r>
              <a:rPr lang="bg-BG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НА ЗДРАВНИТЕ ГРИЖИ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28801" y="2643447"/>
            <a:ext cx="8728364" cy="365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bg-BG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bg-BG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bg-BG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bg-BG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най-голяма степен са определени следните управленски качества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bg-BG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Колегиалност</a:t>
            </a:r>
            <a:endParaRPr lang="en-US" sz="2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bg-BG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Адаптивност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bg-BG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в екип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bg-BG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Вземане на решения</a:t>
            </a:r>
          </a:p>
        </p:txBody>
      </p:sp>
    </p:spTree>
    <p:extLst>
      <p:ext uri="{BB962C8B-B14F-4D97-AF65-F5344CB8AC3E}">
        <p14:creationId xmlns:p14="http://schemas.microsoft.com/office/powerpoint/2010/main" val="251138744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176</Words>
  <Application>Microsoft Office PowerPoint</Application>
  <PresentationFormat>Widescreen</PresentationFormat>
  <Paragraphs>73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Symbol</vt:lpstr>
      <vt:lpstr>Times New Roman</vt:lpstr>
      <vt:lpstr>Wingdings 3</vt:lpstr>
      <vt:lpstr>Wisp</vt:lpstr>
      <vt:lpstr>Медицински Университет – Варна Факултет по Обществено здравеопазване Катедра „ Логопедия и Медицинска педагогика „  Анализ от анкетно проучване на мнението на работодатели и потребители на кадри от МУ – Варна  за учебната 2019/2020г.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Медицински Университет – Варна Факултет по Обществено здравеопазване Катедра „ Логопедия и Медицинска педагогика „         Анализ на анкетно проучване</dc:title>
  <dc:creator>Виолета Станева</dc:creator>
  <cp:lastModifiedBy>Виолета Станева</cp:lastModifiedBy>
  <cp:revision>11</cp:revision>
  <dcterms:created xsi:type="dcterms:W3CDTF">2020-06-30T12:14:24Z</dcterms:created>
  <dcterms:modified xsi:type="dcterms:W3CDTF">2020-07-03T09:18:01Z</dcterms:modified>
</cp:coreProperties>
</file>