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package" Target="../embeddings/Microsoft_Excel_Worksheet2.xlsx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package" Target="../embeddings/Microsoft_Excel_Worksheet4.xlsx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png"/><Relationship Id="rId5" Type="http://schemas.openxmlformats.org/officeDocument/2006/relationships/package" Target="../embeddings/Microsoft_Excel_Worksheet6.xlsx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png"/><Relationship Id="rId5" Type="http://schemas.openxmlformats.org/officeDocument/2006/relationships/package" Target="../embeddings/Microsoft_Excel_Worksheet8.xlsx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8077200" cy="1371599"/>
          </a:xfrm>
        </p:spPr>
        <p:txBody>
          <a:bodyPr>
            <a:normAutofit/>
          </a:bodyPr>
          <a:lstStyle/>
          <a:p>
            <a:r>
              <a:rPr lang="bg-BG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 “ПРОФ. Д-Р </a:t>
            </a:r>
            <a:r>
              <a:rPr lang="bg-BG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П.СТОЯНОВ</a:t>
            </a:r>
            <a:r>
              <a:rPr lang="bg-BG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bg-BG" sz="2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ВАРНА</a:t>
            </a:r>
            <a:r>
              <a:rPr lang="bg-BG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g-BG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1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ФАКУЛТЕТ ПО ОБЩЕСТВЕНО ЗДРАВЕОПАЗВАНЕ</a:t>
            </a:r>
            <a:endParaRPr lang="bg-BG" sz="1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55842"/>
            <a:ext cx="7772400" cy="2039958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170000"/>
              </a:lnSpc>
            </a:pPr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АНАЛИЗ НА РЕЗУЛТАТИТЕ ОТ ПРОВЕДЕНО ПРОУЧВАНЕ СРЕД СТУДЕНТИ ОТ СПЕЦИАЛНОСТ </a:t>
            </a:r>
            <a:r>
              <a:rPr lang="bg-BG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“ОПТОМЕТРИСТ” </a:t>
            </a:r>
          </a:p>
          <a:p>
            <a:pPr algn="ctr"/>
            <a:endParaRPr lang="bg-B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2016/2017</a:t>
            </a:r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г.</a:t>
            </a:r>
            <a:endParaRPr lang="bg-B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Резултат с изображение за медицински университет варна лог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66800"/>
            <a:ext cx="1171575" cy="1143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352799"/>
          </a:xfrm>
        </p:spPr>
        <p:txBody>
          <a:bodyPr>
            <a:normAutofit/>
          </a:bodyPr>
          <a:lstStyle/>
          <a:p>
            <a:pPr>
              <a:buNone/>
            </a:pPr>
            <a:endParaRPr lang="bg-BG" sz="2000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bg-BG" sz="2000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bg-BG" sz="2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ПРОВЕДЕНО Е  АНКЕТНО ПРОУЧВАНЕ  СРЕД ВСИЧКИ        СТУДЕНТИ ОТ СПЕЦИАЛНОСТ “ОПТОМЕТРИСТ</a:t>
            </a:r>
            <a:r>
              <a:rPr lang="bg-BG" dirty="0" smtClean="0">
                <a:solidFill>
                  <a:schemeClr val="accent5">
                    <a:lumMod val="50000"/>
                  </a:schemeClr>
                </a:solidFill>
              </a:rPr>
              <a:t>”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000" b="1" dirty="0" smtClean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АНКЕТАТА ВКЛЮЧВА 10 ВЪПРОСА СЪС ЗАТВОРЕНИ</a:t>
            </a:r>
            <a:endParaRPr lang="en-US" sz="2000" b="1" dirty="0">
              <a:solidFill>
                <a:schemeClr val="accent5">
                  <a:lumMod val="50000"/>
                </a:schemeClr>
              </a:solidFill>
              <a:latin typeface="Arial"/>
              <a:cs typeface="Arial"/>
            </a:endParaRPr>
          </a:p>
          <a:p>
            <a:pPr marL="109728" indent="0">
              <a:buNone/>
            </a:pP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    </a:t>
            </a:r>
            <a:r>
              <a:rPr lang="bg-BG" sz="2000" b="1" dirty="0" smtClean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ОТГОВОРИ с 5 СТЕПЕННА СКАЛА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000" b="1" dirty="0" smtClean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ПОСЛЕДНИЯТ ВЪПРОС Е ОТВОРЕН – дава възможност за споделяне на мнение и препоръки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РЕЗУЛТАТИТЕ СА ОБОБЩЕНИ И ПРЕДСТАВЕНИ ГРАФИЧНО</a:t>
            </a:r>
            <a:endParaRPr lang="bg-BG" sz="20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bg-BG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1858962"/>
          </a:xfrm>
        </p:spPr>
        <p:txBody>
          <a:bodyPr>
            <a:normAutofit/>
          </a:bodyPr>
          <a:lstStyle/>
          <a:p>
            <a:r>
              <a:rPr lang="bg-BG" sz="2000" u="sng" dirty="0" smtClean="0">
                <a:latin typeface="Arial" pitchFamily="34" charset="0"/>
                <a:cs typeface="Arial" pitchFamily="34" charset="0"/>
              </a:rPr>
              <a:t>ЦЕЛ НА </a:t>
            </a:r>
            <a:r>
              <a:rPr lang="bg-BG" sz="2200" u="sng" dirty="0" smtClean="0">
                <a:latin typeface="Arial" pitchFamily="34" charset="0"/>
                <a:cs typeface="Arial" pitchFamily="34" charset="0"/>
              </a:rPr>
              <a:t>ПРОУЧВАНЕТО</a:t>
            </a:r>
            <a:r>
              <a:rPr lang="bg-BG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bg-BG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ОЦЕНКА НА МНЕНИЕТО НА СТУДЕНТИТЕ ОТ СПЕЦИАЛНОСТ “ ОПТОМЕТРИСТ” – 1 курс в края на 1-ви </a:t>
            </a:r>
            <a:r>
              <a:rPr lang="bg-BG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семестър</a:t>
            </a:r>
            <a:endParaRPr lang="bg-BG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bg-BG" sz="20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</a:t>
            </a:r>
            <a:endParaRPr lang="bg-BG" sz="32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640744"/>
              </p:ext>
            </p:extLst>
          </p:nvPr>
        </p:nvGraphicFramePr>
        <p:xfrm>
          <a:off x="152400" y="88248"/>
          <a:ext cx="5105400" cy="3383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Worksheet" r:id="rId3" imgW="6324600" imgH="4191000" progId="Excel.Sheet.12">
                  <p:embed/>
                </p:oleObj>
              </mc:Choice>
              <mc:Fallback>
                <p:oleObj name="Worksheet" r:id="rId3" imgW="6324600" imgH="41910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88248"/>
                        <a:ext cx="5105400" cy="3383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881224"/>
              </p:ext>
            </p:extLst>
          </p:nvPr>
        </p:nvGraphicFramePr>
        <p:xfrm>
          <a:off x="2716117" y="3810000"/>
          <a:ext cx="6057900" cy="275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Worksheet" r:id="rId5" imgW="6057900" imgH="2755900" progId="Excel.Sheet.12">
                  <p:embed/>
                </p:oleObj>
              </mc:Choice>
              <mc:Fallback>
                <p:oleObj name="Worksheet" r:id="rId5" imgW="6057900" imgH="27559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16117" y="3810000"/>
                        <a:ext cx="6057900" cy="275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4572962"/>
              </p:ext>
            </p:extLst>
          </p:nvPr>
        </p:nvGraphicFramePr>
        <p:xfrm>
          <a:off x="3886200" y="3581400"/>
          <a:ext cx="4597400" cy="275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Worksheet" r:id="rId3" imgW="4597400" imgH="2755900" progId="Excel.Sheet.12">
                  <p:embed/>
                </p:oleObj>
              </mc:Choice>
              <mc:Fallback>
                <p:oleObj name="Worksheet" r:id="rId3" imgW="4597400" imgH="27559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86200" y="3581400"/>
                        <a:ext cx="4597400" cy="275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380292"/>
              </p:ext>
            </p:extLst>
          </p:nvPr>
        </p:nvGraphicFramePr>
        <p:xfrm>
          <a:off x="381000" y="152400"/>
          <a:ext cx="4648200" cy="3044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Worksheet" r:id="rId5" imgW="5816600" imgH="3810000" progId="Excel.Sheet.12">
                  <p:embed/>
                </p:oleObj>
              </mc:Choice>
              <mc:Fallback>
                <p:oleObj name="Worksheet" r:id="rId5" imgW="5816600" imgH="38100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1000" y="152400"/>
                        <a:ext cx="4648200" cy="30446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956280"/>
              </p:ext>
            </p:extLst>
          </p:nvPr>
        </p:nvGraphicFramePr>
        <p:xfrm>
          <a:off x="381000" y="63500"/>
          <a:ext cx="4597400" cy="275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Worksheet" r:id="rId3" imgW="4597400" imgH="2755900" progId="Excel.Sheet.12">
                  <p:embed/>
                </p:oleObj>
              </mc:Choice>
              <mc:Fallback>
                <p:oleObj name="Worksheet" r:id="rId3" imgW="4597400" imgH="27559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63500"/>
                        <a:ext cx="4597400" cy="275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0721214"/>
              </p:ext>
            </p:extLst>
          </p:nvPr>
        </p:nvGraphicFramePr>
        <p:xfrm>
          <a:off x="3352800" y="3352800"/>
          <a:ext cx="4597400" cy="276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Worksheet" r:id="rId5" imgW="4597400" imgH="2768600" progId="Excel.Sheet.12">
                  <p:embed/>
                </p:oleObj>
              </mc:Choice>
              <mc:Fallback>
                <p:oleObj name="Worksheet" r:id="rId5" imgW="4597400" imgH="27686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52800" y="3352800"/>
                        <a:ext cx="4597400" cy="276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821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3621628"/>
              </p:ext>
            </p:extLst>
          </p:nvPr>
        </p:nvGraphicFramePr>
        <p:xfrm>
          <a:off x="228600" y="228600"/>
          <a:ext cx="4597400" cy="275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Worksheet" r:id="rId3" imgW="4597400" imgH="2755900" progId="Excel.Sheet.12">
                  <p:embed/>
                </p:oleObj>
              </mc:Choice>
              <mc:Fallback>
                <p:oleObj name="Worksheet" r:id="rId3" imgW="4597400" imgH="27559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228600"/>
                        <a:ext cx="4597400" cy="275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0785318"/>
              </p:ext>
            </p:extLst>
          </p:nvPr>
        </p:nvGraphicFramePr>
        <p:xfrm>
          <a:off x="4343400" y="3505200"/>
          <a:ext cx="4597400" cy="275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Worksheet" r:id="rId5" imgW="4597400" imgH="2755900" progId="Excel.Sheet.12">
                  <p:embed/>
                </p:oleObj>
              </mc:Choice>
              <mc:Fallback>
                <p:oleObj name="Worksheet" r:id="rId5" imgW="4597400" imgH="27559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43400" y="3505200"/>
                        <a:ext cx="4597400" cy="275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969068"/>
              </p:ext>
            </p:extLst>
          </p:nvPr>
        </p:nvGraphicFramePr>
        <p:xfrm>
          <a:off x="1905000" y="1524000"/>
          <a:ext cx="4597400" cy="275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Worksheet" r:id="rId3" imgW="4597400" imgH="2755900" progId="Excel.Sheet.12">
                  <p:embed/>
                </p:oleObj>
              </mc:Choice>
              <mc:Fallback>
                <p:oleObj name="Worksheet" r:id="rId3" imgW="4597400" imgH="27559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5000" y="1524000"/>
                        <a:ext cx="4597400" cy="275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1816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3624072"/>
          </a:xfrm>
        </p:spPr>
        <p:txBody>
          <a:bodyPr>
            <a:normAutofit fontScale="92500" lnSpcReduction="10000"/>
          </a:bodyPr>
          <a:lstStyle/>
          <a:p>
            <a:r>
              <a:rPr lang="bg-BG" dirty="0" smtClean="0"/>
              <a:t>Повече </a:t>
            </a:r>
            <a:r>
              <a:rPr lang="bg-BG" dirty="0"/>
              <a:t>практически </a:t>
            </a:r>
            <a:r>
              <a:rPr lang="bg-BG" dirty="0" smtClean="0"/>
              <a:t>часове</a:t>
            </a:r>
          </a:p>
          <a:p>
            <a:pPr marL="109728" indent="0">
              <a:buNone/>
            </a:pPr>
            <a:endParaRPr lang="bg-BG" dirty="0"/>
          </a:p>
          <a:p>
            <a:r>
              <a:rPr lang="bg-BG" dirty="0" smtClean="0"/>
              <a:t>По-интензивна </a:t>
            </a:r>
            <a:r>
              <a:rPr lang="bg-BG" dirty="0"/>
              <a:t>работа с пробна рамка и стъкла (субективна рефракция</a:t>
            </a:r>
            <a:r>
              <a:rPr lang="bg-BG" dirty="0" smtClean="0"/>
              <a:t>)</a:t>
            </a:r>
          </a:p>
          <a:p>
            <a:pPr marL="109728" indent="0">
              <a:buNone/>
            </a:pPr>
            <a:endParaRPr lang="bg-BG" dirty="0"/>
          </a:p>
          <a:p>
            <a:r>
              <a:rPr lang="bg-BG" dirty="0" smtClean="0"/>
              <a:t>Може </a:t>
            </a:r>
            <a:r>
              <a:rPr lang="bg-BG" dirty="0"/>
              <a:t>да се </a:t>
            </a:r>
            <a:r>
              <a:rPr lang="bg-BG" dirty="0" smtClean="0"/>
              <a:t>задават </a:t>
            </a:r>
            <a:r>
              <a:rPr lang="bg-BG" dirty="0"/>
              <a:t>повече задачи на студентите и да им се възлагат задачи, които да се подготвят и обсъждат в лекции и </a:t>
            </a:r>
            <a:r>
              <a:rPr lang="bg-BG" dirty="0" smtClean="0"/>
              <a:t>упражнения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Вашите предложения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5410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2173</TotalTime>
  <Words>132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Lucida Sans Unicode</vt:lpstr>
      <vt:lpstr>Verdana</vt:lpstr>
      <vt:lpstr>Wingdings</vt:lpstr>
      <vt:lpstr>Wingdings 2</vt:lpstr>
      <vt:lpstr>Wingdings 3</vt:lpstr>
      <vt:lpstr>Concourse</vt:lpstr>
      <vt:lpstr>Worksheet</vt:lpstr>
      <vt:lpstr>МУ “ПРОФ. Д-Р П.СТОЯНОВ” - ВАРНА ФАКУЛТЕТ ПО ОБЩЕСТВЕНО ЗДРАВЕОПАЗВАНЕ</vt:lpstr>
      <vt:lpstr>ЦЕЛ НА ПРОУЧВАНЕТО: ОЦЕНКА НА МНЕНИЕТО НА СТУДЕНТИТЕ ОТ СПЕЦИАЛНОСТ “ ОПТОМЕТРИСТ” – 1 курс в края на 1-ви семестър</vt:lpstr>
      <vt:lpstr> </vt:lpstr>
      <vt:lpstr>PowerPoint Presentation</vt:lpstr>
      <vt:lpstr>PowerPoint Presentation</vt:lpstr>
      <vt:lpstr>PowerPoint Presentation</vt:lpstr>
      <vt:lpstr>PowerPoint Presentation</vt:lpstr>
      <vt:lpstr>Вашите предложения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МУ-ВАРНА “ПРОФ.Д-Р П.СТОЯНОВ” ФАКУЛТЕТ ПО ОБЩЕСТВЕНО ЗДРАВЕОПАЗВАНЕ</dc:title>
  <dc:creator>Petia Boncheva</dc:creator>
  <cp:lastModifiedBy>Соня Валериева Колева</cp:lastModifiedBy>
  <cp:revision>52</cp:revision>
  <dcterms:created xsi:type="dcterms:W3CDTF">2006-08-16T00:00:00Z</dcterms:created>
  <dcterms:modified xsi:type="dcterms:W3CDTF">2017-04-10T07:01:35Z</dcterms:modified>
</cp:coreProperties>
</file>