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192.168.25.155\qa\Anketi\Anketa%20v%20izvanredno%20polovenie\Anketa%20v%20izvanredno%20polojenie_rezultati\Izvanredno%20polojenie-obob6ten%20file_za%20saita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192.168.25.155\qa\Anketi\Anketa%20v%20izvanredno%20polovenie\Anketa%20v%20izvanredno%20polojenie_rezultati\Izvanredno%20polojenie-obob6ten%20file_za%20saita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192.168.25.155\qa\Anketi\Anketa%20v%20izvanredno%20polovenie\Anketa%20v%20izvanredno%20polojenie_rezultati\Izvanredno%20polojenie-obob6ten%20file_za%20saita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192.168.25.155\qa\Anketi\Anketa%20v%20izvanredno%20polovenie\Anketa%20v%20izvanredno%20polojenie_rezultati\Izvanredno%20polojenie-obob6ten%20file_za%20sai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bg-BG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Вашата</a:t>
            </a:r>
            <a:r>
              <a:rPr lang="bg-BG" sz="2000" b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специалност е:</a:t>
            </a:r>
            <a:endParaRPr 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'[Izvanredno polojenie-obob6ten file.xlsx]MU'!$B$1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'[Izvanredno polojenie-obob6ten file.xlsx]MU'!$A$2:$A$27</c:f>
              <c:strCache>
                <c:ptCount val="26"/>
                <c:pt idx="0">
                  <c:v>Зъботехник</c:v>
                </c:pt>
                <c:pt idx="1">
                  <c:v>Инспектор по обществено здраве</c:v>
                </c:pt>
                <c:pt idx="2">
                  <c:v>Медицински козметик</c:v>
                </c:pt>
                <c:pt idx="3">
                  <c:v>Медицински лаборант</c:v>
                </c:pt>
                <c:pt idx="4">
                  <c:v>Медицински оптик</c:v>
                </c:pt>
                <c:pt idx="5">
                  <c:v>Оптометрист</c:v>
                </c:pt>
                <c:pt idx="6">
                  <c:v>Помощник-фармацевт</c:v>
                </c:pt>
                <c:pt idx="7">
                  <c:v>Рентгенов лаборант</c:v>
                </c:pt>
                <c:pt idx="8">
                  <c:v>Рехабилитатор</c:v>
                </c:pt>
                <c:pt idx="9">
                  <c:v>Рехабилитация, морелечение уелнес и СПА;</c:v>
                </c:pt>
                <c:pt idx="10">
                  <c:v>Акушерка</c:v>
                </c:pt>
                <c:pt idx="11">
                  <c:v>Медицинска сестра</c:v>
                </c:pt>
                <c:pt idx="12">
                  <c:v>Дентална медицина</c:v>
                </c:pt>
                <c:pt idx="13">
                  <c:v>Медицина</c:v>
                </c:pt>
                <c:pt idx="14">
                  <c:v>Военен лекар</c:v>
                </c:pt>
                <c:pt idx="15">
                  <c:v>Здравен мениджмънт (бакалавър);</c:v>
                </c:pt>
                <c:pt idx="16">
                  <c:v>Здравен мениджмънт (магистър);</c:v>
                </c:pt>
                <c:pt idx="17">
                  <c:v>Здравен мениджмънт и МСГ;</c:v>
                </c:pt>
                <c:pt idx="18">
                  <c:v>Логопедия;</c:v>
                </c:pt>
                <c:pt idx="19">
                  <c:v>Обществено здравеопазване;</c:v>
                </c:pt>
                <c:pt idx="20">
                  <c:v>Опазване и контрол на общественото здраве;</c:v>
                </c:pt>
                <c:pt idx="21">
                  <c:v>Управление на здравните грижи (бакалавър);</c:v>
                </c:pt>
                <c:pt idx="22">
                  <c:v>Управление на здравните грижи (магистър);</c:v>
                </c:pt>
                <c:pt idx="23">
                  <c:v>Фармацевтичен мениджмънт и грижи;</c:v>
                </c:pt>
                <c:pt idx="24">
                  <c:v>Фармацевтичен мениджмънт;</c:v>
                </c:pt>
                <c:pt idx="25">
                  <c:v>Фармация</c:v>
                </c:pt>
              </c:strCache>
            </c:strRef>
          </c:cat>
          <c:val>
            <c:numRef>
              <c:f>'[Izvanredno polojenie-obob6ten file.xlsx]MU'!$B$2:$B$27</c:f>
              <c:numCache>
                <c:formatCode>General</c:formatCode>
                <c:ptCount val="26"/>
                <c:pt idx="0">
                  <c:v>69</c:v>
                </c:pt>
                <c:pt idx="1">
                  <c:v>29</c:v>
                </c:pt>
                <c:pt idx="2">
                  <c:v>42</c:v>
                </c:pt>
                <c:pt idx="3">
                  <c:v>24</c:v>
                </c:pt>
                <c:pt idx="4">
                  <c:v>13</c:v>
                </c:pt>
                <c:pt idx="5">
                  <c:v>35</c:v>
                </c:pt>
                <c:pt idx="6">
                  <c:v>72</c:v>
                </c:pt>
                <c:pt idx="7">
                  <c:v>23</c:v>
                </c:pt>
                <c:pt idx="8">
                  <c:v>50</c:v>
                </c:pt>
                <c:pt idx="9">
                  <c:v>10</c:v>
                </c:pt>
                <c:pt idx="10">
                  <c:v>153</c:v>
                </c:pt>
                <c:pt idx="11">
                  <c:v>220</c:v>
                </c:pt>
                <c:pt idx="12">
                  <c:v>249</c:v>
                </c:pt>
                <c:pt idx="13">
                  <c:v>434</c:v>
                </c:pt>
                <c:pt idx="14">
                  <c:v>12</c:v>
                </c:pt>
                <c:pt idx="15">
                  <c:v>33</c:v>
                </c:pt>
                <c:pt idx="16">
                  <c:v>10</c:v>
                </c:pt>
                <c:pt idx="17">
                  <c:v>17</c:v>
                </c:pt>
                <c:pt idx="18">
                  <c:v>40</c:v>
                </c:pt>
                <c:pt idx="19">
                  <c:v>1</c:v>
                </c:pt>
                <c:pt idx="20">
                  <c:v>9</c:v>
                </c:pt>
                <c:pt idx="21">
                  <c:v>20</c:v>
                </c:pt>
                <c:pt idx="22">
                  <c:v>12</c:v>
                </c:pt>
                <c:pt idx="23">
                  <c:v>7</c:v>
                </c:pt>
                <c:pt idx="24">
                  <c:v>2</c:v>
                </c:pt>
                <c:pt idx="25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7-4915-A166-CBF8C1C9EB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4036024"/>
        <c:axId val="504038648"/>
      </c:barChart>
      <c:catAx>
        <c:axId val="504036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038648"/>
        <c:crosses val="autoZero"/>
        <c:auto val="1"/>
        <c:lblAlgn val="ctr"/>
        <c:lblOffset val="100"/>
        <c:noMultiLvlLbl val="0"/>
      </c:catAx>
      <c:valAx>
        <c:axId val="504038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04036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bg-BG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Какви платформи</a:t>
            </a:r>
            <a:r>
              <a:rPr lang="bg-BG" sz="2000" b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за онлайн обучение използвате </a:t>
            </a:r>
            <a:endParaRPr lang="bg-BG" sz="2000" b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  <a:p>
            <a:pPr>
              <a:defRPr sz="2000"/>
            </a:pPr>
            <a:r>
              <a:rPr lang="bg-BG" sz="2000" b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(</a:t>
            </a:r>
            <a:r>
              <a:rPr lang="bg-BG" sz="2000" b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 периода на </a:t>
            </a:r>
            <a:r>
              <a:rPr lang="bg-BG" sz="2000" b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извънредното положение)?</a:t>
            </a:r>
            <a:endParaRPr 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'[Izvanredno polojenie-obob6ten file.xlsx]MU'!$D$1</c:f>
              <c:strCache>
                <c:ptCount val="1"/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BCD-4A4E-9A44-9C125472048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BCD-4A4E-9A44-9C12547204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'[Izvanredno polojenie-obob6ten file.xlsx]MU'!$C$2:$C$3</c:f>
              <c:strCache>
                <c:ptCount val="2"/>
                <c:pt idx="0">
                  <c:v>Система Блекборд на МУ - Варна (Blackboard Platform of MU - Varna)</c:v>
                </c:pt>
                <c:pt idx="1">
                  <c:v>И други</c:v>
                </c:pt>
              </c:strCache>
            </c:strRef>
          </c:cat>
          <c:val>
            <c:numRef>
              <c:f>'[Izvanredno polojenie-obob6ten file.xlsx]MU'!$D$2:$D$3</c:f>
              <c:numCache>
                <c:formatCode>General</c:formatCode>
                <c:ptCount val="2"/>
                <c:pt idx="0">
                  <c:v>1709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CD-4A4E-9A44-9C12547204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bg-BG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Какви трудности срещате при онлайн</a:t>
            </a:r>
            <a:r>
              <a:rPr lang="bg-BG" sz="20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обучението? (възможен е повече от един отговор)</a:t>
            </a:r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115346908338429"/>
          <c:y val="0.20828773906170656"/>
          <c:w val="0.69068306259658019"/>
          <c:h val="0.740371667175367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'[Izvanredno polojenie-obob6ten file_za saita.xlsx]MU'!$F$1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'[Izvanredno polojenie-obob6ten file_za saita.xlsx]MU'!$E$2:$E$7</c:f>
              <c:strCache>
                <c:ptCount val="6"/>
                <c:pt idx="0">
                  <c:v>Зависимост от качеството на интернет връзката</c:v>
                </c:pt>
                <c:pt idx="1">
                  <c:v>Затруднен/ограничен достъп до учебни материали</c:v>
                </c:pt>
                <c:pt idx="2">
                  <c:v>Няма трудности </c:v>
                </c:pt>
                <c:pt idx="3">
                  <c:v>Осигуряване на устройство за онлайн обучението</c:v>
                </c:pt>
                <c:pt idx="4">
                  <c:v>Системата в университета дава грешки</c:v>
                </c:pt>
                <c:pt idx="5">
                  <c:v>Липса на практика</c:v>
                </c:pt>
              </c:strCache>
            </c:strRef>
          </c:cat>
          <c:val>
            <c:numRef>
              <c:f>'[Izvanredno polojenie-obob6ten file_za saita.xlsx]MU'!$F$2:$F$7</c:f>
              <c:numCache>
                <c:formatCode>General</c:formatCode>
                <c:ptCount val="6"/>
                <c:pt idx="0">
                  <c:v>1350</c:v>
                </c:pt>
                <c:pt idx="1">
                  <c:v>422</c:v>
                </c:pt>
                <c:pt idx="2">
                  <c:v>143</c:v>
                </c:pt>
                <c:pt idx="3">
                  <c:v>188</c:v>
                </c:pt>
                <c:pt idx="4">
                  <c:v>250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67-4DBB-9FF2-E5084ED0BA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04933400"/>
        <c:axId val="504932744"/>
      </c:barChart>
      <c:catAx>
        <c:axId val="5049334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932744"/>
        <c:crosses val="autoZero"/>
        <c:auto val="1"/>
        <c:lblAlgn val="ctr"/>
        <c:lblOffset val="100"/>
        <c:noMultiLvlLbl val="0"/>
      </c:catAx>
      <c:valAx>
        <c:axId val="50493274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04933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bg-BG" sz="20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bg-BG" sz="2000" b="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каква степен успявате да се справите с Вашите задачи и проекти, възложени от Вашите преподаватели?</a:t>
            </a:r>
            <a:endParaRPr lang="en-US" sz="20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'[Izvanredno polojenie-obob6ten file_za saita.xlsx]MU'!$H$1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'[Izvanredno polojenie-obob6ten file_za saita.xlsx]MU'!$G$2:$G$5</c:f>
              <c:strCache>
                <c:ptCount val="4"/>
                <c:pt idx="0">
                  <c:v>Напълно: нямах никакви затруднения и се справих с всички задачи и проекти, възложени от преподавателите</c:v>
                </c:pt>
                <c:pt idx="1">
                  <c:v>Срещнах известни трудности в началото, но бързо се ориентирах и успях да наваксам</c:v>
                </c:pt>
                <c:pt idx="2">
                  <c:v>Трудно ми беше и не успявах да се ориентирам в информацията, но преподавателите ми помагаха допълнително</c:v>
                </c:pt>
                <c:pt idx="3">
                  <c:v>Срещам големи трудности и не мога да се справя</c:v>
                </c:pt>
              </c:strCache>
            </c:strRef>
          </c:cat>
          <c:val>
            <c:numRef>
              <c:f>'[Izvanredno polojenie-obob6ten file_za saita.xlsx]MU'!$H$2:$H$5</c:f>
              <c:numCache>
                <c:formatCode>General</c:formatCode>
                <c:ptCount val="4"/>
                <c:pt idx="0">
                  <c:v>683</c:v>
                </c:pt>
                <c:pt idx="1">
                  <c:v>839</c:v>
                </c:pt>
                <c:pt idx="2">
                  <c:v>134</c:v>
                </c:pt>
                <c:pt idx="3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C4-41B7-B462-1EB19B8E7F1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02073736"/>
        <c:axId val="502077672"/>
      </c:barChart>
      <c:catAx>
        <c:axId val="502073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077672"/>
        <c:crosses val="autoZero"/>
        <c:auto val="1"/>
        <c:lblAlgn val="ctr"/>
        <c:lblOffset val="100"/>
        <c:noMultiLvlLbl val="0"/>
      </c:catAx>
      <c:valAx>
        <c:axId val="5020776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02073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bg-BG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Какви</a:t>
            </a:r>
            <a:r>
              <a:rPr lang="bg-BG" sz="20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предимства има за Вас онлайн обучението в сравнение с традиционната форма на обучение? (възможен е повече от един отговор)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MU!$I$2:$I$6</c:f>
              <c:strCache>
                <c:ptCount val="5"/>
                <c:pt idx="0">
                  <c:v>Пести се време (например за придвижване)</c:v>
                </c:pt>
                <c:pt idx="1">
                  <c:v>Осигурява се гъвкавост и по-добри възможности за съчетаване на обучението с работа и/или лични ангажименти;</c:v>
                </c:pt>
                <c:pt idx="2">
                  <c:v>Други</c:v>
                </c:pt>
                <c:pt idx="3">
                  <c:v>Няма предимства</c:v>
                </c:pt>
                <c:pt idx="4">
                  <c:v>По-висока посещаемост на лекциите</c:v>
                </c:pt>
              </c:strCache>
            </c:strRef>
          </c:cat>
          <c:val>
            <c:numRef>
              <c:f>MU!$J$2:$J$6</c:f>
              <c:numCache>
                <c:formatCode>General</c:formatCode>
                <c:ptCount val="5"/>
                <c:pt idx="0">
                  <c:v>1190</c:v>
                </c:pt>
                <c:pt idx="1">
                  <c:v>1070</c:v>
                </c:pt>
                <c:pt idx="2">
                  <c:v>39</c:v>
                </c:pt>
                <c:pt idx="3">
                  <c:v>103</c:v>
                </c:pt>
                <c:pt idx="4">
                  <c:v>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42-4F8D-8E07-FB3D4F54FA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54499136"/>
        <c:axId val="454499792"/>
      </c:barChart>
      <c:catAx>
        <c:axId val="454499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499792"/>
        <c:crosses val="autoZero"/>
        <c:auto val="1"/>
        <c:lblAlgn val="ctr"/>
        <c:lblOffset val="100"/>
        <c:noMultiLvlLbl val="0"/>
      </c:catAx>
      <c:valAx>
        <c:axId val="45449979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54499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bg-BG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Какви недостатъци има онлайн обучението в сравнение с традиционното</a:t>
            </a:r>
            <a:r>
              <a:rPr lang="bg-BG" sz="20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обучение? (възможен е повече от един отговор)</a:t>
            </a:r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'[Izvanredno polojenie-obob6ten file_za saita.xlsx]MU'!$L$1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'[Izvanredno polojenie-obob6ten file_za saita.xlsx]MU'!$K$2:$K$8</c:f>
              <c:strCache>
                <c:ptCount val="7"/>
                <c:pt idx="0">
                  <c:v>Липсва социалната среда</c:v>
                </c:pt>
                <c:pt idx="1">
                  <c:v>По-трудна концентрация в домашна обстановка</c:v>
                </c:pt>
                <c:pt idx="2">
                  <c:v>Часовете по практика не могат да се осъществяват дистанционно</c:v>
                </c:pt>
                <c:pt idx="3">
                  <c:v>Семинарните упражнения не могат да се осъществяват пълноценно</c:v>
                </c:pt>
                <c:pt idx="4">
                  <c:v>Затруднена комуникация/ взаимодействие с колеги и преподаватели по време на часовете</c:v>
                </c:pt>
                <c:pt idx="5">
                  <c:v>Много време се прекарва пред електронните устройства (обездвижване)</c:v>
                </c:pt>
                <c:pt idx="6">
                  <c:v>Няма недостатъци</c:v>
                </c:pt>
              </c:strCache>
            </c:strRef>
          </c:cat>
          <c:val>
            <c:numRef>
              <c:f>'[Izvanredno polojenie-obob6ten file_za saita.xlsx]MU'!$L$2:$L$8</c:f>
              <c:numCache>
                <c:formatCode>General</c:formatCode>
                <c:ptCount val="7"/>
                <c:pt idx="0">
                  <c:v>1126</c:v>
                </c:pt>
                <c:pt idx="1">
                  <c:v>712</c:v>
                </c:pt>
                <c:pt idx="2">
                  <c:v>1416</c:v>
                </c:pt>
                <c:pt idx="3">
                  <c:v>564</c:v>
                </c:pt>
                <c:pt idx="4">
                  <c:v>671</c:v>
                </c:pt>
                <c:pt idx="5">
                  <c:v>1029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62-405D-AD32-D2EB2C09EA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1242608"/>
        <c:axId val="501245560"/>
      </c:barChart>
      <c:catAx>
        <c:axId val="50124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245560"/>
        <c:crosses val="autoZero"/>
        <c:auto val="1"/>
        <c:lblAlgn val="ctr"/>
        <c:lblOffset val="100"/>
        <c:noMultiLvlLbl val="0"/>
      </c:catAx>
      <c:valAx>
        <c:axId val="5012455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0124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bg-BG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Кой от следните варианти бихте предпочели</a:t>
            </a:r>
            <a:r>
              <a:rPr lang="bg-BG" sz="20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обучение по Вашата специалност?</a:t>
            </a:r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554382202956696"/>
          <c:y val="0.16770498995543442"/>
          <c:w val="0.36753323111331437"/>
          <c:h val="0.73614427228854462"/>
        </c:manualLayout>
      </c:layout>
      <c:pieChart>
        <c:varyColors val="1"/>
        <c:ser>
          <c:idx val="0"/>
          <c:order val="0"/>
          <c:tx>
            <c:strRef>
              <c:f>'[Izvanredno polojenie-obob6ten file.xlsx]MU'!$N$1</c:f>
              <c:strCache>
                <c:ptCount val="1"/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987-41AA-AC28-CCCD70309D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987-41AA-AC28-CCCD70309D5C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987-41AA-AC28-CCCD70309D5C}"/>
              </c:ext>
            </c:extLst>
          </c:dPt>
          <c:dPt>
            <c:idx val="3"/>
            <c:bubble3D val="0"/>
            <c:spPr>
              <a:solidFill>
                <a:schemeClr val="tx2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987-41AA-AC28-CCCD70309D5C}"/>
              </c:ext>
            </c:extLst>
          </c:dPt>
          <c:dLbls>
            <c:dLbl>
              <c:idx val="2"/>
              <c:layout>
                <c:manualLayout>
                  <c:x val="6.6862042950921519E-2"/>
                  <c:y val="-0.191136340981837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87-41AA-AC28-CCCD70309D5C}"/>
                </c:ext>
              </c:extLst>
            </c:dLbl>
            <c:dLbl>
              <c:idx val="3"/>
              <c:layout>
                <c:manualLayout>
                  <c:x val="5.4829724638516347E-2"/>
                  <c:y val="0.143097367141270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104834513830727E-2"/>
                      <c:h val="8.95105514715876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987-41AA-AC28-CCCD70309D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'[Izvanredno polojenie-obob6ten file.xlsx]MU'!$M$2:$M$5</c:f>
              <c:strCache>
                <c:ptCount val="4"/>
                <c:pt idx="0">
                  <c:v>Изцяло дистанционно</c:v>
                </c:pt>
                <c:pt idx="1">
                  <c:v>Изцяло присъствено</c:v>
                </c:pt>
                <c:pt idx="2">
                  <c:v>Дистанционно за лекциите, но присъствено за упражненията</c:v>
                </c:pt>
                <c:pt idx="3">
                  <c:v>Комбинирано: дистанционно и присъствено и за лекциите, и за упражненията</c:v>
                </c:pt>
              </c:strCache>
            </c:strRef>
          </c:cat>
          <c:val>
            <c:numRef>
              <c:f>'[Izvanredno polojenie-obob6ten file.xlsx]MU'!$N$2:$N$5</c:f>
              <c:numCache>
                <c:formatCode>General</c:formatCode>
                <c:ptCount val="4"/>
                <c:pt idx="0">
                  <c:v>80</c:v>
                </c:pt>
                <c:pt idx="1">
                  <c:v>438</c:v>
                </c:pt>
                <c:pt idx="2">
                  <c:v>902</c:v>
                </c:pt>
                <c:pt idx="3">
                  <c:v>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987-41AA-AC28-CCCD70309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bg-BG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Каква самооценка бихте дали на подготовката си в този семестър при обучението онлайн?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'[Izvanredno polojenie-obob6ten file.xlsx]MU'!$P$1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64A-4770-A4BD-A1EF65BE15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64A-4770-A4BD-A1EF65BE15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64A-4770-A4BD-A1EF65BE15CF}"/>
              </c:ext>
            </c:extLst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64A-4770-A4BD-A1EF65BE15C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'[Izvanredno polojenie-obob6ten file.xlsx]MU'!$O$2:$O$5</c:f>
              <c:strCache>
                <c:ptCount val="4"/>
                <c:pt idx="0">
                  <c:v>Справям се нормално и се подготвям като в нормална учебна среда</c:v>
                </c:pt>
                <c:pt idx="1">
                  <c:v>Разбирам и усвоявам достатъчно добре материала по повечето дисциплини</c:v>
                </c:pt>
                <c:pt idx="2">
                  <c:v>Онлайн обучението изисква повече усилия от моя страна, за да се подготвя добре по дисциплините</c:v>
                </c:pt>
                <c:pt idx="3">
                  <c:v>Адаптирам се трудно към цялостно онлайн обучение и не се чувствам достатъчно подготвен/а</c:v>
                </c:pt>
              </c:strCache>
            </c:strRef>
          </c:cat>
          <c:val>
            <c:numRef>
              <c:f>'[Izvanredno polojenie-obob6ten file.xlsx]MU'!$P$2:$P$5</c:f>
              <c:numCache>
                <c:formatCode>General</c:formatCode>
                <c:ptCount val="4"/>
                <c:pt idx="0">
                  <c:v>610</c:v>
                </c:pt>
                <c:pt idx="1">
                  <c:v>472</c:v>
                </c:pt>
                <c:pt idx="2">
                  <c:v>404</c:v>
                </c:pt>
                <c:pt idx="3">
                  <c:v>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64A-4770-A4BD-A1EF65BE15C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bg-BG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Какви препоръки бихте направили за подобряване</a:t>
            </a:r>
            <a:r>
              <a:rPr lang="bg-BG" sz="20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качеството на обучение в електронна среда?</a:t>
            </a:r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'[Izvanredno polojenie-obob6ten file_za saita.xlsx]MU'!$R$1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'[Izvanredno polojenie-obob6ten file_za saita.xlsx]MU'!$Q$2:$Q$11</c:f>
              <c:strCache>
                <c:ptCount val="10"/>
                <c:pt idx="0">
                  <c:v>Да се осигури клинична практика</c:v>
                </c:pt>
                <c:pt idx="1">
                  <c:v>Да се осигури достъп до повече материали за самоподготовка по всички дисциплини</c:v>
                </c:pt>
                <c:pt idx="2">
                  <c:v>Да се подобрят техническите характеристики на системата за онлайн обучение</c:v>
                </c:pt>
                <c:pt idx="3">
                  <c:v>Нямам препоръки към обучението в електронна среда</c:v>
                </c:pt>
                <c:pt idx="4">
                  <c:v>Удължено време за онлайн изпитите</c:v>
                </c:pt>
                <c:pt idx="5">
                  <c:v>Не е подходящо за съответната специалност</c:v>
                </c:pt>
                <c:pt idx="6">
                  <c:v>Навременно осведомяване за промени в графика</c:v>
                </c:pt>
                <c:pt idx="7">
                  <c:v>Контрол на работата на преподавателите</c:v>
                </c:pt>
                <c:pt idx="8">
                  <c:v>По-добра комуникация между студенти и преподаватели</c:v>
                </c:pt>
                <c:pt idx="9">
                  <c:v>Да не се свалят вече качените материали в BB</c:v>
                </c:pt>
              </c:strCache>
            </c:strRef>
          </c:cat>
          <c:val>
            <c:numRef>
              <c:f>'[Izvanredno polojenie-obob6ten file_za saita.xlsx]MU'!$R$2:$R$11</c:f>
              <c:numCache>
                <c:formatCode>General</c:formatCode>
                <c:ptCount val="10"/>
                <c:pt idx="0">
                  <c:v>29</c:v>
                </c:pt>
                <c:pt idx="1">
                  <c:v>136</c:v>
                </c:pt>
                <c:pt idx="2">
                  <c:v>141</c:v>
                </c:pt>
                <c:pt idx="3">
                  <c:v>154</c:v>
                </c:pt>
                <c:pt idx="4">
                  <c:v>24</c:v>
                </c:pt>
                <c:pt idx="5">
                  <c:v>46</c:v>
                </c:pt>
                <c:pt idx="6">
                  <c:v>6</c:v>
                </c:pt>
                <c:pt idx="7">
                  <c:v>22</c:v>
                </c:pt>
                <c:pt idx="8">
                  <c:v>38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6C-406B-9F5F-D9B4FA3F93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7191800"/>
        <c:axId val="477196064"/>
      </c:barChart>
      <c:catAx>
        <c:axId val="477191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477196064"/>
        <c:crosses val="autoZero"/>
        <c:auto val="1"/>
        <c:lblAlgn val="ctr"/>
        <c:lblOffset val="100"/>
        <c:noMultiLvlLbl val="0"/>
      </c:catAx>
      <c:valAx>
        <c:axId val="477196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77191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F3FF-E57E-43C4-BFC7-F82B7660954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BE86-1B3A-4A41-9F69-EAFFAC36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3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F3FF-E57E-43C4-BFC7-F82B7660954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BE86-1B3A-4A41-9F69-EAFFAC36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8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F3FF-E57E-43C4-BFC7-F82B7660954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BE86-1B3A-4A41-9F69-EAFFAC36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68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F3FF-E57E-43C4-BFC7-F82B7660954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BE86-1B3A-4A41-9F69-EAFFAC36411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0661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F3FF-E57E-43C4-BFC7-F82B7660954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BE86-1B3A-4A41-9F69-EAFFAC36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77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F3FF-E57E-43C4-BFC7-F82B7660954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BE86-1B3A-4A41-9F69-EAFFAC36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11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F3FF-E57E-43C4-BFC7-F82B7660954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BE86-1B3A-4A41-9F69-EAFFAC36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76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F3FF-E57E-43C4-BFC7-F82B7660954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BE86-1B3A-4A41-9F69-EAFFAC36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32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F3FF-E57E-43C4-BFC7-F82B7660954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BE86-1B3A-4A41-9F69-EAFFAC36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7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F3FF-E57E-43C4-BFC7-F82B7660954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BE86-1B3A-4A41-9F69-EAFFAC36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0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F3FF-E57E-43C4-BFC7-F82B7660954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BE86-1B3A-4A41-9F69-EAFFAC36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8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F3FF-E57E-43C4-BFC7-F82B7660954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BE86-1B3A-4A41-9F69-EAFFAC36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3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F3FF-E57E-43C4-BFC7-F82B7660954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BE86-1B3A-4A41-9F69-EAFFAC36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7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F3FF-E57E-43C4-BFC7-F82B7660954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BE86-1B3A-4A41-9F69-EAFFAC36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5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F3FF-E57E-43C4-BFC7-F82B7660954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BE86-1B3A-4A41-9F69-EAFFAC36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2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F3FF-E57E-43C4-BFC7-F82B7660954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BE86-1B3A-4A41-9F69-EAFFAC36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F3FF-E57E-43C4-BFC7-F82B7660954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BE86-1B3A-4A41-9F69-EAFFAC36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771F3FF-E57E-43C4-BFC7-F82B7660954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87DBE86-1B3A-4A41-9F69-EAFFAC36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2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4029" y="1094508"/>
            <a:ext cx="5115098" cy="4752110"/>
          </a:xfrm>
        </p:spPr>
        <p:txBody>
          <a:bodyPr>
            <a:normAutofit fontScale="90000"/>
          </a:bodyPr>
          <a:lstStyle/>
          <a:p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Резултати от анкетно </a:t>
            </a:r>
            <a:b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/>
            </a:r>
            <a:b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проучване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/>
            </a:r>
            <a:b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/>
            </a:r>
            <a:b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относно онлайн</a:t>
            </a:r>
            <a:b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/>
            </a:r>
            <a:b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базираното обучение в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/>
            </a:r>
            <a:b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/>
            </a:r>
            <a:b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условия на</a:t>
            </a:r>
            <a:b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/>
            </a:r>
            <a:b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извънредно положение</a:t>
            </a:r>
            <a:b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/>
            </a:r>
            <a:b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Анкетирани общо </a:t>
            </a:r>
            <a:r>
              <a:rPr lang="bg-BG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1724</a:t>
            </a:r>
            <a:br>
              <a:rPr lang="bg-BG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/>
            </a:r>
            <a:b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студенти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676" y="1330037"/>
            <a:ext cx="5059090" cy="389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53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5341483"/>
              </p:ext>
            </p:extLst>
          </p:nvPr>
        </p:nvGraphicFramePr>
        <p:xfrm>
          <a:off x="969818" y="720437"/>
          <a:ext cx="10210800" cy="5597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74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Благодарим за вниманието!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182" y="1993265"/>
            <a:ext cx="5749636" cy="382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8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2345831"/>
              </p:ext>
            </p:extLst>
          </p:nvPr>
        </p:nvGraphicFramePr>
        <p:xfrm>
          <a:off x="1392702" y="745588"/>
          <a:ext cx="9580098" cy="5585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036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431736"/>
              </p:ext>
            </p:extLst>
          </p:nvPr>
        </p:nvGraphicFramePr>
        <p:xfrm>
          <a:off x="955964" y="775855"/>
          <a:ext cx="9628909" cy="5472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760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399226"/>
              </p:ext>
            </p:extLst>
          </p:nvPr>
        </p:nvGraphicFramePr>
        <p:xfrm>
          <a:off x="745588" y="928467"/>
          <a:ext cx="10846190" cy="5098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170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0100163"/>
              </p:ext>
            </p:extLst>
          </p:nvPr>
        </p:nvGraphicFramePr>
        <p:xfrm>
          <a:off x="956603" y="787791"/>
          <a:ext cx="10733649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642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1763737"/>
              </p:ext>
            </p:extLst>
          </p:nvPr>
        </p:nvGraphicFramePr>
        <p:xfrm>
          <a:off x="1127050" y="731520"/>
          <a:ext cx="10211509" cy="5401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768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439041"/>
              </p:ext>
            </p:extLst>
          </p:nvPr>
        </p:nvGraphicFramePr>
        <p:xfrm>
          <a:off x="914400" y="858129"/>
          <a:ext cx="10353822" cy="5317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013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6757325"/>
              </p:ext>
            </p:extLst>
          </p:nvPr>
        </p:nvGraphicFramePr>
        <p:xfrm>
          <a:off x="1153552" y="984738"/>
          <a:ext cx="9959926" cy="4965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841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3000421"/>
              </p:ext>
            </p:extLst>
          </p:nvPr>
        </p:nvGraphicFramePr>
        <p:xfrm>
          <a:off x="1246908" y="803564"/>
          <a:ext cx="9822873" cy="5320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052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592</TotalTime>
  <Words>139</Words>
  <Application>Microsoft Office PowerPoint</Application>
  <PresentationFormat>Widescreen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Tw Cen MT</vt:lpstr>
      <vt:lpstr>Droplet</vt:lpstr>
      <vt:lpstr>Резултати от анкетно   проучване  относно онлайн  базираното обучение в   условия на   извънредно положение  Анкетирани общо 1724   студенти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Благодарим за вниманието!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Резултати от анкета относно дистанционното обчв извънредно положение</dc:title>
  <dc:creator>Kachestvo-1</dc:creator>
  <cp:lastModifiedBy>Kachestvo-1</cp:lastModifiedBy>
  <cp:revision>56</cp:revision>
  <dcterms:created xsi:type="dcterms:W3CDTF">2020-09-02T08:48:43Z</dcterms:created>
  <dcterms:modified xsi:type="dcterms:W3CDTF">2020-09-10T08:52:34Z</dcterms:modified>
</cp:coreProperties>
</file>