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1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5.155\qa\Anketi\Anketi%202019-2020+Gmail\Anketi%20za%20ka4%20na%20obu4+Gmail\FVT+Gmail\Gmail_FVT_studenti\&#1040;&#1085;&#1082;&#1077;&#1090;&#1085;&#1072;%20&#1082;&#1072;&#1088;&#1090;&#1072;%20-%20&#1089;&#1090;&#1091;&#1076;&#1077;&#1085;&#1090;&#1080;%20&#1060;&#1080;&#1083;&#1080;&#1072;&#1083;-&#1042;&#1058;%20(&#1086;&#1090;&#1075;&#1086;&#1074;&#1086;&#1088;&#1080;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5.155\qa\Anketi\Anketi%202019-2020+Gmail\Anketi%20za%20ka4%20na%20obu4+Gmail\FVT+Gmail\Gmail_FVT_studenti\&#1040;&#1085;&#1082;&#1077;&#1090;&#1085;&#1072;%20&#1082;&#1072;&#1088;&#1090;&#1072;%20-%20&#1089;&#1090;&#1091;&#1076;&#1077;&#1085;&#1090;&#1080;%20&#1060;&#1080;&#1083;&#1080;&#1072;&#1083;-&#1042;&#1058;%20(&#1086;&#1090;&#1075;&#1086;&#1074;&#1086;&#1088;&#1080;)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5.155\qa\Anketi\Anketi%202019-2020+Gmail\Anketi%20za%20ka4%20na%20obu4+Gmail\FVT+Gmail\Gmail_FVT_studenti\&#1040;&#1085;&#1082;&#1077;&#1090;&#1085;&#1072;%20&#1082;&#1072;&#1088;&#1090;&#1072;%20-%20&#1089;&#1090;&#1091;&#1076;&#1077;&#1085;&#1090;&#1080;%20&#1060;&#1080;&#1083;&#1080;&#1072;&#1083;-&#1042;&#1058;%20(&#1086;&#1090;&#1075;&#1086;&#1074;&#1086;&#1088;&#1080;)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5.155\qa\Anketi\Anketi%202019-2020+Gmail\Anketi%20za%20ka4%20na%20obu4+Gmail\FVT+Gmail\Gmail_FVT_studenti\&#1040;&#1085;&#1082;&#1077;&#1090;&#1085;&#1072;%20&#1082;&#1072;&#1088;&#1090;&#1072;%20-%20&#1089;&#1090;&#1091;&#1076;&#1077;&#1085;&#1090;&#1080;%20&#1060;&#1080;&#1083;&#1080;&#1072;&#1083;-&#1042;&#1058;%20(&#1086;&#1090;&#1075;&#1086;&#1074;&#1086;&#1088;&#1080;)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5.155\qa\Anketi\Anketi%202019-2020+Gmail\Anketi%20za%20ka4%20na%20obu4+Gmail\FVT+Gmail\Gmail_FVT_studenti\&#1040;&#1085;&#1082;&#1077;&#1090;&#1085;&#1072;%20&#1082;&#1072;&#1088;&#1090;&#1072;%20-%20&#1089;&#1090;&#1091;&#1076;&#1077;&#1085;&#1090;&#1080;%20&#1060;&#1080;&#1083;&#1080;&#1072;&#1083;-&#1042;&#1058;%20(&#1086;&#1090;&#1075;&#1086;&#1074;&#1086;&#1088;&#1080;)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5.155\qa\Anketi\Anketi%202019-2020+Gmail\Anketi%20za%20ka4%20na%20obu4+Gmail\FVT+Gmail\Gmail_FVT_studenti\&#1040;&#1085;&#1082;&#1077;&#1090;&#1085;&#1072;%20&#1082;&#1072;&#1088;&#1090;&#1072;%20-%20&#1089;&#1090;&#1091;&#1076;&#1077;&#1085;&#1090;&#1080;%20&#1060;&#1080;&#1083;&#1080;&#1072;&#1083;-&#1042;&#1058;%20(&#1086;&#1090;&#1075;&#1086;&#1074;&#1086;&#1088;&#1080;)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5.155\qa\Anketi\Anketi%202019-2020+Gmail\Anketi%20za%20ka4%20na%20obu4+Gmail\FVT+Gmail\Gmail_FVT_studenti\&#1040;&#1085;&#1082;&#1077;&#1090;&#1085;&#1072;%20&#1082;&#1072;&#1088;&#1090;&#1072;%20-%20&#1089;&#1090;&#1091;&#1076;&#1077;&#1085;&#1090;&#1080;%20&#1060;&#1080;&#1083;&#1080;&#1072;&#1083;-&#1042;&#1058;%20(&#1086;&#1090;&#1075;&#1086;&#1074;&#1086;&#1088;&#1080;)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5.155\qa\Anketi\Anketi%202019-2020+Gmail\Anketi%20za%20ka4%20na%20obu4+Gmail\FVT+Gmail\Gmail_FVT_studenti\&#1040;&#1085;&#1082;&#1077;&#1090;&#1085;&#1072;%20&#1082;&#1072;&#1088;&#1090;&#1072;%20-%20&#1089;&#1090;&#1091;&#1076;&#1077;&#1085;&#1090;&#1080;%20&#1060;&#1080;&#1083;&#1080;&#1072;&#1083;-&#1042;&#1058;%20(&#1086;&#1090;&#1075;&#1086;&#1074;&#1086;&#1088;&#1080;)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5.155\qa\Anketi\Anketi%202019-2020+Gmail\Anketi%20za%20ka4%20na%20obu4+Gmail\FVT+Gmail\Gmail_FVT_studenti\&#1040;&#1085;&#1082;&#1077;&#1090;&#1085;&#1072;%20&#1082;&#1072;&#1088;&#1090;&#1072;%20-%20&#1089;&#1090;&#1091;&#1076;&#1077;&#1085;&#1090;&#1080;%20&#1060;&#1080;&#1083;&#1080;&#1072;&#1083;-&#1042;&#1058;%20(&#1086;&#1090;&#1075;&#1086;&#1074;&#1086;&#1088;&#1080;)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5.155\qa\Anketi\Anketi%202019-2020+Gmail\Anketi%20za%20ka4%20na%20obu4+Gmail\FVT+Gmail\Gmail_FVT_studenti\&#1040;&#1085;&#1082;&#1077;&#1090;&#1085;&#1072;%20&#1082;&#1072;&#1088;&#1090;&#1072;%20-%20&#1089;&#1090;&#1091;&#1076;&#1077;&#1085;&#1090;&#1080;%20&#1060;&#1080;&#1083;&#1080;&#1072;&#1083;-&#1042;&#1058;%20(&#1086;&#1090;&#1075;&#1086;&#1074;&#1086;&#1088;&#1080;)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5.155\qa\Anketi\Anketi%202019-2020+Gmail\Anketi%20za%20ka4%20na%20obu4+Gmail\FVT+Gmail\Gmail_FVT_studenti\&#1040;&#1085;&#1082;&#1077;&#1090;&#1085;&#1072;%20&#1082;&#1072;&#1088;&#1090;&#1072;%20-%20&#1089;&#1090;&#1091;&#1076;&#1077;&#1085;&#1090;&#1080;%20&#1060;&#1080;&#1083;&#1080;&#1072;&#1083;-&#1042;&#1058;%20(&#1086;&#1090;&#1075;&#1086;&#1074;&#1086;&#1088;&#1080;)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5.155\qa\Anketi\Anketi%202019-2020+Gmail\Anketi%20za%20ka4%20na%20obu4+Gmail\FVT+Gmail\Gmail_FVT_studenti\&#1040;&#1085;&#1082;&#1077;&#1090;&#1085;&#1072;%20&#1082;&#1072;&#1088;&#1090;&#1072;%20-%20&#1089;&#1090;&#1091;&#1076;&#1077;&#1085;&#1090;&#1080;%20&#1060;&#1080;&#1083;&#1080;&#1072;&#1083;-&#1042;&#1058;%20(&#1086;&#1090;&#1075;&#1086;&#1074;&#1086;&#1088;&#1080;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5.155\qa\Anketi\Anketi%202019-2020+Gmail\Anketi%20za%20ka4%20na%20obu4+Gmail\FVT+Gmail\Gmail_FVT_studenti\&#1040;&#1085;&#1082;&#1077;&#1090;&#1085;&#1072;%20&#1082;&#1072;&#1088;&#1090;&#1072;%20-%20&#1089;&#1090;&#1091;&#1076;&#1077;&#1085;&#1090;&#1080;%20&#1060;&#1080;&#1083;&#1080;&#1072;&#1083;-&#1042;&#1058;%20(&#1086;&#1090;&#1075;&#1086;&#1074;&#1086;&#1088;&#1080;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5.155\qa\Anketi\Anketi%202019-2020+Gmail\Anketi%20za%20ka4%20na%20obu4+Gmail\FVT+Gmail\Gmail_FVT_studenti\&#1040;&#1085;&#1082;&#1077;&#1090;&#1085;&#1072;%20&#1082;&#1072;&#1088;&#1090;&#1072;%20-%20&#1089;&#1090;&#1091;&#1076;&#1077;&#1085;&#1090;&#1080;%20&#1060;&#1080;&#1083;&#1080;&#1072;&#1083;-&#1042;&#1058;%20(&#1086;&#1090;&#1075;&#1086;&#1074;&#1086;&#1088;&#1080;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5.155\qa\Anketi\Anketi%202019-2020+Gmail\Anketi%20za%20ka4%20na%20obu4+Gmail\FVT+Gmail\Gmail_FVT_studenti\&#1040;&#1085;&#1082;&#1077;&#1090;&#1085;&#1072;%20&#1082;&#1072;&#1088;&#1090;&#1072;%20-%20&#1089;&#1090;&#1091;&#1076;&#1077;&#1085;&#1090;&#1080;%20&#1060;&#1080;&#1083;&#1080;&#1072;&#1083;-&#1042;&#1058;%20(&#1086;&#1090;&#1075;&#1086;&#1074;&#1086;&#1088;&#1080;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5.155\qa\Anketi\Anketi%202019-2020+Gmail\Anketi%20za%20ka4%20na%20obu4+Gmail\FVT+Gmail\Gmail_FVT_studenti\&#1040;&#1085;&#1082;&#1077;&#1090;&#1085;&#1072;%20&#1082;&#1072;&#1088;&#1090;&#1072;%20-%20&#1089;&#1090;&#1091;&#1076;&#1077;&#1085;&#1090;&#1080;%20&#1060;&#1080;&#1083;&#1080;&#1072;&#1083;-&#1042;&#1058;%20(&#1086;&#1090;&#1075;&#1086;&#1074;&#1086;&#1088;&#1080;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5.155\qa\Anketi\Anketi%202019-2020+Gmail\Anketi%20za%20ka4%20na%20obu4+Gmail\FVT+Gmail\Gmail_FVT_studenti\&#1040;&#1085;&#1082;&#1077;&#1090;&#1085;&#1072;%20&#1082;&#1072;&#1088;&#1090;&#1072;%20-%20&#1089;&#1090;&#1091;&#1076;&#1077;&#1085;&#1090;&#1080;%20&#1060;&#1080;&#1083;&#1080;&#1072;&#1083;-&#1042;&#1058;%20(&#1086;&#1090;&#1075;&#1086;&#1074;&#1086;&#1088;&#1080;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\\192.168.25.155\qa\Anketi\Anketi%202019-2020+Gmail\Anketi%20za%20ka4%20na%20obu4+Gmail\FVT+Gmail\Gmail_FVT_studenti\&#1040;&#1085;&#1082;&#1077;&#1090;&#1085;&#1072;%20&#1082;&#1072;&#1088;&#1090;&#1072;%20-%20&#1089;&#1090;&#1091;&#1076;&#1077;&#1085;&#1090;&#1080;%20&#1060;&#1080;&#1083;&#1080;&#1072;&#1083;-&#1042;&#1058;%20(&#1086;&#1090;&#1075;&#1086;&#1074;&#1086;&#1088;&#1080;)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5.155\qa\Anketi\Anketi%202019-2020+Gmail\Anketi%20za%20ka4%20na%20obu4+Gmail\FVT+Gmail\Gmail_FVT_studenti\&#1040;&#1085;&#1082;&#1077;&#1090;&#1085;&#1072;%20&#1082;&#1072;&#1088;&#1090;&#1072;%20-%20&#1089;&#1090;&#1091;&#1076;&#1077;&#1085;&#1090;&#1080;%20&#1060;&#1080;&#1083;&#1080;&#1072;&#1083;-&#1042;&#1058;%20(&#1086;&#1090;&#1075;&#1086;&#1074;&#1086;&#1088;&#1080;)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2400"/>
              <a:t>Актуална ли е информацията, която се поднася на лекции?</a:t>
            </a:r>
            <a:endParaRPr lang="en-US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'[Анкетна карта - студенти Филиал-ВТ (отговори).xlsx]Sheet1'!$A$2:$A$5</c:f>
              <c:strCache>
                <c:ptCount val="4"/>
                <c:pt idx="0">
                  <c:v>Да</c:v>
                </c:pt>
                <c:pt idx="1">
                  <c:v>Не</c:v>
                </c:pt>
                <c:pt idx="2">
                  <c:v>Не съвсем</c:v>
                </c:pt>
                <c:pt idx="3">
                  <c:v>Не мога да преценя</c:v>
                </c:pt>
              </c:strCache>
            </c:strRef>
          </c:cat>
          <c:val>
            <c:numRef>
              <c:f>'[Анкетна карта - студенти Филиал-ВТ (отговори).xlsx]Sheet1'!$B$2:$B$5</c:f>
              <c:numCache>
                <c:formatCode>General</c:formatCode>
                <c:ptCount val="4"/>
                <c:pt idx="0">
                  <c:v>43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A7-4D08-A12A-1D1EB01CAC8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82785752"/>
        <c:axId val="482781816"/>
      </c:barChart>
      <c:catAx>
        <c:axId val="482785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2781816"/>
        <c:crosses val="autoZero"/>
        <c:auto val="1"/>
        <c:lblAlgn val="ctr"/>
        <c:lblOffset val="100"/>
        <c:noMultiLvlLbl val="0"/>
      </c:catAx>
      <c:valAx>
        <c:axId val="4827818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82785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2400"/>
              <a:t>Каква</a:t>
            </a:r>
            <a:r>
              <a:rPr lang="bg-BG" sz="2400" baseline="0"/>
              <a:t> е оценката Ви за сайта на университета?</a:t>
            </a:r>
            <a:endParaRPr lang="en-US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DF48-4382-880C-E670B0324D2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DF48-4382-880C-E670B0324D2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'[Анкетна карта - студенти Филиал-ВТ (отговори).xlsx]Sheet1'!$S$2:$S$5</c:f>
              <c:strCache>
                <c:ptCount val="4"/>
                <c:pt idx="0">
                  <c:v>Добра</c:v>
                </c:pt>
                <c:pt idx="1">
                  <c:v>Задоволителна;</c:v>
                </c:pt>
                <c:pt idx="2">
                  <c:v>Много добра</c:v>
                </c:pt>
                <c:pt idx="3">
                  <c:v>Незадоволителна</c:v>
                </c:pt>
              </c:strCache>
            </c:strRef>
          </c:cat>
          <c:val>
            <c:numRef>
              <c:f>'[Анкетна карта - студенти Филиал-ВТ (отговори).xlsx]Sheet1'!$T$2:$T$5</c:f>
              <c:numCache>
                <c:formatCode>General</c:formatCode>
                <c:ptCount val="4"/>
                <c:pt idx="0">
                  <c:v>17</c:v>
                </c:pt>
                <c:pt idx="1">
                  <c:v>3</c:v>
                </c:pt>
                <c:pt idx="2">
                  <c:v>36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F48-4382-880C-E670B0324D2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41555360"/>
        <c:axId val="541553720"/>
        <c:axId val="0"/>
      </c:bar3DChart>
      <c:catAx>
        <c:axId val="5415553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1553720"/>
        <c:crosses val="autoZero"/>
        <c:auto val="1"/>
        <c:lblAlgn val="ctr"/>
        <c:lblOffset val="100"/>
        <c:noMultiLvlLbl val="0"/>
      </c:catAx>
      <c:valAx>
        <c:axId val="54155372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41555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2400"/>
              <a:t>Има</a:t>
            </a:r>
            <a:r>
              <a:rPr lang="bg-BG" sz="2400" baseline="0"/>
              <a:t> ли нещо, което бихте препоръчали относно доброто и ефективно функциониране на сайта?</a:t>
            </a:r>
            <a:endParaRPr lang="en-US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3BE-4AB3-91F2-E58FA849315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3BE-4AB3-91F2-E58FA849315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'[Анкетна карта - студенти Филиал-ВТ (отговори).xlsx]Sheet1'!$U$2:$U$3</c:f>
              <c:strCache>
                <c:ptCount val="2"/>
                <c:pt idx="0">
                  <c:v>Не</c:v>
                </c:pt>
                <c:pt idx="1">
                  <c:v>Да има налична повече информация </c:v>
                </c:pt>
              </c:strCache>
            </c:strRef>
          </c:cat>
          <c:val>
            <c:numRef>
              <c:f>'[Анкетна карта - студенти Филиал-ВТ (отговори).xlsx]Sheet1'!$V$2:$V$3</c:f>
              <c:numCache>
                <c:formatCode>General</c:formatCode>
                <c:ptCount val="2"/>
                <c:pt idx="0">
                  <c:v>56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3BE-4AB3-91F2-E58FA849315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2400"/>
              <a:t>Имате</a:t>
            </a:r>
            <a:r>
              <a:rPr lang="bg-BG" sz="2400" baseline="0"/>
              <a:t> ли препоръки за оптимизиране работата на Библиотеката?</a:t>
            </a:r>
            <a:endParaRPr lang="en-US" sz="2400"/>
          </a:p>
        </c:rich>
      </c:tx>
      <c:layout>
        <c:manualLayout>
          <c:xMode val="edge"/>
          <c:yMode val="edge"/>
          <c:x val="0.2772504328171761"/>
          <c:y val="1.28962923159591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bg2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C75-4B60-81C5-31409CA9CBD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C75-4B60-81C5-31409CA9CBD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C75-4B60-81C5-31409CA9CBDA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C75-4B60-81C5-31409CA9CBD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'[Анкетна карта - студенти Филиал-ВТ (отговори).xlsx]Sheet1'!$W$2:$W$7</c:f>
              <c:strCache>
                <c:ptCount val="6"/>
                <c:pt idx="0">
                  <c:v>Да, да са по-учтиви със студентите</c:v>
                </c:pt>
                <c:pt idx="1">
                  <c:v>Да, да се оборудва с повече компютри и друга офис техника</c:v>
                </c:pt>
                <c:pt idx="2">
                  <c:v>Да, да се оборудват повече читални</c:v>
                </c:pt>
                <c:pt idx="3">
                  <c:v>Да, да се работи с удължено работно време</c:v>
                </c:pt>
                <c:pt idx="4">
                  <c:v>Да, да се снабди с повече нови учебници и учебни материали</c:v>
                </c:pt>
                <c:pt idx="5">
                  <c:v>Не</c:v>
                </c:pt>
              </c:strCache>
            </c:strRef>
          </c:cat>
          <c:val>
            <c:numRef>
              <c:f>'[Анкетна карта - студенти Филиал-ВТ (отговори).xlsx]Sheet1'!$X$2:$X$7</c:f>
              <c:numCache>
                <c:formatCode>General</c:formatCode>
                <c:ptCount val="6"/>
                <c:pt idx="0">
                  <c:v>1</c:v>
                </c:pt>
                <c:pt idx="1">
                  <c:v>4</c:v>
                </c:pt>
                <c:pt idx="2">
                  <c:v>4</c:v>
                </c:pt>
                <c:pt idx="3">
                  <c:v>2</c:v>
                </c:pt>
                <c:pt idx="4">
                  <c:v>7</c:v>
                </c:pt>
                <c:pt idx="5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C75-4B60-81C5-31409CA9CBD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624675008"/>
        <c:axId val="624680912"/>
      </c:barChart>
      <c:catAx>
        <c:axId val="624675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680912"/>
        <c:crosses val="autoZero"/>
        <c:auto val="1"/>
        <c:lblAlgn val="ctr"/>
        <c:lblOffset val="100"/>
        <c:noMultiLvlLbl val="0"/>
      </c:catAx>
      <c:valAx>
        <c:axId val="62468091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24675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2400"/>
              <a:t>Информирани ли сте за Вашите права и задължения (възможен е повече от един отговор)?</a:t>
            </a:r>
            <a:endParaRPr lang="en-US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FB2-46C1-B1CE-CEC057A137E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FB2-46C1-B1CE-CEC057A137E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'[Анкетна карта - студенти Филиал-ВТ (отговори).xlsx]Sheet1'!$Y$2:$Y$3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'[Анкетна карта - студенти Филиал-ВТ (отговори).xlsx]Sheet1'!$Z$2:$Z$3</c:f>
              <c:numCache>
                <c:formatCode>General</c:formatCode>
                <c:ptCount val="2"/>
                <c:pt idx="0">
                  <c:v>49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B2-46C1-B1CE-CEC057A137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2400"/>
              <a:t>Информирани ли сте за програми</a:t>
            </a:r>
            <a:r>
              <a:rPr lang="bg-BG" sz="2400" baseline="0"/>
              <a:t> и проекти, в които участва университетът?</a:t>
            </a:r>
            <a:endParaRPr lang="en-US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'[Анкетна карта - студенти Филиал-ВТ (отговори).xlsx]Sheet1'!$AA$2:$AA$3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'[Анкетна карта - студенти Филиал-ВТ (отговори).xlsx]Sheet1'!$AB$2:$AB$3</c:f>
              <c:numCache>
                <c:formatCode>General</c:formatCode>
                <c:ptCount val="2"/>
                <c:pt idx="0">
                  <c:v>47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C1-459B-AC2C-83C9B4FAD04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418096704"/>
        <c:axId val="418093424"/>
        <c:axId val="0"/>
      </c:bar3DChart>
      <c:catAx>
        <c:axId val="418096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8093424"/>
        <c:crosses val="autoZero"/>
        <c:auto val="1"/>
        <c:lblAlgn val="ctr"/>
        <c:lblOffset val="100"/>
        <c:noMultiLvlLbl val="0"/>
      </c:catAx>
      <c:valAx>
        <c:axId val="41809342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18096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2400"/>
              <a:t>Били</a:t>
            </a:r>
            <a:r>
              <a:rPr lang="bg-BG" sz="2400" baseline="0"/>
              <a:t> ли сте свидетели на корупция в Университета?</a:t>
            </a:r>
            <a:endParaRPr lang="en-US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A3E-4C2C-B724-5498F7DE0E6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A3E-4C2C-B724-5498F7DE0E6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A3E-4C2C-B724-5498F7DE0E69}"/>
              </c:ext>
            </c:extLst>
          </c:dPt>
          <c:dLbls>
            <c:dLbl>
              <c:idx val="1"/>
              <c:layout>
                <c:manualLayout>
                  <c:x val="7.9119029219490794E-2"/>
                  <c:y val="9.0643599127573846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A3E-4C2C-B724-5498F7DE0E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'[Анкетна карта - студенти Филиал-ВТ (отговори).xlsx]Sheet1'!$AC$2:$AC$3</c:f>
              <c:strCache>
                <c:ptCount val="2"/>
                <c:pt idx="0">
                  <c:v>Да, при вземане на изпити</c:v>
                </c:pt>
                <c:pt idx="1">
                  <c:v>Не</c:v>
                </c:pt>
              </c:strCache>
            </c:strRef>
          </c:cat>
          <c:val>
            <c:numRef>
              <c:f>'[Анкетна карта - студенти Филиал-ВТ (отговори).xlsx]Sheet1'!$AD$2:$AD$3</c:f>
              <c:numCache>
                <c:formatCode>General</c:formatCode>
                <c:ptCount val="2"/>
                <c:pt idx="0">
                  <c:v>3</c:v>
                </c:pt>
                <c:pt idx="1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A3E-4C2C-B724-5498F7DE0E6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2400" dirty="0"/>
              <a:t>Информирани ли сте за възможността и реда за подаване на жалби в Университета?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821-478B-ACA2-06E30855F88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821-478B-ACA2-06E30855F88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'[Анкетна карта - студенти Филиал-ВТ (отговори).xlsx]Sheet1'!$AE$2:$AE$3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'[Анкетна карта - студенти Филиал-ВТ (отговори).xlsx]Sheet1'!$AF$2:$AF$3</c:f>
              <c:numCache>
                <c:formatCode>General</c:formatCode>
                <c:ptCount val="2"/>
                <c:pt idx="0">
                  <c:v>48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821-478B-ACA2-06E30855F88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2400"/>
              <a:t>Подавали ли сте жалба</a:t>
            </a:r>
            <a:r>
              <a:rPr lang="bg-BG" sz="2400" baseline="0"/>
              <a:t> по някакъв повод в Университета?</a:t>
            </a:r>
            <a:endParaRPr lang="en-US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527-47E1-9F75-759D1D2ED7E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527-47E1-9F75-759D1D2ED7E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'[Анкетна карта - студенти Филиал-ВТ (отговори).xlsx]Sheet1'!$AG$2:$AG$3</c:f>
              <c:strCache>
                <c:ptCount val="2"/>
                <c:pt idx="0">
                  <c:v>Не</c:v>
                </c:pt>
                <c:pt idx="1">
                  <c:v>Да</c:v>
                </c:pt>
              </c:strCache>
            </c:strRef>
          </c:cat>
          <c:val>
            <c:numRef>
              <c:f>'[Анкетна карта - студенти Филиал-ВТ (отговори).xlsx]Sheet1'!$AH$2:$AH$3</c:f>
              <c:numCache>
                <c:formatCode>General</c:formatCode>
                <c:ptCount val="2"/>
                <c:pt idx="0">
                  <c:v>57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527-47E1-9F75-759D1D2ED7E7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2400"/>
              <a:t>Моля,</a:t>
            </a:r>
            <a:r>
              <a:rPr lang="bg-BG" sz="2400" baseline="0"/>
              <a:t> посочете Вашата оценка (по шестобалната скала от 2 до 6) за:</a:t>
            </a:r>
            <a:endParaRPr lang="en-US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'[Анкетна карта - студенти Филиал-ВТ (отговори).xlsx]Sheet1'!$AK$9:$AK$20</c:f>
              <c:strCache>
                <c:ptCount val="12"/>
                <c:pt idx="0">
                  <c:v>Лекционни зали</c:v>
                </c:pt>
                <c:pt idx="1">
                  <c:v>Зали за практически занятия</c:v>
                </c:pt>
                <c:pt idx="2">
                  <c:v>Семинарни зали</c:v>
                </c:pt>
                <c:pt idx="3">
                  <c:v>Възможност за използване на Интернет</c:v>
                </c:pt>
                <c:pt idx="4">
                  <c:v>Студентски общежития</c:v>
                </c:pt>
                <c:pt idx="5">
                  <c:v>Студентски столове</c:v>
                </c:pt>
                <c:pt idx="6">
                  <c:v>Възможности за спортуване</c:v>
                </c:pt>
                <c:pt idx="7">
                  <c:v>Административно обслужване на студентите</c:v>
                </c:pt>
                <c:pt idx="8">
                  <c:v>Работа на Студентски съвет</c:v>
                </c:pt>
                <c:pt idx="9">
                  <c:v>Библиотеката</c:v>
                </c:pt>
                <c:pt idx="10">
                  <c:v>Blackboard</c:v>
                </c:pt>
                <c:pt idx="11">
                  <c:v>Webstudent</c:v>
                </c:pt>
              </c:strCache>
            </c:strRef>
          </c:cat>
          <c:val>
            <c:numRef>
              <c:f>'[Анкетна карта - студенти Филиал-ВТ (отговори).xlsx]Sheet1'!$AL$9:$AL$20</c:f>
              <c:numCache>
                <c:formatCode>0.00</c:formatCode>
                <c:ptCount val="12"/>
                <c:pt idx="0">
                  <c:v>4.9000000000000004</c:v>
                </c:pt>
                <c:pt idx="1">
                  <c:v>5.0999999999999996</c:v>
                </c:pt>
                <c:pt idx="2">
                  <c:v>5.13</c:v>
                </c:pt>
                <c:pt idx="3">
                  <c:v>5.35</c:v>
                </c:pt>
                <c:pt idx="4">
                  <c:v>4.7</c:v>
                </c:pt>
                <c:pt idx="5">
                  <c:v>4.92</c:v>
                </c:pt>
                <c:pt idx="6">
                  <c:v>4.95</c:v>
                </c:pt>
                <c:pt idx="7">
                  <c:v>5.27</c:v>
                </c:pt>
                <c:pt idx="8">
                  <c:v>5.5</c:v>
                </c:pt>
                <c:pt idx="9">
                  <c:v>4.97</c:v>
                </c:pt>
                <c:pt idx="10">
                  <c:v>5.2</c:v>
                </c:pt>
                <c:pt idx="11">
                  <c:v>5.45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1F-4E52-8475-726BCEE85E8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47448688"/>
        <c:axId val="547442784"/>
      </c:barChart>
      <c:catAx>
        <c:axId val="547448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7442784"/>
        <c:crosses val="autoZero"/>
        <c:auto val="1"/>
        <c:lblAlgn val="ctr"/>
        <c:lblOffset val="100"/>
        <c:noMultiLvlLbl val="0"/>
      </c:catAx>
      <c:valAx>
        <c:axId val="54744278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crossAx val="547448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2400"/>
              <a:t>Вашата</a:t>
            </a:r>
            <a:r>
              <a:rPr lang="bg-BG" sz="2400" baseline="0"/>
              <a:t> специалност е:</a:t>
            </a:r>
            <a:endParaRPr lang="en-US" sz="24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'[Анкетна карта - студенти Филиал-ВТ (отговори).xlsx]Sheet1'!$BI$2:$BI$3</c:f>
              <c:strCache>
                <c:ptCount val="2"/>
                <c:pt idx="0">
                  <c:v>Медицинска сестра</c:v>
                </c:pt>
                <c:pt idx="1">
                  <c:v>Акушерка</c:v>
                </c:pt>
              </c:strCache>
            </c:strRef>
          </c:cat>
          <c:val>
            <c:numRef>
              <c:f>'[Анкетна карта - студенти Филиал-ВТ (отговори).xlsx]Sheet1'!$BJ$2:$BJ$3</c:f>
              <c:numCache>
                <c:formatCode>General</c:formatCode>
                <c:ptCount val="2"/>
                <c:pt idx="0">
                  <c:v>23</c:v>
                </c:pt>
                <c:pt idx="1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24-4250-928B-D5C152EFC6B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74913704"/>
        <c:axId val="474919936"/>
      </c:barChart>
      <c:catAx>
        <c:axId val="4749137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4919936"/>
        <c:crosses val="autoZero"/>
        <c:auto val="1"/>
        <c:lblAlgn val="ctr"/>
        <c:lblOffset val="100"/>
        <c:noMultiLvlLbl val="0"/>
      </c:catAx>
      <c:valAx>
        <c:axId val="47491993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74913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2400"/>
              <a:t>Одобрявате ли списъците за присъствие на лекции?</a:t>
            </a:r>
            <a:endParaRPr lang="en-US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E99-4FC7-9263-578BB08B06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E99-4FC7-9263-578BB08B06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E99-4FC7-9263-578BB08B06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E99-4FC7-9263-578BB08B06C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'[Анкетна карта - студенти Филиал-ВТ (отговори).xlsx]Sheet1'!$C$2:$C$5</c:f>
              <c:strCache>
                <c:ptCount val="4"/>
                <c:pt idx="0">
                  <c:v>Да</c:v>
                </c:pt>
                <c:pt idx="1">
                  <c:v>Не</c:v>
                </c:pt>
                <c:pt idx="2">
                  <c:v>Не мога да преценя</c:v>
                </c:pt>
                <c:pt idx="3">
                  <c:v>Не съвсем</c:v>
                </c:pt>
              </c:strCache>
            </c:strRef>
          </c:cat>
          <c:val>
            <c:numRef>
              <c:f>'[Анкетна карта - студенти Филиал-ВТ (отговори).xlsx]Sheet1'!$D$2:$D$5</c:f>
              <c:numCache>
                <c:formatCode>General</c:formatCode>
                <c:ptCount val="4"/>
                <c:pt idx="0">
                  <c:v>26</c:v>
                </c:pt>
                <c:pt idx="1">
                  <c:v>11</c:v>
                </c:pt>
                <c:pt idx="2">
                  <c:v>3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E99-4FC7-9263-578BB08B06CA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2400" dirty="0"/>
              <a:t>Защо</a:t>
            </a:r>
            <a:r>
              <a:rPr lang="bg-BG" sz="2400" baseline="0" dirty="0"/>
              <a:t> </a:t>
            </a:r>
            <a:r>
              <a:rPr lang="bg-BG" sz="2400" u="sng" baseline="0" dirty="0"/>
              <a:t>посещавате</a:t>
            </a:r>
            <a:r>
              <a:rPr lang="bg-BG" sz="2400" baseline="0" dirty="0"/>
              <a:t> лекционния курс (възможен е повече от един отговор)?</a:t>
            </a:r>
            <a:endParaRPr lang="en-US" sz="2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'[Анкетна карта - студенти Филиал-ВТ (отговори).xlsx]Sheet1'!$E$2:$E$6</c:f>
              <c:strCache>
                <c:ptCount val="5"/>
                <c:pt idx="0">
                  <c:v>Систематизирано представяне на материала</c:v>
                </c:pt>
                <c:pt idx="1">
                  <c:v>Интересни дискусии между студенти и преподаватели</c:v>
                </c:pt>
                <c:pt idx="2">
                  <c:v>Получаване на полезна информация за изпитите</c:v>
                </c:pt>
                <c:pt idx="3">
                  <c:v>От уважение към преподавателя;</c:v>
                </c:pt>
                <c:pt idx="4">
                  <c:v>По-лесно усвояване на материала;</c:v>
                </c:pt>
              </c:strCache>
            </c:strRef>
          </c:cat>
          <c:val>
            <c:numRef>
              <c:f>'[Анкетна карта - студенти Филиал-ВТ (отговори).xlsx]Sheet1'!$F$2:$F$6</c:f>
              <c:numCache>
                <c:formatCode>General</c:formatCode>
                <c:ptCount val="5"/>
                <c:pt idx="0">
                  <c:v>16</c:v>
                </c:pt>
                <c:pt idx="1">
                  <c:v>10</c:v>
                </c:pt>
                <c:pt idx="2">
                  <c:v>44</c:v>
                </c:pt>
                <c:pt idx="3">
                  <c:v>21</c:v>
                </c:pt>
                <c:pt idx="4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A9-4962-ACF5-E6976057AA5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86042248"/>
        <c:axId val="486044216"/>
      </c:barChart>
      <c:catAx>
        <c:axId val="486042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6044216"/>
        <c:crosses val="autoZero"/>
        <c:auto val="1"/>
        <c:lblAlgn val="ctr"/>
        <c:lblOffset val="100"/>
        <c:noMultiLvlLbl val="0"/>
      </c:catAx>
      <c:valAx>
        <c:axId val="4860442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86042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2400" dirty="0"/>
              <a:t>Защо </a:t>
            </a:r>
            <a:r>
              <a:rPr lang="bg-BG" sz="2400" u="sng" dirty="0"/>
              <a:t>не посещавате</a:t>
            </a:r>
            <a:r>
              <a:rPr lang="bg-BG" sz="2400" dirty="0"/>
              <a:t> лекционния</a:t>
            </a:r>
            <a:r>
              <a:rPr lang="bg-BG" sz="2400" baseline="0" dirty="0"/>
              <a:t> курс (възможен е повече от един отговор)?</a:t>
            </a:r>
            <a:endParaRPr lang="en-US" sz="2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'[Анкетна карта - студенти Филиал-ВТ (отговори).xlsx]Sheet1'!$G$2:$G$7</c:f>
              <c:strCache>
                <c:ptCount val="6"/>
                <c:pt idx="0">
                  <c:v>Аз ги посещавам</c:v>
                </c:pt>
                <c:pt idx="1">
                  <c:v>Лекциите са в неудобно време</c:v>
                </c:pt>
                <c:pt idx="2">
                  <c:v>Лекциите съвпадат с отработката на други упражнения</c:v>
                </c:pt>
                <c:pt idx="3">
                  <c:v>Поради липса на време;</c:v>
                </c:pt>
                <c:pt idx="4">
                  <c:v>Преподаваният материал повтаря този в учебника</c:v>
                </c:pt>
                <c:pt idx="5">
                  <c:v>Програмата е пренатоварена;</c:v>
                </c:pt>
              </c:strCache>
            </c:strRef>
          </c:cat>
          <c:val>
            <c:numRef>
              <c:f>'[Анкетна карта - студенти Филиал-ВТ (отговори).xlsx]Sheet1'!$H$2:$H$7</c:f>
              <c:numCache>
                <c:formatCode>General</c:formatCode>
                <c:ptCount val="6"/>
                <c:pt idx="0">
                  <c:v>20</c:v>
                </c:pt>
                <c:pt idx="1">
                  <c:v>7</c:v>
                </c:pt>
                <c:pt idx="2">
                  <c:v>2</c:v>
                </c:pt>
                <c:pt idx="3">
                  <c:v>17</c:v>
                </c:pt>
                <c:pt idx="4">
                  <c:v>6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39-4025-9C57-E4CEBAF2CB9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3671416"/>
        <c:axId val="433674368"/>
      </c:barChart>
      <c:catAx>
        <c:axId val="433671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3674368"/>
        <c:crosses val="autoZero"/>
        <c:auto val="1"/>
        <c:lblAlgn val="ctr"/>
        <c:lblOffset val="100"/>
        <c:noMultiLvlLbl val="0"/>
      </c:catAx>
      <c:valAx>
        <c:axId val="43367436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33671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r>
              <a:rPr lang="bg-BG" sz="2000"/>
              <a:t>Организацията на практическите упражнения (продължителност, място на провеждане, последователност на темите) отговарят ли на Вашите очаквания?</a:t>
            </a:r>
            <a:endParaRPr lang="en-US" sz="2000">
              <a:latin typeface="Tw Cen MT" panose="020B0602020104020603" pitchFamily="34" charset="0"/>
            </a:endParaRPr>
          </a:p>
        </c:rich>
      </c:tx>
      <c:layout>
        <c:manualLayout>
          <c:xMode val="edge"/>
          <c:yMode val="edge"/>
          <c:x val="7.9097112860892382E-2"/>
          <c:y val="4.1666666666666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F8A-44BC-A942-0465146B6E9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F8A-44BC-A942-0465146B6E9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F8A-44BC-A942-0465146B6E9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F8A-44BC-A942-0465146B6E9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'[Анкетна карта - студенти Филиал-ВТ (отговори).xlsx]Sheet1'!$I$2:$I$5</c:f>
              <c:strCache>
                <c:ptCount val="4"/>
                <c:pt idx="0">
                  <c:v>Да</c:v>
                </c:pt>
                <c:pt idx="1">
                  <c:v>Не мога да преценя.</c:v>
                </c:pt>
                <c:pt idx="2">
                  <c:v>Не съвсем;</c:v>
                </c:pt>
                <c:pt idx="3">
                  <c:v>Не</c:v>
                </c:pt>
              </c:strCache>
            </c:strRef>
          </c:cat>
          <c:val>
            <c:numRef>
              <c:f>'[Анкетна карта - студенти Филиал-ВТ (отговори).xlsx]Sheet1'!$J$2:$J$5</c:f>
              <c:numCache>
                <c:formatCode>General</c:formatCode>
                <c:ptCount val="4"/>
                <c:pt idx="0">
                  <c:v>39</c:v>
                </c:pt>
                <c:pt idx="1">
                  <c:v>10</c:v>
                </c:pt>
                <c:pt idx="2">
                  <c:v>5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F8A-44BC-A942-0465146B6E9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2400"/>
              <a:t>Получавате ли достатъчно практически умения</a:t>
            </a:r>
            <a:r>
              <a:rPr lang="bg-BG" sz="2400" baseline="0"/>
              <a:t> по време на упражнение?</a:t>
            </a:r>
            <a:endParaRPr lang="en-US" sz="2400">
              <a:latin typeface="Tw Cen MT" panose="020B0602020104020603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25E-4485-B2F9-9A3F0C615E1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25E-4485-B2F9-9A3F0C615E1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25E-4485-B2F9-9A3F0C615E1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25E-4485-B2F9-9A3F0C615E1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'[Анкетна карта - студенти Филиал-ВТ (отговори).xlsx]Sheet1'!$K$2:$K$5</c:f>
              <c:strCache>
                <c:ptCount val="4"/>
                <c:pt idx="0">
                  <c:v>Да</c:v>
                </c:pt>
                <c:pt idx="1">
                  <c:v>Не мога да преценя.</c:v>
                </c:pt>
                <c:pt idx="2">
                  <c:v>Не съвсем</c:v>
                </c:pt>
                <c:pt idx="3">
                  <c:v>Не</c:v>
                </c:pt>
              </c:strCache>
            </c:strRef>
          </c:cat>
          <c:val>
            <c:numRef>
              <c:f>'[Анкетна карта - студенти Филиал-ВТ (отговори).xlsx]Sheet1'!$L$2:$L$5</c:f>
              <c:numCache>
                <c:formatCode>General</c:formatCode>
                <c:ptCount val="4"/>
                <c:pt idx="0">
                  <c:v>44</c:v>
                </c:pt>
                <c:pt idx="1">
                  <c:v>3</c:v>
                </c:pt>
                <c:pt idx="2">
                  <c:v>6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25E-4485-B2F9-9A3F0C615E1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2400"/>
              <a:t>Вашата оценка за дневната Ви натовареност?</a:t>
            </a:r>
            <a:endParaRPr lang="en-US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'[Анкетна карта - студенти Филиал-ВТ (отговори).xlsx]Sheet1'!$M$2</c:f>
              <c:strCache>
                <c:ptCount val="1"/>
                <c:pt idx="0">
                  <c:v>Добра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'[Анкетна карта - студенти Филиал-ВТ (отговори).xlsx]Sheet1'!$N$2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  <c:shape val="pyramid"/>
          <c:extLst>
            <c:ext xmlns:c16="http://schemas.microsoft.com/office/drawing/2014/chart" uri="{C3380CC4-5D6E-409C-BE32-E72D297353CC}">
              <c16:uniqueId val="{00000000-63AA-4E3A-BADE-20292D73A074}"/>
            </c:ext>
          </c:extLst>
        </c:ser>
        <c:ser>
          <c:idx val="1"/>
          <c:order val="1"/>
          <c:tx>
            <c:strRef>
              <c:f>'[Анкетна карта - студенти Филиал-ВТ (отговори).xlsx]Sheet1'!$M$3</c:f>
              <c:strCache>
                <c:ptCount val="1"/>
                <c:pt idx="0">
                  <c:v>Задоволителна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'[Анкетна карта - студенти Филиал-ВТ (отговори).xlsx]Sheet1'!$N$3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shape val="pyramid"/>
          <c:extLst>
            <c:ext xmlns:c16="http://schemas.microsoft.com/office/drawing/2014/chart" uri="{C3380CC4-5D6E-409C-BE32-E72D297353CC}">
              <c16:uniqueId val="{00000001-63AA-4E3A-BADE-20292D73A074}"/>
            </c:ext>
          </c:extLst>
        </c:ser>
        <c:ser>
          <c:idx val="2"/>
          <c:order val="2"/>
          <c:tx>
            <c:strRef>
              <c:f>'[Анкетна карта - студенти Филиал-ВТ (отговори).xlsx]Sheet1'!$M$4</c:f>
              <c:strCache>
                <c:ptCount val="1"/>
                <c:pt idx="0">
                  <c:v>Много добра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'[Анкетна карта - студенти Филиал-ВТ (отговори).xlsx]Sheet1'!$N$4</c:f>
              <c:numCache>
                <c:formatCode>General</c:formatCode>
                <c:ptCount val="1"/>
                <c:pt idx="0">
                  <c:v>28</c:v>
                </c:pt>
              </c:numCache>
            </c:numRef>
          </c:val>
          <c:shape val="pyramid"/>
          <c:extLst>
            <c:ext xmlns:c16="http://schemas.microsoft.com/office/drawing/2014/chart" uri="{C3380CC4-5D6E-409C-BE32-E72D297353CC}">
              <c16:uniqueId val="{00000002-63AA-4E3A-BADE-20292D73A074}"/>
            </c:ext>
          </c:extLst>
        </c:ser>
        <c:ser>
          <c:idx val="3"/>
          <c:order val="3"/>
          <c:tx>
            <c:strRef>
              <c:f>'[Анкетна карта - студенти Филиал-ВТ (отговори).xlsx]Sheet1'!$M$5</c:f>
              <c:strCache>
                <c:ptCount val="1"/>
                <c:pt idx="0">
                  <c:v>Незадоволителна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'[Анкетна карта - студенти Филиал-ВТ (отговори).xlsx]Sheet1'!$N$5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shape val="pyramid"/>
          <c:extLst>
            <c:ext xmlns:c16="http://schemas.microsoft.com/office/drawing/2014/chart" uri="{C3380CC4-5D6E-409C-BE32-E72D297353CC}">
              <c16:uniqueId val="{00000003-63AA-4E3A-BADE-20292D73A07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21703296"/>
        <c:axId val="521706576"/>
        <c:axId val="0"/>
      </c:bar3DChart>
      <c:catAx>
        <c:axId val="5217032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21706576"/>
        <c:crosses val="autoZero"/>
        <c:auto val="1"/>
        <c:lblAlgn val="ctr"/>
        <c:lblOffset val="100"/>
        <c:noMultiLvlLbl val="0"/>
      </c:catAx>
      <c:valAx>
        <c:axId val="52170657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521703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bg-BG" sz="2400" dirty="0">
                <a:solidFill>
                  <a:schemeClr val="tx1"/>
                </a:solidFill>
              </a:rPr>
              <a:t>Посещавате ли често сайта на университета?</a:t>
            </a:r>
            <a:endParaRPr lang="en-US" sz="240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bg2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20F-412E-B6BC-2132F598606B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20F-412E-B6BC-2132F598606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'[Анкетна карта - студенти Филиал-ВТ (отговори).xlsx]Sheet1'!$O$2:$O$3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'[Анкетна карта - студенти Филиал-ВТ (отговори).xlsx]Sheet1'!$P$2:$P$3</c:f>
              <c:numCache>
                <c:formatCode>General</c:formatCode>
                <c:ptCount val="2"/>
                <c:pt idx="0">
                  <c:v>51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20F-412E-B6BC-2132F598606B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2400"/>
              <a:t>Намирате ли бързо информацията</a:t>
            </a:r>
            <a:r>
              <a:rPr lang="bg-BG" sz="2400" baseline="0"/>
              <a:t>, която търсите в сайта на Медицински университет - Варна?</a:t>
            </a:r>
            <a:endParaRPr lang="en-US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A30D-47AB-986A-1AB087978DC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A30D-47AB-986A-1AB087978DC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'[Анкетна карта - студенти Филиал-ВТ (отговори).xlsx]Sheet1'!$Q$2:$Q$4</c:f>
              <c:strCache>
                <c:ptCount val="3"/>
                <c:pt idx="0">
                  <c:v>Да</c:v>
                </c:pt>
                <c:pt idx="1">
                  <c:v>Не мога да преценя</c:v>
                </c:pt>
                <c:pt idx="2">
                  <c:v>Не</c:v>
                </c:pt>
              </c:strCache>
            </c:strRef>
          </c:cat>
          <c:val>
            <c:numRef>
              <c:f>'[Анкетна карта - студенти Филиал-ВТ (отговори).xlsx]Sheet1'!$R$2:$R$4</c:f>
              <c:numCache>
                <c:formatCode>General</c:formatCode>
                <c:ptCount val="3"/>
                <c:pt idx="0">
                  <c:v>48</c:v>
                </c:pt>
                <c:pt idx="1">
                  <c:v>4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30D-47AB-986A-1AB087978DC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14646912"/>
        <c:axId val="514645272"/>
        <c:axId val="0"/>
      </c:bar3DChart>
      <c:catAx>
        <c:axId val="514646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4645272"/>
        <c:crosses val="autoZero"/>
        <c:auto val="1"/>
        <c:lblAlgn val="ctr"/>
        <c:lblOffset val="100"/>
        <c:noMultiLvlLbl val="0"/>
      </c:catAx>
      <c:valAx>
        <c:axId val="51464527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14646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B9F443A9-07EC-4049-ABC2-38FBA5D910FC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4D58BCF-2C6C-483F-8FD5-F03F2F855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1364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43A9-07EC-4049-ABC2-38FBA5D910FC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58BCF-2C6C-483F-8FD5-F03F2F855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59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43A9-07EC-4049-ABC2-38FBA5D910FC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58BCF-2C6C-483F-8FD5-F03F2F855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97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43A9-07EC-4049-ABC2-38FBA5D910FC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58BCF-2C6C-483F-8FD5-F03F2F855F1C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9055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43A9-07EC-4049-ABC2-38FBA5D910FC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58BCF-2C6C-483F-8FD5-F03F2F855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975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43A9-07EC-4049-ABC2-38FBA5D910FC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58BCF-2C6C-483F-8FD5-F03F2F855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0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43A9-07EC-4049-ABC2-38FBA5D910FC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58BCF-2C6C-483F-8FD5-F03F2F855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7844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43A9-07EC-4049-ABC2-38FBA5D910FC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58BCF-2C6C-483F-8FD5-F03F2F855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966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43A9-07EC-4049-ABC2-38FBA5D910FC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58BCF-2C6C-483F-8FD5-F03F2F855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1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43A9-07EC-4049-ABC2-38FBA5D910FC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58BCF-2C6C-483F-8FD5-F03F2F855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89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43A9-07EC-4049-ABC2-38FBA5D910FC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58BCF-2C6C-483F-8FD5-F03F2F855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763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43A9-07EC-4049-ABC2-38FBA5D910FC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58BCF-2C6C-483F-8FD5-F03F2F855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9236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43A9-07EC-4049-ABC2-38FBA5D910FC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58BCF-2C6C-483F-8FD5-F03F2F855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2278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43A9-07EC-4049-ABC2-38FBA5D910FC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58BCF-2C6C-483F-8FD5-F03F2F855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912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43A9-07EC-4049-ABC2-38FBA5D910FC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58BCF-2C6C-483F-8FD5-F03F2F855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195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43A9-07EC-4049-ABC2-38FBA5D910FC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58BCF-2C6C-483F-8FD5-F03F2F855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8007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43A9-07EC-4049-ABC2-38FBA5D910FC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58BCF-2C6C-483F-8FD5-F03F2F855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41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443A9-07EC-4049-ABC2-38FBA5D910FC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58BCF-2C6C-483F-8FD5-F03F2F855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836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  <p:sldLayoutId id="2147483893" r:id="rId12"/>
    <p:sldLayoutId id="2147483894" r:id="rId13"/>
    <p:sldLayoutId id="2147483895" r:id="rId14"/>
    <p:sldLayoutId id="2147483896" r:id="rId15"/>
    <p:sldLayoutId id="2147483897" r:id="rId16"/>
    <p:sldLayoutId id="214748389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2218" y="1122218"/>
            <a:ext cx="9989127" cy="4197927"/>
          </a:xfrm>
        </p:spPr>
        <p:txBody>
          <a:bodyPr>
            <a:normAutofit/>
          </a:bodyPr>
          <a:lstStyle/>
          <a:p>
            <a:pPr algn="ctr"/>
            <a:r>
              <a:rPr lang="bg-BG" dirty="0">
                <a:solidFill>
                  <a:schemeClr val="bg1"/>
                </a:solidFill>
              </a:rPr>
              <a:t>Анкетно проучване относно качеството на обучение сред студентите на </a:t>
            </a:r>
            <a:r>
              <a:rPr lang="bg-BG" dirty="0" smtClean="0">
                <a:solidFill>
                  <a:schemeClr val="bg1"/>
                </a:solidFill>
              </a:rPr>
              <a:t>ФИЛИАЛ </a:t>
            </a:r>
            <a:r>
              <a:rPr lang="bg-BG" b="1" dirty="0" smtClean="0">
                <a:solidFill>
                  <a:schemeClr val="bg1"/>
                </a:solidFill>
              </a:rPr>
              <a:t>ВЕЛИКО ТЪРНОВО</a:t>
            </a:r>
            <a:r>
              <a:rPr lang="bg-BG" dirty="0" smtClean="0">
                <a:solidFill>
                  <a:schemeClr val="bg1"/>
                </a:solidFill>
              </a:rPr>
              <a:t> учебната </a:t>
            </a:r>
            <a:r>
              <a:rPr lang="bg-BG" sz="5400" b="1" dirty="0">
                <a:solidFill>
                  <a:schemeClr val="bg1"/>
                </a:solidFill>
              </a:rPr>
              <a:t>2019/2020</a:t>
            </a:r>
            <a:br>
              <a:rPr lang="bg-BG" sz="5400" b="1" dirty="0">
                <a:solidFill>
                  <a:schemeClr val="bg1"/>
                </a:solidFill>
              </a:rPr>
            </a:br>
            <a:r>
              <a:rPr lang="bg-BG" dirty="0">
                <a:solidFill>
                  <a:schemeClr val="bg1"/>
                </a:solidFill>
              </a:rPr>
              <a:t>АНКЕТИРАНИ </a:t>
            </a:r>
            <a:r>
              <a:rPr lang="bg-BG" b="1" dirty="0" smtClean="0">
                <a:solidFill>
                  <a:schemeClr val="bg1"/>
                </a:solidFill>
              </a:rPr>
              <a:t>57</a:t>
            </a:r>
            <a:r>
              <a:rPr lang="bg-BG" dirty="0" smtClean="0">
                <a:solidFill>
                  <a:schemeClr val="bg1"/>
                </a:solidFill>
              </a:rPr>
              <a:t> </a:t>
            </a:r>
            <a:r>
              <a:rPr lang="bg-BG" dirty="0">
                <a:solidFill>
                  <a:schemeClr val="bg1"/>
                </a:solidFill>
              </a:rPr>
              <a:t>СТУДЕНТИ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345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8082065"/>
              </p:ext>
            </p:extLst>
          </p:nvPr>
        </p:nvGraphicFramePr>
        <p:xfrm>
          <a:off x="520700" y="534988"/>
          <a:ext cx="10874375" cy="581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6517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8123703"/>
              </p:ext>
            </p:extLst>
          </p:nvPr>
        </p:nvGraphicFramePr>
        <p:xfrm>
          <a:off x="422031" y="436098"/>
          <a:ext cx="11127544" cy="5781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2785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2519113"/>
              </p:ext>
            </p:extLst>
          </p:nvPr>
        </p:nvGraphicFramePr>
        <p:xfrm>
          <a:off x="534572" y="450166"/>
          <a:ext cx="11015003" cy="5880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7995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8892341"/>
              </p:ext>
            </p:extLst>
          </p:nvPr>
        </p:nvGraphicFramePr>
        <p:xfrm>
          <a:off x="576263" y="520700"/>
          <a:ext cx="11085512" cy="5908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9284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9584929"/>
              </p:ext>
            </p:extLst>
          </p:nvPr>
        </p:nvGraphicFramePr>
        <p:xfrm>
          <a:off x="745588" y="422031"/>
          <a:ext cx="10888394" cy="5978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1669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791189"/>
              </p:ext>
            </p:extLst>
          </p:nvPr>
        </p:nvGraphicFramePr>
        <p:xfrm>
          <a:off x="661182" y="464233"/>
          <a:ext cx="10733649" cy="5795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0081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66212"/>
              </p:ext>
            </p:extLst>
          </p:nvPr>
        </p:nvGraphicFramePr>
        <p:xfrm>
          <a:off x="590843" y="464233"/>
          <a:ext cx="10874326" cy="5880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74691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6465813"/>
              </p:ext>
            </p:extLst>
          </p:nvPr>
        </p:nvGraphicFramePr>
        <p:xfrm>
          <a:off x="422031" y="548640"/>
          <a:ext cx="11141612" cy="5767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51841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8188438"/>
              </p:ext>
            </p:extLst>
          </p:nvPr>
        </p:nvGraphicFramePr>
        <p:xfrm>
          <a:off x="548640" y="534572"/>
          <a:ext cx="10916529" cy="5683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15081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9775776"/>
              </p:ext>
            </p:extLst>
          </p:nvPr>
        </p:nvGraphicFramePr>
        <p:xfrm>
          <a:off x="660400" y="365125"/>
          <a:ext cx="10945813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7493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614696"/>
              </p:ext>
            </p:extLst>
          </p:nvPr>
        </p:nvGraphicFramePr>
        <p:xfrm>
          <a:off x="692150" y="498475"/>
          <a:ext cx="10972800" cy="5749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95810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9946570"/>
              </p:ext>
            </p:extLst>
          </p:nvPr>
        </p:nvGraphicFramePr>
        <p:xfrm>
          <a:off x="604911" y="534572"/>
          <a:ext cx="10442502" cy="5256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02807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727" y="845126"/>
            <a:ext cx="10764981" cy="5347855"/>
          </a:xfrm>
        </p:spPr>
        <p:txBody>
          <a:bodyPr>
            <a:normAutofit/>
          </a:bodyPr>
          <a:lstStyle/>
          <a:p>
            <a:endParaRPr lang="bg-BG" sz="4400" dirty="0" smtClean="0"/>
          </a:p>
          <a:p>
            <a:endParaRPr lang="bg-BG" sz="4400" dirty="0"/>
          </a:p>
          <a:p>
            <a:pPr algn="ctr"/>
            <a:r>
              <a:rPr lang="bg-BG" sz="4400" dirty="0" smtClean="0"/>
              <a:t>БЛАГОДАРЯ ЗА ВНИМАНИЕТО!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92288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5779004"/>
              </p:ext>
            </p:extLst>
          </p:nvPr>
        </p:nvGraphicFramePr>
        <p:xfrm>
          <a:off x="735013" y="374650"/>
          <a:ext cx="10917237" cy="6026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4841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9349640"/>
              </p:ext>
            </p:extLst>
          </p:nvPr>
        </p:nvGraphicFramePr>
        <p:xfrm>
          <a:off x="679450" y="442913"/>
          <a:ext cx="11082338" cy="5805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4903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1344314"/>
              </p:ext>
            </p:extLst>
          </p:nvPr>
        </p:nvGraphicFramePr>
        <p:xfrm>
          <a:off x="636588" y="457200"/>
          <a:ext cx="11125200" cy="5846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9571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8984835"/>
              </p:ext>
            </p:extLst>
          </p:nvPr>
        </p:nvGraphicFramePr>
        <p:xfrm>
          <a:off x="581890" y="512618"/>
          <a:ext cx="10889673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1798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6958964"/>
              </p:ext>
            </p:extLst>
          </p:nvPr>
        </p:nvGraphicFramePr>
        <p:xfrm>
          <a:off x="393894" y="520505"/>
          <a:ext cx="11422967" cy="5978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4421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9151814"/>
              </p:ext>
            </p:extLst>
          </p:nvPr>
        </p:nvGraphicFramePr>
        <p:xfrm>
          <a:off x="675248" y="393895"/>
          <a:ext cx="10761785" cy="5838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3289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5621296"/>
              </p:ext>
            </p:extLst>
          </p:nvPr>
        </p:nvGraphicFramePr>
        <p:xfrm>
          <a:off x="590550" y="450850"/>
          <a:ext cx="11071225" cy="5921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16496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ppt/theme/themeOverride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72</TotalTime>
  <Words>237</Words>
  <Application>Microsoft Office PowerPoint</Application>
  <PresentationFormat>Widescreen</PresentationFormat>
  <Paragraphs>23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Trebuchet MS</vt:lpstr>
      <vt:lpstr>Tw Cen MT</vt:lpstr>
      <vt:lpstr>Circuit</vt:lpstr>
      <vt:lpstr>Анкетно проучване относно качеството на обучение сред студентите на ФИЛИАЛ ВЕЛИКО ТЪРНОВО учебната 2019/2020 АНКЕТИРАНИ 57 СТУДЕНТИ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Анкетно проучване относно качеството на обучение сред студентите на ФИЛИАЛ ВЕЛИКО ТЪРНОВО учебната 2019/2020 АНКЕТИРАНИ 489 СТУДЕНТИ</dc:title>
  <dc:creator>Kachestvo-1</dc:creator>
  <cp:lastModifiedBy>Kachestvo-1</cp:lastModifiedBy>
  <cp:revision>33</cp:revision>
  <dcterms:created xsi:type="dcterms:W3CDTF">2020-10-02T10:39:11Z</dcterms:created>
  <dcterms:modified xsi:type="dcterms:W3CDTF">2020-10-02T11:51:47Z</dcterms:modified>
</cp:coreProperties>
</file>