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17690FB-F520-4E16-B798-A07A8B5B379C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E0E983A-B5C8-4CDC-B034-31CC35FD9F99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F1CFD09-5D28-4258-A557-E1AFDEE75CF1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 smtClean="0"/>
                      <a:t> </a:t>
                    </a:r>
                    <a:fld id="{BF5FC9DB-79F7-4E38-924F-16D588F20AB9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F640D62-5700-43DC-809B-353E5A6FFAF8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B4D8D7A-0FBA-4DA2-A155-B6F920CBD1A8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Друго</c:v>
                </c:pt>
                <c:pt idx="1">
                  <c:v>Възможност за лична изява в частната практика</c:v>
                </c:pt>
                <c:pt idx="2">
                  <c:v>Интерес към научните постижения в областта на Фармацията</c:v>
                </c:pt>
                <c:pt idx="3">
                  <c:v>Семейна традиция</c:v>
                </c:pt>
                <c:pt idx="4">
                  <c:v>Материална осигуреност</c:v>
                </c:pt>
                <c:pt idx="5">
                  <c:v>Престижност на професията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0.02</c:v>
                </c:pt>
                <c:pt idx="1">
                  <c:v>0.37</c:v>
                </c:pt>
                <c:pt idx="2" formatCode="0%">
                  <c:v>0.5</c:v>
                </c:pt>
                <c:pt idx="3">
                  <c:v>0.24</c:v>
                </c:pt>
                <c:pt idx="4" formatCode="0%">
                  <c:v>0.42</c:v>
                </c:pt>
                <c:pt idx="5">
                  <c:v>0.54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206302096"/>
        <c:axId val="206301704"/>
      </c:barChart>
      <c:valAx>
        <c:axId val="20630170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206302096"/>
        <c:crosses val="autoZero"/>
        <c:crossBetween val="between"/>
      </c:valAx>
      <c:catAx>
        <c:axId val="206302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06301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2.69525241993923E-2"/>
                  <c:y val="-2.6396526965299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1516063087041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151606308704173E-2"/>
                  <c:y val="2.6396526965299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Друг</c:v>
                </c:pt>
                <c:pt idx="1">
                  <c:v>Асистент</c:v>
                </c:pt>
                <c:pt idx="2">
                  <c:v>Магистър фармацевт</c:v>
                </c:pt>
                <c:pt idx="3">
                  <c:v>Хабилитирано лице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0.04</c:v>
                </c:pt>
                <c:pt idx="1">
                  <c:v>0.37</c:v>
                </c:pt>
                <c:pt idx="2">
                  <c:v>0.12</c:v>
                </c:pt>
                <c:pt idx="3">
                  <c:v>0.47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9976704"/>
        <c:axId val="269977096"/>
        <c:axId val="0"/>
      </c:bar3DChart>
      <c:catAx>
        <c:axId val="269976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69977096"/>
        <c:crosses val="autoZero"/>
        <c:auto val="1"/>
        <c:lblAlgn val="ctr"/>
        <c:lblOffset val="100"/>
        <c:noMultiLvlLbl val="0"/>
      </c:catAx>
      <c:valAx>
        <c:axId val="269977096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97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Работа с научни бази - данни за лекарствените средства и лечебните им ефекти</c:v>
                </c:pt>
                <c:pt idx="1">
                  <c:v>Метаболизма и ефектите на медицинските продукти, действието на токсичните вещества и използваните лекарствени средства</c:v>
                </c:pt>
                <c:pt idx="2">
                  <c:v>Фармацевтичните технологии и физичните, химични, биологични, и микробиологични изпитвания на лекарствените продукти</c:v>
                </c:pt>
                <c:pt idx="3">
                  <c:v>Субстанциите, използвани за производство на лекарства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4.9000000000000004</c:v>
                </c:pt>
                <c:pt idx="2">
                  <c:v>5.4</c:v>
                </c:pt>
                <c:pt idx="3">
                  <c:v>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Работа с научни бази - данни за лекарствените средства и лечебните им ефекти</c:v>
                </c:pt>
                <c:pt idx="1">
                  <c:v>Метаболизма и ефектите на медицинските продукти, действието на токсичните вещества и използваните лекарствени средства</c:v>
                </c:pt>
                <c:pt idx="2">
                  <c:v>Фармацевтичните технологии и физичните, химични, биологични, и микробиологични изпитвания на лекарствените продукти</c:v>
                </c:pt>
                <c:pt idx="3">
                  <c:v>Субстанциите, използвани за производство на лекарства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Работа с научни бази - данни за лекарствените средства и лечебните им ефекти</c:v>
                </c:pt>
                <c:pt idx="1">
                  <c:v>Метаболизма и ефектите на медицинските продукти, действието на токсичните вещества и използваните лекарствени средства</c:v>
                </c:pt>
                <c:pt idx="2">
                  <c:v>Фармацевтичните технологии и физичните, химични, биологични, и микробиологични изпитвания на лекарствените продукти</c:v>
                </c:pt>
                <c:pt idx="3">
                  <c:v>Субстанциите, използвани за производство на лекарства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0062016"/>
        <c:axId val="270062408"/>
        <c:axId val="0"/>
      </c:bar3DChart>
      <c:catAx>
        <c:axId val="27006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70062408"/>
        <c:crosses val="autoZero"/>
        <c:auto val="1"/>
        <c:lblAlgn val="ctr"/>
        <c:lblOffset val="100"/>
        <c:noMultiLvlLbl val="0"/>
      </c:catAx>
      <c:valAx>
        <c:axId val="270062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06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Подготовка на бизнес - планове и специализирани отчети</c:v>
                </c:pt>
                <c:pt idx="1">
                  <c:v>Работа с научни бази - данни за лекарствените средства и лечебните им ефекти</c:v>
                </c:pt>
                <c:pt idx="2">
                  <c:v>Използване на съвременните информационни технологии и при необходимост събиране, организиране, анализиране и представяне на информация и др. </c:v>
                </c:pt>
                <c:pt idx="3">
                  <c:v>Нормативна уредба за организация и управление на аптечните заведения и нейното прилагане</c:v>
                </c:pt>
                <c:pt idx="4">
                  <c:v>Законодателството и регулацията на лекарствените средства в хуманната медицина и аптеките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5</c:v>
                </c:pt>
                <c:pt idx="2">
                  <c:v>4.9000000000000004</c:v>
                </c:pt>
                <c:pt idx="3">
                  <c:v>4.78</c:v>
                </c:pt>
                <c:pt idx="4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Подготовка на бизнес - планове и специализирани отчети</c:v>
                </c:pt>
                <c:pt idx="1">
                  <c:v>Работа с научни бази - данни за лекарствените средства и лечебните им ефекти</c:v>
                </c:pt>
                <c:pt idx="2">
                  <c:v>Използване на съвременните информационни технологии и при необходимост събиране, организиране, анализиране и представяне на информация и др. </c:v>
                </c:pt>
                <c:pt idx="3">
                  <c:v>Нормативна уредба за организация и управление на аптечните заведения и нейното прилагане</c:v>
                </c:pt>
                <c:pt idx="4">
                  <c:v>Законодателството и регулацията на лекарствените средства в хуманната медицина и аптеките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Подготовка на бизнес - планове и специализирани отчети</c:v>
                </c:pt>
                <c:pt idx="1">
                  <c:v>Работа с научни бази - данни за лекарствените средства и лечебните им ефекти</c:v>
                </c:pt>
                <c:pt idx="2">
                  <c:v>Използване на съвременните информационни технологии и при необходимост събиране, организиране, анализиране и представяне на информация и др. </c:v>
                </c:pt>
                <c:pt idx="3">
                  <c:v>Нормативна уредба за организация и управление на аптечните заведения и нейното прилагане</c:v>
                </c:pt>
                <c:pt idx="4">
                  <c:v>Законодателството и регулацията на лекарствените средства в хуманната медицина и аптеките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0063192"/>
        <c:axId val="270063584"/>
        <c:axId val="0"/>
      </c:bar3DChart>
      <c:catAx>
        <c:axId val="270063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70063584"/>
        <c:crosses val="autoZero"/>
        <c:auto val="1"/>
        <c:lblAlgn val="ctr"/>
        <c:lblOffset val="100"/>
        <c:noMultiLvlLbl val="0"/>
      </c:catAx>
      <c:valAx>
        <c:axId val="2700635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063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Работа на студентски съвет</c:v>
                </c:pt>
                <c:pt idx="3">
                  <c:v>Административно обслужване на студентите</c:v>
                </c:pt>
                <c:pt idx="4">
                  <c:v>Материално-техническа база на Университета</c:v>
                </c:pt>
                <c:pt idx="5">
                  <c:v>Материално-техническа обезпеченост на учебния процес</c:v>
                </c:pt>
                <c:pt idx="6">
                  <c:v>Организация на учебния процес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4.7</c:v>
                </c:pt>
                <c:pt idx="1">
                  <c:v>5.5</c:v>
                </c:pt>
                <c:pt idx="2">
                  <c:v>5.6</c:v>
                </c:pt>
                <c:pt idx="3">
                  <c:v>4.9000000000000004</c:v>
                </c:pt>
                <c:pt idx="4">
                  <c:v>5.6</c:v>
                </c:pt>
                <c:pt idx="5">
                  <c:v>5.35</c:v>
                </c:pt>
                <c:pt idx="6">
                  <c:v>4.95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Работа на студентски съвет</c:v>
                </c:pt>
                <c:pt idx="3">
                  <c:v>Административно обслужване на студентите</c:v>
                </c:pt>
                <c:pt idx="4">
                  <c:v>Материално-техническа база на Университета</c:v>
                </c:pt>
                <c:pt idx="5">
                  <c:v>Материално-техническа обезпеченост на учебния процес</c:v>
                </c:pt>
                <c:pt idx="6">
                  <c:v>Организация на учебния процес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Работа на студентски съвет</c:v>
                </c:pt>
                <c:pt idx="3">
                  <c:v>Административно обслужване на студентите</c:v>
                </c:pt>
                <c:pt idx="4">
                  <c:v>Материално-техническа база на Университета</c:v>
                </c:pt>
                <c:pt idx="5">
                  <c:v>Материално-техническа обезпеченост на учебния процес</c:v>
                </c:pt>
                <c:pt idx="6">
                  <c:v>Организация на учебния процес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0064368"/>
        <c:axId val="270064760"/>
        <c:axId val="0"/>
      </c:bar3DChart>
      <c:catAx>
        <c:axId val="270064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70064760"/>
        <c:crosses val="autoZero"/>
        <c:auto val="1"/>
        <c:lblAlgn val="ctr"/>
        <c:lblOffset val="100"/>
        <c:noMultiLvlLbl val="0"/>
      </c:catAx>
      <c:valAx>
        <c:axId val="270064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06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6273038594074168"/>
                  <c:y val="-0.28423303660459459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1499182864525589E-2"/>
                  <c:y val="9.767667879892544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2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A0F9662C-BE3D-443F-B213-6E9018A2F3A9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714772163903223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 </a:t>
                    </a:r>
                    <a:fld id="{DEE97C1A-51E5-4EA5-B20C-5A5E59D1A7F3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3573860819515911E-2"/>
                  <c:y val="-1.0726865497987438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 </a:t>
                    </a:r>
                    <a:fld id="{26179F5E-7FF8-4ED8-93BF-2B85123817C2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AA751F1D-BB16-43C2-BFFF-F9F2895AB6B7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CB9735A9-7A6F-495B-B6E5-F89ECB58CFA1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2B4FB3AA-A5F3-41E0-8231-2E9EA043C01B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Медицина</c:v>
                </c:pt>
                <c:pt idx="2">
                  <c:v>Педагогика</c:v>
                </c:pt>
                <c:pt idx="3">
                  <c:v>Театър, музика</c:v>
                </c:pt>
                <c:pt idx="5">
                  <c:v>Философия</c:v>
                </c:pt>
                <c:pt idx="9">
                  <c:v>Фармация</c:v>
                </c:pt>
                <c:pt idx="10">
                  <c:v>Друго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0.00%">
                  <c:v>0.06</c:v>
                </c:pt>
                <c:pt idx="2" formatCode="0.00%">
                  <c:v>0.02</c:v>
                </c:pt>
                <c:pt idx="3" formatCode="0.00%">
                  <c:v>0.01</c:v>
                </c:pt>
                <c:pt idx="5" formatCode="0.00%">
                  <c:v>0.02</c:v>
                </c:pt>
                <c:pt idx="9" formatCode="0.00%">
                  <c:v>0.74</c:v>
                </c:pt>
                <c:pt idx="10" formatCode="0.00%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171050448"/>
        <c:axId val="171050056"/>
        <c:axId val="0"/>
      </c:bar3DChart>
      <c:valAx>
        <c:axId val="171050056"/>
        <c:scaling>
          <c:orientation val="minMax"/>
        </c:scaling>
        <c:delete val="0"/>
        <c:axPos val="b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50448"/>
        <c:crosses val="autoZero"/>
        <c:crossBetween val="between"/>
      </c:valAx>
      <c:catAx>
        <c:axId val="171050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50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5.195996367637766E-2"/>
                  <c:y val="0.157478646256291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0.125394032428881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809082653722185"/>
                  <c:y val="9.89965879104147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68256460544554"/>
                      <c:h val="0.1692819437789905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Да, напълно</c:v>
                </c:pt>
                <c:pt idx="1">
                  <c:v>По-скоро да</c:v>
                </c:pt>
                <c:pt idx="2">
                  <c:v>По-скоро не</c:v>
                </c:pt>
                <c:pt idx="3">
                  <c:v>Категорично не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0.71</c:v>
                </c:pt>
                <c:pt idx="1">
                  <c:v>0.24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2.3738663853416927E-3"/>
                  <c:y val="-3.3594070937451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0AA14436-8D42-4955-81FD-F906BACBABCD}" type="PERCENTAGE">
                      <a:rPr lang="en-US" baseline="0"/>
                      <a:pPr/>
                      <a:t>[PERCENTAGE]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B48709D-9BEF-4F82-BB6C-93B186A0EA56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 formatCode="0.00%">
                  <c:v>0.06</c:v>
                </c:pt>
                <c:pt idx="1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9422264380015911"/>
                  <c:y val="-0.1503323976103073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684132730854664E-2"/>
                  <c:y val="-7.508327934931266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2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7828308624135566E-2"/>
                  <c:y val="4.5899085870582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accent3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Не, въпреки че проявявам интерес</c:v>
                </c:pt>
                <c:pt idx="2">
                  <c:v>Не съм проявявал/а интерес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0.67</c:v>
                </c:pt>
                <c:pt idx="1">
                  <c:v>0.06</c:v>
                </c:pt>
                <c:pt idx="2">
                  <c:v>0.27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0.02</c:v>
                </c:pt>
                <c:pt idx="1">
                  <c:v>0.04</c:v>
                </c:pt>
                <c:pt idx="2">
                  <c:v>0.11</c:v>
                </c:pt>
                <c:pt idx="3">
                  <c:v>0.83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269975136"/>
        <c:axId val="269975528"/>
        <c:axId val="0"/>
      </c:bar3DChart>
      <c:catAx>
        <c:axId val="269975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975528"/>
        <c:crosses val="autoZero"/>
        <c:auto val="1"/>
        <c:lblAlgn val="ctr"/>
        <c:lblOffset val="100"/>
        <c:noMultiLvlLbl val="0"/>
      </c:catAx>
      <c:valAx>
        <c:axId val="26997552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6997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Медицинската и фармацевтична терминология</c:v>
                </c:pt>
                <c:pt idx="1">
                  <c:v>Фармакологията и лекарствените отравяния</c:v>
                </c:pt>
                <c:pt idx="2">
                  <c:v>Болестите и методите на тяхното лечение</c:v>
                </c:pt>
                <c:pt idx="3">
                  <c:v>Здравето, болестта, и техните детерминанти</c:v>
                </c:pt>
                <c:pt idx="4">
                  <c:v>Устройството и функциите на човешкото тяло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5.22</c:v>
                </c:pt>
                <c:pt idx="1">
                  <c:v>5.3</c:v>
                </c:pt>
                <c:pt idx="2">
                  <c:v>4.9000000000000004</c:v>
                </c:pt>
                <c:pt idx="3">
                  <c:v>4.92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Медицинската и фармацевтична терминология</c:v>
                </c:pt>
                <c:pt idx="1">
                  <c:v>Фармакологията и лекарствените отравяния</c:v>
                </c:pt>
                <c:pt idx="2">
                  <c:v>Болестите и методите на тяхното лечение</c:v>
                </c:pt>
                <c:pt idx="3">
                  <c:v>Здравето, болестта, и техните детерминанти</c:v>
                </c:pt>
                <c:pt idx="4">
                  <c:v>Устройството и функциите на човешкото тяло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ltDn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accent3"/>
              </a:solidFill>
            </a:ln>
            <a:effectLst/>
            <a:sp3d>
              <a:contourClr>
                <a:schemeClr val="accent3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Медицинската и фармацевтична терминология</c:v>
                </c:pt>
                <c:pt idx="1">
                  <c:v>Фармакологията и лекарствените отравяния</c:v>
                </c:pt>
                <c:pt idx="2">
                  <c:v>Болестите и методите на тяхното лечение</c:v>
                </c:pt>
                <c:pt idx="3">
                  <c:v>Здравето, болестта, и техните детерминанти</c:v>
                </c:pt>
                <c:pt idx="4">
                  <c:v>Устройството и функциите на човешкото тяло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6298568"/>
        <c:axId val="206298960"/>
        <c:axId val="0"/>
      </c:bar3DChart>
      <c:catAx>
        <c:axId val="206298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en-US"/>
          </a:p>
        </c:txPr>
        <c:crossAx val="206298960"/>
        <c:crosses val="autoZero"/>
        <c:auto val="1"/>
        <c:lblAlgn val="ctr"/>
        <c:lblOffset val="100"/>
        <c:noMultiLvlLbl val="0"/>
      </c:catAx>
      <c:valAx>
        <c:axId val="206298960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98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Ботаника</c:v>
                </c:pt>
                <c:pt idx="1">
                  <c:v>Фармакогнозия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5.4</c:v>
                </c:pt>
                <c:pt idx="1">
                  <c:v>5.2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6300528"/>
        <c:axId val="269975920"/>
        <c:axId val="0"/>
      </c:bar3DChart>
      <c:catAx>
        <c:axId val="20630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9975920"/>
        <c:crosses val="autoZero"/>
        <c:auto val="1"/>
        <c:lblAlgn val="ctr"/>
        <c:lblOffset val="100"/>
        <c:noMultiLvlLbl val="0"/>
      </c:catAx>
      <c:valAx>
        <c:axId val="26997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0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4F356-EA78-407A-AB12-1525FDC294AF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2CD20-3099-4B71-8A5B-CBC52988F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2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2CD20-3099-4B71-8A5B-CBC52988F7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03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2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8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0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37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57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67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52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1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9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9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2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2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C1D1-B558-441D-B87E-E0C1950E9FE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EEF9A9-5F00-4A2F-B007-6625F9CB5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6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3188" y="-220275"/>
            <a:ext cx="8229600" cy="484686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анкета за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проучване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мнението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дипломантите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bg-BG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 </a:t>
            </a:r>
            <a:r>
              <a:rPr lang="bg-BG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„Фармация“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МУ-Варна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7/2018</a:t>
            </a:r>
            <a:endParaRPr lang="bg-BG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938" y="44170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228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22" y="395785"/>
            <a:ext cx="4490112" cy="1105469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</a:rPr>
              <a:t>Моля посочете Вашата оценка (по шестобалната система от 2 до 6)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76457583"/>
              </p:ext>
            </p:extLst>
          </p:nvPr>
        </p:nvGraphicFramePr>
        <p:xfrm>
          <a:off x="191070" y="1681163"/>
          <a:ext cx="5806506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982639"/>
            <a:ext cx="5906069" cy="1078173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Считате ли, че обучението и квалификацията, които Ви дава МУ-Варна Ви правят конкурентоспособни  на Ваши колеги, получили образование в друго учебно заведение?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26" name="Content Placeholder 2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57932245"/>
              </p:ext>
            </p:extLst>
          </p:nvPr>
        </p:nvGraphicFramePr>
        <p:xfrm>
          <a:off x="6346209" y="2505075"/>
          <a:ext cx="5609229" cy="419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028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775520" y="2564904"/>
            <a:ext cx="4464496" cy="432048"/>
          </a:xfrm>
          <a:ln w="28575">
            <a:solidFill>
              <a:srgbClr val="FFC000"/>
            </a:solidFill>
          </a:ln>
        </p:spPr>
        <p:txBody>
          <a:bodyPr anchor="ctr" anchorCtr="1">
            <a:noAutofit/>
          </a:bodyPr>
          <a:lstStyle/>
          <a:p>
            <a:pPr algn="ctr"/>
            <a:r>
              <a:rPr lang="bg-BG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Обхват на проучването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47528" y="404664"/>
            <a:ext cx="4392488" cy="432048"/>
          </a:xfrm>
          <a:ln w="28575">
            <a:solidFill>
              <a:srgbClr val="FFC000"/>
            </a:solidFill>
          </a:ln>
        </p:spPr>
        <p:txBody>
          <a:bodyPr anchor="ctr" anchorCtr="1">
            <a:noAutofit/>
          </a:bodyPr>
          <a:lstStyle/>
          <a:p>
            <a:r>
              <a:rPr lang="bg-BG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75520" y="1052736"/>
            <a:ext cx="4896544" cy="151216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проучи мнението на дипломантите от специалност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Фармация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МУ – Варна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744072" y="404664"/>
            <a:ext cx="3733800" cy="504056"/>
          </a:xfrm>
          <a:ln w="28575">
            <a:solidFill>
              <a:srgbClr val="FFC000"/>
            </a:solidFill>
          </a:ln>
        </p:spPr>
        <p:txBody>
          <a:bodyPr anchor="ctr" anchorCtr="1">
            <a:noAutofit/>
          </a:bodyPr>
          <a:lstStyle/>
          <a:p>
            <a:r>
              <a:rPr lang="bg-BG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 резултати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744072" y="1124744"/>
            <a:ext cx="4133194" cy="479333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дипломантите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специалност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4320" lvl="1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“Фармация”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качеството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Препоръки за подобряване на нивото и качеството на подготовката на студентите от специалност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“Фармация”</a:t>
            </a:r>
            <a:endParaRPr 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8" y="4437112"/>
            <a:ext cx="2916324" cy="2016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75520" y="3212977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just">
              <a:spcBef>
                <a:spcPts val="580"/>
              </a:spcBef>
              <a:buClr>
                <a:srgbClr val="759AA5"/>
              </a:buClr>
              <a:buSzPct val="85000"/>
              <a:buFont typeface="Wingdings 2"/>
              <a:buChar char=""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анкетирани дипломанти от специалност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“Фармация”- 2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жени и 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мъже)</a:t>
            </a:r>
          </a:p>
        </p:txBody>
      </p:sp>
    </p:spTree>
    <p:extLst>
      <p:ext uri="{BB962C8B-B14F-4D97-AF65-F5344CB8AC3E}">
        <p14:creationId xmlns:p14="http://schemas.microsoft.com/office/powerpoint/2010/main" val="12770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140039" y="251167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859809"/>
            <a:ext cx="5157787" cy="982639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Какви бяха мотивите Ви да кандидатствате фармация?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9016089"/>
              </p:ext>
            </p:extLst>
          </p:nvPr>
        </p:nvGraphicFramePr>
        <p:xfrm>
          <a:off x="245660" y="1842448"/>
          <a:ext cx="5751915" cy="484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59809"/>
            <a:ext cx="5183188" cy="982639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 сега трябваше да кандидатствате за висше образование, към коя област бихте се насочили?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32693694"/>
              </p:ext>
            </p:extLst>
          </p:nvPr>
        </p:nvGraphicFramePr>
        <p:xfrm>
          <a:off x="6172199" y="1842448"/>
          <a:ext cx="5674057" cy="4735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61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7421"/>
            <a:ext cx="5157787" cy="859809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</a:rPr>
              <a:t>Обучението отговори ли на Вашите очаквания?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5577308"/>
              </p:ext>
            </p:extLst>
          </p:nvPr>
        </p:nvGraphicFramePr>
        <p:xfrm>
          <a:off x="327546" y="1037230"/>
          <a:ext cx="5377217" cy="443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1868" y="1583140"/>
            <a:ext cx="5117910" cy="1132764"/>
          </a:xfrm>
        </p:spPr>
        <p:txBody>
          <a:bodyPr>
            <a:normAutofit lnSpcReduction="100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Запознати ли сте с възможностите за следдипломно обучение, които МУ-Варна Ви предоставя?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90882656"/>
              </p:ext>
            </p:extLst>
          </p:nvPr>
        </p:nvGraphicFramePr>
        <p:xfrm>
          <a:off x="6496334" y="2852382"/>
          <a:ext cx="5349922" cy="378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69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2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bg-BG" sz="2300" dirty="0" smtClean="0">
                <a:latin typeface="Times New Roman" panose="02020603050405020304" pitchFamily="18" charset="0"/>
              </a:rPr>
              <a:t>Използват ли се съвременни методи при предаването на учебния материал?</a:t>
            </a:r>
            <a:endParaRPr lang="en-US" sz="23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0665631"/>
              </p:ext>
            </p:extLst>
          </p:nvPr>
        </p:nvGraphicFramePr>
        <p:xfrm>
          <a:off x="2589213" y="2549525"/>
          <a:ext cx="434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72955"/>
            <a:ext cx="5183188" cy="1050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</a:rPr>
              <a:t>Привлечени ли бяхте в научноизследователската дейност към някоя катедра?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25" name="Content Placeholder 2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4257706"/>
              </p:ext>
            </p:extLst>
          </p:nvPr>
        </p:nvGraphicFramePr>
        <p:xfrm>
          <a:off x="6654018" y="1323833"/>
          <a:ext cx="5317588" cy="347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518615"/>
            <a:ext cx="10092069" cy="1162548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>
                <a:latin typeface="Times New Roman" panose="02020603050405020304" pitchFamily="18" charset="0"/>
              </a:rPr>
              <a:t>Как оценявате осигуреността на библиотеката с учебни материали, учебници, ръководства, електронни носители?</a:t>
            </a:r>
          </a:p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147245"/>
              </p:ext>
            </p:extLst>
          </p:nvPr>
        </p:nvGraphicFramePr>
        <p:xfrm>
          <a:off x="839788" y="1815152"/>
          <a:ext cx="10379347" cy="4804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01105" y="1681163"/>
            <a:ext cx="608924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10028" y="2505075"/>
            <a:ext cx="181971" cy="3684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4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138" y="395785"/>
            <a:ext cx="11382232" cy="1285378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Как оценявате нивото на подготовката Ви в хода на обучението за придобиване на фундаменталните медико-биологически и клинико-медицински знания в областите? (оценка по шестобалната система от 2 до 6)?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8001464"/>
              </p:ext>
            </p:extLst>
          </p:nvPr>
        </p:nvGraphicFramePr>
        <p:xfrm>
          <a:off x="382138" y="2076450"/>
          <a:ext cx="11382232" cy="457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flipH="1">
            <a:off x="12091915" y="1681163"/>
            <a:ext cx="45719" cy="8239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91916" y="2505075"/>
            <a:ext cx="100084" cy="36845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6479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Как оценявате подготовката си по време на стажа по: (оценка по шестобалната система от 2 до 6)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1186427"/>
              </p:ext>
            </p:extLst>
          </p:nvPr>
        </p:nvGraphicFramePr>
        <p:xfrm>
          <a:off x="409434" y="2505075"/>
          <a:ext cx="5363569" cy="407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491319"/>
            <a:ext cx="5183188" cy="887105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 Ви обучаваше по време на държавния стаж?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96238309"/>
              </p:ext>
            </p:extLst>
          </p:nvPr>
        </p:nvGraphicFramePr>
        <p:xfrm>
          <a:off x="6318912" y="1378424"/>
          <a:ext cx="5554640" cy="4811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68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9788" y="-45718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8365"/>
            <a:ext cx="5157787" cy="1241946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>
                <a:latin typeface="Times New Roman" panose="02020603050405020304" pitchFamily="18" charset="0"/>
              </a:rPr>
              <a:t>Как оценявате придобитите от Вас специални фармацевтични знания за: (оценката е по шестобалната система от 2 до 6)</a:t>
            </a:r>
            <a:endParaRPr lang="en-US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3517845"/>
              </p:ext>
            </p:extLst>
          </p:nvPr>
        </p:nvGraphicFramePr>
        <p:xfrm>
          <a:off x="204716" y="1460310"/>
          <a:ext cx="5270667" cy="517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1176" y="218365"/>
            <a:ext cx="5145206" cy="1433014"/>
          </a:xfrm>
        </p:spPr>
        <p:txBody>
          <a:bodyPr>
            <a:noAutofit/>
          </a:bodyPr>
          <a:lstStyle/>
          <a:p>
            <a:r>
              <a:rPr lang="bg-BG" sz="2200" dirty="0" smtClean="0">
                <a:latin typeface="Times New Roman" panose="02020603050405020304" pitchFamily="18" charset="0"/>
              </a:rPr>
              <a:t>Каква оценка бихте дали на придобитите от Вас организационно – управленски знания и умения относно: (оценката е по шестобалната система от 2 до 6)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9233690"/>
              </p:ext>
            </p:extLst>
          </p:nvPr>
        </p:nvGraphicFramePr>
        <p:xfrm>
          <a:off x="5475383" y="1477410"/>
          <a:ext cx="6520999" cy="539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56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607</TotalTime>
  <Words>337</Words>
  <Application>Microsoft Office PowerPoint</Application>
  <PresentationFormat>Widescreen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2</vt:lpstr>
      <vt:lpstr>Wingdings 3</vt:lpstr>
      <vt:lpstr>Wisp</vt:lpstr>
      <vt:lpstr>Анализ на резултатите от анкета за проучване мнението на дипломантите от Факултет „Фармация“ при МУ-Варна 2017/2018</vt:lpstr>
      <vt:lpstr>Обхват на проучването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анкета за проучване мнението на дипломантите от Факултет „Фармация“ при МУ-Варна 2014</dc:title>
  <dc:creator>FUJITSU</dc:creator>
  <cp:lastModifiedBy>FUJITSU</cp:lastModifiedBy>
  <cp:revision>50</cp:revision>
  <dcterms:created xsi:type="dcterms:W3CDTF">2015-05-15T11:41:59Z</dcterms:created>
  <dcterms:modified xsi:type="dcterms:W3CDTF">2018-10-26T04:52:41Z</dcterms:modified>
</cp:coreProperties>
</file>