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dirty="0" smtClean="0"/>
              <a:t>Брой представители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076-49BF-B3B6-10CEED823A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076-49BF-B3B6-10CEED823A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076-49BF-B3B6-10CEED823A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076-49BF-B3B6-10CEED823A2E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14818E8-19E7-4B64-81D5-3E9BC0CAB72D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7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76-49BF-B3B6-10CEED823A2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5497FF4-E69F-4084-A755-01AB62F2B2D0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1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076-49BF-B3B6-10CEED823A2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C37E00F-263A-4296-B570-B0C87B0752A2}" type="CATEGORYNAME">
                      <a:rPr lang="bg-BG"/>
                      <a:pPr/>
                      <a:t>[CATEGORY NAME]</a:t>
                    </a:fld>
                    <a:r>
                      <a:rPr lang="bg-BG" baseline="0" dirty="0"/>
                      <a:t>
</a:t>
                    </a:r>
                    <a:r>
                      <a:rPr lang="bg-BG" baseline="0" dirty="0" smtClean="0"/>
                      <a:t>2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76-49BF-B3B6-10CEED823A2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B793CDD9-341A-4F1F-8862-E9512F9D6310}" type="CATEGORYNAME">
                      <a:rPr lang="bg-BG"/>
                      <a:pPr/>
                      <a:t>[CATEGORY NAME]</a:t>
                    </a:fld>
                    <a:r>
                      <a:rPr lang="bg-BG" baseline="0"/>
                      <a:t>
</a:t>
                    </a:r>
                    <a:r>
                      <a:rPr lang="bg-BG" baseline="0" smtClean="0"/>
                      <a:t>3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076-49BF-B3B6-10CEED823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Аптека</c:v>
                </c:pt>
                <c:pt idx="1">
                  <c:v>Болнична аптека</c:v>
                </c:pt>
                <c:pt idx="2">
                  <c:v>Лекарствено производство</c:v>
                </c:pt>
                <c:pt idx="3">
                  <c:v>Администрация и контрол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76-49BF-B3B6-10CEED823A2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Много добро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0.81</c:v>
                </c:pt>
                <c:pt idx="1">
                  <c:v>0.76</c:v>
                </c:pt>
                <c:pt idx="2">
                  <c:v>0.86</c:v>
                </c:pt>
                <c:pt idx="3">
                  <c:v>0.86</c:v>
                </c:pt>
                <c:pt idx="4">
                  <c:v>0.82</c:v>
                </c:pt>
                <c:pt idx="5">
                  <c:v>0.78</c:v>
                </c:pt>
                <c:pt idx="6">
                  <c:v>0.86</c:v>
                </c:pt>
                <c:pt idx="7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1-494B-87A4-70CD0EF912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Добро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0.17</c:v>
                </c:pt>
                <c:pt idx="1">
                  <c:v>0.14000000000000001</c:v>
                </c:pt>
                <c:pt idx="2">
                  <c:v>0.12</c:v>
                </c:pt>
                <c:pt idx="3">
                  <c:v>0.12</c:v>
                </c:pt>
                <c:pt idx="4">
                  <c:v>0.16</c:v>
                </c:pt>
                <c:pt idx="5">
                  <c:v>0.1</c:v>
                </c:pt>
                <c:pt idx="6">
                  <c:v>0.14000000000000001</c:v>
                </c:pt>
                <c:pt idx="7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1-494B-87A4-70CD0EF912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0.02</c:v>
                </c:pt>
                <c:pt idx="1">
                  <c:v>0.1</c:v>
                </c:pt>
                <c:pt idx="2">
                  <c:v>0.02</c:v>
                </c:pt>
                <c:pt idx="3">
                  <c:v>0.02</c:v>
                </c:pt>
                <c:pt idx="4">
                  <c:v>0.02</c:v>
                </c:pt>
                <c:pt idx="5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91-494B-87A4-70CD0EF9128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Незадоволително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6000"/>
                    <a:lumMod val="100000"/>
                  </a:schemeClr>
                </a:gs>
                <a:gs pos="78000">
                  <a:schemeClr val="accent4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391-494B-87A4-70CD0EF9128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0000"/>
                  </a:schemeClr>
                </a:gs>
                <a:gs pos="78000">
                  <a:schemeClr val="accent5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Sheet1!$A$2:$A$9</c:f>
              <c:strCache>
                <c:ptCount val="8"/>
                <c:pt idx="0">
                  <c:v>Разбиране на етичните аспекти от работата</c:v>
                </c:pt>
                <c:pt idx="1">
                  <c:v>Бързи и адекватни реакции</c:v>
                </c:pt>
                <c:pt idx="2">
                  <c:v>Комуникативни умения</c:v>
                </c:pt>
                <c:pt idx="3">
                  <c:v>Работа в екип</c:v>
                </c:pt>
                <c:pt idx="4">
                  <c:v>Вземане на самостоятелни решения</c:v>
                </c:pt>
                <c:pt idx="5">
                  <c:v>Адаптация</c:v>
                </c:pt>
                <c:pt idx="6">
                  <c:v>Практическа подготовка</c:v>
                </c:pt>
                <c:pt idx="7">
                  <c:v>Теоретична подготовка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391-494B-87A4-70CD0EF912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0432904"/>
        <c:axId val="420440448"/>
        <c:axId val="0"/>
      </c:bar3DChart>
      <c:catAx>
        <c:axId val="420432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40448"/>
        <c:crosses val="autoZero"/>
        <c:auto val="1"/>
        <c:lblAlgn val="ctr"/>
        <c:lblOffset val="100"/>
        <c:noMultiLvlLbl val="0"/>
      </c:catAx>
      <c:valAx>
        <c:axId val="4204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43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Изключително добра</c:v>
                </c:pt>
                <c:pt idx="1">
                  <c:v>По-скоро добра </c:v>
                </c:pt>
                <c:pt idx="2">
                  <c:v>Не мога да преценя</c:v>
                </c:pt>
                <c:pt idx="3">
                  <c:v>Без разлика </c:v>
                </c:pt>
                <c:pt idx="4">
                  <c:v>По-скоро слаба</c:v>
                </c:pt>
                <c:pt idx="5">
                  <c:v>Изключително слаба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0.89</c:v>
                </c:pt>
                <c:pt idx="1">
                  <c:v>0.03</c:v>
                </c:pt>
                <c:pt idx="2">
                  <c:v>0.03</c:v>
                </c:pt>
                <c:pt idx="3">
                  <c:v>0.05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3-4FD1-B64F-16065E342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9584008"/>
        <c:axId val="419586960"/>
      </c:barChart>
      <c:catAx>
        <c:axId val="419584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6960"/>
        <c:crosses val="autoZero"/>
        <c:auto val="1"/>
        <c:lblAlgn val="ctr"/>
        <c:lblOffset val="100"/>
        <c:noMultiLvlLbl val="0"/>
      </c:catAx>
      <c:valAx>
        <c:axId val="4195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584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0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5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4828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0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040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0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22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8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7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3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6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8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7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8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5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E2592-5302-4517-BCAE-F03A27D74373}" type="datetimeFigureOut">
              <a:rPr lang="en-US" smtClean="0"/>
              <a:t>03/11/2020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3D9B78-16E5-48B2-A007-73DD91395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8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837"/>
            <a:ext cx="9144000" cy="2863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" y="498763"/>
            <a:ext cx="11841018" cy="6243781"/>
          </a:xfrm>
          <a:solidFill>
            <a:schemeClr val="bg1"/>
          </a:solidFill>
        </p:spPr>
        <p:txBody>
          <a:bodyPr/>
          <a:lstStyle/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Анализ на резултатите от анкета за проучване на мнението на работодатели и потребители на кадри за подготовката на студенти от специалност „Фармация“ в Медицински университет „Проф. д-р Параскев Стоянов“ – Варна  </a:t>
            </a:r>
            <a:endParaRPr lang="en-US" sz="2800" dirty="0" smtClean="0"/>
          </a:p>
          <a:p>
            <a:pPr algn="ctr">
              <a:lnSpc>
                <a:spcPct val="120000"/>
              </a:lnSpc>
            </a:pPr>
            <a:r>
              <a:rPr lang="bg-BG" sz="2800" dirty="0" smtClean="0"/>
              <a:t>2017-2018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950" y="397165"/>
            <a:ext cx="232410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490" y="193964"/>
            <a:ext cx="9654309" cy="803564"/>
          </a:xfrm>
        </p:spPr>
        <p:txBody>
          <a:bodyPr>
            <a:noAutofit/>
          </a:bodyPr>
          <a:lstStyle/>
          <a:p>
            <a:r>
              <a:rPr lang="bg-BG" sz="2800" dirty="0" smtClean="0"/>
              <a:t>В анонимното анкетно проучване са участвали представители на: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75166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019"/>
            <a:ext cx="10515600" cy="849745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Как бихте оценили качествата на възпитаниците на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019039"/>
              </p:ext>
            </p:extLst>
          </p:nvPr>
        </p:nvGraphicFramePr>
        <p:xfrm>
          <a:off x="838200" y="1006764"/>
          <a:ext cx="10515600" cy="556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7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018" y="138545"/>
            <a:ext cx="9672782" cy="1089891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В сравнение с други висши медицински училища, как оценявате академичната подготовка на студентите-медици от МУ-Варна?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330188"/>
              </p:ext>
            </p:extLst>
          </p:nvPr>
        </p:nvGraphicFramePr>
        <p:xfrm>
          <a:off x="838200" y="1431925"/>
          <a:ext cx="10515600" cy="474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4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78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PowerPoint Presentation</vt:lpstr>
      <vt:lpstr>В анонимното анкетно проучване са участвали представители на:</vt:lpstr>
      <vt:lpstr>Как бихте оценили качествата на възпитаниците на МУ-Варна?</vt:lpstr>
      <vt:lpstr>В сравнение с други висши медицински училища, как оценявате академичната подготовка на студентите-медици от МУ-Варна?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</cp:revision>
  <dcterms:created xsi:type="dcterms:W3CDTF">2020-03-11T07:30:33Z</dcterms:created>
  <dcterms:modified xsi:type="dcterms:W3CDTF">2020-03-11T09:07:28Z</dcterms:modified>
</cp:coreProperties>
</file>