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7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photoAlbum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545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61" autoAdjust="0"/>
    <p:restoredTop sz="94660"/>
  </p:normalViewPr>
  <p:slideViewPr>
    <p:cSldViewPr>
      <p:cViewPr varScale="1">
        <p:scale>
          <a:sx n="83" d="100"/>
          <a:sy n="83" d="100"/>
        </p:scale>
        <p:origin x="146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explosion val="24"/>
          <c:dLbls>
            <c:dLbl>
              <c:idx val="0"/>
              <c:layout>
                <c:manualLayout>
                  <c:x val="-0.23963616155123466"/>
                  <c:y val="-0.17081002333991638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CA7-4D41-AAD6-756E8AFDE4F6}"/>
                </c:ext>
              </c:extLst>
            </c:dLbl>
            <c:dLbl>
              <c:idx val="1"/>
              <c:layout>
                <c:manualLayout>
                  <c:x val="7.0606218865498949E-2"/>
                  <c:y val="1.7554079355715714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CA7-4D41-AAD6-756E8AFDE4F6}"/>
                </c:ext>
              </c:extLst>
            </c:dLbl>
            <c:dLbl>
              <c:idx val="2"/>
              <c:layout>
                <c:manualLayout>
                  <c:x val="0.11593524023782742"/>
                  <c:y val="8.233029828926107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5CA7-4D41-AAD6-756E8AFDE4F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 i="1">
                    <a:solidFill>
                      <a:schemeClr val="accent5">
                        <a:lumMod val="60000"/>
                        <a:lumOff val="40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Да</c:v>
                </c:pt>
                <c:pt idx="1">
                  <c:v>Не</c:v>
                </c:pt>
                <c:pt idx="2">
                  <c:v>Не съвсем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0.89</c:v>
                </c:pt>
                <c:pt idx="1">
                  <c:v>0.04</c:v>
                </c:pt>
                <c:pt idx="2">
                  <c:v>7.0000000000000007E-2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CA7-4D41-AAD6-756E8AFDE4F6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t"/>
      <c:overlay val="0"/>
      <c:txPr>
        <a:bodyPr/>
        <a:lstStyle/>
        <a:p>
          <a:pPr>
            <a:defRPr b="1" i="1"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0.27721088435374164"/>
                  <c:y val="-5.211726384364821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1D4-46E9-AAC0-54A2E1BAEEB0}"/>
                </c:ext>
              </c:extLst>
            </c:dLbl>
            <c:dLbl>
              <c:idx val="1"/>
              <c:layout>
                <c:manualLayout>
                  <c:x val="0.28061224489795905"/>
                  <c:y val="-1.30293159609120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1D4-46E9-AAC0-54A2E1BAEEB0}"/>
                </c:ext>
              </c:extLst>
            </c:dLbl>
            <c:dLbl>
              <c:idx val="2"/>
              <c:layout>
                <c:manualLayout>
                  <c:x val="0.25680272108843527"/>
                  <c:y val="-5.211726384364821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1D4-46E9-AAC0-54A2E1BAEEB0}"/>
                </c:ext>
              </c:extLst>
            </c:dLbl>
            <c:dLbl>
              <c:idx val="3"/>
              <c:layout>
                <c:manualLayout>
                  <c:x val="0.23299319727891157"/>
                  <c:y val="-1.30293159609120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1D4-46E9-AAC0-54A2E1BAEEB0}"/>
                </c:ext>
              </c:extLst>
            </c:dLbl>
            <c:dLbl>
              <c:idx val="4"/>
              <c:layout>
                <c:manualLayout>
                  <c:x val="0.23469387755102042"/>
                  <c:y val="-5.211726384364821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81D4-46E9-AAC0-54A2E1BAEEB0}"/>
                </c:ext>
              </c:extLst>
            </c:dLbl>
            <c:dLbl>
              <c:idx val="5"/>
              <c:layout>
                <c:manualLayout>
                  <c:x val="0.23469387755102042"/>
                  <c:y val="-2.60586319218241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1D4-46E9-AAC0-54A2E1BAEEB0}"/>
                </c:ext>
              </c:extLst>
            </c:dLbl>
            <c:dLbl>
              <c:idx val="6"/>
              <c:layout>
                <c:manualLayout>
                  <c:x val="0.21768707482993196"/>
                  <c:y val="-3.38762214983713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81D4-46E9-AAC0-54A2E1BAEEB0}"/>
                </c:ext>
              </c:extLst>
            </c:dLbl>
            <c:dLbl>
              <c:idx val="7"/>
              <c:layout>
                <c:manualLayout>
                  <c:x val="0.19047619047619047"/>
                  <c:y val="-1.30293159609120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81D4-46E9-AAC0-54A2E1BAEEB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 i="1">
                    <a:solidFill>
                      <a:srgbClr val="C0545E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Sheet1!$A$2:$A$9</c:f>
              <c:strCache>
                <c:ptCount val="8"/>
                <c:pt idx="0">
                  <c:v>Възможност за използване на библиотеката</c:v>
                </c:pt>
                <c:pt idx="1">
                  <c:v>Лекционни зали</c:v>
                </c:pt>
                <c:pt idx="2">
                  <c:v>Семинарни зали</c:v>
                </c:pt>
                <c:pt idx="3">
                  <c:v>Зали за практически занятия</c:v>
                </c:pt>
                <c:pt idx="4">
                  <c:v>Възможности за използване на Интернет</c:v>
                </c:pt>
                <c:pt idx="5">
                  <c:v>Студентски общежития</c:v>
                </c:pt>
                <c:pt idx="6">
                  <c:v>Студентски столове</c:v>
                </c:pt>
                <c:pt idx="7">
                  <c:v>Възможности за спортуване</c:v>
                </c:pt>
              </c:strCache>
            </c:strRef>
          </c:cat>
          <c:val>
            <c:numRef>
              <c:f>Sheet1!$B$2:$B$9</c:f>
              <c:numCache>
                <c:formatCode>General</c:formatCode>
                <c:ptCount val="8"/>
                <c:pt idx="0">
                  <c:v>5.6</c:v>
                </c:pt>
                <c:pt idx="1">
                  <c:v>5.0999999999999996</c:v>
                </c:pt>
                <c:pt idx="2">
                  <c:v>4.9000000000000004</c:v>
                </c:pt>
                <c:pt idx="3">
                  <c:v>5.2</c:v>
                </c:pt>
                <c:pt idx="4">
                  <c:v>5.4</c:v>
                </c:pt>
                <c:pt idx="5">
                  <c:v>4.7</c:v>
                </c:pt>
                <c:pt idx="6">
                  <c:v>4.5999999999999996</c:v>
                </c:pt>
                <c:pt idx="7">
                  <c:v>5.3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81D4-46E9-AAC0-54A2E1BAEEB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gapDepth val="95"/>
        <c:shape val="cone"/>
        <c:axId val="179950336"/>
        <c:axId val="181802880"/>
        <c:axId val="0"/>
      </c:bar3DChart>
      <c:catAx>
        <c:axId val="179950336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600" b="1" i="1">
                <a:solidFill>
                  <a:srgbClr val="C0545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81802880"/>
        <c:crosses val="autoZero"/>
        <c:auto val="1"/>
        <c:lblAlgn val="ctr"/>
        <c:lblOffset val="100"/>
        <c:noMultiLvlLbl val="0"/>
      </c:catAx>
      <c:valAx>
        <c:axId val="18180288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7995033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explosion val="25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 i="1">
                    <a:solidFill>
                      <a:schemeClr val="accent6">
                        <a:lumMod val="60000"/>
                        <a:lumOff val="40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Да, при вземане на изпит</c:v>
                </c:pt>
                <c:pt idx="1">
                  <c:v>Да, при уреждане на общежитие</c:v>
                </c:pt>
                <c:pt idx="2">
                  <c:v>Не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</c:v>
                </c:pt>
                <c:pt idx="1">
                  <c:v>0</c:v>
                </c:pt>
                <c:pt idx="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943-42F3-9E83-543A3EE7E5A5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t"/>
      <c:overlay val="0"/>
      <c:txPr>
        <a:bodyPr/>
        <a:lstStyle/>
        <a:p>
          <a:pPr>
            <a:defRPr b="1" i="1"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 i="1">
                    <a:solidFill>
                      <a:schemeClr val="accent4">
                        <a:lumMod val="7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Sheet1!$A$2:$A$9</c:f>
              <c:strCache>
                <c:ptCount val="8"/>
                <c:pt idx="0">
                  <c:v>Теоритична подготовка</c:v>
                </c:pt>
                <c:pt idx="1">
                  <c:v>Университетската библиотека</c:v>
                </c:pt>
                <c:pt idx="2">
                  <c:v>Материално техническа база</c:v>
                </c:pt>
                <c:pt idx="3">
                  <c:v>Практическа подготовка</c:v>
                </c:pt>
                <c:pt idx="4">
                  <c:v>Социално-битови условия</c:v>
                </c:pt>
                <c:pt idx="5">
                  <c:v>Обезпеченост на уч. процес</c:v>
                </c:pt>
                <c:pt idx="6">
                  <c:v>Работата на студентския съвет</c:v>
                </c:pt>
                <c:pt idx="7">
                  <c:v>Административно обслужване на студентите</c:v>
                </c:pt>
              </c:strCache>
            </c:strRef>
          </c:cat>
          <c:val>
            <c:numRef>
              <c:f>Sheet1!$B$2:$B$9</c:f>
              <c:numCache>
                <c:formatCode>General</c:formatCode>
                <c:ptCount val="8"/>
                <c:pt idx="0">
                  <c:v>5.3</c:v>
                </c:pt>
                <c:pt idx="1">
                  <c:v>5.4</c:v>
                </c:pt>
                <c:pt idx="2">
                  <c:v>5.3</c:v>
                </c:pt>
                <c:pt idx="3">
                  <c:v>5</c:v>
                </c:pt>
                <c:pt idx="4">
                  <c:v>4.8</c:v>
                </c:pt>
                <c:pt idx="5">
                  <c:v>4.8</c:v>
                </c:pt>
                <c:pt idx="6">
                  <c:v>4.8</c:v>
                </c:pt>
                <c:pt idx="7">
                  <c:v>4.7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114-4EE9-9E91-8F23B682DAA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Sheet1!$A$2:$A$9</c:f>
              <c:strCache>
                <c:ptCount val="8"/>
                <c:pt idx="0">
                  <c:v>Теоритична подготовка</c:v>
                </c:pt>
                <c:pt idx="1">
                  <c:v>Университетската библиотека</c:v>
                </c:pt>
                <c:pt idx="2">
                  <c:v>Материално техническа база</c:v>
                </c:pt>
                <c:pt idx="3">
                  <c:v>Практическа подготовка</c:v>
                </c:pt>
                <c:pt idx="4">
                  <c:v>Социално-битови условия</c:v>
                </c:pt>
                <c:pt idx="5">
                  <c:v>Обезпеченост на уч. процес</c:v>
                </c:pt>
                <c:pt idx="6">
                  <c:v>Работата на студентския съвет</c:v>
                </c:pt>
                <c:pt idx="7">
                  <c:v>Административно обслужване на студентите</c:v>
                </c:pt>
              </c:strCache>
            </c:strRef>
          </c:cat>
          <c:val>
            <c:numRef>
              <c:f>Sheet1!$C$2:$C$9</c:f>
              <c:numCache>
                <c:formatCode>General</c:formatCode>
                <c:ptCount val="8"/>
              </c:numCache>
            </c:numRef>
          </c:val>
          <c:extLst>
            <c:ext xmlns:c16="http://schemas.microsoft.com/office/drawing/2014/chart" uri="{C3380CC4-5D6E-409C-BE32-E72D297353CC}">
              <c16:uniqueId val="{00000000-30C9-4EA1-AE9A-2B6B4139B052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Sheet1!$A$2:$A$9</c:f>
              <c:strCache>
                <c:ptCount val="8"/>
                <c:pt idx="0">
                  <c:v>Теоритична подготовка</c:v>
                </c:pt>
                <c:pt idx="1">
                  <c:v>Университетската библиотека</c:v>
                </c:pt>
                <c:pt idx="2">
                  <c:v>Материално техническа база</c:v>
                </c:pt>
                <c:pt idx="3">
                  <c:v>Практическа подготовка</c:v>
                </c:pt>
                <c:pt idx="4">
                  <c:v>Социално-битови условия</c:v>
                </c:pt>
                <c:pt idx="5">
                  <c:v>Обезпеченост на уч. процес</c:v>
                </c:pt>
                <c:pt idx="6">
                  <c:v>Работата на студентския съвет</c:v>
                </c:pt>
                <c:pt idx="7">
                  <c:v>Административно обслужване на студентите</c:v>
                </c:pt>
              </c:strCache>
            </c:strRef>
          </c:cat>
          <c:val>
            <c:numRef>
              <c:f>Sheet1!$D$2:$D$9</c:f>
              <c:numCache>
                <c:formatCode>General</c:formatCode>
                <c:ptCount val="8"/>
              </c:numCache>
            </c:numRef>
          </c:val>
          <c:extLst>
            <c:ext xmlns:c16="http://schemas.microsoft.com/office/drawing/2014/chart" uri="{C3380CC4-5D6E-409C-BE32-E72D297353CC}">
              <c16:uniqueId val="{00000001-30C9-4EA1-AE9A-2B6B4139B05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181804416"/>
        <c:axId val="188667008"/>
        <c:axId val="0"/>
      </c:bar3DChart>
      <c:catAx>
        <c:axId val="18180441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 rot="-5400000" vert="horz"/>
          <a:lstStyle/>
          <a:p>
            <a:pPr>
              <a:defRPr sz="1600" b="1" i="1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88667008"/>
        <c:crosses val="autoZero"/>
        <c:auto val="1"/>
        <c:lblAlgn val="ctr"/>
        <c:lblOffset val="100"/>
        <c:noMultiLvlLbl val="0"/>
      </c:catAx>
      <c:valAx>
        <c:axId val="188667008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8180441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 i="1">
                    <a:solidFill>
                      <a:srgbClr val="FFC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Sheet1!$A$2:$A$7</c:f>
              <c:strCache>
                <c:ptCount val="6"/>
                <c:pt idx="0">
                  <c:v>Интересни дискусии с преподавателя</c:v>
                </c:pt>
                <c:pt idx="1">
                  <c:v>Уважение към преподавателя</c:v>
                </c:pt>
                <c:pt idx="2">
                  <c:v>Полезна информация за изпита</c:v>
                </c:pt>
                <c:pt idx="3">
                  <c:v>Систематизирано представяне на материала</c:v>
                </c:pt>
                <c:pt idx="4">
                  <c:v>По-лесно усвояване на материала</c:v>
                </c:pt>
                <c:pt idx="5">
                  <c:v>Друго</c:v>
                </c:pt>
              </c:strCache>
            </c:strRef>
          </c:cat>
          <c:val>
            <c:numRef>
              <c:f>Sheet1!$B$2:$B$7</c:f>
              <c:numCache>
                <c:formatCode>0%</c:formatCode>
                <c:ptCount val="6"/>
                <c:pt idx="0">
                  <c:v>0.34</c:v>
                </c:pt>
                <c:pt idx="1">
                  <c:v>0.4</c:v>
                </c:pt>
                <c:pt idx="2">
                  <c:v>0.41</c:v>
                </c:pt>
                <c:pt idx="3">
                  <c:v>0.49</c:v>
                </c:pt>
                <c:pt idx="4">
                  <c:v>0.55000000000000004</c:v>
                </c:pt>
                <c:pt idx="5">
                  <c:v>0.05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FA1-4104-BE53-6FAA7D9B0A7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pyramid"/>
        <c:axId val="179977216"/>
        <c:axId val="182388608"/>
        <c:axId val="0"/>
      </c:bar3DChart>
      <c:catAx>
        <c:axId val="179977216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b="1" i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82388608"/>
        <c:crosses val="autoZero"/>
        <c:auto val="1"/>
        <c:lblAlgn val="ctr"/>
        <c:lblOffset val="100"/>
        <c:noMultiLvlLbl val="0"/>
      </c:catAx>
      <c:valAx>
        <c:axId val="182388608"/>
        <c:scaling>
          <c:orientation val="minMax"/>
        </c:scaling>
        <c:delete val="1"/>
        <c:axPos val="b"/>
        <c:numFmt formatCode="0%" sourceLinked="1"/>
        <c:majorTickMark val="out"/>
        <c:minorTickMark val="none"/>
        <c:tickLblPos val="nextTo"/>
        <c:crossAx val="17997721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3"/>
    </mc:Choice>
    <mc:Fallback>
      <c:style val="23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7414965986394558E-2"/>
          <c:y val="1.9252062150803211E-2"/>
          <c:w val="0.9625850340136054"/>
          <c:h val="0.64552463515350489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3605442176870748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202-4E09-8912-2A056669BA9C}"/>
                </c:ext>
              </c:extLst>
            </c:dLbl>
            <c:dLbl>
              <c:idx val="1"/>
              <c:layout>
                <c:manualLayout>
                  <c:x val="1.8707482993197279E-2"/>
                  <c:y val="2.08469055374592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202-4E09-8912-2A056669BA9C}"/>
                </c:ext>
              </c:extLst>
            </c:dLbl>
            <c:dLbl>
              <c:idx val="2"/>
              <c:layout>
                <c:manualLayout>
                  <c:x val="1.5306122448979591E-2"/>
                  <c:y val="5.73289902280130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7202-4E09-8912-2A056669BA9C}"/>
                </c:ext>
              </c:extLst>
            </c:dLbl>
            <c:dLbl>
              <c:idx val="3"/>
              <c:layout>
                <c:manualLayout>
                  <c:x val="2.0408163265306121E-2"/>
                  <c:y val="7.29641693811074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202-4E09-8912-2A056669BA9C}"/>
                </c:ext>
              </c:extLst>
            </c:dLbl>
            <c:dLbl>
              <c:idx val="4"/>
              <c:layout>
                <c:manualLayout>
                  <c:x val="1.7006802721088437E-2"/>
                  <c:y val="0.1250814332247557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7202-4E09-8912-2A056669BA9C}"/>
                </c:ext>
              </c:extLst>
            </c:dLbl>
            <c:dLbl>
              <c:idx val="5"/>
              <c:layout>
                <c:manualLayout>
                  <c:x val="1.3605442176870748E-2"/>
                  <c:y val="0.1381107491856677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7202-4E09-8912-2A056669BA9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 i="1">
                    <a:solidFill>
                      <a:srgbClr val="C0545E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Sheet1!$A$2:$A$7</c:f>
              <c:strCache>
                <c:ptCount val="6"/>
                <c:pt idx="0">
                  <c:v>Съвпада с отработката на упражненията</c:v>
                </c:pt>
                <c:pt idx="1">
                  <c:v>Друго</c:v>
                </c:pt>
                <c:pt idx="2">
                  <c:v>Повтаря се с материала от учебника</c:v>
                </c:pt>
                <c:pt idx="3">
                  <c:v>Лекциите са в неудобно време</c:v>
                </c:pt>
                <c:pt idx="4">
                  <c:v>Поради липса на време</c:v>
                </c:pt>
                <c:pt idx="5">
                  <c:v>програмата е прентоварена</c:v>
                </c:pt>
              </c:strCache>
            </c:strRef>
          </c:cat>
          <c:val>
            <c:numRef>
              <c:f>Sheet1!$B$2:$B$7</c:f>
              <c:numCache>
                <c:formatCode>0%</c:formatCode>
                <c:ptCount val="6"/>
                <c:pt idx="0">
                  <c:v>0.03</c:v>
                </c:pt>
                <c:pt idx="1">
                  <c:v>0.04</c:v>
                </c:pt>
                <c:pt idx="2">
                  <c:v>0.11</c:v>
                </c:pt>
                <c:pt idx="3">
                  <c:v>0.25</c:v>
                </c:pt>
                <c:pt idx="4">
                  <c:v>0.25</c:v>
                </c:pt>
                <c:pt idx="5">
                  <c:v>0.18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7202-4E09-8912-2A056669BA9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5"/>
        <c:gapDepth val="95"/>
        <c:shape val="pyramid"/>
        <c:axId val="182438528"/>
        <c:axId val="182444416"/>
        <c:axId val="0"/>
      </c:bar3DChart>
      <c:catAx>
        <c:axId val="18243852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ln w="28575"/>
        </c:spPr>
        <c:txPr>
          <a:bodyPr/>
          <a:lstStyle/>
          <a:p>
            <a:pPr>
              <a:defRPr sz="1050" b="1" i="1">
                <a:solidFill>
                  <a:srgbClr val="C0545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82444416"/>
        <c:crosses val="autoZero"/>
        <c:auto val="1"/>
        <c:lblAlgn val="ctr"/>
        <c:lblOffset val="100"/>
        <c:noMultiLvlLbl val="0"/>
      </c:catAx>
      <c:valAx>
        <c:axId val="182444416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extTo"/>
        <c:crossAx val="18243852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explosion val="25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 i="1">
                    <a:solidFill>
                      <a:schemeClr val="accent5">
                        <a:lumMod val="60000"/>
                        <a:lumOff val="40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Да</c:v>
                </c:pt>
                <c:pt idx="1">
                  <c:v>Не</c:v>
                </c:pt>
                <c:pt idx="2">
                  <c:v>Не съвсем</c:v>
                </c:pt>
                <c:pt idx="3">
                  <c:v>Не мога да преценя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0.66</c:v>
                </c:pt>
                <c:pt idx="1">
                  <c:v>0.1</c:v>
                </c:pt>
                <c:pt idx="2">
                  <c:v>0.12</c:v>
                </c:pt>
                <c:pt idx="3">
                  <c:v>0.12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8E5-4378-A065-3BF44300F237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t"/>
      <c:overlay val="0"/>
      <c:txPr>
        <a:bodyPr/>
        <a:lstStyle/>
        <a:p>
          <a:pPr>
            <a:defRPr b="1" i="1"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explosion val="25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 i="1">
                    <a:solidFill>
                      <a:srgbClr val="C0545E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Много добра</c:v>
                </c:pt>
                <c:pt idx="1">
                  <c:v>Добра</c:v>
                </c:pt>
                <c:pt idx="2">
                  <c:v>Задоволителна</c:v>
                </c:pt>
                <c:pt idx="3">
                  <c:v>Незадоволителна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0.7</c:v>
                </c:pt>
                <c:pt idx="1">
                  <c:v>0.18</c:v>
                </c:pt>
                <c:pt idx="2">
                  <c:v>0.1</c:v>
                </c:pt>
                <c:pt idx="3">
                  <c:v>0.02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49D-4415-895F-FE8F5511F013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</c:plotArea>
    <c:legend>
      <c:legendPos val="t"/>
      <c:overlay val="0"/>
      <c:txPr>
        <a:bodyPr/>
        <a:lstStyle/>
        <a:p>
          <a:pPr>
            <a:defRPr b="1" i="1">
              <a:solidFill>
                <a:srgbClr val="C0545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4.0816326530612367E-2"/>
                  <c:y val="-5.211726384364821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A13-4DCA-8DBA-FA14BE36A647}"/>
                </c:ext>
              </c:extLst>
            </c:dLbl>
            <c:dLbl>
              <c:idx val="1"/>
              <c:layout>
                <c:manualLayout>
                  <c:x val="1.020408163265306E-2"/>
                  <c:y val="-9.5547213277127244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A13-4DCA-8DBA-FA14BE36A647}"/>
                </c:ext>
              </c:extLst>
            </c:dLbl>
            <c:dLbl>
              <c:idx val="2"/>
              <c:layout>
                <c:manualLayout>
                  <c:x val="1.020408163265306E-2"/>
                  <c:y val="-5.211726384364821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A13-4DCA-8DBA-FA14BE36A647}"/>
                </c:ext>
              </c:extLst>
            </c:dLbl>
            <c:dLbl>
              <c:idx val="3"/>
              <c:layout>
                <c:manualLayout>
                  <c:x val="1.1904761904761904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A13-4DCA-8DBA-FA14BE36A647}"/>
                </c:ext>
              </c:extLst>
            </c:dLbl>
            <c:dLbl>
              <c:idx val="4"/>
              <c:layout>
                <c:manualLayout>
                  <c:x val="3.0612244897959183E-2"/>
                  <c:y val="-7.817589576547231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EA13-4DCA-8DBA-FA14BE36A647}"/>
                </c:ext>
              </c:extLst>
            </c:dLbl>
            <c:dLbl>
              <c:idx val="5"/>
              <c:layout>
                <c:manualLayout>
                  <c:x val="3.4013605442176874E-2"/>
                  <c:y val="-2.605863192182410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A13-4DCA-8DBA-FA14BE36A647}"/>
                </c:ext>
              </c:extLst>
            </c:dLbl>
            <c:dLbl>
              <c:idx val="6"/>
              <c:layout>
                <c:manualLayout>
                  <c:x val="3.0612244897959183E-2"/>
                  <c:y val="-1.04234527687296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EA13-4DCA-8DBA-FA14BE36A64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 i="1">
                    <a:solidFill>
                      <a:schemeClr val="accent2">
                        <a:lumMod val="60000"/>
                        <a:lumOff val="40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Sheet1!$A$2:$A$8</c:f>
              <c:strCache>
                <c:ptCount val="7"/>
                <c:pt idx="0">
                  <c:v>Да се снабди с повече нови учебници и уч. материали</c:v>
                </c:pt>
                <c:pt idx="1">
                  <c:v>Да се оборудва с повече компютри и друга офис техника</c:v>
                </c:pt>
                <c:pt idx="2">
                  <c:v>Да се оборудва с повече читални</c:v>
                </c:pt>
                <c:pt idx="3">
                  <c:v>Да работи с удължено работно време</c:v>
                </c:pt>
                <c:pt idx="4">
                  <c:v>Да са по-учтиви със студентите</c:v>
                </c:pt>
                <c:pt idx="5">
                  <c:v>Да има възможност за неограничен Интернет</c:v>
                </c:pt>
                <c:pt idx="6">
                  <c:v>Друго</c:v>
                </c:pt>
              </c:strCache>
            </c:strRef>
          </c:cat>
          <c:val>
            <c:numRef>
              <c:f>Sheet1!$B$2:$B$8</c:f>
              <c:numCache>
                <c:formatCode>0%</c:formatCode>
                <c:ptCount val="7"/>
                <c:pt idx="0">
                  <c:v>0.36</c:v>
                </c:pt>
                <c:pt idx="1">
                  <c:v>0.25</c:v>
                </c:pt>
                <c:pt idx="2">
                  <c:v>0.35</c:v>
                </c:pt>
                <c:pt idx="3">
                  <c:v>0.22</c:v>
                </c:pt>
                <c:pt idx="4">
                  <c:v>0.11</c:v>
                </c:pt>
                <c:pt idx="5">
                  <c:v>0.08</c:v>
                </c:pt>
                <c:pt idx="6">
                  <c:v>0.08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EA13-4DCA-8DBA-FA14BE36A64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182745344"/>
        <c:axId val="182752384"/>
        <c:axId val="0"/>
      </c:bar3DChart>
      <c:catAx>
        <c:axId val="182745344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600" b="1" i="1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82752384"/>
        <c:crosses val="autoZero"/>
        <c:auto val="1"/>
        <c:lblAlgn val="ctr"/>
        <c:lblOffset val="100"/>
        <c:noMultiLvlLbl val="0"/>
      </c:catAx>
      <c:valAx>
        <c:axId val="182752384"/>
        <c:scaling>
          <c:orientation val="minMax"/>
        </c:scaling>
        <c:delete val="1"/>
        <c:axPos val="b"/>
        <c:numFmt formatCode="0%" sourceLinked="1"/>
        <c:majorTickMark val="out"/>
        <c:minorTickMark val="none"/>
        <c:tickLblPos val="nextTo"/>
        <c:crossAx val="18274534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explosion val="25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 i="1">
                    <a:solidFill>
                      <a:schemeClr val="accent1">
                        <a:lumMod val="40000"/>
                        <a:lumOff val="60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Много добра</c:v>
                </c:pt>
                <c:pt idx="1">
                  <c:v>Добра</c:v>
                </c:pt>
                <c:pt idx="2">
                  <c:v>Задоволителна</c:v>
                </c:pt>
                <c:pt idx="3">
                  <c:v>Незадоволителна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0.75</c:v>
                </c:pt>
                <c:pt idx="1">
                  <c:v>0.2</c:v>
                </c:pt>
                <c:pt idx="2">
                  <c:v>0.04</c:v>
                </c:pt>
                <c:pt idx="3">
                  <c:v>0.01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415-4384-888C-0B5CDC261D78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t"/>
      <c:overlay val="0"/>
      <c:txPr>
        <a:bodyPr/>
        <a:lstStyle/>
        <a:p>
          <a:pPr>
            <a:defRPr i="1">
              <a:solidFill>
                <a:schemeClr val="accent1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Lbls>
            <c:dLbl>
              <c:idx val="0"/>
              <c:layout>
                <c:manualLayout>
                  <c:x val="-0.29158136482939634"/>
                  <c:y val="-0.31465674933955728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2D4-4247-BC85-A0E0C0481180}"/>
                </c:ext>
              </c:extLst>
            </c:dLbl>
            <c:dLbl>
              <c:idx val="1"/>
              <c:layout>
                <c:manualLayout>
                  <c:x val="0.17978982537897048"/>
                  <c:y val="0.15824299161301905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2D4-4247-BC85-A0E0C048118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 i="1">
                    <a:solidFill>
                      <a:srgbClr val="C0545E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Да</c:v>
                </c:pt>
                <c:pt idx="1">
                  <c:v>Не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0.68</c:v>
                </c:pt>
                <c:pt idx="1">
                  <c:v>0.32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2D4-4247-BC85-A0E0C0481180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t"/>
      <c:overlay val="0"/>
      <c:txPr>
        <a:bodyPr/>
        <a:lstStyle/>
        <a:p>
          <a:pPr>
            <a:defRPr b="1" i="1">
              <a:solidFill>
                <a:srgbClr val="C0545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 i="1">
                    <a:solidFill>
                      <a:srgbClr val="FFC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Много добра</c:v>
                </c:pt>
                <c:pt idx="1">
                  <c:v>Добра</c:v>
                </c:pt>
                <c:pt idx="2">
                  <c:v>Задоволителна</c:v>
                </c:pt>
                <c:pt idx="3">
                  <c:v>Незадоволителна</c:v>
                </c:pt>
                <c:pt idx="4">
                  <c:v>Не са отговорили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0.68</c:v>
                </c:pt>
                <c:pt idx="1">
                  <c:v>0.18</c:v>
                </c:pt>
                <c:pt idx="2">
                  <c:v>7.0000000000000007E-2</c:v>
                </c:pt>
                <c:pt idx="3">
                  <c:v>7.0000000000000007E-2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EFB-4077-A40E-86E8AA682E7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axId val="179793280"/>
        <c:axId val="179812608"/>
      </c:barChart>
      <c:catAx>
        <c:axId val="17979328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b="1" i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79812608"/>
        <c:crosses val="autoZero"/>
        <c:auto val="1"/>
        <c:lblAlgn val="ctr"/>
        <c:lblOffset val="100"/>
        <c:noMultiLvlLbl val="0"/>
      </c:catAx>
      <c:valAx>
        <c:axId val="179812608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extTo"/>
        <c:crossAx val="17979328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20A668-5750-4CAA-872D-3A3BCC566248}" type="datetimeFigureOut">
              <a:rPr lang="bg-BG" smtClean="0"/>
              <a:t>12.3.2020 г.</a:t>
            </a:fld>
            <a:endParaRPr lang="bg-B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bg-B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501238-5059-4C3B-8649-0D3C0227CC6A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9533547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E57AD-DF16-483F-A8BC-671B87A36E5F}" type="datetimeFigureOut">
              <a:rPr lang="bg-BG" smtClean="0"/>
              <a:t>12.3.2020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7D63B-4B84-4E81-86E0-26023B9AFC55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098656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E57AD-DF16-483F-A8BC-671B87A36E5F}" type="datetimeFigureOut">
              <a:rPr lang="bg-BG" smtClean="0"/>
              <a:t>12.3.2020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7D63B-4B84-4E81-86E0-26023B9AFC55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7487647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E57AD-DF16-483F-A8BC-671B87A36E5F}" type="datetimeFigureOut">
              <a:rPr lang="bg-BG" smtClean="0"/>
              <a:t>12.3.2020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7D63B-4B84-4E81-86E0-26023B9AFC55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806034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448177" y="3771174"/>
            <a:ext cx="546115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E57AD-DF16-483F-A8BC-671B87A36E5F}" type="datetimeFigureOut">
              <a:rPr lang="bg-BG" smtClean="0"/>
              <a:t>12.3.2020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7D63B-4B84-4E81-86E0-26023B9AFC55}" type="slidenum">
              <a:rPr lang="bg-BG" smtClean="0"/>
              <a:t>‹#›</a:t>
            </a:fld>
            <a:endParaRPr lang="bg-BG"/>
          </a:p>
        </p:txBody>
      </p:sp>
      <p:sp>
        <p:nvSpPr>
          <p:cNvPr id="12" name="TextBox 11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323971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E57AD-DF16-483F-A8BC-671B87A36E5F}" type="datetimeFigureOut">
              <a:rPr lang="bg-BG" smtClean="0"/>
              <a:t>12.3.2020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7D63B-4B84-4E81-86E0-26023B9AFC55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1006440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E57AD-DF16-483F-A8BC-671B87A36E5F}" type="datetimeFigureOut">
              <a:rPr lang="bg-BG" smtClean="0"/>
              <a:t>12.3.2020 г.</a:t>
            </a:fld>
            <a:endParaRPr lang="bg-BG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7D63B-4B84-4E81-86E0-26023B9AFC55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3556553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E57AD-DF16-483F-A8BC-671B87A36E5F}" type="datetimeFigureOut">
              <a:rPr lang="bg-BG" smtClean="0"/>
              <a:t>12.3.2020 г.</a:t>
            </a:fld>
            <a:endParaRPr lang="bg-BG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7D63B-4B84-4E81-86E0-26023B9AFC55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6168258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E57AD-DF16-483F-A8BC-671B87A36E5F}" type="datetimeFigureOut">
              <a:rPr lang="bg-BG" smtClean="0"/>
              <a:t>12.3.2020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7D63B-4B84-4E81-86E0-26023B9AFC55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79093256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E57AD-DF16-483F-A8BC-671B87A36E5F}" type="datetimeFigureOut">
              <a:rPr lang="bg-BG" smtClean="0"/>
              <a:t>12.3.2020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7D63B-4B84-4E81-86E0-26023B9AFC55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7237718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E57AD-DF16-483F-A8BC-671B87A36E5F}" type="datetimeFigureOut">
              <a:rPr lang="bg-BG" smtClean="0"/>
              <a:t>12.3.2020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7D63B-4B84-4E81-86E0-26023B9AFC55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722463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E57AD-DF16-483F-A8BC-671B87A36E5F}" type="datetimeFigureOut">
              <a:rPr lang="bg-BG" smtClean="0"/>
              <a:t>12.3.2020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7D63B-4B84-4E81-86E0-26023B9AFC55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8795416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E57AD-DF16-483F-A8BC-671B87A36E5F}" type="datetimeFigureOut">
              <a:rPr lang="bg-BG" smtClean="0"/>
              <a:t>12.3.2020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7D63B-4B84-4E81-86E0-26023B9AFC55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3152803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E57AD-DF16-483F-A8BC-671B87A36E5F}" type="datetimeFigureOut">
              <a:rPr lang="bg-BG" smtClean="0"/>
              <a:t>12.3.2020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7D63B-4B84-4E81-86E0-26023B9AFC55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6950461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E57AD-DF16-483F-A8BC-671B87A36E5F}" type="datetimeFigureOut">
              <a:rPr lang="bg-BG" smtClean="0"/>
              <a:t>12.3.2020 г.</a:t>
            </a:fld>
            <a:endParaRPr lang="bg-BG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7D63B-4B84-4E81-86E0-26023B9AFC55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47209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E57AD-DF16-483F-A8BC-671B87A36E5F}" type="datetimeFigureOut">
              <a:rPr lang="bg-BG" smtClean="0"/>
              <a:t>12.3.2020 г.</a:t>
            </a:fld>
            <a:endParaRPr lang="bg-BG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7D63B-4B84-4E81-86E0-26023B9AFC55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2063558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E57AD-DF16-483F-A8BC-671B87A36E5F}" type="datetimeFigureOut">
              <a:rPr lang="bg-BG" smtClean="0"/>
              <a:t>12.3.2020 г.</a:t>
            </a:fld>
            <a:endParaRPr lang="bg-BG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7D63B-4B84-4E81-86E0-26023B9AFC55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4064004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E57AD-DF16-483F-A8BC-671B87A36E5F}" type="datetimeFigureOut">
              <a:rPr lang="bg-BG" smtClean="0"/>
              <a:t>12.3.2020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7D63B-4B84-4E81-86E0-26023B9AFC55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5735280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4000"/>
                </a:schemeClr>
              </a:gs>
              <a:gs pos="73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9000"/>
                </a:schemeClr>
              </a:gs>
              <a:gs pos="66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1000"/>
                </a:schemeClr>
              </a:gs>
              <a:gs pos="75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8000"/>
                </a:schemeClr>
              </a:gs>
              <a:gs pos="72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5D7E57AD-DF16-483F-A8BC-671B87A36E5F}" type="datetimeFigureOut">
              <a:rPr lang="bg-BG" smtClean="0"/>
              <a:t>12.3.2020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07D63B-4B84-4E81-86E0-26023B9AFC55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32753394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  <p:sldLayoutId id="2147483741" r:id="rId4"/>
    <p:sldLayoutId id="2147483742" r:id="rId5"/>
    <p:sldLayoutId id="2147483743" r:id="rId6"/>
    <p:sldLayoutId id="2147483744" r:id="rId7"/>
    <p:sldLayoutId id="2147483745" r:id="rId8"/>
    <p:sldLayoutId id="2147483746" r:id="rId9"/>
    <p:sldLayoutId id="2147483747" r:id="rId10"/>
    <p:sldLayoutId id="2147483748" r:id="rId11"/>
    <p:sldLayoutId id="2147483749" r:id="rId12"/>
    <p:sldLayoutId id="2147483750" r:id="rId13"/>
    <p:sldLayoutId id="2147483751" r:id="rId14"/>
    <p:sldLayoutId id="2147483752" r:id="rId15"/>
    <p:sldLayoutId id="2147483753" r:id="rId16"/>
    <p:sldLayoutId id="2147483754" r:id="rId17"/>
  </p:sldLayoutIdLst>
  <p:txStyles>
    <p:titleStyle>
      <a:lvl1pPr algn="l" defTabSz="457207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6" indent="-342906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62" indent="-285755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20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2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3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42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49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5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6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7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5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2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38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46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53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6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67744" y="1196752"/>
            <a:ext cx="6172200" cy="1894362"/>
          </a:xfrm>
        </p:spPr>
        <p:txBody>
          <a:bodyPr>
            <a:noAutofit/>
          </a:bodyPr>
          <a:lstStyle/>
          <a:p>
            <a:pPr algn="ctr"/>
            <a:r>
              <a:rPr lang="bg-BG" sz="2400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АНАЛИЗ НА РЕЗУЛТАТИТЕ </a:t>
            </a:r>
            <a:br>
              <a:rPr lang="bg-BG" sz="2400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bg-BG" sz="2400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ОТ АНКЕТА ЗА ПРОУЧВАНЕ</a:t>
            </a:r>
            <a:r>
              <a:rPr lang="en-US" sz="2400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sz="2400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МНЕНИЕТО НА СТУДЕНТИТЕ ПО</a:t>
            </a:r>
            <a:r>
              <a:rPr lang="en-US" sz="2400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sz="2400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МЕДИЦИНА </a:t>
            </a:r>
            <a:r>
              <a:rPr lang="bg-BG" sz="2400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sz="2400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bg-BG" sz="2400" i="1" dirty="0">
                <a:solidFill>
                  <a:srgbClr val="C0545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 КАЧЕСТВОТО НА ОБУЧЕНИЕ ВЪВ ФАКУЛТЕТА</a:t>
            </a:r>
            <a:br>
              <a:rPr lang="bg-BG" sz="2400" i="1" dirty="0">
                <a:solidFill>
                  <a:srgbClr val="C0545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bg-BG" sz="2400" i="1" dirty="0">
                <a:solidFill>
                  <a:srgbClr val="C0545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ПО </a:t>
            </a:r>
            <a:r>
              <a:rPr lang="bg-BG" sz="2400" i="1" dirty="0" smtClean="0">
                <a:solidFill>
                  <a:srgbClr val="C0545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ОБЩЕСТВЕНО ЗДРАВЕОПАЗВАНЕ</a:t>
            </a:r>
            <a:r>
              <a:rPr lang="en-US" sz="2400" i="1" dirty="0">
                <a:solidFill>
                  <a:srgbClr val="C0545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i="1" dirty="0">
                <a:solidFill>
                  <a:srgbClr val="C0545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en-US" sz="2400" i="1" dirty="0" smtClean="0">
                <a:solidFill>
                  <a:srgbClr val="C0545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201</a:t>
            </a:r>
            <a:r>
              <a:rPr lang="bg-BG" sz="2400" i="1" dirty="0">
                <a:solidFill>
                  <a:srgbClr val="C0545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8</a:t>
            </a:r>
            <a:r>
              <a:rPr lang="bg-BG" sz="2400" i="1" smtClean="0">
                <a:solidFill>
                  <a:srgbClr val="C0545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/ 201</a:t>
            </a:r>
            <a:r>
              <a:rPr lang="bg-BG" sz="2400" i="1" dirty="0">
                <a:solidFill>
                  <a:srgbClr val="C0545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9</a:t>
            </a:r>
            <a:endParaRPr lang="bg-BG" sz="2400" dirty="0">
              <a:solidFill>
                <a:srgbClr val="C0545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83768" y="4437112"/>
            <a:ext cx="6172200" cy="1371600"/>
          </a:xfrm>
        </p:spPr>
        <p:txBody>
          <a:bodyPr/>
          <a:lstStyle/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285059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7467600" cy="778098"/>
          </a:xfrm>
        </p:spPr>
        <p:txBody>
          <a:bodyPr>
            <a:noAutofit/>
          </a:bodyPr>
          <a:lstStyle/>
          <a:p>
            <a:pPr algn="ctr"/>
            <a:r>
              <a:rPr lang="bg-BG" sz="2400" b="1" i="1" cap="none" dirty="0">
                <a:solidFill>
                  <a:srgbClr val="C0545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Информирани ли сте за проекти, които съществуват в университета?</a:t>
            </a:r>
            <a:br>
              <a:rPr lang="bg-BG" sz="2400" b="1" i="1" cap="none" dirty="0">
                <a:solidFill>
                  <a:srgbClr val="C0545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bg-BG" sz="2400" b="1" i="1" cap="none" dirty="0">
              <a:solidFill>
                <a:srgbClr val="C0545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45303908"/>
              </p:ext>
            </p:extLst>
          </p:nvPr>
        </p:nvGraphicFramePr>
        <p:xfrm>
          <a:off x="827088" y="2052638"/>
          <a:ext cx="6711950" cy="41957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60400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7467600" cy="864096"/>
          </a:xfrm>
        </p:spPr>
        <p:txBody>
          <a:bodyPr>
            <a:noAutofit/>
          </a:bodyPr>
          <a:lstStyle/>
          <a:p>
            <a:pPr algn="ctr"/>
            <a:r>
              <a:rPr lang="bg-BG" sz="2400" b="1" i="1" cap="none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Как оценявате организацията на </a:t>
            </a:r>
            <a:r>
              <a:rPr lang="en-US" sz="2400" b="1" i="1" cap="none" dirty="0" err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работата</a:t>
            </a:r>
            <a:r>
              <a:rPr lang="en-US" sz="2400" b="1" i="1" cap="none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cap="none" dirty="0" err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</a:t>
            </a:r>
            <a:r>
              <a:rPr lang="en-US" sz="2400" b="1" i="1" cap="none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cap="none" dirty="0" err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Деканата</a:t>
            </a:r>
            <a:r>
              <a:rPr lang="en-US" sz="2400" b="1" i="1" cap="none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sz="2400" b="1" i="1" cap="none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</a:t>
            </a:r>
            <a:r>
              <a:rPr lang="en-US" sz="2400" b="1" i="1" cap="none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Ф</a:t>
            </a:r>
            <a:r>
              <a:rPr lang="bg-BG" sz="2400" b="1" i="1" cap="none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акултета по </a:t>
            </a:r>
            <a:r>
              <a:rPr lang="bg-BG" sz="2400" b="1" i="1" cap="none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Обществено здравеопазване?</a:t>
            </a:r>
            <a:r>
              <a:rPr lang="bg-BG" sz="2400" b="1" i="1" cap="none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sz="2400" b="1" i="1" cap="none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bg-BG" sz="2400" b="1" i="1" cap="none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79164585"/>
              </p:ext>
            </p:extLst>
          </p:nvPr>
        </p:nvGraphicFramePr>
        <p:xfrm>
          <a:off x="457200" y="1773238"/>
          <a:ext cx="7467600" cy="47005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65564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7467600" cy="940966"/>
          </a:xfrm>
        </p:spPr>
        <p:txBody>
          <a:bodyPr>
            <a:noAutofit/>
          </a:bodyPr>
          <a:lstStyle/>
          <a:p>
            <a:pPr algn="ctr"/>
            <a:r>
              <a:rPr lang="bg-BG" sz="2400" b="1" i="1" cap="none" dirty="0">
                <a:solidFill>
                  <a:srgbClr val="C0545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Как оценявате материално-техническата база на Университета(по </a:t>
            </a:r>
            <a:r>
              <a:rPr lang="bg-BG" sz="2400" b="1" i="1" cap="none" dirty="0" err="1">
                <a:solidFill>
                  <a:srgbClr val="C0545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шестобалната</a:t>
            </a:r>
            <a:r>
              <a:rPr lang="bg-BG" sz="2400" b="1" i="1" cap="none" dirty="0">
                <a:solidFill>
                  <a:srgbClr val="C0545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скала)?</a:t>
            </a:r>
            <a:br>
              <a:rPr lang="bg-BG" sz="2400" b="1" i="1" cap="none" dirty="0">
                <a:solidFill>
                  <a:srgbClr val="C0545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bg-BG" sz="2400" b="1" i="1" cap="none" dirty="0">
              <a:solidFill>
                <a:srgbClr val="C0545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66906996"/>
              </p:ext>
            </p:extLst>
          </p:nvPr>
        </p:nvGraphicFramePr>
        <p:xfrm>
          <a:off x="827088" y="2052638"/>
          <a:ext cx="6711950" cy="41957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7795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bg-BG" sz="2400" b="1" i="1" cap="none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Били ли сте свидетели на корупция в университета?</a:t>
            </a:r>
            <a:br>
              <a:rPr lang="bg-BG" sz="2400" b="1" i="1" cap="none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bg-BG" sz="2400" b="1" i="1" cap="none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41326616"/>
              </p:ext>
            </p:extLst>
          </p:nvPr>
        </p:nvGraphicFramePr>
        <p:xfrm>
          <a:off x="827088" y="2052638"/>
          <a:ext cx="6711950" cy="41957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71437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620688"/>
            <a:ext cx="7467600" cy="792088"/>
          </a:xfrm>
        </p:spPr>
        <p:txBody>
          <a:bodyPr>
            <a:noAutofit/>
          </a:bodyPr>
          <a:lstStyle/>
          <a:p>
            <a:pPr algn="ctr"/>
            <a:r>
              <a:rPr lang="bg-BG" sz="2400" b="1" i="1" cap="none" dirty="0">
                <a:solidFill>
                  <a:srgbClr val="C0545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Моля посочете Вашата оценка (по </a:t>
            </a:r>
            <a:r>
              <a:rPr lang="bg-BG" sz="2400" b="1" i="1" cap="none" dirty="0" err="1">
                <a:solidFill>
                  <a:srgbClr val="C0545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шестобалната</a:t>
            </a:r>
            <a:r>
              <a:rPr lang="bg-BG" sz="2400" b="1" i="1" cap="none" dirty="0">
                <a:solidFill>
                  <a:srgbClr val="C0545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скала) за:</a:t>
            </a:r>
            <a:br>
              <a:rPr lang="bg-BG" sz="2400" b="1" i="1" cap="none" dirty="0">
                <a:solidFill>
                  <a:srgbClr val="C0545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bg-BG" sz="2400" b="1" i="1" cap="none" dirty="0">
              <a:solidFill>
                <a:srgbClr val="C0545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41751369"/>
              </p:ext>
            </p:extLst>
          </p:nvPr>
        </p:nvGraphicFramePr>
        <p:xfrm>
          <a:off x="1403648" y="1556792"/>
          <a:ext cx="6275040" cy="4873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97901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6" name="Rounded Rectangular Callout 5"/>
          <p:cNvSpPr/>
          <p:nvPr/>
        </p:nvSpPr>
        <p:spPr>
          <a:xfrm>
            <a:off x="395536" y="4077072"/>
            <a:ext cx="4608512" cy="2376264"/>
          </a:xfrm>
          <a:prstGeom prst="wedgeRoundRectCallou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b="1" i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Включени са данни</a:t>
            </a:r>
            <a:r>
              <a:rPr lang="en-US" b="1" i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b="1" i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само от най-актуалните въпроси, които ни дават информация относно очакванията, впечатленията, както и оценката на студентите, относно качеството и организацията на учебния процес</a:t>
            </a:r>
          </a:p>
        </p:txBody>
      </p:sp>
      <p:sp>
        <p:nvSpPr>
          <p:cNvPr id="7" name="Rounded Rectangular Callout 6"/>
          <p:cNvSpPr/>
          <p:nvPr/>
        </p:nvSpPr>
        <p:spPr>
          <a:xfrm>
            <a:off x="4860032" y="2889520"/>
            <a:ext cx="3816424" cy="612648"/>
          </a:xfrm>
          <a:prstGeom prst="wedgeRoundRectCallou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g-BG" b="1" i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Брой анкетирани – </a:t>
            </a:r>
            <a:r>
              <a:rPr lang="bg-BG" b="1" i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146</a:t>
            </a:r>
            <a:r>
              <a:rPr lang="bg-BG" b="1" i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b="1" i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студента</a:t>
            </a:r>
          </a:p>
        </p:txBody>
      </p:sp>
    </p:spTree>
    <p:extLst>
      <p:ext uri="{BB962C8B-B14F-4D97-AF65-F5344CB8AC3E}">
        <p14:creationId xmlns:p14="http://schemas.microsoft.com/office/powerpoint/2010/main" val="4109081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7467600" cy="796950"/>
          </a:xfrm>
        </p:spPr>
        <p:txBody>
          <a:bodyPr>
            <a:normAutofit/>
          </a:bodyPr>
          <a:lstStyle/>
          <a:p>
            <a:pPr algn="ctr"/>
            <a:r>
              <a:rPr lang="bg-BG" sz="2400" b="1" i="1" cap="none" dirty="0" smtClean="0">
                <a:solidFill>
                  <a:srgbClr val="C0545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Актуална ли е информацията от лекциите?</a:t>
            </a:r>
            <a:endParaRPr lang="bg-BG" sz="2400" b="1" i="1" cap="none" dirty="0">
              <a:solidFill>
                <a:srgbClr val="C0545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53462099"/>
              </p:ext>
            </p:extLst>
          </p:nvPr>
        </p:nvGraphicFramePr>
        <p:xfrm>
          <a:off x="827088" y="2052638"/>
          <a:ext cx="6711950" cy="41957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22996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7467600" cy="724942"/>
          </a:xfrm>
        </p:spPr>
        <p:txBody>
          <a:bodyPr>
            <a:normAutofit/>
          </a:bodyPr>
          <a:lstStyle/>
          <a:p>
            <a:pPr algn="ctr"/>
            <a:r>
              <a:rPr lang="bg-BG" sz="2400" b="1" i="1" cap="none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Защо посещавате лекционния курс?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99974524"/>
              </p:ext>
            </p:extLst>
          </p:nvPr>
        </p:nvGraphicFramePr>
        <p:xfrm>
          <a:off x="827088" y="2052638"/>
          <a:ext cx="6711950" cy="41957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94840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7467600" cy="796950"/>
          </a:xfrm>
        </p:spPr>
        <p:txBody>
          <a:bodyPr>
            <a:normAutofit fontScale="90000"/>
          </a:bodyPr>
          <a:lstStyle/>
          <a:p>
            <a:pPr algn="ctr"/>
            <a:r>
              <a:rPr lang="bg-BG" sz="2400" b="1" i="1" cap="none" dirty="0">
                <a:solidFill>
                  <a:srgbClr val="C0545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Защо не посещавате лекционния курс?</a:t>
            </a:r>
            <a:br>
              <a:rPr lang="bg-BG" sz="2400" b="1" i="1" cap="none" dirty="0">
                <a:solidFill>
                  <a:srgbClr val="C0545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bg-BG" sz="2400" b="1" i="1" cap="none" dirty="0">
              <a:solidFill>
                <a:srgbClr val="C0545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73309504"/>
              </p:ext>
            </p:extLst>
          </p:nvPr>
        </p:nvGraphicFramePr>
        <p:xfrm>
          <a:off x="899592" y="1916832"/>
          <a:ext cx="7128792" cy="39809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11596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7467600" cy="1224136"/>
          </a:xfrm>
        </p:spPr>
        <p:txBody>
          <a:bodyPr>
            <a:normAutofit fontScale="90000"/>
          </a:bodyPr>
          <a:lstStyle/>
          <a:p>
            <a:pPr algn="ctr"/>
            <a:r>
              <a:rPr lang="bg-BG" dirty="0"/>
              <a:t> </a:t>
            </a:r>
            <a:br>
              <a:rPr lang="bg-BG" dirty="0"/>
            </a:br>
            <a:r>
              <a:rPr lang="en-US" sz="2700" b="1" i="1" cap="none" dirty="0" err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Получавате</a:t>
            </a:r>
            <a:r>
              <a:rPr lang="en-US" sz="2700" b="1" i="1" cap="none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b="1" i="1" cap="none" dirty="0" err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ли</a:t>
            </a:r>
            <a:r>
              <a:rPr lang="en-US" sz="2700" b="1" i="1" cap="none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b="1" i="1" cap="none" dirty="0" err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достатъчно</a:t>
            </a:r>
            <a:r>
              <a:rPr lang="en-US" sz="2700" b="1" i="1" cap="none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b="1" i="1" cap="none" dirty="0" err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практически</a:t>
            </a:r>
            <a:r>
              <a:rPr lang="en-US" sz="2700" b="1" i="1" cap="none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b="1" i="1" cap="none" dirty="0" err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умения</a:t>
            </a:r>
            <a:r>
              <a:rPr lang="bg-BG" sz="2700" b="1" i="1" cap="none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по време на упражнение</a:t>
            </a:r>
            <a:r>
              <a:rPr lang="en-US" sz="2700" b="1" i="1" cap="none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?</a:t>
            </a:r>
            <a:r>
              <a:rPr lang="bg-BG" sz="2700" b="1" i="1" cap="none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sz="2700" b="1" i="1" cap="none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bg-BG" sz="2700" b="1" i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6712383"/>
              </p:ext>
            </p:extLst>
          </p:nvPr>
        </p:nvGraphicFramePr>
        <p:xfrm>
          <a:off x="827088" y="2052638"/>
          <a:ext cx="6711950" cy="41957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10055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7467600" cy="868958"/>
          </a:xfrm>
        </p:spPr>
        <p:txBody>
          <a:bodyPr>
            <a:normAutofit/>
          </a:bodyPr>
          <a:lstStyle/>
          <a:p>
            <a:pPr algn="ctr"/>
            <a:r>
              <a:rPr lang="bg-BG" sz="2400" b="1" i="1" cap="none" dirty="0">
                <a:solidFill>
                  <a:srgbClr val="C0545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Каква оценка давате на Библиотеката?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16546086"/>
              </p:ext>
            </p:extLst>
          </p:nvPr>
        </p:nvGraphicFramePr>
        <p:xfrm>
          <a:off x="827088" y="2052638"/>
          <a:ext cx="6711950" cy="41957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75603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7467600" cy="922114"/>
          </a:xfrm>
        </p:spPr>
        <p:txBody>
          <a:bodyPr>
            <a:noAutofit/>
          </a:bodyPr>
          <a:lstStyle/>
          <a:p>
            <a:pPr algn="ctr"/>
            <a:r>
              <a:rPr lang="bg-BG" sz="2400" b="1" i="1" cap="none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Какви са препоръките Ви за оптимизиране работата на Библиотеката?</a:t>
            </a:r>
            <a:br>
              <a:rPr lang="bg-BG" sz="2400" b="1" i="1" cap="none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bg-BG" sz="2400" b="1" i="1" cap="none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80709851"/>
              </p:ext>
            </p:extLst>
          </p:nvPr>
        </p:nvGraphicFramePr>
        <p:xfrm>
          <a:off x="827088" y="2052638"/>
          <a:ext cx="6711950" cy="41957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23923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7467600" cy="724942"/>
          </a:xfrm>
        </p:spPr>
        <p:txBody>
          <a:bodyPr>
            <a:normAutofit/>
          </a:bodyPr>
          <a:lstStyle/>
          <a:p>
            <a:pPr algn="ctr"/>
            <a:r>
              <a:rPr lang="bg-BG" sz="2400" b="1" i="1" cap="none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Каква е оценката Ви за сайта на Университета?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3644921"/>
              </p:ext>
            </p:extLst>
          </p:nvPr>
        </p:nvGraphicFramePr>
        <p:xfrm>
          <a:off x="827088" y="2052638"/>
          <a:ext cx="6711950" cy="41957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79344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689</TotalTime>
  <Words>135</Words>
  <Application>Microsoft Office PowerPoint</Application>
  <PresentationFormat>On-screen Show (4:3)</PresentationFormat>
  <Paragraphs>15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Century Gothic</vt:lpstr>
      <vt:lpstr>Times New Roman</vt:lpstr>
      <vt:lpstr>Wingdings 3</vt:lpstr>
      <vt:lpstr>Ion</vt:lpstr>
      <vt:lpstr>АНАЛИЗ НА РЕЗУЛТАТИТЕ  ОТ АНКЕТА ЗА ПРОУЧВАНЕ МНЕНИЕТО НА СТУДЕНТИТЕ ПО МЕДИЦИНА  ЗА КАЧЕСТВОТО НА ОБУЧЕНИЕ ВЪВ ФАКУЛТЕТА  ПО ОБЩЕСТВЕНО ЗДРАВЕОПАЗВАНЕ 2018/ 2019</vt:lpstr>
      <vt:lpstr>PowerPoint Presentation</vt:lpstr>
      <vt:lpstr>Актуална ли е информацията от лекциите?</vt:lpstr>
      <vt:lpstr>Защо посещавате лекционния курс?</vt:lpstr>
      <vt:lpstr>Защо не посещавате лекционния курс? </vt:lpstr>
      <vt:lpstr>  Получавате ли достатъчно практически умения по време на упражнение? </vt:lpstr>
      <vt:lpstr>Каква оценка давате на Библиотеката?</vt:lpstr>
      <vt:lpstr>Какви са препоръките Ви за оптимизиране работата на Библиотеката? </vt:lpstr>
      <vt:lpstr>Каква е оценката Ви за сайта на Университета?</vt:lpstr>
      <vt:lpstr>Информирани ли сте за проекти, които съществуват в университета? </vt:lpstr>
      <vt:lpstr>Как оценявате организацията на работата на Деканата на Факултета по Обществено здравеопазване? </vt:lpstr>
      <vt:lpstr>Как оценявате материално-техническата база на Университета(по шестобалната скала)? </vt:lpstr>
      <vt:lpstr>Били ли сте свидетели на корупция в университета? </vt:lpstr>
      <vt:lpstr>Моля посочете Вашата оценка (по шестобалната скала) за: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mpopova</dc:creator>
  <cp:lastModifiedBy>Windows User</cp:lastModifiedBy>
  <cp:revision>66</cp:revision>
  <dcterms:created xsi:type="dcterms:W3CDTF">2012-09-18T08:22:38Z</dcterms:created>
  <dcterms:modified xsi:type="dcterms:W3CDTF">2020-03-12T10:28:42Z</dcterms:modified>
</cp:coreProperties>
</file>