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0" r:id="rId1"/>
  </p:sldMasterIdLst>
  <p:notesMasterIdLst>
    <p:notesMasterId r:id="rId13"/>
  </p:notesMasterIdLst>
  <p:sldIdLst>
    <p:sldId id="256" r:id="rId2"/>
    <p:sldId id="258" r:id="rId3"/>
    <p:sldId id="259" r:id="rId4"/>
    <p:sldId id="262" r:id="rId5"/>
    <p:sldId id="264" r:id="rId6"/>
    <p:sldId id="269" r:id="rId7"/>
    <p:sldId id="270" r:id="rId8"/>
    <p:sldId id="271" r:id="rId9"/>
    <p:sldId id="275" r:id="rId10"/>
    <p:sldId id="279" r:id="rId11"/>
    <p:sldId id="280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086" autoAdjust="0"/>
  </p:normalViewPr>
  <p:slideViewPr>
    <p:cSldViewPr>
      <p:cViewPr varScale="1">
        <p:scale>
          <a:sx n="82" d="100"/>
          <a:sy n="82" d="100"/>
        </p:scale>
        <p:origin x="1474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5432098765432102E-3"/>
                  <c:y val="-1.68361959653669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E034-4EC2-8B37-56AFC3664CAD}"/>
                </c:ext>
              </c:extLst>
            </c:dLbl>
            <c:dLbl>
              <c:idx val="1"/>
              <c:layout>
                <c:manualLayout>
                  <c:x val="1.2345557499756946E-2"/>
                  <c:y val="-8.418097982683567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E034-4EC2-8B37-56AFC3664CAD}"/>
                </c:ext>
              </c:extLst>
            </c:dLbl>
            <c:dLbl>
              <c:idx val="2"/>
              <c:layout>
                <c:manualLayout>
                  <c:x val="-2.3148148148148119E-2"/>
                  <c:y val="-1.12241306435780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E034-4EC2-8B37-56AFC3664CAD}"/>
                </c:ext>
              </c:extLst>
            </c:dLbl>
            <c:dLbl>
              <c:idx val="3"/>
              <c:layout>
                <c:manualLayout>
                  <c:x val="-6.1728395061728392E-2"/>
                  <c:y val="-1.68361959653669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E034-4EC2-8B37-56AFC3664CAD}"/>
                </c:ext>
              </c:extLst>
            </c:dLbl>
            <c:dLbl>
              <c:idx val="4"/>
              <c:layout>
                <c:manualLayout>
                  <c:x val="-6.4814814814814853E-2"/>
                  <c:y val="-1.12241306435779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E034-4EC2-8B37-56AFC3664CA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Категорично не</c:v>
                </c:pt>
                <c:pt idx="1">
                  <c:v>По-скоро не</c:v>
                </c:pt>
                <c:pt idx="2">
                  <c:v>Отчасти</c:v>
                </c:pt>
                <c:pt idx="3">
                  <c:v>По-скоро да</c:v>
                </c:pt>
                <c:pt idx="4">
                  <c:v>Да, напълно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0</c:v>
                </c:pt>
                <c:pt idx="1">
                  <c:v>0.01</c:v>
                </c:pt>
                <c:pt idx="2">
                  <c:v>0.05</c:v>
                </c:pt>
                <c:pt idx="3">
                  <c:v>0.23</c:v>
                </c:pt>
                <c:pt idx="4">
                  <c:v>0.71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E034-4EC2-8B37-56AFC3664CA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Column2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Категорично не</c:v>
                </c:pt>
                <c:pt idx="1">
                  <c:v>По-скоро не</c:v>
                </c:pt>
                <c:pt idx="2">
                  <c:v>Отчасти</c:v>
                </c:pt>
                <c:pt idx="3">
                  <c:v>По-скоро да</c:v>
                </c:pt>
                <c:pt idx="4">
                  <c:v>Да, напълно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</c:numCache>
            </c:numRef>
          </c:val>
          <c:extLst>
            <c:ext xmlns:c16="http://schemas.microsoft.com/office/drawing/2014/chart" uri="{C3380CC4-5D6E-409C-BE32-E72D297353CC}">
              <c16:uniqueId val="{00000006-E034-4EC2-8B37-56AFC3664CAD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Column1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Категорично не</c:v>
                </c:pt>
                <c:pt idx="1">
                  <c:v>По-скоро не</c:v>
                </c:pt>
                <c:pt idx="2">
                  <c:v>Отчасти</c:v>
                </c:pt>
                <c:pt idx="3">
                  <c:v>По-скоро да</c:v>
                </c:pt>
                <c:pt idx="4">
                  <c:v>Да, напълно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</c:numCache>
            </c:numRef>
          </c:val>
          <c:extLst>
            <c:ext xmlns:c16="http://schemas.microsoft.com/office/drawing/2014/chart" uri="{C3380CC4-5D6E-409C-BE32-E72D297353CC}">
              <c16:uniqueId val="{00000007-E034-4EC2-8B37-56AFC3664CA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cone"/>
        <c:axId val="84287872"/>
        <c:axId val="84289408"/>
        <c:axId val="0"/>
      </c:bar3DChart>
      <c:catAx>
        <c:axId val="84287872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800" b="1"/>
            </a:pPr>
            <a:endParaRPr lang="en-US"/>
          </a:p>
        </c:txPr>
        <c:crossAx val="84289408"/>
        <c:crosses val="autoZero"/>
        <c:auto val="1"/>
        <c:lblAlgn val="ctr"/>
        <c:lblOffset val="100"/>
        <c:noMultiLvlLbl val="0"/>
      </c:catAx>
      <c:valAx>
        <c:axId val="84289408"/>
        <c:scaling>
          <c:orientation val="minMax"/>
        </c:scaling>
        <c:delete val="0"/>
        <c:axPos val="b"/>
        <c:numFmt formatCode="0%" sourceLinked="1"/>
        <c:majorTickMark val="none"/>
        <c:minorTickMark val="none"/>
        <c:tickLblPos val="nextTo"/>
        <c:txPr>
          <a:bodyPr/>
          <a:lstStyle/>
          <a:p>
            <a:pPr>
              <a:defRPr sz="1200" baseline="0"/>
            </a:pPr>
            <a:endParaRPr lang="en-US"/>
          </a:p>
        </c:txPr>
        <c:crossAx val="8428787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0833333333333412E-2"/>
                  <c:y val="0.2182539682539682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ED9-4FC2-A2CF-D5929320BB73}"/>
                </c:ext>
              </c:extLst>
            </c:dLbl>
            <c:dLbl>
              <c:idx val="1"/>
              <c:layout>
                <c:manualLayout>
                  <c:x val="2.0833333333333412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ED9-4FC2-A2CF-D5929320BB7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2"/>
                <c:pt idx="0">
                  <c:v>Да</c:v>
                </c:pt>
                <c:pt idx="1">
                  <c:v>Не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0.84</c:v>
                </c:pt>
                <c:pt idx="1">
                  <c:v>0.16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ED9-4FC2-A2CF-D5929320BB73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Column2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2"/>
                <c:pt idx="0">
                  <c:v>Да</c:v>
                </c:pt>
                <c:pt idx="1">
                  <c:v>Не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3-3ED9-4FC2-A2CF-D5929320BB73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Column1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2"/>
                <c:pt idx="0">
                  <c:v>Да</c:v>
                </c:pt>
                <c:pt idx="1">
                  <c:v>Не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4-3ED9-4FC2-A2CF-D5929320BB7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cone"/>
        <c:axId val="87003136"/>
        <c:axId val="87004672"/>
        <c:axId val="0"/>
      </c:bar3DChart>
      <c:catAx>
        <c:axId val="8700313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2500" baseline="0"/>
            </a:pPr>
            <a:endParaRPr lang="en-US"/>
          </a:p>
        </c:txPr>
        <c:crossAx val="87004672"/>
        <c:crosses val="autoZero"/>
        <c:auto val="1"/>
        <c:lblAlgn val="ctr"/>
        <c:lblOffset val="100"/>
        <c:noMultiLvlLbl val="0"/>
      </c:catAx>
      <c:valAx>
        <c:axId val="87004672"/>
        <c:scaling>
          <c:orientation val="minMax"/>
        </c:scaling>
        <c:delete val="0"/>
        <c:axPos val="l"/>
        <c:numFmt formatCode="0%" sourceLinked="1"/>
        <c:majorTickMark val="none"/>
        <c:minorTickMark val="none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8700313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7.3302469135802475E-2"/>
                  <c:y val="-1.19048369212476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F09-44A5-98AC-26343733658E}"/>
                </c:ext>
              </c:extLst>
            </c:dLbl>
            <c:dLbl>
              <c:idx val="1"/>
              <c:layout>
                <c:manualLayout>
                  <c:x val="-8.3333454845922042E-2"/>
                  <c:y val="-1.46644088877338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F09-44A5-98AC-26343733658E}"/>
                </c:ext>
              </c:extLst>
            </c:dLbl>
            <c:dLbl>
              <c:idx val="2"/>
              <c:layout>
                <c:manualLayout>
                  <c:x val="-0.26157407407407496"/>
                  <c:y val="-7.936507936507941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F09-44A5-98AC-26343733658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3"/>
                <c:pt idx="0">
                  <c:v>Компютри</c:v>
                </c:pt>
                <c:pt idx="1">
                  <c:v>Интернет</c:v>
                </c:pt>
                <c:pt idx="2">
                  <c:v>Библиотека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0.97</c:v>
                </c:pt>
                <c:pt idx="1">
                  <c:v>0.99</c:v>
                </c:pt>
                <c:pt idx="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F09-44A5-98AC-26343733658E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Column2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3"/>
                <c:pt idx="0">
                  <c:v>Компютри</c:v>
                </c:pt>
                <c:pt idx="1">
                  <c:v>Интернет</c:v>
                </c:pt>
                <c:pt idx="2">
                  <c:v>Библиотека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4-9F09-44A5-98AC-26343733658E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Column1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3"/>
                <c:pt idx="0">
                  <c:v>Компютри</c:v>
                </c:pt>
                <c:pt idx="1">
                  <c:v>Интернет</c:v>
                </c:pt>
                <c:pt idx="2">
                  <c:v>Библиотека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5-9F09-44A5-98AC-26343733658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cone"/>
        <c:axId val="98859648"/>
        <c:axId val="98881920"/>
        <c:axId val="0"/>
      </c:bar3DChart>
      <c:catAx>
        <c:axId val="98859648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2000" b="1"/>
            </a:pPr>
            <a:endParaRPr lang="en-US"/>
          </a:p>
        </c:txPr>
        <c:crossAx val="98881920"/>
        <c:crosses val="autoZero"/>
        <c:auto val="1"/>
        <c:lblAlgn val="ctr"/>
        <c:lblOffset val="100"/>
        <c:noMultiLvlLbl val="0"/>
      </c:catAx>
      <c:valAx>
        <c:axId val="98881920"/>
        <c:scaling>
          <c:orientation val="minMax"/>
        </c:scaling>
        <c:delete val="0"/>
        <c:axPos val="b"/>
        <c:numFmt formatCode="0%" sourceLinked="1"/>
        <c:majorTickMark val="none"/>
        <c:minorTickMark val="none"/>
        <c:tickLblPos val="nextTo"/>
        <c:txPr>
          <a:bodyPr/>
          <a:lstStyle/>
          <a:p>
            <a:pPr>
              <a:defRPr sz="1500" baseline="0"/>
            </a:pPr>
            <a:endParaRPr lang="en-US"/>
          </a:p>
        </c:txPr>
        <c:crossAx val="9885964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Незадоволително</c:v>
                </c:pt>
                <c:pt idx="1">
                  <c:v>Задоволително</c:v>
                </c:pt>
                <c:pt idx="2">
                  <c:v>Добро</c:v>
                </c:pt>
                <c:pt idx="3">
                  <c:v>Отлично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</c:v>
                </c:pt>
                <c:pt idx="1">
                  <c:v>0.05</c:v>
                </c:pt>
                <c:pt idx="2">
                  <c:v>0.18</c:v>
                </c:pt>
                <c:pt idx="3">
                  <c:v>0.77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51F-45BC-83AB-585860A9D74C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Column2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Незадоволително</c:v>
                </c:pt>
                <c:pt idx="1">
                  <c:v>Задоволително</c:v>
                </c:pt>
                <c:pt idx="2">
                  <c:v>Добро</c:v>
                </c:pt>
                <c:pt idx="3">
                  <c:v>Отлично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1-D51F-45BC-83AB-585860A9D74C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Column1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Незадоволително</c:v>
                </c:pt>
                <c:pt idx="1">
                  <c:v>Задоволително</c:v>
                </c:pt>
                <c:pt idx="2">
                  <c:v>Добро</c:v>
                </c:pt>
                <c:pt idx="3">
                  <c:v>Отлично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2-D51F-45BC-83AB-585860A9D74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box"/>
        <c:axId val="98908800"/>
        <c:axId val="98935168"/>
        <c:axId val="0"/>
      </c:bar3DChart>
      <c:catAx>
        <c:axId val="98908800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2000" b="1"/>
            </a:pPr>
            <a:endParaRPr lang="en-US"/>
          </a:p>
        </c:txPr>
        <c:crossAx val="98935168"/>
        <c:crosses val="autoZero"/>
        <c:auto val="1"/>
        <c:lblAlgn val="ctr"/>
        <c:lblOffset val="100"/>
        <c:noMultiLvlLbl val="0"/>
      </c:catAx>
      <c:valAx>
        <c:axId val="98935168"/>
        <c:scaling>
          <c:orientation val="minMax"/>
        </c:scaling>
        <c:delete val="0"/>
        <c:axPos val="b"/>
        <c:numFmt formatCode="0%" sourceLinked="1"/>
        <c:majorTickMark val="none"/>
        <c:minorTickMark val="none"/>
        <c:tickLblPos val="nextTo"/>
        <c:txPr>
          <a:bodyPr/>
          <a:lstStyle/>
          <a:p>
            <a:pPr>
              <a:defRPr sz="1500" baseline="0"/>
            </a:pPr>
            <a:endParaRPr lang="en-US"/>
          </a:p>
        </c:txPr>
        <c:crossAx val="9890880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46898913677456988"/>
          <c:y val="0"/>
          <c:w val="0.50574851754641825"/>
          <c:h val="0.88841336086927736"/>
        </c:manualLayout>
      </c:layout>
      <c:bar3D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Конкретна работа с болните</c:v>
                </c:pt>
                <c:pt idx="1">
                  <c:v>Регламентиране на часове за клинични дежурства </c:v>
                </c:pt>
                <c:pt idx="2">
                  <c:v>Активни форми на обучение</c:v>
                </c:pt>
                <c:pt idx="3">
                  <c:v>Увеличаване на практическите упражнения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0.46</c:v>
                </c:pt>
                <c:pt idx="1">
                  <c:v>0.49</c:v>
                </c:pt>
                <c:pt idx="2">
                  <c:v>0.61</c:v>
                </c:pt>
                <c:pt idx="3">
                  <c:v>0.63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1E3-44F2-80D9-33129920C79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Column2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Конкретна работа с болните</c:v>
                </c:pt>
                <c:pt idx="1">
                  <c:v>Регламентиране на часове за клинични дежурства </c:v>
                </c:pt>
                <c:pt idx="2">
                  <c:v>Активни форми на обучение</c:v>
                </c:pt>
                <c:pt idx="3">
                  <c:v>Увеличаване на практическите упражнения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1-A1E3-44F2-80D9-33129920C79A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Column1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Конкретна работа с болните</c:v>
                </c:pt>
                <c:pt idx="1">
                  <c:v>Регламентиране на часове за клинични дежурства </c:v>
                </c:pt>
                <c:pt idx="2">
                  <c:v>Активни форми на обучение</c:v>
                </c:pt>
                <c:pt idx="3">
                  <c:v>Увеличаване на практическите упражнения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2-A1E3-44F2-80D9-33129920C79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box"/>
        <c:axId val="98982528"/>
        <c:axId val="98992512"/>
        <c:axId val="0"/>
      </c:bar3DChart>
      <c:catAx>
        <c:axId val="98982528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2000" b="1"/>
            </a:pPr>
            <a:endParaRPr lang="en-US"/>
          </a:p>
        </c:txPr>
        <c:crossAx val="98992512"/>
        <c:crosses val="autoZero"/>
        <c:auto val="1"/>
        <c:lblAlgn val="ctr"/>
        <c:lblOffset val="100"/>
        <c:noMultiLvlLbl val="0"/>
      </c:catAx>
      <c:valAx>
        <c:axId val="98992512"/>
        <c:scaling>
          <c:orientation val="minMax"/>
        </c:scaling>
        <c:delete val="0"/>
        <c:axPos val="b"/>
        <c:numFmt formatCode="0%" sourceLinked="1"/>
        <c:majorTickMark val="none"/>
        <c:minorTickMark val="none"/>
        <c:tickLblPos val="nextTo"/>
        <c:txPr>
          <a:bodyPr/>
          <a:lstStyle/>
          <a:p>
            <a:pPr>
              <a:defRPr sz="1200" baseline="0"/>
            </a:pPr>
            <a:endParaRPr lang="en-US"/>
          </a:p>
        </c:txPr>
        <c:crossAx val="9898252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-0.22678246816370176"/>
                  <c:y val="-0.25590764072323779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4B6-4E6E-9AF6-D57758CA8832}"/>
                </c:ext>
              </c:extLst>
            </c:dLbl>
            <c:dLbl>
              <c:idx val="1"/>
              <c:layout>
                <c:manualLayout>
                  <c:x val="0.10041727422961014"/>
                  <c:y val="0.12248780802778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4B6-4E6E-9AF6-D57758CA883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1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Да</c:v>
                </c:pt>
                <c:pt idx="1">
                  <c:v>Не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0.85</c:v>
                </c:pt>
                <c:pt idx="1">
                  <c:v>0.15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4B6-4E6E-9AF6-D57758CA8832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explosion val="25"/>
          <c:dLbls>
            <c:dLbl>
              <c:idx val="1"/>
              <c:layout>
                <c:manualLayout>
                  <c:x val="3.9481688052882276E-2"/>
                  <c:y val="8.2627118644067798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BA2-4100-942E-4A0F43E4643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1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Да</c:v>
                </c:pt>
                <c:pt idx="1">
                  <c:v>Не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0.94</c:v>
                </c:pt>
                <c:pt idx="1">
                  <c:v>0.06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B15-4721-969B-5A2B55BFEDC6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Sheet1!$A$2:$A$11</c:f>
              <c:strCache>
                <c:ptCount val="10"/>
                <c:pt idx="0">
                  <c:v>Кариерен център</c:v>
                </c:pt>
                <c:pt idx="1">
                  <c:v>Социално-битови условия</c:v>
                </c:pt>
                <c:pt idx="2">
                  <c:v>Университетска библиотека</c:v>
                </c:pt>
                <c:pt idx="3">
                  <c:v>Работа на Студентски съвет</c:v>
                </c:pt>
                <c:pt idx="4">
                  <c:v>Административно обслужване на студентите</c:v>
                </c:pt>
                <c:pt idx="5">
                  <c:v>Материално-техническа база</c:v>
                </c:pt>
                <c:pt idx="6">
                  <c:v>Материално-техническа обезпеченост</c:v>
                </c:pt>
                <c:pt idx="7">
                  <c:v>Практическа подготовка</c:v>
                </c:pt>
                <c:pt idx="8">
                  <c:v>Теоретична подготовка</c:v>
                </c:pt>
                <c:pt idx="9">
                  <c:v>Организация на учебния процес</c:v>
                </c:pt>
              </c:strCache>
            </c:strRef>
          </c:cat>
          <c:val>
            <c:numRef>
              <c:f>Sheet1!$B$2:$B$11</c:f>
              <c:numCache>
                <c:formatCode>General</c:formatCode>
                <c:ptCount val="10"/>
                <c:pt idx="0">
                  <c:v>4.8</c:v>
                </c:pt>
                <c:pt idx="1">
                  <c:v>4.8</c:v>
                </c:pt>
                <c:pt idx="2">
                  <c:v>5.2</c:v>
                </c:pt>
                <c:pt idx="3">
                  <c:v>5.2</c:v>
                </c:pt>
                <c:pt idx="4">
                  <c:v>4.5999999999999996</c:v>
                </c:pt>
                <c:pt idx="5">
                  <c:v>5.3</c:v>
                </c:pt>
                <c:pt idx="6">
                  <c:v>5.2</c:v>
                </c:pt>
                <c:pt idx="7">
                  <c:v>5</c:v>
                </c:pt>
                <c:pt idx="8">
                  <c:v>5.0999999999999996</c:v>
                </c:pt>
                <c:pt idx="9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4B2-4660-8213-02E1B97C732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Column2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Sheet1!$A$2:$A$11</c:f>
              <c:strCache>
                <c:ptCount val="10"/>
                <c:pt idx="0">
                  <c:v>Кариерен център</c:v>
                </c:pt>
                <c:pt idx="1">
                  <c:v>Социално-битови условия</c:v>
                </c:pt>
                <c:pt idx="2">
                  <c:v>Университетска библиотека</c:v>
                </c:pt>
                <c:pt idx="3">
                  <c:v>Работа на Студентски съвет</c:v>
                </c:pt>
                <c:pt idx="4">
                  <c:v>Административно обслужване на студентите</c:v>
                </c:pt>
                <c:pt idx="5">
                  <c:v>Материално-техническа база</c:v>
                </c:pt>
                <c:pt idx="6">
                  <c:v>Материално-техническа обезпеченост</c:v>
                </c:pt>
                <c:pt idx="7">
                  <c:v>Практическа подготовка</c:v>
                </c:pt>
                <c:pt idx="8">
                  <c:v>Теоретична подготовка</c:v>
                </c:pt>
                <c:pt idx="9">
                  <c:v>Организация на учебния процес</c:v>
                </c:pt>
              </c:strCache>
            </c:strRef>
          </c:cat>
          <c:val>
            <c:numRef>
              <c:f>Sheet1!$C$2:$C$11</c:f>
              <c:numCache>
                <c:formatCode>General</c:formatCode>
                <c:ptCount val="10"/>
              </c:numCache>
            </c:numRef>
          </c:val>
          <c:extLst>
            <c:ext xmlns:c16="http://schemas.microsoft.com/office/drawing/2014/chart" uri="{C3380CC4-5D6E-409C-BE32-E72D297353CC}">
              <c16:uniqueId val="{00000001-14B2-4660-8213-02E1B97C732D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Column1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Sheet1!$A$2:$A$11</c:f>
              <c:strCache>
                <c:ptCount val="10"/>
                <c:pt idx="0">
                  <c:v>Кариерен център</c:v>
                </c:pt>
                <c:pt idx="1">
                  <c:v>Социално-битови условия</c:v>
                </c:pt>
                <c:pt idx="2">
                  <c:v>Университетска библиотека</c:v>
                </c:pt>
                <c:pt idx="3">
                  <c:v>Работа на Студентски съвет</c:v>
                </c:pt>
                <c:pt idx="4">
                  <c:v>Административно обслужване на студентите</c:v>
                </c:pt>
                <c:pt idx="5">
                  <c:v>Материално-техническа база</c:v>
                </c:pt>
                <c:pt idx="6">
                  <c:v>Материално-техническа обезпеченост</c:v>
                </c:pt>
                <c:pt idx="7">
                  <c:v>Практическа подготовка</c:v>
                </c:pt>
                <c:pt idx="8">
                  <c:v>Теоретична подготовка</c:v>
                </c:pt>
                <c:pt idx="9">
                  <c:v>Организация на учебния процес</c:v>
                </c:pt>
              </c:strCache>
            </c:strRef>
          </c:cat>
          <c:val>
            <c:numRef>
              <c:f>Sheet1!$D$2:$D$11</c:f>
              <c:numCache>
                <c:formatCode>General</c:formatCode>
                <c:ptCount val="10"/>
              </c:numCache>
            </c:numRef>
          </c:val>
          <c:extLst>
            <c:ext xmlns:c16="http://schemas.microsoft.com/office/drawing/2014/chart" uri="{C3380CC4-5D6E-409C-BE32-E72D297353CC}">
              <c16:uniqueId val="{00000002-14B2-4660-8213-02E1B97C732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box"/>
        <c:axId val="103618432"/>
        <c:axId val="103619968"/>
        <c:axId val="0"/>
      </c:bar3DChart>
      <c:catAx>
        <c:axId val="103618432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500" b="1"/>
            </a:pPr>
            <a:endParaRPr lang="en-US"/>
          </a:p>
        </c:txPr>
        <c:crossAx val="103619968"/>
        <c:crosses val="autoZero"/>
        <c:auto val="1"/>
        <c:lblAlgn val="ctr"/>
        <c:lblOffset val="100"/>
        <c:noMultiLvlLbl val="0"/>
      </c:catAx>
      <c:valAx>
        <c:axId val="1036199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0361843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D2C09B-50B0-468F-9E3A-5CDA255EFEF4}" type="datetimeFigureOut">
              <a:rPr lang="bg-BG" smtClean="0"/>
              <a:pPr/>
              <a:t>12.3.2020 г.</a:t>
            </a:fld>
            <a:endParaRPr lang="bg-B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bg-B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08FAF0-5DA8-45DA-AE13-32C85AEC7C14}" type="slidenum">
              <a:rPr lang="bg-BG" smtClean="0"/>
              <a:pPr/>
              <a:t>‹#›</a:t>
            </a:fld>
            <a:endParaRPr lang="bg-B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08FAF0-5DA8-45DA-AE13-32C85AEC7C14}" type="slidenum">
              <a:rPr lang="bg-BG" smtClean="0"/>
              <a:pPr/>
              <a:t>1</a:t>
            </a:fld>
            <a:endParaRPr lang="bg-BG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03/12/2020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06948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03/12/2020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3332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03/12/2020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8699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03/12/2020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5750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03/12/2020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60421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03/12/2020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4356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03/12/2020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29430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03/12/2020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3009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03/12/2020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8695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1D8BD707-D9CF-40AE-B4C6-C98DA3205C09}" type="datetimeFigureOut">
              <a:rPr lang="en-US" smtClean="0"/>
              <a:pPr/>
              <a:t>03/12/2020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075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03/12/2020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241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03/12/2020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533306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5000" dirty="0" smtClean="0">
                <a:solidFill>
                  <a:schemeClr val="bg2"/>
                </a:solidFill>
              </a:rPr>
              <a:t/>
            </a:r>
            <a:br>
              <a:rPr lang="en-US" sz="5000" dirty="0" smtClean="0">
                <a:solidFill>
                  <a:schemeClr val="bg2"/>
                </a:solidFill>
              </a:rPr>
            </a:br>
            <a:r>
              <a:rPr lang="bg-BG" sz="5600" b="1" i="1" dirty="0" smtClean="0">
                <a:solidFill>
                  <a:schemeClr val="tx2"/>
                </a:solidFill>
              </a:rPr>
              <a:t>Анализ на резултатите от проведена анкета сред завършилите Медицински колеж </a:t>
            </a:r>
            <a:br>
              <a:rPr lang="bg-BG" sz="5600" b="1" i="1" dirty="0" smtClean="0">
                <a:solidFill>
                  <a:schemeClr val="tx2"/>
                </a:solidFill>
              </a:rPr>
            </a:br>
            <a:r>
              <a:rPr lang="en-US" sz="5600" b="1" i="1" dirty="0" smtClean="0">
                <a:solidFill>
                  <a:schemeClr val="tx2"/>
                </a:solidFill>
              </a:rPr>
              <a:t>(</a:t>
            </a:r>
            <a:r>
              <a:rPr lang="bg-BG" sz="5600" b="1" i="1" dirty="0" smtClean="0">
                <a:solidFill>
                  <a:schemeClr val="tx2"/>
                </a:solidFill>
              </a:rPr>
              <a:t>2018-201</a:t>
            </a:r>
            <a:r>
              <a:rPr lang="bg-BG" sz="5600" b="1" i="1" dirty="0">
                <a:solidFill>
                  <a:schemeClr val="tx2"/>
                </a:solidFill>
              </a:rPr>
              <a:t>9</a:t>
            </a:r>
            <a:r>
              <a:rPr lang="bg-BG" sz="5600" b="1" i="1" dirty="0" smtClean="0">
                <a:solidFill>
                  <a:schemeClr val="tx2"/>
                </a:solidFill>
              </a:rPr>
              <a:t>г.)</a:t>
            </a:r>
            <a:endParaRPr lang="bg-BG" sz="5600" b="1" i="1" dirty="0">
              <a:solidFill>
                <a:schemeClr val="tx2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bg-BG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808038"/>
          </a:xfrm>
        </p:spPr>
        <p:txBody>
          <a:bodyPr>
            <a:normAutofit fontScale="90000"/>
          </a:bodyPr>
          <a:lstStyle/>
          <a:p>
            <a:r>
              <a:rPr lang="bg-BG" sz="2800" dirty="0" smtClean="0"/>
              <a:t>Считате ли, че обучението и квалификацията, които Ви дава Медицински колеж– Варна Ви правят конкурентноспособни на Ваши колеги, получили образование в друго учебно заведение? </a:t>
            </a:r>
            <a:r>
              <a:rPr lang="bg-BG" dirty="0" smtClean="0"/>
              <a:t/>
            </a:r>
            <a:br>
              <a:rPr lang="bg-BG" dirty="0" smtClean="0"/>
            </a:br>
            <a:endParaRPr lang="bg-BG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9458873"/>
              </p:ext>
            </p:extLst>
          </p:nvPr>
        </p:nvGraphicFramePr>
        <p:xfrm>
          <a:off x="457200" y="1981200"/>
          <a:ext cx="82296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sz="2800" dirty="0" smtClean="0"/>
              <a:t>Моля, посочете Вашата оценка (по шестобалната система)</a:t>
            </a:r>
            <a:r>
              <a:rPr lang="bg-BG" dirty="0" smtClean="0"/>
              <a:t/>
            </a:r>
            <a:br>
              <a:rPr lang="bg-BG" dirty="0" smtClean="0"/>
            </a:br>
            <a:endParaRPr lang="bg-BG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87806500"/>
              </p:ext>
            </p:extLst>
          </p:nvPr>
        </p:nvGraphicFramePr>
        <p:xfrm>
          <a:off x="152400" y="838200"/>
          <a:ext cx="8839200" cy="5867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62000"/>
          </a:xfrm>
        </p:spPr>
        <p:txBody>
          <a:bodyPr>
            <a:normAutofit/>
          </a:bodyPr>
          <a:lstStyle/>
          <a:p>
            <a:pPr algn="ctr"/>
            <a:r>
              <a:rPr lang="bg-BG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Цел на презентацията:</a:t>
            </a:r>
            <a:endParaRPr lang="bg-BG" b="1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410200"/>
          </a:xfrm>
        </p:spPr>
        <p:txBody>
          <a:bodyPr>
            <a:normAutofit/>
          </a:bodyPr>
          <a:lstStyle/>
          <a:p>
            <a:pPr algn="just"/>
            <a:r>
              <a:rPr lang="bg-BG" b="1" i="1" dirty="0" smtClean="0"/>
              <a:t>Тази презентация представлява извадка с въпроси от анонимно анкетно допитване проведено сред студенти завършили Медицински колеж към Медицински Университет - Варна. </a:t>
            </a:r>
            <a:endParaRPr lang="en-US" b="1" i="1" dirty="0" smtClean="0"/>
          </a:p>
          <a:p>
            <a:pPr algn="just"/>
            <a:endParaRPr lang="bg-BG" b="1" i="1" dirty="0" smtClean="0"/>
          </a:p>
          <a:p>
            <a:pPr algn="just"/>
            <a:r>
              <a:rPr lang="bg-BG" b="1" i="1" dirty="0" smtClean="0"/>
              <a:t>В настоящата презентация са включени данни</a:t>
            </a:r>
            <a:r>
              <a:rPr lang="en-US" b="1" i="1" dirty="0" smtClean="0"/>
              <a:t> </a:t>
            </a:r>
            <a:r>
              <a:rPr lang="bg-BG" b="1" i="1" dirty="0" smtClean="0"/>
              <a:t>само от най-актуалните въпроси, които предоставят информация относно очакванията и впечатленията на студентите, както и оценката, която</a:t>
            </a:r>
            <a:r>
              <a:rPr lang="en-US" b="1" i="1" dirty="0" smtClean="0"/>
              <a:t> </a:t>
            </a:r>
            <a:r>
              <a:rPr lang="bg-BG" b="1" i="1" dirty="0" smtClean="0"/>
              <a:t>завършилите Медицински колеж - Варна са изградили за качеството на учебния процес през годините. </a:t>
            </a:r>
            <a:endParaRPr lang="bg-BG" b="1" i="1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bg-BG" sz="28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Брой анкетирани: 266</a:t>
            </a:r>
            <a:endParaRPr lang="bg-BG" sz="2800" b="1" i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dirty="0" smtClean="0"/>
              <a:t>Обучението отговори ли на Вашите очаквания? </a:t>
            </a:r>
            <a:br>
              <a:rPr lang="bg-BG" dirty="0" smtClean="0"/>
            </a:br>
            <a:endParaRPr lang="bg-BG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57616894"/>
              </p:ext>
            </p:extLst>
          </p:nvPr>
        </p:nvGraphicFramePr>
        <p:xfrm>
          <a:off x="822325" y="1846263"/>
          <a:ext cx="7543800" cy="4022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dirty="0" smtClean="0"/>
              <a:t>Одобрявате ли лекцията като метод на обучение?</a:t>
            </a:r>
            <a:br>
              <a:rPr lang="bg-BG" dirty="0" smtClean="0"/>
            </a:br>
            <a:endParaRPr lang="bg-BG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9917468"/>
              </p:ext>
            </p:extLst>
          </p:nvPr>
        </p:nvGraphicFramePr>
        <p:xfrm>
          <a:off x="822325" y="1846263"/>
          <a:ext cx="7543800" cy="4022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Autofit/>
          </a:bodyPr>
          <a:lstStyle/>
          <a:p>
            <a:r>
              <a:rPr lang="bg-BG" sz="3000" dirty="0" smtClean="0"/>
              <a:t>Имахте ли възможност по време на следването си да използвате в МУ:</a:t>
            </a:r>
            <a:endParaRPr lang="bg-BG" sz="30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37005188"/>
              </p:ext>
            </p:extLst>
          </p:nvPr>
        </p:nvGraphicFramePr>
        <p:xfrm>
          <a:off x="457200" y="1524000"/>
          <a:ext cx="8229600" cy="46021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bg-BG" sz="3000" dirty="0" smtClean="0"/>
              <a:t>Как оценявате осигуреността на библиотеката (учебни материали, учебници, ръководства, електронни носители)?</a:t>
            </a:r>
            <a:endParaRPr lang="bg-BG" sz="30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10753644"/>
              </p:ext>
            </p:extLst>
          </p:nvPr>
        </p:nvGraphicFramePr>
        <p:xfrm>
          <a:off x="822325" y="1846263"/>
          <a:ext cx="7543800" cy="4022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bg-BG" sz="3000" dirty="0" smtClean="0"/>
              <a:t>Според Вас къде могат да се намерят резерви за подобряване практическата подготовка на студентите медици по време на следването и следдипломното обучение?</a:t>
            </a:r>
            <a:endParaRPr lang="bg-BG" sz="30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03587151"/>
              </p:ext>
            </p:extLst>
          </p:nvPr>
        </p:nvGraphicFramePr>
        <p:xfrm>
          <a:off x="822325" y="1846263"/>
          <a:ext cx="7543800" cy="4022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sz="3300" dirty="0" smtClean="0"/>
              <a:t>По време на обучението си имахте ли възможност за самостоятелна работа?</a:t>
            </a:r>
            <a:r>
              <a:rPr lang="bg-BG" dirty="0" smtClean="0"/>
              <a:t/>
            </a:r>
            <a:br>
              <a:rPr lang="bg-BG" dirty="0" smtClean="0"/>
            </a:br>
            <a:endParaRPr lang="bg-BG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34135324"/>
              </p:ext>
            </p:extLst>
          </p:nvPr>
        </p:nvGraphicFramePr>
        <p:xfrm>
          <a:off x="457200" y="1371600"/>
          <a:ext cx="8229600" cy="47545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800</TotalTime>
  <Words>195</Words>
  <Application>Microsoft Office PowerPoint</Application>
  <PresentationFormat>On-screen Show (4:3)</PresentationFormat>
  <Paragraphs>20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Calibri</vt:lpstr>
      <vt:lpstr>Calibri Light</vt:lpstr>
      <vt:lpstr>Retrospect</vt:lpstr>
      <vt:lpstr> Анализ на резултатите от проведена анкета сред завършилите Медицински колеж  (2018-2019г.)</vt:lpstr>
      <vt:lpstr>Цел на презентацията:</vt:lpstr>
      <vt:lpstr>PowerPoint Presentation</vt:lpstr>
      <vt:lpstr>Обучението отговори ли на Вашите очаквания?  </vt:lpstr>
      <vt:lpstr>Одобрявате ли лекцията като метод на обучение? </vt:lpstr>
      <vt:lpstr>Имахте ли възможност по време на следването си да използвате в МУ:</vt:lpstr>
      <vt:lpstr>Как оценявате осигуреността на библиотеката (учебни материали, учебници, ръководства, електронни носители)?</vt:lpstr>
      <vt:lpstr>Според Вас къде могат да се намерят резерви за подобряване практическата подготовка на студентите медици по време на следването и следдипломното обучение?</vt:lpstr>
      <vt:lpstr>По време на обучението си имахте ли възможност за самостоятелна работа? </vt:lpstr>
      <vt:lpstr>Считате ли, че обучението и квалификацията, които Ви дава Медицински колеж– Варна Ви правят конкурентноспособни на Ваши колеги, получили образование в друго учебно заведение?  </vt:lpstr>
      <vt:lpstr>Моля, посочете Вашата оценка (по шестобалната система)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Анализ на резултатите от проведена анкета сред завършилите специалност “Медицина” в Медицински Университет Варна</dc:title>
  <dc:creator>User</dc:creator>
  <cp:lastModifiedBy>Windows User</cp:lastModifiedBy>
  <cp:revision>100</cp:revision>
  <dcterms:created xsi:type="dcterms:W3CDTF">2006-08-16T00:00:00Z</dcterms:created>
  <dcterms:modified xsi:type="dcterms:W3CDTF">2020-03-12T11:09:25Z</dcterms:modified>
</cp:coreProperties>
</file>