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charts/colors8.xml" ContentType="application/vnd.ms-office.chartcolorstyl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charts/colors6.xml" ContentType="application/vnd.ms-office.chartcolor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Layouts/slideLayout13.xml" ContentType="application/vnd.openxmlformats-officedocument.presentationml.slideLayout+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7.xml" ContentType="application/vnd.openxmlformats-officedocument.drawingml.chart+xml"/>
  <Override PartName="/ppt/charts/colors10.xml" ContentType="application/vnd.ms-office.chartcolorstyle+xml"/>
  <Override PartName="/ppt/charts/style9.xml" ContentType="application/vnd.ms-office.chartstyle+xml"/>
  <Override PartName="/ppt/charts/style7.xml" ContentType="application/vnd.ms-office.chartstyl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charts/style5.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charts/colors9.xml" ContentType="application/vnd.ms-office.chartcolor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charts/style10.xml" ContentType="application/vnd.ms-office.chartstyle+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charts/colors1.xml" ContentType="application/vnd.ms-office.chartcolorstyle+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Override PartName="/ppt/charts/style8.xml" ContentType="application/vnd.ms-office.chartstyle+xml"/>
  <Override PartName="/ppt/charts/chart4.xml" ContentType="application/vnd.openxmlformats-officedocument.drawingml.chart+xml"/>
  <Override PartName="/ppt/charts/style6.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71" d="100"/>
          <a:sy n="71" d="100"/>
        </p:scale>
        <p:origin x="-25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________________Microsoft_Office_Excel1.xlsx"/></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package" Target="../embeddings/________________Microsoft_Office_Excel10.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________________Microsoft_Office_Excel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________________Microsoft_Office_Excel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________________Microsoft_Office_Excel4.xlsx"/></Relationships>
</file>

<file path=ppt/charts/_rels/chart5.xml.rels><?xml version="1.0" encoding="UTF-8" standalone="yes"?>
<Relationships xmlns="http://schemas.openxmlformats.org/package/2006/relationships"><Relationship Id="rId3" Type="http://schemas.microsoft.com/office/2011/relationships/chartStyle" Target="style5.xml"/><Relationship Id="rId2" Type="http://schemas.microsoft.com/office/2011/relationships/chartColorStyle" Target="colors5.xml"/><Relationship Id="rId1" Type="http://schemas.openxmlformats.org/officeDocument/2006/relationships/package" Target="../embeddings/________________Microsoft_Office_Excel5.xlsx"/></Relationships>
</file>

<file path=ppt/charts/_rels/chart6.xml.rels><?xml version="1.0" encoding="UTF-8" standalone="yes"?>
<Relationships xmlns="http://schemas.openxmlformats.org/package/2006/relationships"><Relationship Id="rId3" Type="http://schemas.microsoft.com/office/2011/relationships/chartStyle" Target="style6.xml"/><Relationship Id="rId2" Type="http://schemas.microsoft.com/office/2011/relationships/chartColorStyle" Target="colors6.xml"/><Relationship Id="rId1" Type="http://schemas.openxmlformats.org/officeDocument/2006/relationships/package" Target="../embeddings/________________Microsoft_Office_Excel6.xlsx"/></Relationships>
</file>

<file path=ppt/charts/_rels/chart7.xml.rels><?xml version="1.0" encoding="UTF-8" standalone="yes"?>
<Relationships xmlns="http://schemas.openxmlformats.org/package/2006/relationships"><Relationship Id="rId3" Type="http://schemas.microsoft.com/office/2011/relationships/chartStyle" Target="style7.xml"/><Relationship Id="rId2" Type="http://schemas.microsoft.com/office/2011/relationships/chartColorStyle" Target="colors7.xml"/><Relationship Id="rId1" Type="http://schemas.openxmlformats.org/officeDocument/2006/relationships/package" Target="../embeddings/________________Microsoft_Office_Excel7.xlsx"/></Relationships>
</file>

<file path=ppt/charts/_rels/chart8.xml.rels><?xml version="1.0" encoding="UTF-8" standalone="yes"?>
<Relationships xmlns="http://schemas.openxmlformats.org/package/2006/relationships"><Relationship Id="rId3" Type="http://schemas.microsoft.com/office/2011/relationships/chartStyle" Target="style8.xml"/><Relationship Id="rId2" Type="http://schemas.microsoft.com/office/2011/relationships/chartColorStyle" Target="colors8.xml"/><Relationship Id="rId1" Type="http://schemas.openxmlformats.org/officeDocument/2006/relationships/package" Target="../embeddings/________________Microsoft_Office_Excel8.xlsx"/></Relationships>
</file>

<file path=ppt/charts/_rels/chart9.xml.rels><?xml version="1.0" encoding="UTF-8" standalone="yes"?>
<Relationships xmlns="http://schemas.openxmlformats.org/package/2006/relationships"><Relationship Id="rId3" Type="http://schemas.microsoft.com/office/2011/relationships/chartStyle" Target="style9.xml"/><Relationship Id="rId2" Type="http://schemas.microsoft.com/office/2011/relationships/chartColorStyle" Target="colors9.xml"/><Relationship Id="rId1" Type="http://schemas.openxmlformats.org/officeDocument/2006/relationships/package" Target="../embeddings/________________Microsoft_Office_Excel9.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plotArea>
      <c:layout/>
      <c:barChart>
        <c:barDir val="col"/>
        <c:grouping val="clustered"/>
        <c:ser>
          <c:idx val="0"/>
          <c:order val="0"/>
          <c:tx>
            <c:strRef>
              <c:f>Sheet1!$B$1</c:f>
              <c:strCache>
                <c:ptCount val="1"/>
                <c:pt idx="0">
                  <c:v>Определете удовлетвореността от дисциплините изучавани през настоящият семестър</c:v>
                </c:pt>
              </c:strCache>
            </c:strRef>
          </c:tx>
          <c:spPr>
            <a:solidFill>
              <a:schemeClr val="accent1"/>
            </a:solidFill>
            <a:ln>
              <a:noFill/>
            </a:ln>
            <a:effectLst/>
          </c:spPr>
          <c:dLbls>
            <c:dLbl>
              <c:idx val="0"/>
              <c:layout/>
              <c:tx>
                <c:rich>
                  <a:bodyPr/>
                  <a:lstStyle/>
                  <a:p>
                    <a:fld id="{BC6ABEAD-8302-443E-B877-70F4D00524F2}" type="VALUE">
                      <a:rPr lang="en-US" smtClean="0"/>
                      <a:pPr/>
                      <a:t>[VALUE]</a:t>
                    </a:fld>
                    <a:r>
                      <a:rPr lang="en-US"/>
                      <a:t>; 77,0%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28FD-456E-8EB0-9A087B123C7F}"/>
                </c:ext>
              </c:extLst>
            </c:dLbl>
            <c:dLbl>
              <c:idx val="1"/>
              <c:layout/>
              <c:tx>
                <c:rich>
                  <a:bodyPr/>
                  <a:lstStyle/>
                  <a:p>
                    <a:fld id="{67A3BCC6-5B78-4E45-8720-98DECEB1C57C}" type="VALUE">
                      <a:rPr lang="en-US" smtClean="0"/>
                      <a:pPr/>
                      <a:t>[VALUE]</a:t>
                    </a:fld>
                    <a:r>
                      <a:rPr lang="en-US"/>
                      <a:t>; 23,1%</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28FD-456E-8EB0-9A087B123C7F}"/>
                </c:ext>
              </c:extLst>
            </c:dLbl>
            <c:dLbl>
              <c:idx val="2"/>
              <c:layout/>
              <c:tx>
                <c:rich>
                  <a:bodyPr/>
                  <a:lstStyle/>
                  <a:p>
                    <a:fld id="{3921883A-FE3C-475C-865A-02B4AEAFC898}" type="VALUE">
                      <a:rPr lang="en-US" smtClean="0"/>
                      <a:pPr/>
                      <a:t>[VALUE]</a:t>
                    </a:fld>
                    <a:r>
                      <a:rPr lang="en-US"/>
                      <a:t>; 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28FD-456E-8EB0-9A087B123C7F}"/>
                </c:ext>
              </c:extLst>
            </c:dLbl>
            <c:dLbl>
              <c:idx val="3"/>
              <c:layout/>
              <c:tx>
                <c:rich>
                  <a:bodyPr/>
                  <a:lstStyle/>
                  <a:p>
                    <a:fld id="{45A57753-F90E-4A06-83C6-680ACAFB1190}" type="VALUE">
                      <a:rPr lang="en-US" smtClean="0"/>
                      <a:pPr/>
                      <a:t>[VALUE]</a:t>
                    </a:fld>
                    <a:r>
                      <a:rPr lang="en-US"/>
                      <a:t>; 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28FD-456E-8EB0-9A087B123C7F}"/>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Да, доволен съм</c:v>
                </c:pt>
                <c:pt idx="1">
                  <c:v>Да, но не напълно</c:v>
                </c:pt>
                <c:pt idx="2">
                  <c:v>Не съм доволен</c:v>
                </c:pt>
                <c:pt idx="3">
                  <c:v>Не мога да преценя</c:v>
                </c:pt>
              </c:strCache>
            </c:strRef>
          </c:cat>
          <c:val>
            <c:numRef>
              <c:f>Sheet1!$B$2:$B$5</c:f>
              <c:numCache>
                <c:formatCode>General</c:formatCode>
                <c:ptCount val="4"/>
                <c:pt idx="0">
                  <c:v>10</c:v>
                </c:pt>
                <c:pt idx="1">
                  <c:v>3</c:v>
                </c:pt>
                <c:pt idx="2">
                  <c:v>0</c:v>
                </c:pt>
                <c:pt idx="3">
                  <c:v>0</c:v>
                </c:pt>
              </c:numCache>
            </c:numRef>
          </c:val>
          <c:extLst xmlns:c16r2="http://schemas.microsoft.com/office/drawing/2015/06/chart">
            <c:ext xmlns:c16="http://schemas.microsoft.com/office/drawing/2014/chart" uri="{C3380CC4-5D6E-409C-BE32-E72D297353CC}">
              <c16:uniqueId val="{00000004-28FD-456E-8EB0-9A087B123C7F}"/>
            </c:ext>
          </c:extLst>
        </c:ser>
        <c:dLbls/>
        <c:gapWidth val="219"/>
        <c:overlap val="-27"/>
        <c:axId val="55698560"/>
        <c:axId val="55700096"/>
      </c:barChart>
      <c:catAx>
        <c:axId val="5569856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55700096"/>
        <c:crosses val="autoZero"/>
        <c:auto val="1"/>
        <c:lblAlgn val="ctr"/>
        <c:lblOffset val="100"/>
      </c:catAx>
      <c:valAx>
        <c:axId val="5570009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5698560"/>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title>
      <c:layout/>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plotArea>
      <c:layout/>
      <c:barChart>
        <c:barDir val="col"/>
        <c:grouping val="clustered"/>
        <c:ser>
          <c:idx val="0"/>
          <c:order val="0"/>
          <c:tx>
            <c:strRef>
              <c:f>Sheet1!$B$1</c:f>
              <c:strCache>
                <c:ptCount val="1"/>
                <c:pt idx="0">
                  <c:v>Посещаемост на учебните занятия</c:v>
                </c:pt>
              </c:strCache>
            </c:strRef>
          </c:tx>
          <c:spPr>
            <a:solidFill>
              <a:schemeClr val="accent1"/>
            </a:solidFill>
            <a:ln>
              <a:noFill/>
            </a:ln>
            <a:effectLst/>
          </c:spPr>
          <c:dLbls>
            <c:dLbl>
              <c:idx val="0"/>
              <c:layout/>
              <c:tx>
                <c:rich>
                  <a:bodyPr/>
                  <a:lstStyle/>
                  <a:p>
                    <a:fld id="{5004CC36-C1DF-4562-AF86-0DA80223FC9E}" type="VALUE">
                      <a:rPr lang="en-US" smtClean="0"/>
                      <a:pPr/>
                      <a:t>[VALUE]</a:t>
                    </a:fld>
                    <a:r>
                      <a:rPr lang="en-US"/>
                      <a:t>; 84,7%</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2ADC-4847-927D-29C6F7925471}"/>
                </c:ext>
              </c:extLst>
            </c:dLbl>
            <c:dLbl>
              <c:idx val="1"/>
              <c:layout/>
              <c:tx>
                <c:rich>
                  <a:bodyPr/>
                  <a:lstStyle/>
                  <a:p>
                    <a:fld id="{8D9E9364-14C2-4DEA-B3A8-164C2942A307}" type="VALUE">
                      <a:rPr lang="en-US" smtClean="0"/>
                      <a:pPr/>
                      <a:t>[VALUE]</a:t>
                    </a:fld>
                    <a:r>
                      <a:rPr lang="en-US"/>
                      <a:t>; 15,4%</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2ADC-4847-927D-29C6F7925471}"/>
                </c:ext>
              </c:extLst>
            </c:dLbl>
            <c:dLbl>
              <c:idx val="2"/>
              <c:layout/>
              <c:tx>
                <c:rich>
                  <a:bodyPr/>
                  <a:lstStyle/>
                  <a:p>
                    <a:fld id="{8618BB2B-890B-4B49-9E96-98B08D04E4AF}" type="VALUE">
                      <a:rPr lang="en-US" smtClean="0"/>
                      <a:pPr/>
                      <a:t>[VALUE]</a:t>
                    </a:fld>
                    <a:r>
                      <a:rPr lang="en-US"/>
                      <a:t>; 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2ADC-4847-927D-29C6F7925471}"/>
                </c:ext>
              </c:extLst>
            </c:dLbl>
            <c:dLbl>
              <c:idx val="3"/>
              <c:layout/>
              <c:tx>
                <c:rich>
                  <a:bodyPr/>
                  <a:lstStyle/>
                  <a:p>
                    <a:r>
                      <a:rPr lang="en-US"/>
                      <a:t>0;</a:t>
                    </a:r>
                    <a:r>
                      <a:rPr lang="en-US" baseline="0"/>
                      <a:t> 0,0%</a:t>
                    </a:r>
                    <a:endParaRPr lang="en-US"/>
                  </a:p>
                </c:rich>
              </c:tx>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2ADC-4847-927D-29C6F7925471}"/>
                </c:ext>
              </c:extLst>
            </c:dLbl>
            <c:dLbl>
              <c:idx val="4"/>
              <c:layout/>
              <c:tx>
                <c:rich>
                  <a:bodyPr/>
                  <a:lstStyle/>
                  <a:p>
                    <a:fld id="{2AB1D442-4654-43D3-B7E1-4E62176DED38}" type="VALUE">
                      <a:rPr lang="en-US" smtClean="0"/>
                      <a:pPr/>
                      <a:t>[VALUE]</a:t>
                    </a:fld>
                    <a:r>
                      <a:rPr lang="en-US"/>
                      <a:t>; 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4-2ADC-4847-927D-29C6F792547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Редовно</c:v>
                </c:pt>
                <c:pt idx="1">
                  <c:v>Сравнително редовно</c:v>
                </c:pt>
                <c:pt idx="2">
                  <c:v>Нередовно</c:v>
                </c:pt>
                <c:pt idx="3">
                  <c:v>Много рядко</c:v>
                </c:pt>
                <c:pt idx="4">
                  <c:v>Нямам време да посещавам</c:v>
                </c:pt>
              </c:strCache>
            </c:strRef>
          </c:cat>
          <c:val>
            <c:numRef>
              <c:f>Sheet1!$B$2:$B$6</c:f>
              <c:numCache>
                <c:formatCode>General</c:formatCode>
                <c:ptCount val="5"/>
                <c:pt idx="0">
                  <c:v>11</c:v>
                </c:pt>
                <c:pt idx="1">
                  <c:v>2</c:v>
                </c:pt>
                <c:pt idx="2">
                  <c:v>0</c:v>
                </c:pt>
                <c:pt idx="3">
                  <c:v>0</c:v>
                </c:pt>
                <c:pt idx="4">
                  <c:v>0</c:v>
                </c:pt>
              </c:numCache>
            </c:numRef>
          </c:val>
          <c:extLst xmlns:c16r2="http://schemas.microsoft.com/office/drawing/2015/06/chart">
            <c:ext xmlns:c16="http://schemas.microsoft.com/office/drawing/2014/chart" uri="{C3380CC4-5D6E-409C-BE32-E72D297353CC}">
              <c16:uniqueId val="{00000005-2ADC-4847-927D-29C6F7925471}"/>
            </c:ext>
          </c:extLst>
        </c:ser>
        <c:dLbls>
          <c:showVal val="1"/>
        </c:dLbls>
        <c:gapWidth val="219"/>
        <c:overlap val="-27"/>
        <c:axId val="86418560"/>
        <c:axId val="86420096"/>
      </c:barChart>
      <c:catAx>
        <c:axId val="8641856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86420096"/>
        <c:crosses val="autoZero"/>
        <c:auto val="1"/>
        <c:lblAlgn val="ctr"/>
        <c:lblOffset val="100"/>
      </c:catAx>
      <c:valAx>
        <c:axId val="86420096"/>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6418560"/>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layout/>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plotArea>
      <c:layout/>
      <c:barChart>
        <c:barDir val="col"/>
        <c:grouping val="clustered"/>
        <c:ser>
          <c:idx val="0"/>
          <c:order val="0"/>
          <c:tx>
            <c:strRef>
              <c:f>Sheet1!$B$1</c:f>
              <c:strCache>
                <c:ptCount val="1"/>
                <c:pt idx="0">
                  <c:v>Учебни дисциплини оставили най-много знания у Вас</c:v>
                </c:pt>
              </c:strCache>
            </c:strRef>
          </c:tx>
          <c:spPr>
            <a:solidFill>
              <a:schemeClr val="accent1"/>
            </a:solidFill>
            <a:ln>
              <a:noFill/>
            </a:ln>
            <a:effectLst/>
          </c:spPr>
          <c:dLbls>
            <c:dLbl>
              <c:idx val="0"/>
              <c:layout/>
              <c:tx>
                <c:rich>
                  <a:bodyPr/>
                  <a:lstStyle/>
                  <a:p>
                    <a:fld id="{3AC05AA2-AD5B-4B29-B128-132B891E5D9A}" type="VALUE">
                      <a:rPr lang="en-US" smtClean="0"/>
                      <a:pPr/>
                      <a:t>[VALUE]</a:t>
                    </a:fld>
                    <a:r>
                      <a:rPr lang="en-US"/>
                      <a:t>; 22,5%</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572E-41C5-B828-9ED7E29EC4DC}"/>
                </c:ext>
              </c:extLst>
            </c:dLbl>
            <c:dLbl>
              <c:idx val="1"/>
              <c:layout/>
              <c:tx>
                <c:rich>
                  <a:bodyPr/>
                  <a:lstStyle/>
                  <a:p>
                    <a:fld id="{1FF74E24-8E66-4680-9431-3E1A374243C8}" type="VALUE">
                      <a:rPr lang="en-US" smtClean="0"/>
                      <a:pPr/>
                      <a:t>[VALUE]</a:t>
                    </a:fld>
                    <a:r>
                      <a:rPr lang="en-US"/>
                      <a:t>; 2,5%</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572E-41C5-B828-9ED7E29EC4DC}"/>
                </c:ext>
              </c:extLst>
            </c:dLbl>
            <c:dLbl>
              <c:idx val="2"/>
              <c:layout/>
              <c:tx>
                <c:rich>
                  <a:bodyPr/>
                  <a:lstStyle/>
                  <a:p>
                    <a:fld id="{41DEC44C-EF7C-412C-B812-878907FC9A0C}" type="VALUE">
                      <a:rPr lang="en-US" smtClean="0"/>
                      <a:pPr/>
                      <a:t>[VALUE]</a:t>
                    </a:fld>
                    <a:r>
                      <a:rPr lang="en-US"/>
                      <a:t>; 20,0%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572E-41C5-B828-9ED7E29EC4DC}"/>
                </c:ext>
              </c:extLst>
            </c:dLbl>
            <c:dLbl>
              <c:idx val="3"/>
              <c:layout/>
              <c:tx>
                <c:rich>
                  <a:bodyPr/>
                  <a:lstStyle/>
                  <a:p>
                    <a:fld id="{B7D47072-A56D-4C35-967D-73879418C07D}" type="VALUE">
                      <a:rPr lang="en-US" smtClean="0"/>
                      <a:pPr/>
                      <a:t>[VALUE]</a:t>
                    </a:fld>
                    <a:r>
                      <a:rPr lang="en-US"/>
                      <a:t>; 40,0%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572E-41C5-B828-9ED7E29EC4DC}"/>
                </c:ext>
              </c:extLst>
            </c:dLbl>
            <c:dLbl>
              <c:idx val="4"/>
              <c:layout/>
              <c:tx>
                <c:rich>
                  <a:bodyPr/>
                  <a:lstStyle/>
                  <a:p>
                    <a:fld id="{D1F6180E-08BA-427E-B3B8-C0FFCCD0B32A}" type="VALUE">
                      <a:rPr lang="en-US" smtClean="0"/>
                      <a:pPr/>
                      <a:t>[VALUE]</a:t>
                    </a:fld>
                    <a:r>
                      <a:rPr lang="en-US"/>
                      <a:t>; 20,0%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4-572E-41C5-B828-9ED7E29EC4DC}"/>
                </c:ext>
              </c:extLst>
            </c:dLbl>
            <c:dLbl>
              <c:idx val="5"/>
              <c:layout>
                <c:manualLayout>
                  <c:x val="-1.8202292569704057E-16"/>
                  <c:y val="-2.2733237454779366E-3"/>
                </c:manualLayout>
              </c:layout>
              <c:tx>
                <c:rich>
                  <a:bodyPr/>
                  <a:lstStyle/>
                  <a:p>
                    <a:fld id="{185A4FC7-168F-4117-A2DD-5DB19C996061}" type="VALUE">
                      <a:rPr lang="en-US" smtClean="0"/>
                      <a:pPr/>
                      <a:t>[VALUE]</a:t>
                    </a:fld>
                    <a:r>
                      <a:rPr lang="en-US" dirty="0"/>
                      <a:t>; 10,0%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5-572E-41C5-B828-9ED7E29EC4D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Икономика на здравеопазването</c:v>
                </c:pt>
                <c:pt idx="1">
                  <c:v>Психология</c:v>
                </c:pt>
                <c:pt idx="2">
                  <c:v>Право (трудово, административно и ЗЗ)</c:v>
                </c:pt>
                <c:pt idx="3">
                  <c:v>Медицина на катастрофите</c:v>
                </c:pt>
                <c:pt idx="4">
                  <c:v>Социална медицина</c:v>
                </c:pt>
                <c:pt idx="5">
                  <c:v>История на здравеопазването и здравни грижи</c:v>
                </c:pt>
              </c:strCache>
            </c:strRef>
          </c:cat>
          <c:val>
            <c:numRef>
              <c:f>Sheet1!$B$2:$B$7</c:f>
              <c:numCache>
                <c:formatCode>General</c:formatCode>
                <c:ptCount val="6"/>
                <c:pt idx="0">
                  <c:v>9</c:v>
                </c:pt>
                <c:pt idx="1">
                  <c:v>1</c:v>
                </c:pt>
                <c:pt idx="2">
                  <c:v>8</c:v>
                </c:pt>
                <c:pt idx="3">
                  <c:v>10</c:v>
                </c:pt>
                <c:pt idx="4">
                  <c:v>8</c:v>
                </c:pt>
                <c:pt idx="5">
                  <c:v>4</c:v>
                </c:pt>
              </c:numCache>
            </c:numRef>
          </c:val>
          <c:extLst xmlns:c16r2="http://schemas.microsoft.com/office/drawing/2015/06/chart">
            <c:ext xmlns:c16="http://schemas.microsoft.com/office/drawing/2014/chart" uri="{C3380CC4-5D6E-409C-BE32-E72D297353CC}">
              <c16:uniqueId val="{00000006-572E-41C5-B828-9ED7E29EC4DC}"/>
            </c:ext>
          </c:extLst>
        </c:ser>
        <c:dLbls/>
        <c:gapWidth val="219"/>
        <c:overlap val="-27"/>
        <c:axId val="55867264"/>
        <c:axId val="55868800"/>
      </c:barChart>
      <c:catAx>
        <c:axId val="5586726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5868800"/>
        <c:crosses val="autoZero"/>
        <c:auto val="1"/>
        <c:lblAlgn val="ctr"/>
        <c:lblOffset val="100"/>
      </c:catAx>
      <c:valAx>
        <c:axId val="5586880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5867264"/>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layout/>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plotArea>
      <c:layout/>
      <c:barChart>
        <c:barDir val="bar"/>
        <c:grouping val="clustered"/>
        <c:ser>
          <c:idx val="0"/>
          <c:order val="0"/>
          <c:tx>
            <c:strRef>
              <c:f>Sheet1!$B$1</c:f>
              <c:strCache>
                <c:ptCount val="1"/>
                <c:pt idx="0">
                  <c:v>Преподаватели оставили най-силно положително влияние</c:v>
                </c:pt>
              </c:strCache>
            </c:strRef>
          </c:tx>
          <c:spPr>
            <a:solidFill>
              <a:schemeClr val="accent1"/>
            </a:solidFill>
            <a:ln>
              <a:noFill/>
            </a:ln>
            <a:effectLst/>
          </c:spPr>
          <c:dLbls>
            <c:dLbl>
              <c:idx val="0"/>
              <c:layout/>
              <c:tx>
                <c:rich>
                  <a:bodyPr/>
                  <a:lstStyle/>
                  <a:p>
                    <a:fld id="{DE29B81E-F79F-4467-8F0D-8DABD7FDBA18}" type="VALUE">
                      <a:rPr lang="en-US" smtClean="0"/>
                      <a:pPr/>
                      <a:t>[VALUE]</a:t>
                    </a:fld>
                    <a:r>
                      <a:rPr lang="en-US"/>
                      <a:t>; 25,0%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E783-49D5-8EC2-266B4B79001B}"/>
                </c:ext>
              </c:extLst>
            </c:dLbl>
            <c:dLbl>
              <c:idx val="1"/>
              <c:layout/>
              <c:tx>
                <c:rich>
                  <a:bodyPr/>
                  <a:lstStyle/>
                  <a:p>
                    <a:fld id="{0CC1BDD7-CA94-41E8-BDB7-07A693CE9D75}" type="VALUE">
                      <a:rPr lang="en-US" smtClean="0"/>
                      <a:pPr/>
                      <a:t>[VALUE]</a:t>
                    </a:fld>
                    <a:r>
                      <a:rPr lang="en-US"/>
                      <a:t>; 5,0%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E783-49D5-8EC2-266B4B79001B}"/>
                </c:ext>
              </c:extLst>
            </c:dLbl>
            <c:dLbl>
              <c:idx val="2"/>
              <c:layout/>
              <c:tx>
                <c:rich>
                  <a:bodyPr/>
                  <a:lstStyle/>
                  <a:p>
                    <a:fld id="{02BEB2AF-307B-45AC-8DF5-EFA6FE178561}" type="VALUE">
                      <a:rPr lang="en-US" smtClean="0"/>
                      <a:pPr/>
                      <a:t>[VALUE]</a:t>
                    </a:fld>
                    <a:r>
                      <a:rPr lang="en-US"/>
                      <a:t>; 10,0%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E783-49D5-8EC2-266B4B79001B}"/>
                </c:ext>
              </c:extLst>
            </c:dLbl>
            <c:dLbl>
              <c:idx val="3"/>
              <c:layout/>
              <c:tx>
                <c:rich>
                  <a:bodyPr/>
                  <a:lstStyle/>
                  <a:p>
                    <a:fld id="{5FB13E3A-E357-4E3E-B3B6-E39DFA911DB1}" type="VALUE">
                      <a:rPr lang="en-US" smtClean="0"/>
                      <a:pPr/>
                      <a:t>[VALUE]</a:t>
                    </a:fld>
                    <a:r>
                      <a:rPr lang="en-US"/>
                      <a:t>; 7,5%</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E783-49D5-8EC2-266B4B79001B}"/>
                </c:ext>
              </c:extLst>
            </c:dLbl>
            <c:dLbl>
              <c:idx val="4"/>
              <c:layout/>
              <c:tx>
                <c:rich>
                  <a:bodyPr/>
                  <a:lstStyle/>
                  <a:p>
                    <a:fld id="{E1B727DB-A032-4638-8572-CF1E1C150085}" type="VALUE">
                      <a:rPr lang="en-US" smtClean="0"/>
                      <a:pPr/>
                      <a:t>[VALUE]</a:t>
                    </a:fld>
                    <a:r>
                      <a:rPr lang="en-US"/>
                      <a:t>; 15,0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4-E783-49D5-8EC2-266B4B79001B}"/>
                </c:ext>
              </c:extLst>
            </c:dLbl>
            <c:dLbl>
              <c:idx val="5"/>
              <c:layout/>
              <c:tx>
                <c:rich>
                  <a:bodyPr/>
                  <a:lstStyle/>
                  <a:p>
                    <a:fld id="{210B6E78-1A60-47F0-8A75-E16D65B44E93}" type="VALUE">
                      <a:rPr lang="en-US" smtClean="0"/>
                      <a:pPr/>
                      <a:t>[VALUE]</a:t>
                    </a:fld>
                    <a:r>
                      <a:rPr lang="en-US"/>
                      <a:t>; 22,5%</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5-E783-49D5-8EC2-266B4B79001B}"/>
                </c:ext>
              </c:extLst>
            </c:dLbl>
            <c:dLbl>
              <c:idx val="6"/>
              <c:layout/>
              <c:tx>
                <c:rich>
                  <a:bodyPr/>
                  <a:lstStyle/>
                  <a:p>
                    <a:fld id="{89608F9B-20F8-47A9-9AAC-04C993EFE00E}" type="VALUE">
                      <a:rPr lang="en-US" smtClean="0"/>
                      <a:pPr/>
                      <a:t>[VALUE]</a:t>
                    </a:fld>
                    <a:r>
                      <a:rPr lang="en-US" dirty="0"/>
                      <a:t>; 10,0%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6-E783-49D5-8EC2-266B4B79001B}"/>
                </c:ext>
              </c:extLst>
            </c:dLbl>
            <c:dLbl>
              <c:idx val="7"/>
              <c:layout/>
              <c:tx>
                <c:rich>
                  <a:bodyPr/>
                  <a:lstStyle/>
                  <a:p>
                    <a:fld id="{F05FD4DF-58A1-4879-8598-204D954F86D4}" type="VALUE">
                      <a:rPr lang="en-US" smtClean="0"/>
                      <a:pPr/>
                      <a:t>[VALUE]</a:t>
                    </a:fld>
                    <a:r>
                      <a:rPr lang="en-US" dirty="0"/>
                      <a:t>; 5,0%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7-E783-49D5-8EC2-266B4B79001B}"/>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Доц. Е. Атанасова, д.и.</c:v>
                </c:pt>
                <c:pt idx="1">
                  <c:v>Гл. ас. Д. Русева, д.м.</c:v>
                </c:pt>
                <c:pt idx="2">
                  <c:v>Гл. ас. С. Николова, д.уоз</c:v>
                </c:pt>
                <c:pt idx="3">
                  <c:v>Гл. ас. Кр. Лалева, д.уоз</c:v>
                </c:pt>
                <c:pt idx="4">
                  <c:v>Проф. М. Вълканова, д.п.</c:v>
                </c:pt>
                <c:pt idx="5">
                  <c:v>Гл. ас. М. Пантелеева, д.м.</c:v>
                </c:pt>
                <c:pt idx="6">
                  <c:v>Проф. д-р Л. Георгиева, д.м.</c:v>
                </c:pt>
                <c:pt idx="7">
                  <c:v>Ас. И. Великов</c:v>
                </c:pt>
              </c:strCache>
            </c:strRef>
          </c:cat>
          <c:val>
            <c:numRef>
              <c:f>Sheet1!$B$2:$B$9</c:f>
              <c:numCache>
                <c:formatCode>General</c:formatCode>
                <c:ptCount val="8"/>
                <c:pt idx="0">
                  <c:v>10</c:v>
                </c:pt>
                <c:pt idx="1">
                  <c:v>2</c:v>
                </c:pt>
                <c:pt idx="2">
                  <c:v>4</c:v>
                </c:pt>
                <c:pt idx="3">
                  <c:v>3</c:v>
                </c:pt>
                <c:pt idx="4">
                  <c:v>6</c:v>
                </c:pt>
                <c:pt idx="5">
                  <c:v>9</c:v>
                </c:pt>
                <c:pt idx="6">
                  <c:v>4</c:v>
                </c:pt>
                <c:pt idx="7">
                  <c:v>2</c:v>
                </c:pt>
              </c:numCache>
            </c:numRef>
          </c:val>
          <c:extLst xmlns:c16r2="http://schemas.microsoft.com/office/drawing/2015/06/chart">
            <c:ext xmlns:c16="http://schemas.microsoft.com/office/drawing/2014/chart" uri="{C3380CC4-5D6E-409C-BE32-E72D297353CC}">
              <c16:uniqueId val="{00000008-E783-49D5-8EC2-266B4B79001B}"/>
            </c:ext>
          </c:extLst>
        </c:ser>
        <c:dLbls/>
        <c:gapWidth val="219"/>
        <c:axId val="56011392"/>
        <c:axId val="56021376"/>
      </c:barChart>
      <c:catAx>
        <c:axId val="56011392"/>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021376"/>
        <c:crosses val="autoZero"/>
        <c:auto val="1"/>
        <c:lblAlgn val="ctr"/>
        <c:lblOffset val="100"/>
      </c:catAx>
      <c:valAx>
        <c:axId val="56021376"/>
        <c:scaling>
          <c:orientation val="minMax"/>
        </c:scaling>
        <c:axPos val="b"/>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6011392"/>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layout/>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plotArea>
      <c:layout/>
      <c:barChart>
        <c:barDir val="col"/>
        <c:grouping val="clustered"/>
        <c:ser>
          <c:idx val="0"/>
          <c:order val="0"/>
          <c:tx>
            <c:strRef>
              <c:f>Sheet1!$B$1</c:f>
              <c:strCache>
                <c:ptCount val="1"/>
                <c:pt idx="0">
                  <c:v>Несъществени дисциплини според студентите</c:v>
                </c:pt>
              </c:strCache>
            </c:strRef>
          </c:tx>
          <c:spPr>
            <a:solidFill>
              <a:schemeClr val="accent1"/>
            </a:solidFill>
            <a:ln>
              <a:noFill/>
            </a:ln>
            <a:effectLst/>
          </c:spPr>
          <c:dLbls>
            <c:dLbl>
              <c:idx val="0"/>
              <c:layout/>
              <c:tx>
                <c:rich>
                  <a:bodyPr/>
                  <a:lstStyle/>
                  <a:p>
                    <a:r>
                      <a:rPr lang="en-US" dirty="0"/>
                      <a:t>3; 23,1%</a:t>
                    </a:r>
                  </a:p>
                </c:rich>
              </c:tx>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D54F-4078-A2D1-9337562386F9}"/>
                </c:ext>
              </c:extLst>
            </c:dLbl>
            <c:dLbl>
              <c:idx val="1"/>
              <c:layout/>
              <c:tx>
                <c:rich>
                  <a:bodyPr/>
                  <a:lstStyle/>
                  <a:p>
                    <a:fld id="{47864710-0F5C-4058-A33F-CCC908E42D40}" type="VALUE">
                      <a:rPr lang="en-US" smtClean="0"/>
                      <a:pPr/>
                      <a:t>[VALUE]</a:t>
                    </a:fld>
                    <a:r>
                      <a:rPr lang="en-US"/>
                      <a:t>; 7,7%</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D54F-4078-A2D1-9337562386F9}"/>
                </c:ext>
              </c:extLst>
            </c:dLbl>
            <c:dLbl>
              <c:idx val="2"/>
              <c:layout/>
              <c:tx>
                <c:rich>
                  <a:bodyPr/>
                  <a:lstStyle/>
                  <a:p>
                    <a:fld id="{8CA58BAB-815E-4BAE-BBD1-53A3960C2EB4}" type="VALUE">
                      <a:rPr lang="en-US" smtClean="0"/>
                      <a:pPr/>
                      <a:t>[VALUE]</a:t>
                    </a:fld>
                    <a:r>
                      <a:rPr lang="en-US"/>
                      <a:t>; 53,8%</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D54F-4078-A2D1-9337562386F9}"/>
                </c:ext>
              </c:extLst>
            </c:dLbl>
            <c:dLbl>
              <c:idx val="3"/>
              <c:layout/>
              <c:tx>
                <c:rich>
                  <a:bodyPr/>
                  <a:lstStyle/>
                  <a:p>
                    <a:fld id="{3E0C0EF5-F016-4FD6-A3B5-A8991EE4C319}" type="VALUE">
                      <a:rPr lang="en-US" smtClean="0"/>
                      <a:pPr/>
                      <a:t>[VALUE]</a:t>
                    </a:fld>
                    <a:r>
                      <a:rPr lang="en-US"/>
                      <a:t>; 15,4%</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D54F-4078-A2D1-9337562386F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Да</c:v>
                </c:pt>
                <c:pt idx="1">
                  <c:v>Не</c:v>
                </c:pt>
                <c:pt idx="2">
                  <c:v>Не отговорили</c:v>
                </c:pt>
                <c:pt idx="3">
                  <c:v>Друго</c:v>
                </c:pt>
              </c:strCache>
            </c:strRef>
          </c:cat>
          <c:val>
            <c:numRef>
              <c:f>Sheet1!$B$2:$B$5</c:f>
              <c:numCache>
                <c:formatCode>General</c:formatCode>
                <c:ptCount val="4"/>
                <c:pt idx="0">
                  <c:v>3</c:v>
                </c:pt>
                <c:pt idx="1">
                  <c:v>1</c:v>
                </c:pt>
                <c:pt idx="2">
                  <c:v>7</c:v>
                </c:pt>
                <c:pt idx="3">
                  <c:v>2</c:v>
                </c:pt>
              </c:numCache>
            </c:numRef>
          </c:val>
          <c:extLst xmlns:c16r2="http://schemas.microsoft.com/office/drawing/2015/06/chart">
            <c:ext xmlns:c16="http://schemas.microsoft.com/office/drawing/2014/chart" uri="{C3380CC4-5D6E-409C-BE32-E72D297353CC}">
              <c16:uniqueId val="{00000004-D54F-4078-A2D1-9337562386F9}"/>
            </c:ext>
          </c:extLst>
        </c:ser>
        <c:dLbls/>
        <c:gapWidth val="219"/>
        <c:overlap val="-27"/>
        <c:axId val="59312384"/>
        <c:axId val="59318272"/>
      </c:barChart>
      <c:catAx>
        <c:axId val="59312384"/>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59318272"/>
        <c:crosses val="autoZero"/>
        <c:auto val="1"/>
        <c:lblAlgn val="ctr"/>
        <c:lblOffset val="100"/>
      </c:catAx>
      <c:valAx>
        <c:axId val="5931827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312384"/>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title>
      <c:layout/>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plotArea>
      <c:layout/>
      <c:barChart>
        <c:barDir val="col"/>
        <c:grouping val="clustered"/>
        <c:ser>
          <c:idx val="0"/>
          <c:order val="0"/>
          <c:tx>
            <c:strRef>
              <c:f>Sheet1!$B$1</c:f>
              <c:strCache>
                <c:ptCount val="1"/>
                <c:pt idx="0">
                  <c:v>Степен на разбиране на матераиала по време на лекция</c:v>
                </c:pt>
              </c:strCache>
            </c:strRef>
          </c:tx>
          <c:spPr>
            <a:solidFill>
              <a:schemeClr val="accent1"/>
            </a:solidFill>
            <a:ln>
              <a:noFill/>
            </a:ln>
            <a:effectLst/>
          </c:spPr>
          <c:dLbls>
            <c:dLbl>
              <c:idx val="0"/>
              <c:layout/>
              <c:tx>
                <c:rich>
                  <a:bodyPr/>
                  <a:lstStyle/>
                  <a:p>
                    <a:fld id="{86C020CD-CBF9-49A2-90D0-3D2A7C0B8BC7}" type="VALUE">
                      <a:rPr lang="en-US" smtClean="0"/>
                      <a:pPr/>
                      <a:t>[VALUE]</a:t>
                    </a:fld>
                    <a:r>
                      <a:rPr lang="en-US"/>
                      <a:t>; 53,8%</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DBF6-46A1-89BB-4BFFE5CCEE20}"/>
                </c:ext>
              </c:extLst>
            </c:dLbl>
            <c:dLbl>
              <c:idx val="1"/>
              <c:layout/>
              <c:tx>
                <c:rich>
                  <a:bodyPr/>
                  <a:lstStyle/>
                  <a:p>
                    <a:fld id="{7734CBAD-D2E8-4D74-9060-926B57F83E3E}" type="VALUE">
                      <a:rPr lang="en-US" smtClean="0"/>
                      <a:pPr/>
                      <a:t>[VALUE]</a:t>
                    </a:fld>
                    <a:r>
                      <a:rPr lang="en-US"/>
                      <a:t>; 46,2%</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DBF6-46A1-89BB-4BFFE5CCEE20}"/>
                </c:ext>
              </c:extLst>
            </c:dLbl>
            <c:dLbl>
              <c:idx val="2"/>
              <c:layout/>
              <c:tx>
                <c:rich>
                  <a:bodyPr/>
                  <a:lstStyle/>
                  <a:p>
                    <a:fld id="{4A4F419C-0C39-469A-800D-8DEC9CA1A954}" type="VALUE">
                      <a:rPr lang="en-US" smtClean="0"/>
                      <a:pPr/>
                      <a:t>[VALUE]</a:t>
                    </a:fld>
                    <a:r>
                      <a:rPr lang="en-US"/>
                      <a:t>; 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DBF6-46A1-89BB-4BFFE5CCEE20}"/>
                </c:ext>
              </c:extLst>
            </c:dLbl>
            <c:dLbl>
              <c:idx val="3"/>
              <c:layout/>
              <c:tx>
                <c:rich>
                  <a:bodyPr/>
                  <a:lstStyle/>
                  <a:p>
                    <a:fld id="{8E8BC168-40A5-41A3-BB1D-E32F0CF907D1}" type="VALUE">
                      <a:rPr lang="en-US" smtClean="0"/>
                      <a:pPr/>
                      <a:t>[VALUE]</a:t>
                    </a:fld>
                    <a:r>
                      <a:rPr lang="en-US"/>
                      <a:t>; 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DBF6-46A1-89BB-4BFFE5CCEE20}"/>
                </c:ext>
              </c:extLst>
            </c:dLbl>
            <c:dLbl>
              <c:idx val="4"/>
              <c:layout/>
              <c:tx>
                <c:rich>
                  <a:bodyPr/>
                  <a:lstStyle/>
                  <a:p>
                    <a:fld id="{E5BB5DC4-0084-49D4-A9D4-0A4D001A0F98}" type="VALUE">
                      <a:rPr lang="en-US" smtClean="0"/>
                      <a:pPr/>
                      <a:t>[VALUE]</a:t>
                    </a:fld>
                    <a:r>
                      <a:rPr lang="en-US"/>
                      <a:t>; 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4-DBF6-46A1-89BB-4BFFE5CCEE20}"/>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Във висока степен</c:v>
                </c:pt>
                <c:pt idx="1">
                  <c:v>В средна степен</c:v>
                </c:pt>
                <c:pt idx="2">
                  <c:v>В ниска степен</c:v>
                </c:pt>
                <c:pt idx="3">
                  <c:v>Не мога да посещавам редовно лекциите</c:v>
                </c:pt>
                <c:pt idx="4">
                  <c:v>Не мога да преценя</c:v>
                </c:pt>
              </c:strCache>
            </c:strRef>
          </c:cat>
          <c:val>
            <c:numRef>
              <c:f>Sheet1!$B$2:$B$6</c:f>
              <c:numCache>
                <c:formatCode>General</c:formatCode>
                <c:ptCount val="5"/>
                <c:pt idx="0">
                  <c:v>7</c:v>
                </c:pt>
                <c:pt idx="1">
                  <c:v>6</c:v>
                </c:pt>
                <c:pt idx="2">
                  <c:v>0</c:v>
                </c:pt>
                <c:pt idx="3">
                  <c:v>0</c:v>
                </c:pt>
                <c:pt idx="4">
                  <c:v>0</c:v>
                </c:pt>
              </c:numCache>
            </c:numRef>
          </c:val>
          <c:extLst xmlns:c16r2="http://schemas.microsoft.com/office/drawing/2015/06/chart">
            <c:ext xmlns:c16="http://schemas.microsoft.com/office/drawing/2014/chart" uri="{C3380CC4-5D6E-409C-BE32-E72D297353CC}">
              <c16:uniqueId val="{00000005-DBF6-46A1-89BB-4BFFE5CCEE20}"/>
            </c:ext>
          </c:extLst>
        </c:ser>
        <c:dLbls/>
        <c:gapWidth val="219"/>
        <c:overlap val="-27"/>
        <c:axId val="59350400"/>
        <c:axId val="75567104"/>
      </c:barChart>
      <c:catAx>
        <c:axId val="59350400"/>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75567104"/>
        <c:crosses val="autoZero"/>
        <c:auto val="1"/>
        <c:lblAlgn val="ctr"/>
        <c:lblOffset val="100"/>
      </c:catAx>
      <c:valAx>
        <c:axId val="75567104"/>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350400"/>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layout/>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plotArea>
      <c:layout/>
      <c:barChart>
        <c:barDir val="col"/>
        <c:grouping val="clustered"/>
        <c:ser>
          <c:idx val="0"/>
          <c:order val="0"/>
          <c:tx>
            <c:strRef>
              <c:f>Sheet1!$B$1</c:f>
              <c:strCache>
                <c:ptCount val="1"/>
                <c:pt idx="0">
                  <c:v>Посочете кое затрудняваше учебният процес</c:v>
                </c:pt>
              </c:strCache>
            </c:strRef>
          </c:tx>
          <c:spPr>
            <a:solidFill>
              <a:schemeClr val="accent1"/>
            </a:solidFill>
            <a:ln>
              <a:noFill/>
            </a:ln>
            <a:effectLst/>
          </c:spPr>
          <c:dLbls>
            <c:dLbl>
              <c:idx val="0"/>
              <c:layout/>
              <c:tx>
                <c:rich>
                  <a:bodyPr/>
                  <a:lstStyle/>
                  <a:p>
                    <a:fld id="{44EFA96F-4213-479B-A26B-7ECD6990934C}" type="VALUE">
                      <a:rPr lang="en-US" smtClean="0"/>
                      <a:pPr/>
                      <a:t>[VALUE]</a:t>
                    </a:fld>
                    <a:r>
                      <a:rPr lang="en-US"/>
                      <a:t>; 77,0%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CA2A-489A-BC2B-1492375B10DA}"/>
                </c:ext>
              </c:extLst>
            </c:dLbl>
            <c:dLbl>
              <c:idx val="1"/>
              <c:layout/>
              <c:tx>
                <c:rich>
                  <a:bodyPr/>
                  <a:lstStyle/>
                  <a:p>
                    <a:fld id="{297A280D-D888-4C58-B9A9-77A4AE689C96}" type="VALUE">
                      <a:rPr lang="en-US" smtClean="0"/>
                      <a:pPr/>
                      <a:t>[VALUE]</a:t>
                    </a:fld>
                    <a:r>
                      <a:rPr lang="en-US"/>
                      <a:t>; 7,7%</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CA2A-489A-BC2B-1492375B10DA}"/>
                </c:ext>
              </c:extLst>
            </c:dLbl>
            <c:dLbl>
              <c:idx val="2"/>
              <c:layout/>
              <c:tx>
                <c:rich>
                  <a:bodyPr/>
                  <a:lstStyle/>
                  <a:p>
                    <a:fld id="{B69A88CA-3396-452C-BD94-7F1EE77EDCD3}" type="VALUE">
                      <a:rPr lang="en-US" smtClean="0"/>
                      <a:pPr/>
                      <a:t>[VALUE]</a:t>
                    </a:fld>
                    <a:r>
                      <a:rPr lang="en-US"/>
                      <a:t>; 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2-CA2A-489A-BC2B-1492375B10DA}"/>
                </c:ext>
              </c:extLst>
            </c:dLbl>
            <c:dLbl>
              <c:idx val="3"/>
              <c:layout/>
              <c:tx>
                <c:rich>
                  <a:bodyPr/>
                  <a:lstStyle/>
                  <a:p>
                    <a:fld id="{65BB15A2-2AF0-490A-90F8-A09A25F4BCF3}" type="VALUE">
                      <a:rPr lang="en-US" smtClean="0"/>
                      <a:pPr/>
                      <a:t>[VALUE]</a:t>
                    </a:fld>
                    <a:r>
                      <a:rPr lang="en-US"/>
                      <a:t>; 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CA2A-489A-BC2B-1492375B10DA}"/>
                </c:ext>
              </c:extLst>
            </c:dLbl>
            <c:dLbl>
              <c:idx val="4"/>
              <c:layout/>
              <c:tx>
                <c:rich>
                  <a:bodyPr/>
                  <a:lstStyle/>
                  <a:p>
                    <a:fld id="{63CC8974-BC0E-4C0C-8FE7-9F5D9040FA18}" type="VALUE">
                      <a:rPr lang="en-US" smtClean="0"/>
                      <a:pPr/>
                      <a:t>[VALUE]</a:t>
                    </a:fld>
                    <a:r>
                      <a:rPr lang="en-US"/>
                      <a:t>; 7,7%</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4-CA2A-489A-BC2B-1492375B10DA}"/>
                </c:ext>
              </c:extLst>
            </c:dLbl>
            <c:dLbl>
              <c:idx val="5"/>
              <c:layout/>
              <c:tx>
                <c:rich>
                  <a:bodyPr/>
                  <a:lstStyle/>
                  <a:p>
                    <a:fld id="{A8F2ABB9-8030-41B7-B657-8224D6B44AC0}" type="VALUE">
                      <a:rPr lang="en-US" smtClean="0"/>
                      <a:pPr/>
                      <a:t>[VALUE]</a:t>
                    </a:fld>
                    <a:r>
                      <a:rPr lang="en-US"/>
                      <a:t>; 7,7%</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5-CA2A-489A-BC2B-1492375B10DA}"/>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Нищо не затрудняваше учебният процес</c:v>
                </c:pt>
                <c:pt idx="1">
                  <c:v>Нередовните ми посещения на занятия</c:v>
                </c:pt>
                <c:pt idx="2">
                  <c:v>Недостатъчните учебници и литература</c:v>
                </c:pt>
                <c:pt idx="3">
                  <c:v>Лекционната зала, в която трябваше да се провеждат занятията</c:v>
                </c:pt>
                <c:pt idx="4">
                  <c:v>Прекомерната аудиторна заетост</c:v>
                </c:pt>
                <c:pt idx="5">
                  <c:v>Друго</c:v>
                </c:pt>
              </c:strCache>
            </c:strRef>
          </c:cat>
          <c:val>
            <c:numRef>
              <c:f>Sheet1!$B$2:$B$7</c:f>
              <c:numCache>
                <c:formatCode>General</c:formatCode>
                <c:ptCount val="6"/>
                <c:pt idx="0">
                  <c:v>10</c:v>
                </c:pt>
                <c:pt idx="1">
                  <c:v>1</c:v>
                </c:pt>
                <c:pt idx="2">
                  <c:v>0</c:v>
                </c:pt>
                <c:pt idx="3">
                  <c:v>0</c:v>
                </c:pt>
                <c:pt idx="4">
                  <c:v>1</c:v>
                </c:pt>
                <c:pt idx="5">
                  <c:v>1</c:v>
                </c:pt>
              </c:numCache>
            </c:numRef>
          </c:val>
          <c:extLst xmlns:c16r2="http://schemas.microsoft.com/office/drawing/2015/06/chart">
            <c:ext xmlns:c16="http://schemas.microsoft.com/office/drawing/2014/chart" uri="{C3380CC4-5D6E-409C-BE32-E72D297353CC}">
              <c16:uniqueId val="{00000006-CA2A-489A-BC2B-1492375B10DA}"/>
            </c:ext>
          </c:extLst>
        </c:ser>
        <c:dLbls/>
        <c:gapWidth val="219"/>
        <c:overlap val="-27"/>
        <c:axId val="75556352"/>
        <c:axId val="75557888"/>
      </c:barChart>
      <c:catAx>
        <c:axId val="7555635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75557888"/>
        <c:crosses val="autoZero"/>
        <c:auto val="1"/>
        <c:lblAlgn val="ctr"/>
        <c:lblOffset val="100"/>
      </c:catAx>
      <c:valAx>
        <c:axId val="7555788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5556352"/>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layout/>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plotArea>
      <c:layout/>
      <c:barChart>
        <c:barDir val="col"/>
        <c:grouping val="clustered"/>
        <c:ser>
          <c:idx val="0"/>
          <c:order val="0"/>
          <c:tx>
            <c:strRef>
              <c:f>Sheet1!$B$1</c:f>
              <c:strCache>
                <c:ptCount val="1"/>
                <c:pt idx="0">
                  <c:v>Предложения за подобрение на учебния процес</c:v>
                </c:pt>
              </c:strCache>
            </c:strRef>
          </c:tx>
          <c:spPr>
            <a:solidFill>
              <a:schemeClr val="accent1"/>
            </a:solidFill>
            <a:ln>
              <a:noFill/>
            </a:ln>
            <a:effectLst/>
          </c:spPr>
          <c:dLbls>
            <c:dLbl>
              <c:idx val="0"/>
              <c:layout/>
              <c:tx>
                <c:rich>
                  <a:bodyPr/>
                  <a:lstStyle/>
                  <a:p>
                    <a:fld id="{01A1F7DD-1EF6-4959-BF46-9235A26250DE}" type="VALUE">
                      <a:rPr lang="en-US" smtClean="0"/>
                      <a:pPr/>
                      <a:t>[VALUE]</a:t>
                    </a:fld>
                    <a:r>
                      <a:rPr lang="en-US"/>
                      <a:t>; 23,1%</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D511-452D-9C2C-A00E76A0AE66}"/>
                </c:ext>
              </c:extLst>
            </c:dLbl>
            <c:dLbl>
              <c:idx val="1"/>
              <c:layout/>
              <c:tx>
                <c:rich>
                  <a:bodyPr/>
                  <a:lstStyle/>
                  <a:p>
                    <a:fld id="{D802C4FD-996B-44AD-B13B-B7354D268591}" type="VALUE">
                      <a:rPr lang="en-US" smtClean="0"/>
                      <a:pPr/>
                      <a:t>[VALUE]</a:t>
                    </a:fld>
                    <a:r>
                      <a:rPr lang="en-US"/>
                      <a:t>; 7,7%</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D511-452D-9C2C-A00E76A0AE66}"/>
                </c:ext>
              </c:extLst>
            </c:dLbl>
            <c:dLbl>
              <c:idx val="2"/>
              <c:layout/>
              <c:tx>
                <c:rich>
                  <a:bodyPr/>
                  <a:lstStyle/>
                  <a:p>
                    <a:r>
                      <a:rPr lang="en-US" dirty="0"/>
                      <a:t>0:</a:t>
                    </a:r>
                    <a:r>
                      <a:rPr lang="en-US" baseline="0" dirty="0"/>
                      <a:t> 0,0%</a:t>
                    </a:r>
                    <a:endParaRPr lang="en-US" dirty="0"/>
                  </a:p>
                </c:rich>
              </c:tx>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511-452D-9C2C-A00E76A0AE66}"/>
                </c:ext>
              </c:extLst>
            </c:dLbl>
            <c:dLbl>
              <c:idx val="3"/>
              <c:layout/>
              <c:tx>
                <c:rich>
                  <a:bodyPr/>
                  <a:lstStyle/>
                  <a:p>
                    <a:fld id="{096D0855-FAE1-42E5-8E40-F9CA845B28D4}" type="VALUE">
                      <a:rPr lang="en-US" smtClean="0"/>
                      <a:pPr/>
                      <a:t>[VALUE]</a:t>
                    </a:fld>
                    <a:r>
                      <a:rPr lang="en-US"/>
                      <a:t>; 46,2%</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D511-452D-9C2C-A00E76A0AE66}"/>
                </c:ext>
              </c:extLst>
            </c:dLbl>
            <c:dLbl>
              <c:idx val="4"/>
              <c:layout/>
              <c:tx>
                <c:rich>
                  <a:bodyPr/>
                  <a:lstStyle/>
                  <a:p>
                    <a:fld id="{A44C5D9B-965B-4BF7-9FD5-372988BFF56F}" type="VALUE">
                      <a:rPr lang="en-US" smtClean="0"/>
                      <a:pPr/>
                      <a:t>[VALUE]</a:t>
                    </a:fld>
                    <a:r>
                      <a:rPr lang="en-US"/>
                      <a:t>; 7,7%</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4-D511-452D-9C2C-A00E76A0AE6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Въвеждане на повече технически средства за обучение</c:v>
                </c:pt>
                <c:pt idx="1">
                  <c:v>Обогатяване на литературата за ипитите</c:v>
                </c:pt>
                <c:pt idx="2">
                  <c:v>Осигуряване на по-добри лекционни зали за учене</c:v>
                </c:pt>
                <c:pt idx="3">
                  <c:v>Повече практически упражнения</c:v>
                </c:pt>
                <c:pt idx="4">
                  <c:v>Друго</c:v>
                </c:pt>
              </c:strCache>
            </c:strRef>
          </c:cat>
          <c:val>
            <c:numRef>
              <c:f>Sheet1!$B$2:$B$6</c:f>
              <c:numCache>
                <c:formatCode>General</c:formatCode>
                <c:ptCount val="5"/>
                <c:pt idx="0">
                  <c:v>3</c:v>
                </c:pt>
                <c:pt idx="1">
                  <c:v>1</c:v>
                </c:pt>
                <c:pt idx="2">
                  <c:v>0</c:v>
                </c:pt>
                <c:pt idx="3">
                  <c:v>6</c:v>
                </c:pt>
                <c:pt idx="4">
                  <c:v>1</c:v>
                </c:pt>
              </c:numCache>
            </c:numRef>
          </c:val>
          <c:extLst xmlns:c16r2="http://schemas.microsoft.com/office/drawing/2015/06/chart">
            <c:ext xmlns:c16="http://schemas.microsoft.com/office/drawing/2014/chart" uri="{C3380CC4-5D6E-409C-BE32-E72D297353CC}">
              <c16:uniqueId val="{00000005-D511-452D-9C2C-A00E76A0AE66}"/>
            </c:ext>
          </c:extLst>
        </c:ser>
        <c:dLbls/>
        <c:gapWidth val="219"/>
        <c:overlap val="-27"/>
        <c:axId val="85982592"/>
        <c:axId val="85988480"/>
      </c:barChart>
      <c:catAx>
        <c:axId val="8598259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85988480"/>
        <c:crosses val="autoZero"/>
        <c:auto val="1"/>
        <c:lblAlgn val="ctr"/>
        <c:lblOffset val="100"/>
      </c:catAx>
      <c:valAx>
        <c:axId val="85988480"/>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982592"/>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layout/>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plotArea>
      <c:layout/>
      <c:barChart>
        <c:barDir val="col"/>
        <c:grouping val="clustered"/>
        <c:ser>
          <c:idx val="0"/>
          <c:order val="0"/>
          <c:tx>
            <c:strRef>
              <c:f>Sheet1!$B$1</c:f>
              <c:strCache>
                <c:ptCount val="1"/>
                <c:pt idx="0">
                  <c:v>Определете дали продължителността на модулите е подходяща</c:v>
                </c:pt>
              </c:strCache>
            </c:strRef>
          </c:tx>
          <c:spPr>
            <a:solidFill>
              <a:schemeClr val="accent1"/>
            </a:solidFill>
            <a:ln>
              <a:noFill/>
            </a:ln>
            <a:effectLst/>
          </c:spPr>
          <c:dLbls>
            <c:dLbl>
              <c:idx val="0"/>
              <c:layout/>
              <c:tx>
                <c:rich>
                  <a:bodyPr/>
                  <a:lstStyle/>
                  <a:p>
                    <a:fld id="{E0C114AC-2D8B-43C8-93C1-AD02B2F5ACCE}" type="VALUE">
                      <a:rPr lang="en-US" smtClean="0"/>
                      <a:pPr/>
                      <a:t>[VALUE]</a:t>
                    </a:fld>
                    <a:r>
                      <a:rPr lang="en-US"/>
                      <a:t>; 69,2%</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E53F-4A7A-9A18-FEC1233D7114}"/>
                </c:ext>
              </c:extLst>
            </c:dLbl>
            <c:dLbl>
              <c:idx val="1"/>
              <c:layout/>
              <c:tx>
                <c:rich>
                  <a:bodyPr/>
                  <a:lstStyle/>
                  <a:p>
                    <a:fld id="{676AE665-0353-4F13-9320-CC8B4FB3A554}" type="VALUE">
                      <a:rPr lang="en-US" smtClean="0"/>
                      <a:pPr/>
                      <a:t>[VALUE]</a:t>
                    </a:fld>
                    <a:r>
                      <a:rPr lang="en-US"/>
                      <a:t>; 15,4%</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E53F-4A7A-9A18-FEC1233D7114}"/>
                </c:ext>
              </c:extLst>
            </c:dLbl>
            <c:dLbl>
              <c:idx val="2"/>
              <c:layout/>
              <c:tx>
                <c:rich>
                  <a:bodyPr/>
                  <a:lstStyle/>
                  <a:p>
                    <a:r>
                      <a:rPr lang="en-US" dirty="0"/>
                      <a:t>1; 7,7%</a:t>
                    </a:r>
                  </a:p>
                </c:rich>
              </c:tx>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E53F-4A7A-9A18-FEC1233D7114}"/>
                </c:ext>
              </c:extLst>
            </c:dLbl>
            <c:dLbl>
              <c:idx val="3"/>
              <c:layout/>
              <c:tx>
                <c:rich>
                  <a:bodyPr/>
                  <a:lstStyle/>
                  <a:p>
                    <a:fld id="{CF5431AE-DC67-4A02-9A0B-9147BBF56EEF}" type="VALUE">
                      <a:rPr lang="en-US" smtClean="0"/>
                      <a:pPr/>
                      <a:t>[VALUE]</a:t>
                    </a:fld>
                    <a:r>
                      <a:rPr lang="en-US"/>
                      <a:t>; 7,7%</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E53F-4A7A-9A18-FEC1233D7114}"/>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Да, подходяща е</c:v>
                </c:pt>
                <c:pt idx="1">
                  <c:v>Да, но не напълно</c:v>
                </c:pt>
                <c:pt idx="2">
                  <c:v>Не е подходяща</c:v>
                </c:pt>
                <c:pt idx="3">
                  <c:v>Не мога да преценя</c:v>
                </c:pt>
              </c:strCache>
            </c:strRef>
          </c:cat>
          <c:val>
            <c:numRef>
              <c:f>Sheet1!$B$2:$B$5</c:f>
              <c:numCache>
                <c:formatCode>General</c:formatCode>
                <c:ptCount val="4"/>
                <c:pt idx="0">
                  <c:v>9</c:v>
                </c:pt>
                <c:pt idx="1">
                  <c:v>2</c:v>
                </c:pt>
                <c:pt idx="2">
                  <c:v>1</c:v>
                </c:pt>
                <c:pt idx="3">
                  <c:v>1</c:v>
                </c:pt>
              </c:numCache>
            </c:numRef>
          </c:val>
          <c:extLst xmlns:c16r2="http://schemas.microsoft.com/office/drawing/2015/06/chart">
            <c:ext xmlns:c16="http://schemas.microsoft.com/office/drawing/2014/chart" uri="{C3380CC4-5D6E-409C-BE32-E72D297353CC}">
              <c16:uniqueId val="{00000004-E53F-4A7A-9A18-FEC1233D7114}"/>
            </c:ext>
          </c:extLst>
        </c:ser>
        <c:dLbls/>
        <c:gapWidth val="219"/>
        <c:overlap val="-27"/>
        <c:axId val="85558016"/>
        <c:axId val="85559552"/>
      </c:barChart>
      <c:catAx>
        <c:axId val="85558016"/>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85559552"/>
        <c:crosses val="autoZero"/>
        <c:auto val="1"/>
        <c:lblAlgn val="ctr"/>
        <c:lblOffset val="100"/>
      </c:catAx>
      <c:valAx>
        <c:axId val="85559552"/>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5558016"/>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US"/>
  <c:chart>
    <c:title>
      <c:layout/>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plotArea>
      <c:layout/>
      <c:barChart>
        <c:barDir val="col"/>
        <c:grouping val="clustered"/>
        <c:ser>
          <c:idx val="0"/>
          <c:order val="0"/>
          <c:tx>
            <c:strRef>
              <c:f>Sheet1!$B$1</c:f>
              <c:strCache>
                <c:ptCount val="1"/>
                <c:pt idx="0">
                  <c:v>Определете дали се спазва официално обявеният разпис от страна на преподавателите</c:v>
                </c:pt>
              </c:strCache>
            </c:strRef>
          </c:tx>
          <c:spPr>
            <a:solidFill>
              <a:schemeClr val="accent1"/>
            </a:solidFill>
            <a:ln>
              <a:noFill/>
            </a:ln>
            <a:effectLst/>
          </c:spPr>
          <c:dLbls>
            <c:dLbl>
              <c:idx val="0"/>
              <c:layout/>
              <c:tx>
                <c:rich>
                  <a:bodyPr/>
                  <a:lstStyle/>
                  <a:p>
                    <a:fld id="{105D7FC4-F139-426C-8F60-7E63027D455C}" type="VALUE">
                      <a:rPr lang="en-US" smtClean="0"/>
                      <a:pPr/>
                      <a:t>[VALUE]</a:t>
                    </a:fld>
                    <a:r>
                      <a:rPr lang="en-US"/>
                      <a:t>; 84,6%</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0-80B1-48E2-9DF1-F4ED231B4069}"/>
                </c:ext>
              </c:extLst>
            </c:dLbl>
            <c:dLbl>
              <c:idx val="1"/>
              <c:layout/>
              <c:tx>
                <c:rich>
                  <a:bodyPr/>
                  <a:lstStyle/>
                  <a:p>
                    <a:fld id="{347BD819-B299-4E62-9932-C291509B2529}" type="VALUE">
                      <a:rPr lang="en-US" smtClean="0"/>
                      <a:pPr/>
                      <a:t>[VALUE]</a:t>
                    </a:fld>
                    <a:r>
                      <a:rPr lang="en-US"/>
                      <a:t>; 15,4%</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80B1-48E2-9DF1-F4ED231B4069}"/>
                </c:ext>
              </c:extLst>
            </c:dLbl>
            <c:dLbl>
              <c:idx val="2"/>
              <c:layout/>
              <c:tx>
                <c:rich>
                  <a:bodyPr/>
                  <a:lstStyle/>
                  <a:p>
                    <a:r>
                      <a:rPr lang="en-US"/>
                      <a:t>0;</a:t>
                    </a:r>
                    <a:r>
                      <a:rPr lang="en-US" baseline="0"/>
                      <a:t> 0,0%</a:t>
                    </a:r>
                    <a:endParaRPr lang="en-US"/>
                  </a:p>
                </c:rich>
              </c:tx>
              <c:dLblPos val="outEnd"/>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0B1-48E2-9DF1-F4ED231B4069}"/>
                </c:ext>
              </c:extLst>
            </c:dLbl>
            <c:dLbl>
              <c:idx val="3"/>
              <c:layout/>
              <c:tx>
                <c:rich>
                  <a:bodyPr/>
                  <a:lstStyle/>
                  <a:p>
                    <a:fld id="{881ACA3B-2BA6-48F5-9562-91245D4E18ED}" type="VALUE">
                      <a:rPr lang="en-US" smtClean="0"/>
                      <a:pPr/>
                      <a:t>[VALUE]</a:t>
                    </a:fld>
                    <a:r>
                      <a:rPr lang="en-US"/>
                      <a:t>; 0,0%</a:t>
                    </a:r>
                  </a:p>
                </c:rich>
              </c:tx>
              <c:dLblPos val="outEnd"/>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80B1-48E2-9DF1-F4ED231B406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Да, от всички преподаватели</c:v>
                </c:pt>
                <c:pt idx="1">
                  <c:v>Да, но не от всички преподаватели</c:v>
                </c:pt>
                <c:pt idx="2">
                  <c:v>Не се спазва от повечето преподаватели</c:v>
                </c:pt>
                <c:pt idx="3">
                  <c:v>Изобщо не се спазва</c:v>
                </c:pt>
              </c:strCache>
            </c:strRef>
          </c:cat>
          <c:val>
            <c:numRef>
              <c:f>Sheet1!$B$2:$B$5</c:f>
              <c:numCache>
                <c:formatCode>General</c:formatCode>
                <c:ptCount val="4"/>
                <c:pt idx="0">
                  <c:v>11</c:v>
                </c:pt>
                <c:pt idx="1">
                  <c:v>2</c:v>
                </c:pt>
                <c:pt idx="2">
                  <c:v>0</c:v>
                </c:pt>
                <c:pt idx="3">
                  <c:v>0</c:v>
                </c:pt>
              </c:numCache>
            </c:numRef>
          </c:val>
          <c:extLst xmlns:c16r2="http://schemas.microsoft.com/office/drawing/2015/06/chart">
            <c:ext xmlns:c16="http://schemas.microsoft.com/office/drawing/2014/chart" uri="{C3380CC4-5D6E-409C-BE32-E72D297353CC}">
              <c16:uniqueId val="{00000004-80B1-48E2-9DF1-F4ED231B4069}"/>
            </c:ext>
          </c:extLst>
        </c:ser>
        <c:dLbls/>
        <c:gapWidth val="219"/>
        <c:overlap val="-27"/>
        <c:axId val="86353792"/>
        <c:axId val="86355328"/>
      </c:barChart>
      <c:catAx>
        <c:axId val="86353792"/>
        <c:scaling>
          <c:orientation val="minMax"/>
        </c:scaling>
        <c:axPos val="b"/>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86355328"/>
        <c:crosses val="autoZero"/>
        <c:auto val="1"/>
        <c:lblAlgn val="ctr"/>
        <c:lblOffset val="100"/>
      </c:catAx>
      <c:valAx>
        <c:axId val="86355328"/>
        <c:scaling>
          <c:orientation val="minMax"/>
        </c:scaling>
        <c:axPos val="l"/>
        <c:majorGridlines>
          <c:spPr>
            <a:ln w="9525" cap="flat" cmpd="sng" algn="ctr">
              <a:solidFill>
                <a:schemeClr val="tx1">
                  <a:lumMod val="15000"/>
                  <a:lumOff val="85000"/>
                </a:schemeClr>
              </a:solidFill>
              <a:round/>
            </a:ln>
            <a:effectLst/>
          </c:spPr>
        </c:majorGridlines>
        <c:numFmt formatCode="General" sourceLinked="1"/>
        <c:maj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6353792"/>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pPr/>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pPr/>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pPr/>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pPr/>
              <a:t>11/2/2020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pPr/>
              <a:t>11/2/2020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pPr/>
              <a:t>11/2/2020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pPr/>
              <a:t>11/2/2020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pPr/>
              <a:t>11/2/2020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pPr/>
              <a:t>11/2/2020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l"/>
            <a:r>
              <a:rPr lang="ru-RU" sz="2400" dirty="0"/>
              <a:t>Изготвил:    Гл.   ас.   Кр.   Лалева,   д.  уоз,</a:t>
            </a:r>
            <a:br>
              <a:rPr lang="ru-RU" sz="2400" dirty="0"/>
            </a:br>
            <a:r>
              <a:rPr lang="ru-RU" sz="2400" dirty="0"/>
              <a:t>Медицински    университет    „Проф.   д-р   П.   Стоянов“</a:t>
            </a:r>
            <a:br>
              <a:rPr lang="ru-RU" sz="2400" dirty="0"/>
            </a:br>
            <a:r>
              <a:rPr lang="ru-RU" sz="2400" dirty="0"/>
              <a:t>Факултет:    Обществено    здравеопазване</a:t>
            </a:r>
            <a:br>
              <a:rPr lang="ru-RU" sz="2400" dirty="0"/>
            </a:br>
            <a:r>
              <a:rPr lang="ru-RU" sz="2400" dirty="0"/>
              <a:t>Катедра:    Социална    медицина    и    организация     на     здравеопазването</a:t>
            </a:r>
            <a:br>
              <a:rPr lang="ru-RU" sz="2400" dirty="0"/>
            </a:br>
            <a:r>
              <a:rPr lang="ru-RU" sz="2400" dirty="0"/>
              <a:t/>
            </a:r>
            <a:br>
              <a:rPr lang="ru-RU" sz="2400" dirty="0"/>
            </a:br>
            <a:endParaRPr lang="en-US" sz="2400" dirty="0">
              <a:latin typeface="Bell MT" panose="02020503060305020303" pitchFamily="18" charset="0"/>
            </a:endParaRPr>
          </a:p>
        </p:txBody>
      </p:sp>
      <p:sp>
        <p:nvSpPr>
          <p:cNvPr id="3" name="Subtitle 2"/>
          <p:cNvSpPr>
            <a:spLocks noGrp="1"/>
          </p:cNvSpPr>
          <p:nvPr>
            <p:ph type="subTitle" idx="1"/>
          </p:nvPr>
        </p:nvSpPr>
        <p:spPr>
          <a:xfrm>
            <a:off x="2209799" y="508000"/>
            <a:ext cx="9144000" cy="3940401"/>
          </a:xfrm>
        </p:spPr>
        <p:txBody>
          <a:bodyPr>
            <a:normAutofit/>
          </a:bodyPr>
          <a:lstStyle/>
          <a:p>
            <a:r>
              <a:rPr lang="ru-RU" dirty="0"/>
              <a:t>Анализ на резултатите от проучване на удовлетвореността от качеството на проведеното обучение на студентите от специалност „Управление на здравните грижи“, ОКС Бакалавър, I</a:t>
            </a:r>
            <a:r>
              <a:rPr lang="ru-RU" baseline="30000" dirty="0"/>
              <a:t>-ви</a:t>
            </a:r>
            <a:r>
              <a:rPr lang="ru-RU" dirty="0"/>
              <a:t> курс</a:t>
            </a:r>
            <a:br>
              <a:rPr lang="ru-RU" dirty="0"/>
            </a:br>
            <a:r>
              <a:rPr lang="ru-RU" dirty="0"/>
              <a:t>(зимен семестър 2019г.)</a:t>
            </a:r>
            <a:br>
              <a:rPr lang="ru-RU" dirty="0"/>
            </a:br>
            <a:endParaRPr lang="en-US" dirty="0">
              <a:latin typeface="Bell MT" panose="02020503060305020303" pitchFamily="18" charset="0"/>
            </a:endParaRPr>
          </a:p>
        </p:txBody>
      </p:sp>
    </p:spTree>
    <p:extLst>
      <p:ext uri="{BB962C8B-B14F-4D97-AF65-F5344CB8AC3E}">
        <p14:creationId xmlns:p14="http://schemas.microsoft.com/office/powerpoint/2010/main" xmlns="" val="2896154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1091953"/>
            <a:ext cx="10233800" cy="5085010"/>
          </a:xfrm>
        </p:spPr>
        <p:txBody>
          <a:bodyPr/>
          <a:lstStyle/>
          <a:p>
            <a:r>
              <a:rPr lang="bg-BG" dirty="0"/>
              <a:t>Въпрос 4: Повече от половината от анкетираните лица (53,8) не са отговорили на въпрос свързан с включени несъществени дисциплини в тяхното обучение. Според една пета от респондентите несъществени са следните дисциплини: </a:t>
            </a:r>
            <a:r>
              <a:rPr lang="ru-RU" dirty="0"/>
              <a:t>Икономика на здравеопазването, История на здравеопазването и здравни грижи и Психология. В допълнение на отговорите някои от респондентите са добавили в Друго: «</a:t>
            </a:r>
            <a:r>
              <a:rPr lang="ru-RU" i="1" dirty="0"/>
              <a:t>Щом са включени в плана на обучение, следователно дисциплините са важни</a:t>
            </a:r>
            <a:r>
              <a:rPr lang="ru-RU" dirty="0"/>
              <a:t>» и «</a:t>
            </a:r>
            <a:r>
              <a:rPr lang="ru-RU" i="1" dirty="0"/>
              <a:t>Няма</a:t>
            </a:r>
            <a:r>
              <a:rPr lang="ru-RU" dirty="0"/>
              <a:t>».</a:t>
            </a:r>
            <a:endParaRPr lang="en-US" dirty="0"/>
          </a:p>
        </p:txBody>
      </p:sp>
    </p:spTree>
    <p:extLst>
      <p:ext uri="{BB962C8B-B14F-4D97-AF65-F5344CB8AC3E}">
        <p14:creationId xmlns:p14="http://schemas.microsoft.com/office/powerpoint/2010/main" xmlns="" val="2506832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u-RU" sz="3200" b="1" dirty="0"/>
              <a:t>Въпрос 5: Моля, дайте оценка за преподаваните дисциплини, изучавани от Вас през този семестър. (Най-високата оценка е 5, най-ниската е 1)</a:t>
            </a:r>
            <a:endParaRPr lang="en-US"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90024705"/>
              </p:ext>
            </p:extLst>
          </p:nvPr>
        </p:nvGraphicFramePr>
        <p:xfrm>
          <a:off x="1811043" y="2166152"/>
          <a:ext cx="8140826" cy="3338002"/>
        </p:xfrm>
        <a:graphic>
          <a:graphicData uri="http://schemas.openxmlformats.org/drawingml/2006/table">
            <a:tbl>
              <a:tblPr firstRow="1" firstCol="1" bandRow="1">
                <a:tableStyleId>{2D5ABB26-0587-4C30-8999-92F81FD0307C}</a:tableStyleId>
              </a:tblPr>
              <a:tblGrid>
                <a:gridCol w="4562336">
                  <a:extLst>
                    <a:ext uri="{9D8B030D-6E8A-4147-A177-3AD203B41FA5}">
                      <a16:colId xmlns:a16="http://schemas.microsoft.com/office/drawing/2014/main" xmlns="" val="20000"/>
                    </a:ext>
                  </a:extLst>
                </a:gridCol>
                <a:gridCol w="335582">
                  <a:extLst>
                    <a:ext uri="{9D8B030D-6E8A-4147-A177-3AD203B41FA5}">
                      <a16:colId xmlns:a16="http://schemas.microsoft.com/office/drawing/2014/main" xmlns="" val="20001"/>
                    </a:ext>
                  </a:extLst>
                </a:gridCol>
                <a:gridCol w="336372">
                  <a:extLst>
                    <a:ext uri="{9D8B030D-6E8A-4147-A177-3AD203B41FA5}">
                      <a16:colId xmlns:a16="http://schemas.microsoft.com/office/drawing/2014/main" xmlns="" val="20002"/>
                    </a:ext>
                  </a:extLst>
                </a:gridCol>
                <a:gridCol w="335582">
                  <a:extLst>
                    <a:ext uri="{9D8B030D-6E8A-4147-A177-3AD203B41FA5}">
                      <a16:colId xmlns:a16="http://schemas.microsoft.com/office/drawing/2014/main" xmlns="" val="20003"/>
                    </a:ext>
                  </a:extLst>
                </a:gridCol>
                <a:gridCol w="335582">
                  <a:extLst>
                    <a:ext uri="{9D8B030D-6E8A-4147-A177-3AD203B41FA5}">
                      <a16:colId xmlns:a16="http://schemas.microsoft.com/office/drawing/2014/main" xmlns="" val="20004"/>
                    </a:ext>
                  </a:extLst>
                </a:gridCol>
                <a:gridCol w="335582">
                  <a:extLst>
                    <a:ext uri="{9D8B030D-6E8A-4147-A177-3AD203B41FA5}">
                      <a16:colId xmlns:a16="http://schemas.microsoft.com/office/drawing/2014/main" xmlns="" val="20005"/>
                    </a:ext>
                  </a:extLst>
                </a:gridCol>
                <a:gridCol w="949895">
                  <a:extLst>
                    <a:ext uri="{9D8B030D-6E8A-4147-A177-3AD203B41FA5}">
                      <a16:colId xmlns:a16="http://schemas.microsoft.com/office/drawing/2014/main" xmlns="" val="20006"/>
                    </a:ext>
                  </a:extLst>
                </a:gridCol>
                <a:gridCol w="949895">
                  <a:extLst>
                    <a:ext uri="{9D8B030D-6E8A-4147-A177-3AD203B41FA5}">
                      <a16:colId xmlns:a16="http://schemas.microsoft.com/office/drawing/2014/main" xmlns="" val="20007"/>
                    </a:ext>
                  </a:extLst>
                </a:gridCol>
              </a:tblGrid>
              <a:tr h="1001401">
                <a:tc>
                  <a:txBody>
                    <a:bodyPr/>
                    <a:lstStyle/>
                    <a:p>
                      <a:pPr>
                        <a:lnSpc>
                          <a:spcPct val="115000"/>
                        </a:lnSpc>
                        <a:spcAft>
                          <a:spcPts val="0"/>
                        </a:spcAft>
                      </a:pPr>
                      <a:r>
                        <a:rPr lang="bg-BG" sz="1600" dirty="0">
                          <a:effectLst/>
                        </a:rPr>
                        <a:t> Дисциплини от съответния семестър</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не мога да преценя</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latin typeface="Calibri" panose="020F0502020204030204" pitchFamily="34" charset="0"/>
                          <a:ea typeface="Calibri" panose="020F0502020204030204" pitchFamily="34" charset="0"/>
                          <a:cs typeface="Times New Roman" panose="02020603050405020304" pitchFamily="18" charset="0"/>
                        </a:rPr>
                        <a:t>Обща оценка</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33800">
                <a:tc>
                  <a:txBody>
                    <a:bodyPr/>
                    <a:lstStyle/>
                    <a:p>
                      <a:pPr>
                        <a:lnSpc>
                          <a:spcPct val="115000"/>
                        </a:lnSpc>
                        <a:spcAft>
                          <a:spcPts val="1000"/>
                        </a:spcAft>
                      </a:pPr>
                      <a:r>
                        <a:rPr lang="bg-BG" sz="1600" dirty="0">
                          <a:effectLst/>
                        </a:rPr>
                        <a:t>Право ( трудово, административно) и ЗЗ</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latin typeface="Calibri" panose="020F0502020204030204" pitchFamily="34" charset="0"/>
                          <a:ea typeface="Calibri" panose="020F0502020204030204" pitchFamily="34" charset="0"/>
                          <a:cs typeface="Times New Roman" panose="02020603050405020304" pitchFamily="18" charset="0"/>
                        </a:rPr>
                        <a:t>3,4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33800">
                <a:tc>
                  <a:txBody>
                    <a:bodyPr/>
                    <a:lstStyle/>
                    <a:p>
                      <a:pPr>
                        <a:lnSpc>
                          <a:spcPct val="115000"/>
                        </a:lnSpc>
                        <a:spcAft>
                          <a:spcPts val="1000"/>
                        </a:spcAft>
                      </a:pPr>
                      <a:r>
                        <a:rPr lang="bg-BG" sz="1600" dirty="0">
                          <a:effectLst/>
                        </a:rPr>
                        <a:t>Икономика на здравеопазването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latin typeface="Calibri" panose="020F0502020204030204" pitchFamily="34" charset="0"/>
                          <a:ea typeface="Calibri" panose="020F0502020204030204" pitchFamily="34" charset="0"/>
                          <a:cs typeface="Times New Roman" panose="02020603050405020304" pitchFamily="18" charset="0"/>
                        </a:rPr>
                        <a:t>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33800">
                <a:tc>
                  <a:txBody>
                    <a:bodyPr/>
                    <a:lstStyle/>
                    <a:p>
                      <a:pPr>
                        <a:lnSpc>
                          <a:spcPct val="115000"/>
                        </a:lnSpc>
                        <a:spcAft>
                          <a:spcPts val="1000"/>
                        </a:spcAft>
                      </a:pPr>
                      <a:r>
                        <a:rPr lang="bg-BG" sz="1600" dirty="0">
                          <a:effectLst/>
                        </a:rPr>
                        <a:t>Социална медицина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latin typeface="Calibri" panose="020F0502020204030204" pitchFamily="34" charset="0"/>
                          <a:ea typeface="Calibri" panose="020F0502020204030204" pitchFamily="34" charset="0"/>
                          <a:cs typeface="Times New Roman" panose="02020603050405020304" pitchFamily="18" charset="0"/>
                        </a:rPr>
                        <a:t>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33800">
                <a:tc>
                  <a:txBody>
                    <a:bodyPr/>
                    <a:lstStyle/>
                    <a:p>
                      <a:pPr>
                        <a:lnSpc>
                          <a:spcPct val="115000"/>
                        </a:lnSpc>
                        <a:spcAft>
                          <a:spcPts val="1000"/>
                        </a:spcAft>
                      </a:pPr>
                      <a:r>
                        <a:rPr lang="bg-BG" sz="1600" dirty="0">
                          <a:effectLst/>
                        </a:rPr>
                        <a:t>Психология</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latin typeface="Calibri" panose="020F0502020204030204" pitchFamily="34" charset="0"/>
                          <a:ea typeface="Calibri" panose="020F0502020204030204" pitchFamily="34" charset="0"/>
                          <a:cs typeface="Times New Roman" panose="02020603050405020304" pitchFamily="18" charset="0"/>
                        </a:rPr>
                        <a:t>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333800">
                <a:tc>
                  <a:txBody>
                    <a:bodyPr/>
                    <a:lstStyle/>
                    <a:p>
                      <a:pPr>
                        <a:lnSpc>
                          <a:spcPct val="115000"/>
                        </a:lnSpc>
                        <a:spcAft>
                          <a:spcPts val="1000"/>
                        </a:spcAft>
                      </a:pPr>
                      <a:r>
                        <a:rPr lang="bg-BG" sz="1600">
                          <a:effectLst/>
                        </a:rPr>
                        <a:t>История на здравеопазването и здравни грижи</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rPr>
                        <a:t>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rPr>
                        <a:t>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latin typeface="Calibri" panose="020F0502020204030204" pitchFamily="34" charset="0"/>
                          <a:ea typeface="Calibri" panose="020F0502020204030204" pitchFamily="34" charset="0"/>
                          <a:cs typeface="Times New Roman" panose="02020603050405020304" pitchFamily="18" charset="0"/>
                        </a:rPr>
                        <a:t>4,2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667601">
                <a:tc>
                  <a:txBody>
                    <a:bodyPr/>
                    <a:lstStyle/>
                    <a:p>
                      <a:pPr>
                        <a:lnSpc>
                          <a:spcPct val="115000"/>
                        </a:lnSpc>
                        <a:spcAft>
                          <a:spcPts val="1000"/>
                        </a:spcAft>
                      </a:pPr>
                      <a:r>
                        <a:rPr lang="bg-BG" sz="1600">
                          <a:effectLst/>
                        </a:rPr>
                        <a:t>Медицина на катастрофите</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a:effectLst/>
                        </a:rPr>
                        <a:t>10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bg-BG" sz="1600" dirty="0">
                          <a:effectLst/>
                          <a:latin typeface="Calibri" panose="020F0502020204030204" pitchFamily="34" charset="0"/>
                          <a:ea typeface="Calibri" panose="020F0502020204030204" pitchFamily="34" charset="0"/>
                          <a:cs typeface="Times New Roman" panose="02020603050405020304" pitchFamily="18" charset="0"/>
                        </a:rPr>
                        <a:t>4,8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3421515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985421"/>
            <a:ext cx="10233800" cy="5191542"/>
          </a:xfrm>
        </p:spPr>
        <p:txBody>
          <a:bodyPr>
            <a:normAutofit/>
          </a:bodyPr>
          <a:lstStyle/>
          <a:p>
            <a:r>
              <a:rPr lang="bg-BG" sz="2400" dirty="0"/>
              <a:t>Въпрос 5: </a:t>
            </a:r>
            <a:endParaRPr lang="en-US" sz="2400" dirty="0"/>
          </a:p>
        </p:txBody>
      </p:sp>
      <p:sp>
        <p:nvSpPr>
          <p:cNvPr id="5" name="Rectangle 4"/>
          <p:cNvSpPr/>
          <p:nvPr/>
        </p:nvSpPr>
        <p:spPr>
          <a:xfrm>
            <a:off x="1120000" y="1591733"/>
            <a:ext cx="11072000" cy="2308324"/>
          </a:xfrm>
          <a:prstGeom prst="rect">
            <a:avLst/>
          </a:prstGeom>
        </p:spPr>
        <p:txBody>
          <a:bodyPr wrap="square">
            <a:spAutoFit/>
          </a:bodyPr>
          <a:lstStyle/>
          <a:p>
            <a:r>
              <a:rPr lang="bg-BG" sz="2400" dirty="0"/>
              <a:t>По отношение на дисциплините, студентите са дали най-висока оценка на Медицина на катастрофите (4,8), следвана от дисциплините с еднакви оценки (4,2) История на здравеопазването и здравни грижи и Икономика на здраеопазването (4,2), следвани от Социална медицина (4). С най-ниски оценки са дисциплините </a:t>
            </a:r>
            <a:r>
              <a:rPr lang="ru-RU" sz="2400" dirty="0"/>
              <a:t>Право ( трудово, административно) и ЗЗ </a:t>
            </a:r>
            <a:r>
              <a:rPr lang="bg-BG" sz="2400" dirty="0"/>
              <a:t>(3,8) и Психология (2)</a:t>
            </a:r>
          </a:p>
          <a:p>
            <a:endParaRPr lang="en-US" sz="2400" dirty="0"/>
          </a:p>
        </p:txBody>
      </p:sp>
    </p:spTree>
    <p:extLst>
      <p:ext uri="{BB962C8B-B14F-4D97-AF65-F5344CB8AC3E}">
        <p14:creationId xmlns:p14="http://schemas.microsoft.com/office/powerpoint/2010/main" xmlns="" val="1842403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sz="3600" b="1" dirty="0"/>
              <a:t>Въпрос 6: В каква степен разбирате материала по време на лекция?</a:t>
            </a:r>
            <a:endParaRPr lang="en-US"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166644759"/>
              </p:ext>
            </p:extLst>
          </p:nvPr>
        </p:nvGraphicFramePr>
        <p:xfrm>
          <a:off x="1120775" y="1825625"/>
          <a:ext cx="102330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663439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1016000"/>
            <a:ext cx="10233800" cy="5160963"/>
          </a:xfrm>
        </p:spPr>
        <p:txBody>
          <a:bodyPr/>
          <a:lstStyle/>
          <a:p>
            <a:r>
              <a:rPr lang="bg-BG" dirty="0"/>
              <a:t>Въпрос 6: половината от респондентите (53,8%) са изказали мнение, че разбират във висока степен материалът, който им се предава на лекции. Останалите анкетирани разбират в средна степен лекционният материал. Следователно всички студенти посещават редовно лекциите и се предполага, че би следвало успешно да представят своите знания и на предстоящата изпитна сесия.</a:t>
            </a:r>
            <a:endParaRPr lang="en-US" dirty="0"/>
          </a:p>
        </p:txBody>
      </p:sp>
    </p:spTree>
    <p:extLst>
      <p:ext uri="{BB962C8B-B14F-4D97-AF65-F5344CB8AC3E}">
        <p14:creationId xmlns:p14="http://schemas.microsoft.com/office/powerpoint/2010/main" xmlns="" val="149314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sz="3600" b="1" dirty="0"/>
              <a:t>Въпрос 7: Имаше ли нещо, което затрудняваше учебния процес? </a:t>
            </a:r>
            <a:endParaRPr lang="en-US"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2895976268"/>
              </p:ext>
            </p:extLst>
          </p:nvPr>
        </p:nvGraphicFramePr>
        <p:xfrm>
          <a:off x="1120775" y="1825625"/>
          <a:ext cx="102330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812807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999067"/>
            <a:ext cx="10233800" cy="5177896"/>
          </a:xfrm>
        </p:spPr>
        <p:txBody>
          <a:bodyPr/>
          <a:lstStyle/>
          <a:p>
            <a:r>
              <a:rPr lang="bg-BG" dirty="0"/>
              <a:t>Въпрос 7: Почти четири пети от анкетираните (77,0%) са дали отговор „Нищо не затрудняваше учебният процес“. По един (по 7,7%) от всички съответно са отговорили „Нередовните ми посещения на занятия“, „Прекомерната аудиторна заетост“ и Друго: „</a:t>
            </a:r>
            <a:r>
              <a:rPr lang="bg-BG" i="1" dirty="0"/>
              <a:t>Много информация в кратко време</a:t>
            </a:r>
            <a:r>
              <a:rPr lang="bg-BG" dirty="0"/>
              <a:t>“. </a:t>
            </a:r>
            <a:r>
              <a:rPr lang="ru-RU" dirty="0"/>
              <a:t>Значителна част от студентите са дали положителна оценка за протичането на учебният процес.</a:t>
            </a:r>
            <a:endParaRPr lang="en-US" dirty="0"/>
          </a:p>
        </p:txBody>
      </p:sp>
    </p:spTree>
    <p:extLst>
      <p:ext uri="{BB962C8B-B14F-4D97-AF65-F5344CB8AC3E}">
        <p14:creationId xmlns:p14="http://schemas.microsoft.com/office/powerpoint/2010/main" xmlns="" val="3102007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sz="3600" b="1" dirty="0"/>
              <a:t>Въпрос 8: Какво предлагате за подобряване на учебния процес?</a:t>
            </a:r>
            <a:endParaRPr lang="en-US"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065906405"/>
              </p:ext>
            </p:extLst>
          </p:nvPr>
        </p:nvGraphicFramePr>
        <p:xfrm>
          <a:off x="1120775" y="1825625"/>
          <a:ext cx="102330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929770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870012"/>
            <a:ext cx="10233800" cy="5306951"/>
          </a:xfrm>
        </p:spPr>
        <p:txBody>
          <a:bodyPr/>
          <a:lstStyle/>
          <a:p>
            <a:r>
              <a:rPr lang="bg-BG" dirty="0"/>
              <a:t>Въпрос 8: Като предложения за подобряване на учебния процес около половината от студентите (46,2%) са на мнение, че трябва да бъдат включени допълнителни часове за повече практиески упражнения. По този начин те биха могли да затвърдят повече своите знания предадени им  на лекциите. Една пета от тях (23,1%) предлагат въвеждане на повече технически средства за обучение, което би улеснило подготовката им за изпити. В допълнение някои от тях са посочили още „Обогатяване на литературата за изпитите“ (7,7%) и Друго: „</a:t>
            </a:r>
            <a:r>
              <a:rPr lang="ru-RU" i="1" dirty="0"/>
              <a:t>Онлайн платформата да работи още при започване на лекционните курсове</a:t>
            </a:r>
            <a:r>
              <a:rPr lang="ru-RU" dirty="0"/>
              <a:t> </a:t>
            </a:r>
            <a:r>
              <a:rPr lang="bg-BG" dirty="0"/>
              <a:t>“(7,7%).</a:t>
            </a:r>
            <a:endParaRPr lang="en-US" dirty="0"/>
          </a:p>
        </p:txBody>
      </p:sp>
    </p:spTree>
    <p:extLst>
      <p:ext uri="{BB962C8B-B14F-4D97-AF65-F5344CB8AC3E}">
        <p14:creationId xmlns:p14="http://schemas.microsoft.com/office/powerpoint/2010/main" xmlns="" val="36018015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sz="3600" b="1" dirty="0"/>
              <a:t>Въпрос 9: Смятате ли, че продължителността на модулите и семестъра е подходяща?</a:t>
            </a:r>
            <a:endParaRPr lang="en-US"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643495342"/>
              </p:ext>
            </p:extLst>
          </p:nvPr>
        </p:nvGraphicFramePr>
        <p:xfrm>
          <a:off x="1120775" y="1825625"/>
          <a:ext cx="102330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065805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1236133"/>
            <a:ext cx="10233800" cy="4940830"/>
          </a:xfrm>
        </p:spPr>
        <p:txBody>
          <a:bodyPr/>
          <a:lstStyle/>
          <a:p>
            <a:r>
              <a:rPr lang="ru-RU" dirty="0"/>
              <a:t>Проведено е проучване за зимен семестър през 2019г. сред студенти от специалност „Управление н</a:t>
            </a:r>
            <a:r>
              <a:rPr lang="en-US" dirty="0"/>
              <a:t>a</a:t>
            </a:r>
            <a:r>
              <a:rPr lang="ru-RU" dirty="0"/>
              <a:t> здравни грижи“, ОКС – Бакалавър, I-ви курс за удовлетвореността на студентите от качеството на обучение в МУ – Варна. Обхванати са общо 13 респонденти, всички от които жени.</a:t>
            </a:r>
          </a:p>
          <a:p>
            <a:r>
              <a:rPr lang="ru-RU" dirty="0"/>
              <a:t>За провеждане на проучването е използван анкетен метод. Всяка анкетна карта се състои от 6 затворени,  2 полуотворени и 7 отворени въпроса.</a:t>
            </a:r>
          </a:p>
          <a:p>
            <a:r>
              <a:rPr lang="ru-RU" dirty="0"/>
              <a:t>Резултатите от проучването са представени графично във вид на графики и таблици.</a:t>
            </a:r>
          </a:p>
          <a:p>
            <a:endParaRPr lang="en-US" dirty="0"/>
          </a:p>
        </p:txBody>
      </p:sp>
    </p:spTree>
    <p:extLst>
      <p:ext uri="{BB962C8B-B14F-4D97-AF65-F5344CB8AC3E}">
        <p14:creationId xmlns:p14="http://schemas.microsoft.com/office/powerpoint/2010/main" xmlns="" val="575786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1233996"/>
            <a:ext cx="10233800" cy="4942967"/>
          </a:xfrm>
        </p:spPr>
        <p:txBody>
          <a:bodyPr/>
          <a:lstStyle/>
          <a:p>
            <a:r>
              <a:rPr lang="bg-BG" dirty="0"/>
              <a:t>Въпрос 9:</a:t>
            </a:r>
            <a:r>
              <a:rPr lang="ru-RU" dirty="0"/>
              <a:t>Голяма част от запитаните (69,2%) са дали положително мнение, по отношение на продължителността на модулите. Една седма (15,4%) от респондентите не са напълно съгласни с времетраенето на модулите. С равни дялове (по 7,7%) по един от респондентите са посочили, че продължителността на модулите не е подходяща и че не могат да преценят. Следователно продължителността на модулите е напълно подходяща според повечето от отговорилите.</a:t>
            </a:r>
          </a:p>
          <a:p>
            <a:pPr marL="0" indent="0">
              <a:buNone/>
            </a:pPr>
            <a:endParaRPr lang="en-US" dirty="0"/>
          </a:p>
        </p:txBody>
      </p:sp>
    </p:spTree>
    <p:extLst>
      <p:ext uri="{BB962C8B-B14F-4D97-AF65-F5344CB8AC3E}">
        <p14:creationId xmlns:p14="http://schemas.microsoft.com/office/powerpoint/2010/main" xmlns="" val="3931802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u-RU" sz="3600" b="1" dirty="0"/>
              <a:t>Въпрос 10: Спазва ли се официално обявения разпис на часовете и тяхната продължителност от преподавателите?</a:t>
            </a:r>
            <a:endParaRPr lang="en-US"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391942292"/>
              </p:ext>
            </p:extLst>
          </p:nvPr>
        </p:nvGraphicFramePr>
        <p:xfrm>
          <a:off x="1120775" y="1825625"/>
          <a:ext cx="102330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751515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1003177"/>
            <a:ext cx="10233800" cy="5173786"/>
          </a:xfrm>
        </p:spPr>
        <p:txBody>
          <a:bodyPr>
            <a:normAutofit/>
          </a:bodyPr>
          <a:lstStyle/>
          <a:p>
            <a:r>
              <a:rPr lang="bg-BG" sz="2400" dirty="0"/>
              <a:t>Въпрос 10: Мнозинството от участниците в анкетното проучване (84,6%) са дали положителна оценка на преподавателите, които спазват официалният разпис на учебните занятия. Останалите респонденти (15,4%) са посочили, че не всички преподаватели спазват обявеният разпис.</a:t>
            </a:r>
            <a:endParaRPr lang="en-US" sz="2400" dirty="0"/>
          </a:p>
        </p:txBody>
      </p:sp>
    </p:spTree>
    <p:extLst>
      <p:ext uri="{BB962C8B-B14F-4D97-AF65-F5344CB8AC3E}">
        <p14:creationId xmlns:p14="http://schemas.microsoft.com/office/powerpoint/2010/main" xmlns="" val="1384137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u-RU" sz="3600" dirty="0"/>
              <a:t>Въпрос 11: Ако на горния въпрос 10 сте посочили отговори от 10.2 до 10.4, моля посочете за кои дисциплини (преподаватели) се отнася това.</a:t>
            </a:r>
            <a:endParaRPr lang="en-US" sz="3600" dirty="0"/>
          </a:p>
        </p:txBody>
      </p:sp>
      <p:sp>
        <p:nvSpPr>
          <p:cNvPr id="3" name="Content Placeholder 2"/>
          <p:cNvSpPr>
            <a:spLocks noGrp="1"/>
          </p:cNvSpPr>
          <p:nvPr>
            <p:ph idx="1"/>
          </p:nvPr>
        </p:nvSpPr>
        <p:spPr/>
        <p:txBody>
          <a:bodyPr/>
          <a:lstStyle/>
          <a:p>
            <a:r>
              <a:rPr lang="ru-RU" i="1" dirty="0"/>
              <a:t>При настъпили промени в учебната програма, неявяване на преподаватели, да се уведоми отговорника на курса.</a:t>
            </a:r>
          </a:p>
          <a:p>
            <a:pPr marL="0" indent="0">
              <a:buNone/>
            </a:pPr>
            <a:r>
              <a:rPr lang="ru-RU" dirty="0"/>
              <a:t>Само един студент е посочил отговор на този въпрос. Следователно, преподавателите, които поради извинителни причини не са в състояние да поемат определените часове би следвало да осведомят навременно отговорника на курса за възникналите промени, за да може да се предаде информацията до всички студенти (т.к. има пътуващи ежедневно студенти от други населени места).</a:t>
            </a:r>
            <a:endParaRPr lang="en-US" dirty="0"/>
          </a:p>
        </p:txBody>
      </p:sp>
    </p:spTree>
    <p:extLst>
      <p:ext uri="{BB962C8B-B14F-4D97-AF65-F5344CB8AC3E}">
        <p14:creationId xmlns:p14="http://schemas.microsoft.com/office/powerpoint/2010/main" xmlns="" val="2657821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sz="3600" b="1" dirty="0"/>
              <a:t>Въпрос 12: Занятията съм посещавал/а:</a:t>
            </a:r>
            <a:endParaRPr lang="en-US"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3116159547"/>
              </p:ext>
            </p:extLst>
          </p:nvPr>
        </p:nvGraphicFramePr>
        <p:xfrm>
          <a:off x="1120775" y="1825625"/>
          <a:ext cx="102330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7116497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1225118"/>
            <a:ext cx="10233800" cy="4951845"/>
          </a:xfrm>
        </p:spPr>
        <p:txBody>
          <a:bodyPr/>
          <a:lstStyle/>
          <a:p>
            <a:r>
              <a:rPr lang="bg-BG" dirty="0"/>
              <a:t>Въпрос 12: Болшинството от анкетираните са посещавали „редовно“ всички учебни занятия, а много малка част от тях, само 15,4% са посещавали занятията „сравнително редовно“. Това определено е признак за високата мотивация на студентите и готовността им да получат колкото се може повече знания по съответната дисциплина.</a:t>
            </a:r>
            <a:endParaRPr lang="en-US" dirty="0"/>
          </a:p>
        </p:txBody>
      </p:sp>
    </p:spTree>
    <p:extLst>
      <p:ext uri="{BB962C8B-B14F-4D97-AF65-F5344CB8AC3E}">
        <p14:creationId xmlns:p14="http://schemas.microsoft.com/office/powerpoint/2010/main" xmlns="" val="1637222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sz="3200" b="1" dirty="0"/>
              <a:t>Въпрос 13: Какво в лекциите и/или преподаването има нужда от промяна или подобрение?</a:t>
            </a:r>
            <a:endParaRPr lang="en-US" sz="3200" b="1" dirty="0"/>
          </a:p>
        </p:txBody>
      </p:sp>
      <p:sp>
        <p:nvSpPr>
          <p:cNvPr id="3" name="Content Placeholder 2"/>
          <p:cNvSpPr>
            <a:spLocks noGrp="1"/>
          </p:cNvSpPr>
          <p:nvPr>
            <p:ph idx="1"/>
          </p:nvPr>
        </p:nvSpPr>
        <p:spPr/>
        <p:txBody>
          <a:bodyPr/>
          <a:lstStyle/>
          <a:p>
            <a:pPr marL="0" indent="0">
              <a:buNone/>
            </a:pPr>
            <a:r>
              <a:rPr lang="ru-RU" i="1" dirty="0"/>
              <a:t>• Не мога да преценя</a:t>
            </a:r>
          </a:p>
          <a:p>
            <a:pPr marL="0" indent="0">
              <a:buNone/>
            </a:pPr>
            <a:r>
              <a:rPr lang="ru-RU" i="1" dirty="0"/>
              <a:t>• Да се намали обема на информацията, която се поднася от преподавателите.</a:t>
            </a:r>
          </a:p>
          <a:p>
            <a:pPr marL="0" indent="0">
              <a:buNone/>
            </a:pPr>
            <a:r>
              <a:rPr lang="ru-RU" i="1" dirty="0"/>
              <a:t>• Няма нужда от промяна.</a:t>
            </a:r>
          </a:p>
          <a:p>
            <a:pPr marL="0" indent="0">
              <a:buNone/>
            </a:pPr>
            <a:r>
              <a:rPr lang="bg-BG" dirty="0"/>
              <a:t>Малка част от респондентите са дали отговор на този въпрос. Отговорилите смятат, че няма нужда от промяна, тъй като веротно са удовлетворени от предаденият лекционен материал. Само един от анкетираните е на мнение, че обемът на предаденият материал по време на лекции трабва  да се предаде по-стегнато.</a:t>
            </a:r>
            <a:endParaRPr lang="en-US" dirty="0"/>
          </a:p>
        </p:txBody>
      </p:sp>
    </p:spTree>
    <p:extLst>
      <p:ext uri="{BB962C8B-B14F-4D97-AF65-F5344CB8AC3E}">
        <p14:creationId xmlns:p14="http://schemas.microsoft.com/office/powerpoint/2010/main" xmlns="" val="36228439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sz="3600" b="1" dirty="0"/>
              <a:t>Въпрос 14: Какво в организацията на учебния процес има нужда от промяна и/или подобрение?</a:t>
            </a:r>
            <a:endParaRPr lang="en-US" sz="3600" b="1" dirty="0"/>
          </a:p>
        </p:txBody>
      </p:sp>
      <p:sp>
        <p:nvSpPr>
          <p:cNvPr id="3" name="Content Placeholder 2"/>
          <p:cNvSpPr>
            <a:spLocks noGrp="1"/>
          </p:cNvSpPr>
          <p:nvPr>
            <p:ph idx="1"/>
          </p:nvPr>
        </p:nvSpPr>
        <p:spPr/>
        <p:txBody>
          <a:bodyPr/>
          <a:lstStyle/>
          <a:p>
            <a:pPr marL="0" indent="0">
              <a:buNone/>
            </a:pPr>
            <a:r>
              <a:rPr lang="ru-RU" i="1" dirty="0"/>
              <a:t>• Не мога да преценя.</a:t>
            </a:r>
          </a:p>
          <a:p>
            <a:pPr marL="0" indent="0">
              <a:buNone/>
            </a:pPr>
            <a:r>
              <a:rPr lang="ru-RU" i="1" dirty="0"/>
              <a:t>• Организацията е достатъчно добра.</a:t>
            </a:r>
          </a:p>
          <a:p>
            <a:pPr marL="0" indent="0">
              <a:buNone/>
            </a:pPr>
            <a:r>
              <a:rPr lang="bg-BG" dirty="0"/>
              <a:t>От посочените отговори може да се приеме, че анкетираните смятат, че няма нужда от промяна в организацията на учебните занятия. Това говори за високата мотивация както на студентие, така и на преподавателите. Обновената база на университета вероятно е една от причините за добрата организация на учебният процес.</a:t>
            </a:r>
            <a:endParaRPr lang="en-US" dirty="0"/>
          </a:p>
        </p:txBody>
      </p:sp>
    </p:spTree>
    <p:extLst>
      <p:ext uri="{BB962C8B-B14F-4D97-AF65-F5344CB8AC3E}">
        <p14:creationId xmlns:p14="http://schemas.microsoft.com/office/powerpoint/2010/main" xmlns="" val="12141009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sz="3600" b="1" dirty="0"/>
              <a:t>Въпрос 15: Какво бихте предложили, за да се превърне този курс в по-добро обучение за Вас?</a:t>
            </a:r>
            <a:endParaRPr lang="en-US" sz="3600" b="1" dirty="0"/>
          </a:p>
        </p:txBody>
      </p:sp>
      <p:sp>
        <p:nvSpPr>
          <p:cNvPr id="3" name="Content Placeholder 2"/>
          <p:cNvSpPr>
            <a:spLocks noGrp="1"/>
          </p:cNvSpPr>
          <p:nvPr>
            <p:ph idx="1"/>
          </p:nvPr>
        </p:nvSpPr>
        <p:spPr/>
        <p:txBody>
          <a:bodyPr>
            <a:normAutofit fontScale="92500" lnSpcReduction="10000"/>
          </a:bodyPr>
          <a:lstStyle/>
          <a:p>
            <a:pPr marL="0" indent="0">
              <a:buNone/>
            </a:pPr>
            <a:r>
              <a:rPr lang="ru-RU" i="1" dirty="0"/>
              <a:t>• Въздържам се от предложения.</a:t>
            </a:r>
          </a:p>
          <a:p>
            <a:pPr marL="0" indent="0">
              <a:buNone/>
            </a:pPr>
            <a:r>
              <a:rPr lang="ru-RU" i="1" dirty="0"/>
              <a:t>• Повече практически упражнения и достъп до е-информация.</a:t>
            </a:r>
          </a:p>
          <a:p>
            <a:pPr marL="0" indent="0">
              <a:buNone/>
            </a:pPr>
            <a:r>
              <a:rPr lang="ru-RU" i="1" dirty="0"/>
              <a:t>• Практика.</a:t>
            </a:r>
          </a:p>
          <a:p>
            <a:pPr marL="0" indent="0">
              <a:buNone/>
            </a:pPr>
            <a:r>
              <a:rPr lang="ru-RU" i="1" dirty="0"/>
              <a:t>• On-line формат на лекциите. Възможност за виртуално присъствие.</a:t>
            </a:r>
          </a:p>
          <a:p>
            <a:pPr marL="0" indent="0">
              <a:buNone/>
            </a:pPr>
            <a:r>
              <a:rPr lang="ru-RU" i="1" dirty="0"/>
              <a:t>• Да се намали броят на дните в учебната програма.</a:t>
            </a:r>
          </a:p>
          <a:p>
            <a:pPr marL="0" indent="0">
              <a:buNone/>
            </a:pPr>
            <a:r>
              <a:rPr lang="bg-BG" dirty="0"/>
              <a:t>Респондентите предлагат за подобрение на учебния процес да бъдат въведени повече практически упражнения и възможност за виртуално преподаване на лекциите. </a:t>
            </a:r>
            <a:r>
              <a:rPr lang="bg-BG"/>
              <a:t>Един от тях е на </a:t>
            </a:r>
            <a:r>
              <a:rPr lang="bg-BG" dirty="0"/>
              <a:t>мнение, че е необходимо да се намали обемът на дните в учебната програма, за да стане тя по-компактна.</a:t>
            </a:r>
            <a:endParaRPr lang="en-US" dirty="0"/>
          </a:p>
        </p:txBody>
      </p:sp>
    </p:spTree>
    <p:extLst>
      <p:ext uri="{BB962C8B-B14F-4D97-AF65-F5344CB8AC3E}">
        <p14:creationId xmlns:p14="http://schemas.microsoft.com/office/powerpoint/2010/main" xmlns="" val="308257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u-RU" sz="3600" b="1" dirty="0"/>
              <a:t>Въпрос 1: Удовлетворяват ли Ви учебните дисциплини, които изучавахте през този семестър?</a:t>
            </a:r>
            <a:endParaRPr lang="en-US"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205395837"/>
              </p:ext>
            </p:extLst>
          </p:nvPr>
        </p:nvGraphicFramePr>
        <p:xfrm>
          <a:off x="1120775" y="1825625"/>
          <a:ext cx="102330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685539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999067"/>
            <a:ext cx="10233800" cy="5177896"/>
          </a:xfrm>
        </p:spPr>
        <p:txBody>
          <a:bodyPr>
            <a:normAutofit/>
          </a:bodyPr>
          <a:lstStyle/>
          <a:p>
            <a:r>
              <a:rPr lang="bg-BG" sz="2400" dirty="0"/>
              <a:t>Въпрос 1: </a:t>
            </a:r>
            <a:r>
              <a:rPr lang="ru-RU" sz="2400" dirty="0"/>
              <a:t>По отношение на удовлетвореността, по-голяма част от студентите  (77,0%) от специалност „Управление на здравните грижи“, ОКС-Бакалавър I-ви курс, са дали единодушно положителен отговор </a:t>
            </a:r>
            <a:r>
              <a:rPr lang="bg-BG" sz="2400" dirty="0"/>
              <a:t>„</a:t>
            </a:r>
            <a:r>
              <a:rPr lang="ru-RU" sz="2400" dirty="0"/>
              <a:t>Да, доволен съм</a:t>
            </a:r>
            <a:r>
              <a:rPr lang="en-US" sz="2400" dirty="0"/>
              <a:t>”</a:t>
            </a:r>
            <a:r>
              <a:rPr lang="ru-RU" sz="2400" dirty="0"/>
              <a:t>. Близо една четвърт от тях (23,1%) са дали отговор </a:t>
            </a:r>
            <a:r>
              <a:rPr lang="bg-BG" sz="2400" dirty="0"/>
              <a:t>„ </a:t>
            </a:r>
            <a:r>
              <a:rPr lang="ru-RU" sz="2400" dirty="0"/>
              <a:t>Да, но не напълно</a:t>
            </a:r>
            <a:r>
              <a:rPr lang="en-US" sz="2400" dirty="0"/>
              <a:t> ”</a:t>
            </a:r>
            <a:r>
              <a:rPr lang="ru-RU" sz="2400" dirty="0"/>
              <a:t>. От това следва, че всички от анкетираните са силно удовлетворени от изучаваните дисциплини през зимният семестър на 2019/2020 учебна година. Нито един от респондентите не е посочил отговори </a:t>
            </a:r>
            <a:r>
              <a:rPr lang="bg-BG" sz="2400" dirty="0"/>
              <a:t>„ </a:t>
            </a:r>
            <a:r>
              <a:rPr lang="ru-RU" sz="2400" dirty="0"/>
              <a:t>Не съм доволен” и </a:t>
            </a:r>
            <a:r>
              <a:rPr lang="bg-BG" sz="2400" dirty="0"/>
              <a:t>„ </a:t>
            </a:r>
            <a:r>
              <a:rPr lang="ru-RU" sz="2400" dirty="0"/>
              <a:t>Не мога да преценя”.</a:t>
            </a:r>
          </a:p>
          <a:p>
            <a:endParaRPr lang="en-US" sz="2400" dirty="0"/>
          </a:p>
        </p:txBody>
      </p:sp>
    </p:spTree>
    <p:extLst>
      <p:ext uri="{BB962C8B-B14F-4D97-AF65-F5344CB8AC3E}">
        <p14:creationId xmlns:p14="http://schemas.microsoft.com/office/powerpoint/2010/main" xmlns="" val="413426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sz="3600" b="1" dirty="0"/>
              <a:t>Въпрос 2: Кои от учебните дисциплини оставиха най-много знания у Вас? (Моля, назовете ги)</a:t>
            </a:r>
            <a:endParaRPr lang="en-US"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607694696"/>
              </p:ext>
            </p:extLst>
          </p:nvPr>
        </p:nvGraphicFramePr>
        <p:xfrm>
          <a:off x="1120775" y="1825625"/>
          <a:ext cx="102330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2505190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558800"/>
            <a:ext cx="10233800" cy="5618163"/>
          </a:xfrm>
        </p:spPr>
        <p:txBody>
          <a:bodyPr>
            <a:normAutofit/>
          </a:bodyPr>
          <a:lstStyle/>
          <a:p>
            <a:r>
              <a:rPr lang="bg-BG" sz="2400" dirty="0"/>
              <a:t>Въпрос 2: Респондентите са посочили повече от една дисциплина, поради което съотношението на отговорите са  представени както следва. Две пети от студентите са избрали на първо място като дисциплина, от която са получили най-много знания Медицина на катастрофите (40,0%), на второ място е Икономика на здравеопазването (22,5%), на трето с равни дялове: Право (трудово, административно и ЗЗ) (20,0%) и Социална медицина (20,0%), на четвътро място е История на здравеопазването (10,0%) и на пето – Психология (2,5%). Изборът на дисциплини при студентите вероятно е свързан с тяхните интереси по отношение на професионалното им развитие като специалисти по здравни грижи.</a:t>
            </a:r>
            <a:endParaRPr lang="en-US" sz="2400" dirty="0"/>
          </a:p>
        </p:txBody>
      </p:sp>
    </p:spTree>
    <p:extLst>
      <p:ext uri="{BB962C8B-B14F-4D97-AF65-F5344CB8AC3E}">
        <p14:creationId xmlns:p14="http://schemas.microsoft.com/office/powerpoint/2010/main" xmlns="" val="910311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u-RU" sz="3600" b="1" dirty="0"/>
              <a:t>Въпрос 3: Кои преподаватели оказаха най-силно положително влияние върху Вас?</a:t>
            </a:r>
            <a:endParaRPr lang="en-US" sz="36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1713726678"/>
              </p:ext>
            </p:extLst>
          </p:nvPr>
        </p:nvGraphicFramePr>
        <p:xfrm>
          <a:off x="1120775" y="1825625"/>
          <a:ext cx="102330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24648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0000" y="1225118"/>
            <a:ext cx="10233800" cy="4951845"/>
          </a:xfrm>
        </p:spPr>
        <p:txBody>
          <a:bodyPr/>
          <a:lstStyle/>
          <a:p>
            <a:r>
              <a:rPr lang="bg-BG" dirty="0"/>
              <a:t>Въпрос 3: </a:t>
            </a:r>
            <a:r>
              <a:rPr lang="ru-RU" dirty="0"/>
              <a:t>Анкетираните са посочили повече от един преподавател, поради което процентното съотношение е изчислено спрямо отговорите. Представителите на академичният състав с положително влияние върху студентите са както следва. Една четвърт от респондентите (25,0%) са посочили доц. Е. Атанасова, следвана от гл. Ас. М. Пантелеева (22,5%). Една седма от респондентите са посочили проф. М. Вълканова (15,0%), следвана от преподавателите с равни дялове (10,0%): проф. Л. Георгиева, и гл. ас. С. Николова. Почти една десета от студентите (7,5%) са избрали гл. ас. Кр. Лалева, следвана от ас. И. Великов (5,0%).</a:t>
            </a:r>
            <a:endParaRPr lang="en-US" dirty="0"/>
          </a:p>
        </p:txBody>
      </p:sp>
    </p:spTree>
    <p:extLst>
      <p:ext uri="{BB962C8B-B14F-4D97-AF65-F5344CB8AC3E}">
        <p14:creationId xmlns:p14="http://schemas.microsoft.com/office/powerpoint/2010/main" xmlns="" val="4119609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ru-RU" sz="3200" b="1" dirty="0"/>
              <a:t>Въпрос 4: Имаше ли несъществени, според Вас дисциплини, свързани със специалността „Управление на здравните грижи“? (Моля, назовете ги)</a:t>
            </a:r>
            <a:endParaRPr lang="en-US" sz="3200" dirty="0"/>
          </a:p>
        </p:txBody>
      </p:sp>
      <p:graphicFrame>
        <p:nvGraphicFramePr>
          <p:cNvPr id="10" name="Content Placeholder 9"/>
          <p:cNvGraphicFramePr>
            <a:graphicFrameLocks noGrp="1"/>
          </p:cNvGraphicFramePr>
          <p:nvPr>
            <p:ph idx="1"/>
            <p:extLst>
              <p:ext uri="{D42A27DB-BD31-4B8C-83A1-F6EECF244321}">
                <p14:modId xmlns:p14="http://schemas.microsoft.com/office/powerpoint/2010/main" xmlns="" val="2930242313"/>
              </p:ext>
            </p:extLst>
          </p:nvPr>
        </p:nvGraphicFramePr>
        <p:xfrm>
          <a:off x="1120775" y="1825625"/>
          <a:ext cx="10233025"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841279753"/>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4551"/>
      </a:dk2>
      <a:lt2>
        <a:srgbClr val="F2ACD2"/>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3016C5A4-E631-4977-A608-ACFB47552625}"/>
    </a:ext>
  </a:extLst>
</a:theme>
</file>

<file path=docProps/app.xml><?xml version="1.0" encoding="utf-8"?>
<Properties xmlns="http://schemas.openxmlformats.org/officeDocument/2006/extended-properties" xmlns:vt="http://schemas.openxmlformats.org/officeDocument/2006/docPropsVTypes">
  <Template/>
  <TotalTime>160</TotalTime>
  <Words>1945</Words>
  <Application>Microsoft Office PowerPoint</Application>
  <PresentationFormat>По избор</PresentationFormat>
  <Paragraphs>164</Paragraphs>
  <Slides>28</Slides>
  <Notes>0</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28</vt:i4>
      </vt:variant>
    </vt:vector>
  </HeadingPairs>
  <TitlesOfParts>
    <vt:vector size="29" baseType="lpstr">
      <vt:lpstr>Depth</vt:lpstr>
      <vt:lpstr>Изготвил:    Гл.   ас.   Кр.   Лалева,   д.  уоз, Медицински    университет    „Проф.   д-р   П.   Стоянов“ Факултет:    Обществено    здравеопазване Катедра:    Социална    медицина    и    организация     на     здравеопазването  </vt:lpstr>
      <vt:lpstr>Слайд 2</vt:lpstr>
      <vt:lpstr>Въпрос 1: Удовлетворяват ли Ви учебните дисциплини, които изучавахте през този семестър?</vt:lpstr>
      <vt:lpstr>Слайд 4</vt:lpstr>
      <vt:lpstr>Въпрос 2: Кои от учебните дисциплини оставиха най-много знания у Вас? (Моля, назовете ги)</vt:lpstr>
      <vt:lpstr>Слайд 6</vt:lpstr>
      <vt:lpstr>Въпрос 3: Кои преподаватели оказаха най-силно положително влияние върху Вас?</vt:lpstr>
      <vt:lpstr>Слайд 8</vt:lpstr>
      <vt:lpstr>Въпрос 4: Имаше ли несъществени, според Вас дисциплини, свързани със специалността „Управление на здравните грижи“? (Моля, назовете ги)</vt:lpstr>
      <vt:lpstr>Слайд 10</vt:lpstr>
      <vt:lpstr>Въпрос 5: Моля, дайте оценка за преподаваните дисциплини, изучавани от Вас през този семестър. (Най-високата оценка е 5, най-ниската е 1)</vt:lpstr>
      <vt:lpstr>Слайд 12</vt:lpstr>
      <vt:lpstr>Въпрос 6: В каква степен разбирате материала по време на лекция?</vt:lpstr>
      <vt:lpstr>Слайд 14</vt:lpstr>
      <vt:lpstr>Въпрос 7: Имаше ли нещо, което затрудняваше учебния процес? </vt:lpstr>
      <vt:lpstr>Слайд 16</vt:lpstr>
      <vt:lpstr>Въпрос 8: Какво предлагате за подобряване на учебния процес?</vt:lpstr>
      <vt:lpstr>Слайд 18</vt:lpstr>
      <vt:lpstr>Въпрос 9: Смятате ли, че продължителността на модулите и семестъра е подходяща?</vt:lpstr>
      <vt:lpstr>Слайд 20</vt:lpstr>
      <vt:lpstr>Въпрос 10: Спазва ли се официално обявения разпис на часовете и тяхната продължителност от преподавателите?</vt:lpstr>
      <vt:lpstr>Слайд 22</vt:lpstr>
      <vt:lpstr>Въпрос 11: Ако на горния въпрос 10 сте посочили отговори от 10.2 до 10.4, моля посочете за кои дисциплини (преподаватели) се отнася това.</vt:lpstr>
      <vt:lpstr>Въпрос 12: Занятията съм посещавал/а:</vt:lpstr>
      <vt:lpstr>Слайд 25</vt:lpstr>
      <vt:lpstr>Въпрос 13: Какво в лекциите и/или преподаването има нужда от промяна или подобрение?</vt:lpstr>
      <vt:lpstr>Въпрос 14: Какво в организацията на учебния процес има нужда от промяна и/или подобрение?</vt:lpstr>
      <vt:lpstr>Въпрос 15: Какво бихте предложили, за да се превърне този курс в по-добро обучение за Вас?</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Krasimira Laleva</dc:creator>
  <cp:lastModifiedBy>Stanislava</cp:lastModifiedBy>
  <cp:revision>85</cp:revision>
  <dcterms:created xsi:type="dcterms:W3CDTF">2020-02-27T11:17:24Z</dcterms:created>
  <dcterms:modified xsi:type="dcterms:W3CDTF">2020-11-02T09:53:17Z</dcterms:modified>
</cp:coreProperties>
</file>