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6" d="100"/>
          <a:sy n="66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giniya.Tsvetkova\Desktop\VERJI%201%2020.09.19\&#1059;&#1047;&#1043;%20II&#1082;\2019-2020\&#1079;&#1080;&#1084;&#1077;&#1085;%20&#1089;&#1077;&#1084;&#1077;&#1089;&#1090;&#1098;&#1088;\&#1088;&#1077;&#1079;&#1091;&#1083;&#1090;&#1072;&#1090;&#1080;%20&#1079;&#1080;&#1084;&#1077;&#1085;%202019-2020\&#1088;&#1077;&#1079;&#1091;&#1083;&#1090;&#1072;&#1090;&#1080;%20&#1079;&#1080;&#1084;&#1077;&#1085;%202019-2020\&#1092;&#1080;&#1075;%20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erginiya.Tsvetkova\Desktop\VERJI%201%2020.09.19\&#1059;&#1047;&#1043;%20II&#1082;\2019-2020\&#1079;&#1080;&#1084;&#1077;&#1085;%20&#1089;&#1077;&#1084;&#1077;&#1089;&#1090;&#1098;&#1088;\&#1088;&#1077;&#1079;&#1091;&#1083;&#1090;&#1072;&#1090;&#1080;%20&#1079;&#1080;&#1084;&#1077;&#1085;%202019-2020\&#1088;&#1077;&#1079;&#1091;&#1083;&#1090;&#1072;&#1090;&#1080;%20&#1079;&#1080;&#1084;&#1077;&#1085;%202019-2020\&#1092;&#1080;&#1075;%20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354396325459324"/>
          <c:y val="2.3148148148148147E-2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895-44CE-B5EF-C39ABB73904F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895-44CE-B5EF-C39ABB73904F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895-44CE-B5EF-C39ABB73904F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F895-44CE-B5EF-C39ABB73904F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F895-44CE-B5EF-C39ABB73904F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F895-44CE-B5EF-C39ABB73904F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F895-44CE-B5EF-C39ABB73904F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F895-44CE-B5EF-C39ABB73904F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895-44CE-B5EF-C39ABB73904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895-44CE-B5EF-C39ABB73904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895-44CE-B5EF-C39ABB73904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895-44CE-B5EF-C39ABB73904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5"/>
                <c:pt idx="0">
                  <c:v>Управление на здравните грижи</c:v>
                </c:pt>
                <c:pt idx="1">
                  <c:v>Медицинска педагогика</c:v>
                </c:pt>
                <c:pt idx="2">
                  <c:v>Професионално общуване в сестринската практика</c:v>
                </c:pt>
                <c:pt idx="3">
                  <c:v>Медицинска етика и деонтология5,88</c:v>
                </c:pt>
                <c:pt idx="4">
                  <c:v>Организация и ергономия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0.60000000000000009</c:v>
                </c:pt>
                <c:pt idx="1">
                  <c:v>0.70500000000000007</c:v>
                </c:pt>
                <c:pt idx="2">
                  <c:v>0.65000000000000013</c:v>
                </c:pt>
                <c:pt idx="3">
                  <c:v>0.8</c:v>
                </c:pt>
                <c:pt idx="4" formatCode="0%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895-44CE-B5EF-C39ABB73904F}"/>
            </c:ext>
          </c:extLst>
        </c:ser>
        <c:dLbls/>
        <c:shape val="box"/>
        <c:axId val="33043968"/>
        <c:axId val="33045504"/>
        <c:axId val="0"/>
      </c:bar3DChart>
      <c:catAx>
        <c:axId val="3304396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045504"/>
        <c:crosses val="autoZero"/>
        <c:auto val="1"/>
        <c:lblAlgn val="ctr"/>
        <c:lblOffset val="100"/>
      </c:catAx>
      <c:valAx>
        <c:axId val="330455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043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BE-487F-9676-F66457F332F0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BE-487F-9676-F66457F332F0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BE-487F-9676-F66457F332F0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21BE-487F-9676-F66457F332F0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21BE-487F-9676-F66457F332F0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21BE-487F-9676-F66457F332F0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21BE-487F-9676-F66457F332F0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21BE-487F-9676-F66457F332F0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1BE-487F-9676-F66457F332F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1BE-487F-9676-F66457F332F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1BE-487F-9676-F66457F332F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1BE-487F-9676-F66457F332F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0">
                  <c:v>Редовно</c:v>
                </c:pt>
                <c:pt idx="1">
                  <c:v>Сравнително редовно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0.9</c:v>
                </c:pt>
                <c:pt idx="1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1BE-487F-9676-F66457F332F0}"/>
            </c:ext>
          </c:extLst>
        </c:ser>
        <c:dLbls/>
        <c:shape val="box"/>
        <c:axId val="68580480"/>
        <c:axId val="68582016"/>
        <c:axId val="0"/>
      </c:bar3DChart>
      <c:catAx>
        <c:axId val="6858048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582016"/>
        <c:crosses val="autoZero"/>
        <c:auto val="1"/>
        <c:lblAlgn val="ctr"/>
        <c:lblOffset val="100"/>
      </c:catAx>
      <c:valAx>
        <c:axId val="6858201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580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CD-48F0-9147-26E17B0B5A54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CD-48F0-9147-26E17B0B5A54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0CD-48F0-9147-26E17B0B5A54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C0CD-48F0-9147-26E17B0B5A54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C0CD-48F0-9147-26E17B0B5A54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C0CD-48F0-9147-26E17B0B5A54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C0CD-48F0-9147-26E17B0B5A54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C0CD-48F0-9147-26E17B0B5A54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0CD-48F0-9147-26E17B0B5A5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0CD-48F0-9147-26E17B0B5A5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0CD-48F0-9147-26E17B0B5A5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0CD-48F0-9147-26E17B0B5A5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3"/>
                <c:pt idx="0">
                  <c:v>достъпност на преподаваният материал да е по-малко  икономическа насока</c:v>
                </c:pt>
                <c:pt idx="1">
                  <c:v>не е посочен отговор</c:v>
                </c:pt>
                <c:pt idx="2">
                  <c:v>повече практически упражнения 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0.53</c:v>
                </c:pt>
                <c:pt idx="1">
                  <c:v>0.27</c:v>
                </c:pt>
                <c:pt idx="2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0CD-48F0-9147-26E17B0B5A54}"/>
            </c:ext>
          </c:extLst>
        </c:ser>
        <c:dLbls/>
        <c:shape val="box"/>
        <c:axId val="68680320"/>
        <c:axId val="68768128"/>
        <c:axId val="0"/>
      </c:bar3DChart>
      <c:catAx>
        <c:axId val="6868032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768128"/>
        <c:crosses val="autoZero"/>
        <c:auto val="1"/>
        <c:lblAlgn val="ctr"/>
        <c:lblOffset val="100"/>
      </c:catAx>
      <c:valAx>
        <c:axId val="6876812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6803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49-4C82-B25F-EC1D1B1FD418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49-4C82-B25F-EC1D1B1FD418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B49-4C82-B25F-EC1D1B1FD418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3B49-4C82-B25F-EC1D1B1FD418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3B49-4C82-B25F-EC1D1B1FD418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3B49-4C82-B25F-EC1D1B1FD418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3B49-4C82-B25F-EC1D1B1FD418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3B49-4C82-B25F-EC1D1B1FD418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49-4C82-B25F-EC1D1B1FD41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49-4C82-B25F-EC1D1B1FD41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B49-4C82-B25F-EC1D1B1FD41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B49-4C82-B25F-EC1D1B1FD41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0">
                  <c:v>не е посочен отговор</c:v>
                </c:pt>
                <c:pt idx="1">
                  <c:v>организацията е отлична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0.2</c:v>
                </c:pt>
                <c:pt idx="1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B49-4C82-B25F-EC1D1B1FD418}"/>
            </c:ext>
          </c:extLst>
        </c:ser>
        <c:dLbls/>
        <c:shape val="box"/>
        <c:axId val="68833664"/>
        <c:axId val="68835200"/>
        <c:axId val="0"/>
      </c:bar3DChart>
      <c:catAx>
        <c:axId val="68833664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835200"/>
        <c:crosses val="autoZero"/>
        <c:auto val="1"/>
        <c:lblAlgn val="ctr"/>
        <c:lblOffset val="100"/>
      </c:catAx>
      <c:valAx>
        <c:axId val="6883520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833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45-4B6D-B059-3342779C2072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45-4B6D-B059-3342779C2072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45-4B6D-B059-3342779C2072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4B45-4B6D-B059-3342779C2072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4B45-4B6D-B059-3342779C2072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4B45-4B6D-B059-3342779C2072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4B45-4B6D-B059-3342779C2072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4B45-4B6D-B059-3342779C2072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B45-4B6D-B059-3342779C207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B45-4B6D-B059-3342779C207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B45-4B6D-B059-3342779C207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B45-4B6D-B059-3342779C207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3"/>
                <c:pt idx="0">
                  <c:v>нямам предложение</c:v>
                </c:pt>
                <c:pt idx="1">
                  <c:v>повече практически упражнения</c:v>
                </c:pt>
                <c:pt idx="2">
                  <c:v>препокриване на теми от предходни семестри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0.44</c:v>
                </c:pt>
                <c:pt idx="1">
                  <c:v>6.0000000000000005E-2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B45-4B6D-B059-3342779C2072}"/>
            </c:ext>
          </c:extLst>
        </c:ser>
        <c:dLbls/>
        <c:shape val="box"/>
        <c:axId val="68781952"/>
        <c:axId val="68783488"/>
        <c:axId val="0"/>
      </c:bar3DChart>
      <c:catAx>
        <c:axId val="6878195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783488"/>
        <c:crosses val="autoZero"/>
        <c:auto val="1"/>
        <c:lblAlgn val="ctr"/>
        <c:lblOffset val="100"/>
      </c:catAx>
      <c:valAx>
        <c:axId val="6878348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781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35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C0-4883-8796-20AF0628256C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C0-4883-8796-20AF0628256C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1C0-4883-8796-20AF0628256C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51C0-4883-8796-20AF0628256C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51C0-4883-8796-20AF0628256C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51C0-4883-8796-20AF0628256C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51C0-4883-8796-20AF0628256C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51C0-4883-8796-20AF0628256C}"/>
              </c:ext>
            </c:extLst>
          </c:dPt>
          <c:dLbls>
            <c:dLbl>
              <c:idx val="0"/>
              <c:layout>
                <c:manualLayout>
                  <c:x val="1.1111111111111117E-2"/>
                  <c:y val="-4.629629629629631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1C0-4883-8796-20AF0628256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1C0-4883-8796-20AF0628256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1C0-4883-8796-20AF0628256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1C0-4883-8796-20AF062825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'[фиг 3.xls]Sheet1'!$C$5:$C$9</c:f>
              <c:strCache>
                <c:ptCount val="4"/>
                <c:pt idx="0">
                  <c:v>Доц. Грудева</c:v>
                </c:pt>
                <c:pt idx="1">
                  <c:v>Доц. Павлова</c:v>
                </c:pt>
                <c:pt idx="2">
                  <c:v>Проф. Димитрова</c:v>
                </c:pt>
                <c:pt idx="3">
                  <c:v>Доц.Доков</c:v>
                </c:pt>
              </c:strCache>
            </c:strRef>
          </c:cat>
          <c:val>
            <c:numRef>
              <c:f>'[фиг 3.xls]Sheet1'!$D$5:$D$9</c:f>
              <c:numCache>
                <c:formatCode>0.00%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0.42000000000000004</c:v>
                </c:pt>
                <c:pt idx="3" formatCode="0%">
                  <c:v>0.88000000000000012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1C0-4883-8796-20AF0628256C}"/>
            </c:ext>
          </c:extLst>
        </c:ser>
        <c:dLbls/>
        <c:shape val="box"/>
        <c:axId val="49001216"/>
        <c:axId val="49002752"/>
        <c:axId val="0"/>
      </c:bar3DChart>
      <c:catAx>
        <c:axId val="4900121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9002752"/>
        <c:crosses val="autoZero"/>
        <c:auto val="1"/>
        <c:lblAlgn val="ctr"/>
        <c:lblOffset val="100"/>
      </c:catAx>
      <c:valAx>
        <c:axId val="4900275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9001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DC-4952-9839-EC9D77421E2E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DC-4952-9839-EC9D77421E2E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DC-4952-9839-EC9D77421E2E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5CDC-4952-9839-EC9D77421E2E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5CDC-4952-9839-EC9D77421E2E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5CDC-4952-9839-EC9D77421E2E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5CDC-4952-9839-EC9D77421E2E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5CDC-4952-9839-EC9D77421E2E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CDC-4952-9839-EC9D77421E2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CDC-4952-9839-EC9D77421E2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CDC-4952-9839-EC9D77421E2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CDC-4952-9839-EC9D77421E2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'[фиг 4.xls]Sheet1'!$C$5:$C$9</c:f>
              <c:strCache>
                <c:ptCount val="2"/>
                <c:pt idx="1">
                  <c:v> не</c:v>
                </c:pt>
              </c:strCache>
            </c:strRef>
          </c:cat>
          <c:val>
            <c:numRef>
              <c:f>'[фиг 4.xls]Sheet1'!$D$5:$D$9</c:f>
              <c:numCache>
                <c:formatCode>0.00%</c:formatCode>
                <c:ptCount val="5"/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CDC-4952-9839-EC9D77421E2E}"/>
            </c:ext>
          </c:extLst>
        </c:ser>
        <c:dLbls/>
        <c:shape val="box"/>
        <c:axId val="47692032"/>
        <c:axId val="49217536"/>
        <c:axId val="0"/>
      </c:bar3DChart>
      <c:catAx>
        <c:axId val="47692032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9217536"/>
        <c:crosses val="autoZero"/>
        <c:auto val="1"/>
        <c:lblAlgn val="ctr"/>
        <c:lblOffset val="100"/>
      </c:catAx>
      <c:valAx>
        <c:axId val="4921753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692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7B-41C2-AD90-114CA1A40178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7B-41C2-AD90-114CA1A40178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47B-41C2-AD90-114CA1A40178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947B-41C2-AD90-114CA1A40178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947B-41C2-AD90-114CA1A40178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947B-41C2-AD90-114CA1A40178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947B-41C2-AD90-114CA1A40178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947B-41C2-AD90-114CA1A40178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47B-41C2-AD90-114CA1A4017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47B-41C2-AD90-114CA1A4017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47B-41C2-AD90-114CA1A4017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47B-41C2-AD90-114CA1A4017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5"/>
                <c:pt idx="0">
                  <c:v>Управление на здравните грижи </c:v>
                </c:pt>
                <c:pt idx="1">
                  <c:v>Медицинска етика и деонтология </c:v>
                </c:pt>
                <c:pt idx="2">
                  <c:v>Организация и ергономия на труда в здр. заведение</c:v>
                </c:pt>
                <c:pt idx="3">
                  <c:v>Медицинска педагогика</c:v>
                </c:pt>
                <c:pt idx="4">
                  <c:v>Професионално общуванев сестринската практика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0.95000000000000007</c:v>
                </c:pt>
                <c:pt idx="1">
                  <c:v>0.93</c:v>
                </c:pt>
                <c:pt idx="2">
                  <c:v>0.76470000000000016</c:v>
                </c:pt>
                <c:pt idx="3">
                  <c:v>0.65000000000000013</c:v>
                </c:pt>
                <c:pt idx="4" formatCode="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947B-41C2-AD90-114CA1A40178}"/>
            </c:ext>
          </c:extLst>
        </c:ser>
        <c:dLbls/>
        <c:shape val="box"/>
        <c:axId val="61147008"/>
        <c:axId val="61148544"/>
        <c:axId val="0"/>
      </c:bar3DChart>
      <c:catAx>
        <c:axId val="6114700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1148544"/>
        <c:crosses val="autoZero"/>
        <c:auto val="1"/>
        <c:lblAlgn val="ctr"/>
        <c:lblOffset val="100"/>
      </c:catAx>
      <c:valAx>
        <c:axId val="6114854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1147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34-4233-B4CA-DBAB9B32AC8C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34-4233-B4CA-DBAB9B32AC8C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34-4233-B4CA-DBAB9B32AC8C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6534-4233-B4CA-DBAB9B32AC8C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6534-4233-B4CA-DBAB9B32AC8C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6534-4233-B4CA-DBAB9B32AC8C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6534-4233-B4CA-DBAB9B32AC8C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6534-4233-B4CA-DBAB9B32AC8C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534-4233-B4CA-DBAB9B32AC8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534-4233-B4CA-DBAB9B32AC8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534-4233-B4CA-DBAB9B32AC8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534-4233-B4CA-DBAB9B32AC8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4"/>
                <c:pt idx="0">
                  <c:v>висока</c:v>
                </c:pt>
                <c:pt idx="1">
                  <c:v>средна</c:v>
                </c:pt>
                <c:pt idx="2">
                  <c:v>не посещавам редовно</c:v>
                </c:pt>
                <c:pt idx="3">
                  <c:v>ниска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0.85000000000000009</c:v>
                </c:pt>
                <c:pt idx="1">
                  <c:v>0.15000000000000002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534-4233-B4CA-DBAB9B32AC8C}"/>
            </c:ext>
          </c:extLst>
        </c:ser>
        <c:dLbls/>
        <c:shape val="box"/>
        <c:axId val="68068480"/>
        <c:axId val="68070016"/>
        <c:axId val="0"/>
      </c:bar3DChart>
      <c:catAx>
        <c:axId val="68068480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070016"/>
        <c:crosses val="autoZero"/>
        <c:auto val="1"/>
        <c:lblAlgn val="ctr"/>
        <c:lblOffset val="100"/>
      </c:catAx>
      <c:valAx>
        <c:axId val="6807001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068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F2E-47C1-B33D-A15B602F1C87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F2E-47C1-B33D-A15B602F1C87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F2E-47C1-B33D-A15B602F1C87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FF2E-47C1-B33D-A15B602F1C87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FF2E-47C1-B33D-A15B602F1C87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FF2E-47C1-B33D-A15B602F1C87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FF2E-47C1-B33D-A15B602F1C87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FF2E-47C1-B33D-A15B602F1C87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F2E-47C1-B33D-A15B602F1C8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F2E-47C1-B33D-A15B602F1C8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F2E-47C1-B33D-A15B602F1C8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F2E-47C1-B33D-A15B602F1C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5"/>
                <c:pt idx="0">
                  <c:v>Нищо не затрудняваше учебния процес</c:v>
                </c:pt>
                <c:pt idx="1">
                  <c:v>Прекомерната аудиторна заетост</c:v>
                </c:pt>
                <c:pt idx="2">
                  <c:v>работата на две места, всекидневното пътуване</c:v>
                </c:pt>
                <c:pt idx="3">
                  <c:v>прекомерна професионална заетост</c:v>
                </c:pt>
                <c:pt idx="4">
                  <c:v>високо ниво на преподаване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0.73000000000000009</c:v>
                </c:pt>
                <c:pt idx="1">
                  <c:v>0.2</c:v>
                </c:pt>
                <c:pt idx="2">
                  <c:v>2.0000000000000004E-2</c:v>
                </c:pt>
                <c:pt idx="3">
                  <c:v>4.0000000000000008E-2</c:v>
                </c:pt>
                <c:pt idx="4" formatCode="0%">
                  <c:v>1.0000000000000002E-2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F2E-47C1-B33D-A15B602F1C87}"/>
            </c:ext>
          </c:extLst>
        </c:ser>
        <c:dLbls/>
        <c:shape val="box"/>
        <c:axId val="68213376"/>
        <c:axId val="68219264"/>
        <c:axId val="0"/>
      </c:bar3DChart>
      <c:catAx>
        <c:axId val="6821337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219264"/>
        <c:crosses val="autoZero"/>
        <c:auto val="1"/>
        <c:lblAlgn val="ctr"/>
        <c:lblOffset val="100"/>
      </c:catAx>
      <c:valAx>
        <c:axId val="682192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tickLblPos val="none"/>
        <c:crossAx val="68213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BB-4624-8271-513349390DD8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BB-4624-8271-513349390DD8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BB-4624-8271-513349390DD8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ACBB-4624-8271-513349390DD8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ACBB-4624-8271-513349390DD8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ACBB-4624-8271-513349390DD8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ACBB-4624-8271-513349390DD8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ACBB-4624-8271-513349390DD8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CBB-4624-8271-513349390D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CBB-4624-8271-513349390DD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CBB-4624-8271-513349390DD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CBB-4624-8271-513349390D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0">
                  <c:v>Обогатяване на литературата за изпити</c:v>
                </c:pt>
                <c:pt idx="1">
                  <c:v>Повече практически упражнения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5.8800000000000005E-2</c:v>
                </c:pt>
                <c:pt idx="1">
                  <c:v>0.94110000000000005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CBB-4624-8271-513349390DD8}"/>
            </c:ext>
          </c:extLst>
        </c:ser>
        <c:dLbls/>
        <c:shape val="box"/>
        <c:axId val="68370816"/>
        <c:axId val="68372352"/>
        <c:axId val="0"/>
      </c:bar3DChart>
      <c:catAx>
        <c:axId val="6837081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372352"/>
        <c:crosses val="autoZero"/>
        <c:auto val="1"/>
        <c:lblAlgn val="ctr"/>
        <c:lblOffset val="100"/>
      </c:catAx>
      <c:valAx>
        <c:axId val="6837235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370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672637795275595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42-403A-BCBE-92101B6133DE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42-403A-BCBE-92101B6133DE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42-403A-BCBE-92101B6133DE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8B42-403A-BCBE-92101B6133DE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8B42-403A-BCBE-92101B6133DE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8B42-403A-BCBE-92101B6133DE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8B42-403A-BCBE-92101B6133DE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8B42-403A-BCBE-92101B6133DE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B42-403A-BCBE-92101B6133D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B42-403A-BCBE-92101B6133D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B42-403A-BCBE-92101B6133D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B42-403A-BCBE-92101B6133D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3"/>
                <c:pt idx="0">
                  <c:v>Да, подходяща е</c:v>
                </c:pt>
                <c:pt idx="1">
                  <c:v>Да, но не напълно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Sheet1!$D$5:$D$9</c:f>
              <c:numCache>
                <c:formatCode>0.00%</c:formatCode>
                <c:ptCount val="5"/>
                <c:pt idx="0">
                  <c:v>0.81</c:v>
                </c:pt>
                <c:pt idx="1">
                  <c:v>0.18000000000000002</c:v>
                </c:pt>
                <c:pt idx="2">
                  <c:v>1.0000000000000002E-2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8B42-403A-BCBE-92101B6133DE}"/>
            </c:ext>
          </c:extLst>
        </c:ser>
        <c:dLbls/>
        <c:shape val="box"/>
        <c:axId val="68339584"/>
        <c:axId val="68341120"/>
        <c:axId val="0"/>
      </c:bar3DChart>
      <c:catAx>
        <c:axId val="68339584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341120"/>
        <c:crosses val="autoZero"/>
        <c:auto val="1"/>
        <c:lblAlgn val="ctr"/>
        <c:lblOffset val="100"/>
      </c:catAx>
      <c:valAx>
        <c:axId val="6834112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339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7076618547681541"/>
          <c:y val="0"/>
          <c:w val="0.67199562554680692"/>
          <c:h val="0.8926006124234472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contourClr>
                <a:sysClr val="windowText" lastClr="000000"/>
              </a:contourClr>
            </a:sp3d>
          </c:spPr>
          <c:dPt>
            <c:idx val="0"/>
            <c:spPr>
              <a:solidFill>
                <a:srgbClr val="7030A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1C-4177-9E7C-C27FBDB360A6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1C-4177-9E7C-C27FBDB360A6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ysClr val="windowText" lastClr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1C-4177-9E7C-C27FBDB360A6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6-B01C-4177-9E7C-C27FBDB360A6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7-B01C-4177-9E7C-C27FBDB360A6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8-B01C-4177-9E7C-C27FBDB360A6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9-B01C-4177-9E7C-C27FBDB360A6}"/>
              </c:ext>
            </c:extLst>
          </c:dPt>
          <c:dPt>
            <c:idx val="7"/>
            <c:extLst xmlns:c16r2="http://schemas.microsoft.com/office/drawing/2015/06/chart">
              <c:ext xmlns:c16="http://schemas.microsoft.com/office/drawing/2014/chart" uri="{C3380CC4-5D6E-409C-BE32-E72D297353CC}">
                <c16:uniqueId val="{0000000A-B01C-4177-9E7C-C27FBDB360A6}"/>
              </c:ext>
            </c:extLst>
          </c:dPt>
          <c:dLbls>
            <c:dLbl>
              <c:idx val="0"/>
              <c:layout>
                <c:manualLayout>
                  <c:x val="1.1111111111111115E-2"/>
                  <c:y val="-4.629629629629630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1C-4177-9E7C-C27FBDB360A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66666666666656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1C-4177-9E7C-C27FBDB360A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1C-4177-9E7C-C27FBDB360A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111111111111115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01C-4177-9E7C-C27FBDB360A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Sheet1!$C$5:$C$9</c:f>
              <c:strCache>
                <c:ptCount val="2"/>
                <c:pt idx="0">
                  <c:v> Да, от всички преподаватели</c:v>
                </c:pt>
                <c:pt idx="1">
                  <c:v> Да,не от всички преподаватели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 formatCode="0.0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01C-4177-9E7C-C27FBDB360A6}"/>
            </c:ext>
          </c:extLst>
        </c:ser>
        <c:dLbls/>
        <c:shape val="box"/>
        <c:axId val="68476288"/>
        <c:axId val="68490368"/>
        <c:axId val="0"/>
      </c:bar3DChart>
      <c:catAx>
        <c:axId val="68476288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490368"/>
        <c:crosses val="autoZero"/>
        <c:auto val="1"/>
        <c:lblAlgn val="ctr"/>
        <c:lblOffset val="100"/>
      </c:catAx>
      <c:valAx>
        <c:axId val="6849036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84762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19799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на резултатите от проведена анкетно проучван сред студентите от специалност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“Управление на здравните грижи“-</a:t>
            </a:r>
            <a:r>
              <a:rPr lang="bg-BG" sz="33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ОКС</a:t>
            </a:r>
            <a:r>
              <a:rPr lang="bg-BG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бакалавър –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bg-BG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курс</a:t>
            </a:r>
            <a:br>
              <a:rPr lang="bg-BG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3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Зимен Семестър 2019 -2020 Година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bg-BG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 Университет Варна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разбирате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материала по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лекция?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96660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8266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Имаше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нещо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което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затрудняваше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учебния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25251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67042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учебния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25519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72232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Смятате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ли, че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продължителността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модулите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семестъра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подходящ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82742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74609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Спазва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 се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официално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обявения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разпис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часовете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тяхната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продължителност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преподавателите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82480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56074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Занятията съм посещавал/а: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67941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2730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лекциите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и/или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преподаването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нужда от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подобрение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10400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51405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организацията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учебния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нужда от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/ или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подобрение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92598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78596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бихте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предложили, за да се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превърне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 в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по-добро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за Вас?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83036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2570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 на презентацията: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bg-BG" sz="3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Тази презентация представлява извадка с въпроси от анонимно анкетно допитване проведено сред студенти „Управление </a:t>
            </a:r>
            <a:r>
              <a:rPr lang="bg-BG" sz="35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здравните грижи“-ОКС бакалавър </a:t>
            </a:r>
            <a:r>
              <a:rPr lang="bg-BG" sz="35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5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bg-BG" sz="35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курс, обучаващи се през зимен семестър на учебната 2019 </a:t>
            </a:r>
            <a:r>
              <a:rPr lang="bg-BG" sz="35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-2020 </a:t>
            </a:r>
            <a:r>
              <a:rPr lang="bg-BG" sz="3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година в Медицински </a:t>
            </a:r>
            <a:r>
              <a:rPr lang="bg-BG" sz="35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Университет </a:t>
            </a:r>
            <a:r>
              <a:rPr lang="bg-BG" sz="3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Варна.</a:t>
            </a:r>
          </a:p>
          <a:p>
            <a:pPr algn="just"/>
            <a:r>
              <a:rPr lang="bg-BG" sz="3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настоящата презентация са включени данни</a:t>
            </a:r>
            <a:r>
              <a:rPr lang="en-US" sz="3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5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 от най-актуалните въпроси, които предоставят информация за очаквания, впечатления и оценка на студентите за качеството и организацията на  учебния процес през учебната  година в Медицински Университет - Варна.</a:t>
            </a:r>
          </a:p>
          <a:p>
            <a:endParaRPr lang="bg-B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анкетирани: 8</a:t>
            </a:r>
            <a:endParaRPr lang="bg-B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8400" y="645195"/>
            <a:ext cx="4464496" cy="432048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 lIns="91440" tIns="45720" rIns="91440" bIns="45720" rtlCol="0" anchor="ctr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Обхват на проучването</a:t>
            </a:r>
            <a:endParaRPr lang="bg-BG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студентите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грижи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Препоръки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нивото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подготовката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студентите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на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грижи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2438400" y="533400"/>
            <a:ext cx="4648200" cy="504056"/>
          </a:xfrm>
          <a:prstGeom prst="rect">
            <a:avLst/>
          </a:prstGeom>
          <a:noFill/>
          <a:ln w="28575" cap="sq" cmpd="sng" algn="ctr">
            <a:solidFill>
              <a:srgbClr val="FFC000"/>
            </a:solidFill>
            <a:prstDash val="solid"/>
          </a:ln>
        </p:spPr>
        <p:txBody>
          <a:bodyPr lIns="91440" anchor="ctr" anchorCtr="1">
            <a:no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bg-BG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Очаквани резултати</a:t>
            </a:r>
            <a:endParaRPr kumimoji="0" lang="bg-BG" sz="3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065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8376372" cy="4267200"/>
          </a:xfrm>
          <a:prstGeom prst="rect">
            <a:avLst/>
          </a:prstGeom>
        </p:spPr>
      </p:pic>
      <p:sp>
        <p:nvSpPr>
          <p:cNvPr id="5" name="Text Placeholder 9"/>
          <p:cNvSpPr>
            <a:spLocks noGrp="1"/>
          </p:cNvSpPr>
          <p:nvPr>
            <p:ph type="title"/>
          </p:nvPr>
        </p:nvSpPr>
        <p:spPr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bg-BG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Удовлетворяват ли Ви учебните дисциплини, които изучавахте през този </a:t>
            </a:r>
            <a:r>
              <a:rPr lang="bg-BG" sz="3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семестър ?</a:t>
            </a:r>
            <a:endParaRPr lang="bg-BG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54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79616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9"/>
          <p:cNvSpPr>
            <a:spLocks noGrp="1"/>
          </p:cNvSpPr>
          <p:nvPr>
            <p:ph type="title"/>
          </p:nvPr>
        </p:nvSpPr>
        <p:spPr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bg-BG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 от учебните дисциплини оставиха най-много знания у Вас?</a:t>
            </a:r>
          </a:p>
        </p:txBody>
      </p:sp>
    </p:spTree>
    <p:extLst>
      <p:ext uri="{BB962C8B-B14F-4D97-AF65-F5344CB8AC3E}">
        <p14:creationId xmlns:p14="http://schemas.microsoft.com/office/powerpoint/2010/main" xmlns="" val="263427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 преподаватели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оказаха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най-силно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положително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влияние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Вас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2212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Имаше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несъществени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според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Вас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дисциплини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специалността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25545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Моля, дайте оценка за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преподаваните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дисциплини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изучавани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Вас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ru-RU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семестър</a:t>
            </a:r>
            <a:endParaRPr lang="en-US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а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21560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41653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344</Words>
  <Application>Microsoft Office PowerPoint</Application>
  <PresentationFormat>Презентация на цял екран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18</vt:i4>
      </vt:variant>
    </vt:vector>
  </HeadingPairs>
  <TitlesOfParts>
    <vt:vector size="19" baseType="lpstr">
      <vt:lpstr>Office Theme</vt:lpstr>
      <vt:lpstr> Анализ на резултатите от проведена анкетно проучван сред студентите от специалност  “Управление на здравните грижи“-ОКС бакалавър – II курс Зимен Семестър 2019 -2020 Година в Медицински Университет Варна </vt:lpstr>
      <vt:lpstr>Цел на презентацията:</vt:lpstr>
      <vt:lpstr>       Брой анкетирани: 8</vt:lpstr>
      <vt:lpstr>Слайд 4</vt:lpstr>
      <vt:lpstr>Удовлетворяват ли Ви учебните дисциплини, които изучавахте през този семестър ?</vt:lpstr>
      <vt:lpstr>Кои от учебните дисциплини оставиха най-много знания у Вас?</vt:lpstr>
      <vt:lpstr>Кои преподаватели оказаха най-силно положително влияние върху Вас</vt:lpstr>
      <vt:lpstr>Имаше ли несъществени , според Вас дисциплини, свързани със специалността ?</vt:lpstr>
      <vt:lpstr>Моля, дайте оценка за преподаваните дисциплини, изучавани от Вас през този семестър</vt:lpstr>
      <vt:lpstr>В каква степен разбирате материала по време на лекция?</vt:lpstr>
      <vt:lpstr>Имаше ли нещо, което затрудняваше учебния процес?</vt:lpstr>
      <vt:lpstr>Какво предлагате за подобряване на учебния процес?</vt:lpstr>
      <vt:lpstr>Смятате ли, че продължителността на модулите и семестъра е подходящ ?</vt:lpstr>
      <vt:lpstr>Спазва ли се официално обявения разпис на часовете и тяхната продължителност от преподавателите ?</vt:lpstr>
      <vt:lpstr>Занятията съм посещавал/а:</vt:lpstr>
      <vt:lpstr>Какво в лекциите и/или преподаването има нужда от промяна или подобрение ?</vt:lpstr>
      <vt:lpstr>Какво в организацията на учебния процес има нужда от промяна и / или подобрение?</vt:lpstr>
      <vt:lpstr>Какво бихте предложили, за да се превърне този курс в по-добро обучение за Вас?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“Дентална медицина” в Медицински Университет Варна (2013г.)</dc:title>
  <dc:creator>User</dc:creator>
  <cp:lastModifiedBy>Stanislava</cp:lastModifiedBy>
  <cp:revision>115</cp:revision>
  <dcterms:created xsi:type="dcterms:W3CDTF">2006-08-16T00:00:00Z</dcterms:created>
  <dcterms:modified xsi:type="dcterms:W3CDTF">2020-11-02T10:10:16Z</dcterms:modified>
</cp:coreProperties>
</file>