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charts/colors8.xml" ContentType="application/vnd.ms-office.chartcolor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  <Override PartName="/ppt/charts/style7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6.xml" ContentType="application/vnd.ms-office.chartstyle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sldIdLst>
    <p:sldId id="256" r:id="rId2"/>
    <p:sldId id="272" r:id="rId3"/>
    <p:sldId id="257" r:id="rId4"/>
    <p:sldId id="269" r:id="rId5"/>
    <p:sldId id="258" r:id="rId6"/>
    <p:sldId id="260" r:id="rId7"/>
    <p:sldId id="259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___________Microsoft_Office_Excel9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___________Microsoft_Office_Excel10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___________Microsoft_Office_Excel1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______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&#1059;&#1047;&#1043;%20II&#1082;\2018-2019\&#1088;&#1077;&#1079;&#1091;&#1083;&#1090;&#1072;&#1090;&#1080;%20&#1083;&#1077;&#1090;&#1077;&#1085;%202018-2019\&#1092;&#1080;&#1075;%20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4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___________Microsoft_Office_Excel5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___________Microsoft_Office_Excel6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___________Microsoft_Office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bar"/>
        <c:grouping val="clustered"/>
        <c:dLbls>
          <c:showVal val="1"/>
        </c:dLbls>
        <c:overlap val="-25"/>
        <c:axId val="29599232"/>
        <c:axId val="29600768"/>
      </c:barChart>
      <c:catAx>
        <c:axId val="29599232"/>
        <c:scaling>
          <c:orientation val="minMax"/>
        </c:scaling>
        <c:axPos val="l"/>
        <c:numFmt formatCode="General" sourceLinked="0"/>
        <c:majorTickMark val="none"/>
        <c:tickLblPos val="nextTo"/>
        <c:txPr>
          <a:bodyPr/>
          <a:lstStyle/>
          <a:p>
            <a:pPr>
              <a:defRPr sz="1050" b="1"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9600768"/>
        <c:crosses val="autoZero"/>
        <c:auto val="1"/>
        <c:lblAlgn val="ctr"/>
        <c:lblOffset val="100"/>
      </c:catAx>
      <c:valAx>
        <c:axId val="29600768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29599232"/>
        <c:crosses val="autoZero"/>
        <c:crossBetween val="between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0"/>
      <c:rotY val="0"/>
      <c:depthPercent val="60"/>
      <c:perspective val="100"/>
    </c:view3D>
    <c:floor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7076618547681541"/>
          <c:y val="0"/>
          <c:w val="0.67199562554680792"/>
          <c:h val="0.89260061242344824"/>
        </c:manualLayout>
      </c:layout>
      <c:bar3DChart>
        <c:barDir val="bar"/>
        <c:grouping val="clustered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dLbls>
            <c:dLbl>
              <c:idx val="0"/>
              <c:layout>
                <c:manualLayout>
                  <c:x val="1.1111111111111124E-2"/>
                  <c:y val="-4.629629629629633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DC-49B2-B0DE-164087963E82}"/>
                </c:ext>
              </c:extLst>
            </c:dLbl>
            <c:dLbl>
              <c:idx val="1"/>
              <c:layout>
                <c:manualLayout>
                  <c:x val="1.6666666666666583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ADC-49B2-B0DE-164087963E82}"/>
                </c:ext>
              </c:extLst>
            </c:dLbl>
            <c:dLbl>
              <c:idx val="2"/>
              <c:layout>
                <c:manualLayout>
                  <c:x val="1.6666666666666684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ADC-49B2-B0DE-164087963E82}"/>
                </c:ext>
              </c:extLst>
            </c:dLbl>
            <c:dLbl>
              <c:idx val="3"/>
              <c:layout>
                <c:manualLayout>
                  <c:x val="1.1111111111111124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DC-49B2-B0DE-164087963E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Sheet1!$C$5:$C$9</c:f>
              <c:strCache>
                <c:ptCount val="3"/>
                <c:pt idx="1">
                  <c:v>не е посочен отговор</c:v>
                </c:pt>
                <c:pt idx="2">
                  <c:v>повече практически упражнения </c:v>
                </c:pt>
              </c:strCache>
            </c:strRef>
          </c:cat>
          <c:val>
            <c:numRef>
              <c:f>Sheet1!$D$5:$D$9</c:f>
              <c:numCache>
                <c:formatCode>0.00%</c:formatCode>
                <c:ptCount val="5"/>
                <c:pt idx="1">
                  <c:v>0.30000000000000004</c:v>
                </c:pt>
                <c:pt idx="2">
                  <c:v>0.30000000000000004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BADC-49B2-B0DE-164087963E82}"/>
            </c:ext>
          </c:extLst>
        </c:ser>
        <c:dLbls/>
        <c:gapWidth val="65"/>
        <c:shape val="box"/>
        <c:axId val="69878528"/>
        <c:axId val="69880064"/>
        <c:axId val="0"/>
      </c:bar3DChart>
      <c:catAx>
        <c:axId val="6987852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880064"/>
        <c:crosses val="autoZero"/>
        <c:auto val="1"/>
        <c:lblAlgn val="ctr"/>
        <c:lblOffset val="100"/>
      </c:catAx>
      <c:valAx>
        <c:axId val="6988006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878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0"/>
      <c:rotY val="0"/>
      <c:depthPercent val="60"/>
      <c:perspective val="100"/>
    </c:view3D>
    <c:floor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7076618547681541"/>
          <c:y val="0"/>
          <c:w val="0.67199562554680792"/>
          <c:h val="0.89260061242344824"/>
        </c:manualLayout>
      </c:layout>
      <c:bar3DChart>
        <c:barDir val="bar"/>
        <c:grouping val="clustered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dLbls>
            <c:dLbl>
              <c:idx val="0"/>
              <c:layout>
                <c:manualLayout>
                  <c:x val="1.1111111111111124E-2"/>
                  <c:y val="-4.629629629629633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A25-45CC-BF9B-CF859350A3AD}"/>
                </c:ext>
              </c:extLst>
            </c:dLbl>
            <c:dLbl>
              <c:idx val="1"/>
              <c:layout>
                <c:manualLayout>
                  <c:x val="1.6666666666666583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A25-45CC-BF9B-CF859350A3AD}"/>
                </c:ext>
              </c:extLst>
            </c:dLbl>
            <c:dLbl>
              <c:idx val="2"/>
              <c:layout>
                <c:manualLayout>
                  <c:x val="1.6666666666666684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A25-45CC-BF9B-CF859350A3AD}"/>
                </c:ext>
              </c:extLst>
            </c:dLbl>
            <c:dLbl>
              <c:idx val="3"/>
              <c:layout>
                <c:manualLayout>
                  <c:x val="1.1111111111111124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A25-45CC-BF9B-CF859350A3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Sheet1!$C$5:$C$9</c:f>
              <c:strCache>
                <c:ptCount val="2"/>
                <c:pt idx="0">
                  <c:v>не е посочен отговор</c:v>
                </c:pt>
                <c:pt idx="1">
                  <c:v>организацията е отлична</c:v>
                </c:pt>
              </c:strCache>
            </c:strRef>
          </c:cat>
          <c:val>
            <c:numRef>
              <c:f>Sheet1!$D$5:$D$9</c:f>
              <c:numCache>
                <c:formatCode>0.00%</c:formatCode>
                <c:ptCount val="5"/>
                <c:pt idx="0">
                  <c:v>0.37000000000000027</c:v>
                </c:pt>
                <c:pt idx="1">
                  <c:v>0.67000000000000082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DA25-45CC-BF9B-CF859350A3AD}"/>
            </c:ext>
          </c:extLst>
        </c:ser>
        <c:dLbls/>
        <c:gapWidth val="65"/>
        <c:shape val="box"/>
        <c:axId val="87576960"/>
        <c:axId val="87578496"/>
        <c:axId val="0"/>
      </c:bar3DChart>
      <c:catAx>
        <c:axId val="8757696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578496"/>
        <c:crosses val="autoZero"/>
        <c:auto val="1"/>
        <c:lblAlgn val="ctr"/>
        <c:lblOffset val="100"/>
      </c:catAx>
      <c:valAx>
        <c:axId val="8757849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576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0"/>
      <c:rotY val="0"/>
      <c:depthPercent val="60"/>
      <c:perspective val="100"/>
    </c:view3D>
    <c:floor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7076618547681541"/>
          <c:y val="0"/>
          <c:w val="0.67199562554680792"/>
          <c:h val="0.89260061242344824"/>
        </c:manualLayout>
      </c:layout>
      <c:bar3DChart>
        <c:barDir val="bar"/>
        <c:grouping val="clustered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dLbls>
            <c:dLbl>
              <c:idx val="0"/>
              <c:layout>
                <c:manualLayout>
                  <c:x val="1.1111111111111124E-2"/>
                  <c:y val="-4.629629629629633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955-47C6-B9BB-424AC7B05E99}"/>
                </c:ext>
              </c:extLst>
            </c:dLbl>
            <c:dLbl>
              <c:idx val="1"/>
              <c:layout>
                <c:manualLayout>
                  <c:x val="1.6666666666666583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955-47C6-B9BB-424AC7B05E99}"/>
                </c:ext>
              </c:extLst>
            </c:dLbl>
            <c:dLbl>
              <c:idx val="2"/>
              <c:layout>
                <c:manualLayout>
                  <c:x val="1.6666666666666684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55-47C6-B9BB-424AC7B05E99}"/>
                </c:ext>
              </c:extLst>
            </c:dLbl>
            <c:dLbl>
              <c:idx val="3"/>
              <c:layout>
                <c:manualLayout>
                  <c:x val="1.1111111111111124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955-47C6-B9BB-424AC7B05E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Sheet1!$C$5:$C$9</c:f>
              <c:strCache>
                <c:ptCount val="2"/>
                <c:pt idx="0">
                  <c:v>нямам предложение</c:v>
                </c:pt>
                <c:pt idx="1">
                  <c:v>повече време за самоподготовка</c:v>
                </c:pt>
              </c:strCache>
            </c:strRef>
          </c:cat>
          <c:val>
            <c:numRef>
              <c:f>Sheet1!$D$5:$D$9</c:f>
              <c:numCache>
                <c:formatCode>0.00%</c:formatCode>
                <c:ptCount val="5"/>
                <c:pt idx="0">
                  <c:v>0.70000000000000007</c:v>
                </c:pt>
                <c:pt idx="1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A955-47C6-B9BB-424AC7B05E99}"/>
            </c:ext>
          </c:extLst>
        </c:ser>
        <c:dLbls/>
        <c:gapWidth val="65"/>
        <c:shape val="box"/>
        <c:axId val="72130560"/>
        <c:axId val="72132096"/>
        <c:axId val="0"/>
      </c:bar3DChart>
      <c:catAx>
        <c:axId val="7213056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132096"/>
        <c:crosses val="autoZero"/>
        <c:auto val="1"/>
        <c:lblAlgn val="ctr"/>
        <c:lblOffset val="100"/>
      </c:catAx>
      <c:valAx>
        <c:axId val="7213209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130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0"/>
      <c:rotY val="0"/>
      <c:depthPercent val="60"/>
      <c:perspective val="100"/>
    </c:view3D>
    <c:floor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7076618547681541"/>
          <c:y val="0"/>
          <c:w val="0.67199562554680792"/>
          <c:h val="0.89260061242344824"/>
        </c:manualLayout>
      </c:layout>
      <c:bar3DChart>
        <c:barDir val="bar"/>
        <c:grouping val="clustered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dLbls>
            <c:dLbl>
              <c:idx val="0"/>
              <c:layout>
                <c:manualLayout>
                  <c:x val="1.1111111111111124E-2"/>
                  <c:y val="-4.629629629629633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20-4010-89C0-D0162C3248D1}"/>
                </c:ext>
              </c:extLst>
            </c:dLbl>
            <c:dLbl>
              <c:idx val="1"/>
              <c:layout>
                <c:manualLayout>
                  <c:x val="1.6666666666666583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820-4010-89C0-D0162C3248D1}"/>
                </c:ext>
              </c:extLst>
            </c:dLbl>
            <c:dLbl>
              <c:idx val="2"/>
              <c:layout>
                <c:manualLayout>
                  <c:x val="1.6666666666666684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820-4010-89C0-D0162C3248D1}"/>
                </c:ext>
              </c:extLst>
            </c:dLbl>
            <c:dLbl>
              <c:idx val="3"/>
              <c:layout>
                <c:manualLayout>
                  <c:x val="1.1111111111111124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820-4010-89C0-D0162C3248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Sheet1!$C$5:$C$9</c:f>
              <c:strCache>
                <c:ptCount val="3"/>
                <c:pt idx="0">
                  <c:v> Да, доволен съм</c:v>
                </c:pt>
                <c:pt idx="1">
                  <c:v> Да, но не напълно</c:v>
                </c:pt>
                <c:pt idx="2">
                  <c:v> Не съм доволен</c:v>
                </c:pt>
              </c:strCache>
            </c:strRef>
          </c:cat>
          <c:val>
            <c:numRef>
              <c:f>Sheet1!$D$5:$D$9</c:f>
              <c:numCache>
                <c:formatCode>0.00%</c:formatCode>
                <c:ptCount val="5"/>
                <c:pt idx="0">
                  <c:v>0.73000000000000009</c:v>
                </c:pt>
                <c:pt idx="1">
                  <c:v>4.0000000000000008E-2</c:v>
                </c:pt>
                <c:pt idx="2">
                  <c:v>9.0000000000000011E-2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B820-4010-89C0-D0162C3248D1}"/>
            </c:ext>
          </c:extLst>
        </c:ser>
        <c:dLbls/>
        <c:gapWidth val="65"/>
        <c:shape val="box"/>
        <c:axId val="29713152"/>
        <c:axId val="29714688"/>
        <c:axId val="0"/>
      </c:bar3DChart>
      <c:catAx>
        <c:axId val="2971315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14688"/>
        <c:crosses val="autoZero"/>
        <c:auto val="1"/>
        <c:lblAlgn val="ctr"/>
        <c:lblOffset val="100"/>
      </c:catAx>
      <c:valAx>
        <c:axId val="29714688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13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Серия 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Управление на здравните грижи</c:v>
                </c:pt>
                <c:pt idx="1">
                  <c:v>Наставничество</c:v>
                </c:pt>
                <c:pt idx="2">
                  <c:v>Хигиена и екология на здравното заведение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0.9</c:v>
                </c:pt>
                <c:pt idx="1">
                  <c:v>0.83000000000000007</c:v>
                </c:pt>
                <c:pt idx="2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74-4E1F-9FF3-4F4816B36E4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Серия 2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Управление на здравните грижи</c:v>
                </c:pt>
                <c:pt idx="1">
                  <c:v>Наставничество</c:v>
                </c:pt>
                <c:pt idx="2">
                  <c:v>Хигиена и екология на здравното заведение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674-4E1F-9FF3-4F4816B36E4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Серия 3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Управление на здравните грижи</c:v>
                </c:pt>
                <c:pt idx="1">
                  <c:v>Наставничество</c:v>
                </c:pt>
                <c:pt idx="2">
                  <c:v>Хигиена и екология на здравното заведение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674-4E1F-9FF3-4F4816B36E45}"/>
            </c:ext>
          </c:extLst>
        </c:ser>
        <c:dLbls/>
        <c:axId val="32127232"/>
        <c:axId val="32141312"/>
      </c:barChart>
      <c:catAx>
        <c:axId val="32127232"/>
        <c:scaling>
          <c:orientation val="minMax"/>
        </c:scaling>
        <c:axPos val="l"/>
        <c:numFmt formatCode="General" sourceLinked="0"/>
        <c:tickLblPos val="nextTo"/>
        <c:crossAx val="32141312"/>
        <c:crosses val="autoZero"/>
        <c:auto val="1"/>
        <c:lblAlgn val="ctr"/>
        <c:lblOffset val="100"/>
      </c:catAx>
      <c:valAx>
        <c:axId val="32141312"/>
        <c:scaling>
          <c:orientation val="minMax"/>
        </c:scaling>
        <c:axPos val="b"/>
        <c:majorGridlines/>
        <c:numFmt formatCode="0%" sourceLinked="1"/>
        <c:tickLblPos val="nextTo"/>
        <c:crossAx val="321272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0"/>
      <c:rotY val="0"/>
      <c:depthPercent val="60"/>
      <c:perspective val="100"/>
    </c:view3D>
    <c:floor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7076618547681541"/>
          <c:y val="0"/>
          <c:w val="0.67199562554680792"/>
          <c:h val="0.89260061242344835"/>
        </c:manualLayout>
      </c:layout>
      <c:bar3DChart>
        <c:barDir val="bar"/>
        <c:grouping val="clustered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dLbls>
            <c:dLbl>
              <c:idx val="0"/>
              <c:layout>
                <c:manualLayout>
                  <c:x val="1.1111111111111125E-2"/>
                  <c:y val="-4.6296296296296346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D31-4213-AC66-774C06149F9D}"/>
                </c:ext>
              </c:extLst>
            </c:dLbl>
            <c:dLbl>
              <c:idx val="1"/>
              <c:layout>
                <c:manualLayout>
                  <c:x val="1.6666666666666583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D31-4213-AC66-774C06149F9D}"/>
                </c:ext>
              </c:extLst>
            </c:dLbl>
            <c:dLbl>
              <c:idx val="2"/>
              <c:layout>
                <c:manualLayout>
                  <c:x val="1.6666666666666684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D31-4213-AC66-774C06149F9D}"/>
                </c:ext>
              </c:extLst>
            </c:dLbl>
            <c:dLbl>
              <c:idx val="3"/>
              <c:layout>
                <c:manualLayout>
                  <c:x val="1.1111111111111125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D31-4213-AC66-774C06149F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Sheet1!$C$5:$C$9</c:f>
              <c:strCache>
                <c:ptCount val="4"/>
                <c:pt idx="0">
                  <c:v>висока</c:v>
                </c:pt>
                <c:pt idx="1">
                  <c:v>средна</c:v>
                </c:pt>
                <c:pt idx="2">
                  <c:v>не посещавам редовно</c:v>
                </c:pt>
                <c:pt idx="3">
                  <c:v>ниска</c:v>
                </c:pt>
              </c:strCache>
            </c:strRef>
          </c:cat>
          <c:val>
            <c:numRef>
              <c:f>Sheet1!$D$5:$D$9</c:f>
              <c:numCache>
                <c:formatCode>0.00%</c:formatCode>
                <c:ptCount val="5"/>
                <c:pt idx="0">
                  <c:v>0.87000000000000055</c:v>
                </c:pt>
                <c:pt idx="1">
                  <c:v>0.23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6D31-4213-AC66-774C06149F9D}"/>
            </c:ext>
          </c:extLst>
        </c:ser>
        <c:dLbls/>
        <c:gapWidth val="65"/>
        <c:shape val="box"/>
        <c:axId val="51960064"/>
        <c:axId val="51838976"/>
        <c:axId val="0"/>
      </c:bar3DChart>
      <c:catAx>
        <c:axId val="5196006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38976"/>
        <c:crosses val="autoZero"/>
        <c:auto val="1"/>
        <c:lblAlgn val="ctr"/>
        <c:lblOffset val="100"/>
      </c:catAx>
      <c:valAx>
        <c:axId val="5183897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60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4465667191208437"/>
          <c:y val="2.8368019004238704E-2"/>
          <c:w val="0.58420112166615357"/>
          <c:h val="0.7986111111111116"/>
        </c:manualLayout>
      </c:layout>
      <c:doughnutChart>
        <c:varyColors val="1"/>
        <c:dLbls>
          <c:showCatName val="1"/>
          <c:showPercent val="1"/>
        </c:dLbls>
        <c:firstSliceAng val="0"/>
        <c:holeSize val="50"/>
      </c:doughnutChart>
    </c:plotArea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0"/>
      <c:rotY val="0"/>
      <c:depthPercent val="60"/>
      <c:perspective val="100"/>
    </c:view3D>
    <c:floor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7076618547681541"/>
          <c:y val="0"/>
          <c:w val="0.67199562554680792"/>
          <c:h val="0.89260061242344824"/>
        </c:manualLayout>
      </c:layout>
      <c:bar3DChart>
        <c:barDir val="bar"/>
        <c:grouping val="clustered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dLbls>
            <c:dLbl>
              <c:idx val="0"/>
              <c:layout>
                <c:manualLayout>
                  <c:x val="1.1111111111111124E-2"/>
                  <c:y val="-4.629629629629633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31-4885-AE1A-7AD32CABD60F}"/>
                </c:ext>
              </c:extLst>
            </c:dLbl>
            <c:dLbl>
              <c:idx val="1"/>
              <c:layout>
                <c:manualLayout>
                  <c:x val="1.6666666666666583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31-4885-AE1A-7AD32CABD60F}"/>
                </c:ext>
              </c:extLst>
            </c:dLbl>
            <c:dLbl>
              <c:idx val="2"/>
              <c:layout>
                <c:manualLayout>
                  <c:x val="1.6666666666666684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31-4885-AE1A-7AD32CABD60F}"/>
                </c:ext>
              </c:extLst>
            </c:dLbl>
            <c:dLbl>
              <c:idx val="3"/>
              <c:layout>
                <c:manualLayout>
                  <c:x val="1.1111111111111124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31-4885-AE1A-7AD32CABD6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Sheet1!$C$5:$C$9</c:f>
              <c:strCache>
                <c:ptCount val="4"/>
                <c:pt idx="0">
                  <c:v>Нищо не затрудняваше учебния процес</c:v>
                </c:pt>
                <c:pt idx="1">
                  <c:v>Прекомерната аудиторна заетост</c:v>
                </c:pt>
                <c:pt idx="2">
                  <c:v>Заетостта ми работа</c:v>
                </c:pt>
                <c:pt idx="3">
                  <c:v>Работа на две места</c:v>
                </c:pt>
              </c:strCache>
            </c:strRef>
          </c:cat>
          <c:val>
            <c:numRef>
              <c:f>Sheet1!$D$5:$D$9</c:f>
              <c:numCache>
                <c:formatCode>0.00%</c:formatCode>
                <c:ptCount val="5"/>
                <c:pt idx="0">
                  <c:v>0.79</c:v>
                </c:pt>
                <c:pt idx="1">
                  <c:v>0.1</c:v>
                </c:pt>
                <c:pt idx="2">
                  <c:v>9.0000000000000011E-2</c:v>
                </c:pt>
                <c:pt idx="3">
                  <c:v>8.0000000000000016E-2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1D31-4885-AE1A-7AD32CABD60F}"/>
            </c:ext>
          </c:extLst>
        </c:ser>
        <c:dLbls/>
        <c:gapWidth val="65"/>
        <c:shape val="box"/>
        <c:axId val="32528640"/>
        <c:axId val="32538624"/>
        <c:axId val="0"/>
      </c:bar3DChart>
      <c:catAx>
        <c:axId val="3252864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38624"/>
        <c:crosses val="autoZero"/>
        <c:auto val="1"/>
        <c:lblAlgn val="ctr"/>
        <c:lblOffset val="100"/>
      </c:catAx>
      <c:valAx>
        <c:axId val="3253862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28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0"/>
      <c:rotY val="0"/>
      <c:depthPercent val="60"/>
      <c:perspective val="100"/>
    </c:view3D>
    <c:floor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7672637795275645"/>
          <c:y val="0"/>
          <c:w val="0.67199562554680792"/>
          <c:h val="0.89260061242344824"/>
        </c:manualLayout>
      </c:layout>
      <c:bar3DChart>
        <c:barDir val="bar"/>
        <c:grouping val="clustered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dLbls>
            <c:dLbl>
              <c:idx val="0"/>
              <c:layout>
                <c:manualLayout>
                  <c:x val="1.1111111111111124E-2"/>
                  <c:y val="-4.629629629629633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DE-469B-99DB-78BFFE43CB65}"/>
                </c:ext>
              </c:extLst>
            </c:dLbl>
            <c:dLbl>
              <c:idx val="1"/>
              <c:layout>
                <c:manualLayout>
                  <c:x val="1.6666666666666583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DE-469B-99DB-78BFFE43CB65}"/>
                </c:ext>
              </c:extLst>
            </c:dLbl>
            <c:dLbl>
              <c:idx val="2"/>
              <c:layout>
                <c:manualLayout>
                  <c:x val="1.6666666666666684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5DE-469B-99DB-78BFFE43CB65}"/>
                </c:ext>
              </c:extLst>
            </c:dLbl>
            <c:dLbl>
              <c:idx val="3"/>
              <c:layout>
                <c:manualLayout>
                  <c:x val="1.1111111111111124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5DE-469B-99DB-78BFFE43CB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Sheet1!$C$5:$C$9</c:f>
              <c:strCache>
                <c:ptCount val="3"/>
                <c:pt idx="0">
                  <c:v>Да, подходяща е</c:v>
                </c:pt>
                <c:pt idx="1">
                  <c:v>Да, но не напълно</c:v>
                </c:pt>
                <c:pt idx="2">
                  <c:v>Не мога да преценя</c:v>
                </c:pt>
              </c:strCache>
            </c:strRef>
          </c:cat>
          <c:val>
            <c:numRef>
              <c:f>Sheet1!$D$5:$D$9</c:f>
              <c:numCache>
                <c:formatCode>0.00%</c:formatCode>
                <c:ptCount val="5"/>
                <c:pt idx="0">
                  <c:v>0.91</c:v>
                </c:pt>
                <c:pt idx="1">
                  <c:v>1.0000000000000002E-2</c:v>
                </c:pt>
                <c:pt idx="2">
                  <c:v>8.0000000000000016E-2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45DE-469B-99DB-78BFFE43CB65}"/>
            </c:ext>
          </c:extLst>
        </c:ser>
        <c:dLbls/>
        <c:gapWidth val="65"/>
        <c:shape val="box"/>
        <c:axId val="32712576"/>
        <c:axId val="32712192"/>
        <c:axId val="0"/>
      </c:bar3DChart>
      <c:catAx>
        <c:axId val="3271257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712192"/>
        <c:crosses val="autoZero"/>
        <c:auto val="1"/>
        <c:lblAlgn val="ctr"/>
        <c:lblOffset val="100"/>
      </c:catAx>
      <c:valAx>
        <c:axId val="3271219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712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0"/>
      <c:rotY val="0"/>
      <c:depthPercent val="60"/>
      <c:perspective val="100"/>
    </c:view3D>
    <c:floor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7076618547681541"/>
          <c:y val="0"/>
          <c:w val="0.67199562554680792"/>
          <c:h val="0.89260061242344824"/>
        </c:manualLayout>
      </c:layout>
      <c:bar3DChart>
        <c:barDir val="bar"/>
        <c:grouping val="clustered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dLbls>
            <c:dLbl>
              <c:idx val="0"/>
              <c:layout>
                <c:manualLayout>
                  <c:x val="1.1111111111111124E-2"/>
                  <c:y val="-4.629629629629633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79-4D7F-A004-2EB6CEA2CE1A}"/>
                </c:ext>
              </c:extLst>
            </c:dLbl>
            <c:dLbl>
              <c:idx val="1"/>
              <c:layout>
                <c:manualLayout>
                  <c:x val="1.6666666666666583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79-4D7F-A004-2EB6CEA2CE1A}"/>
                </c:ext>
              </c:extLst>
            </c:dLbl>
            <c:dLbl>
              <c:idx val="2"/>
              <c:layout>
                <c:manualLayout>
                  <c:x val="1.6666666666666684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79-4D7F-A004-2EB6CEA2CE1A}"/>
                </c:ext>
              </c:extLst>
            </c:dLbl>
            <c:dLbl>
              <c:idx val="3"/>
              <c:layout>
                <c:manualLayout>
                  <c:x val="1.1111111111111124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79-4D7F-A004-2EB6CEA2CE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Sheet1!$C$5:$C$9</c:f>
              <c:strCache>
                <c:ptCount val="2"/>
                <c:pt idx="0">
                  <c:v> Да, от всички преподаватели</c:v>
                </c:pt>
                <c:pt idx="1">
                  <c:v> Да,не от всички преподаватели</c:v>
                </c:pt>
              </c:strCache>
            </c:strRef>
          </c:cat>
          <c:val>
            <c:numRef>
              <c:f>Sheet1!$D$5:$D$9</c:f>
              <c:numCache>
                <c:formatCode>0.00%</c:formatCode>
                <c:ptCount val="5"/>
                <c:pt idx="0">
                  <c:v>0.95000000000000007</c:v>
                </c:pt>
                <c:pt idx="1">
                  <c:v>3.0000000000000002E-2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8179-4D7F-A004-2EB6CEA2CE1A}"/>
            </c:ext>
          </c:extLst>
        </c:ser>
        <c:dLbls/>
        <c:gapWidth val="65"/>
        <c:shape val="box"/>
        <c:axId val="69633152"/>
        <c:axId val="69635072"/>
        <c:axId val="0"/>
      </c:bar3DChart>
      <c:catAx>
        <c:axId val="6963315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635072"/>
        <c:crosses val="autoZero"/>
        <c:auto val="1"/>
        <c:lblAlgn val="ctr"/>
        <c:lblOffset val="100"/>
      </c:catAx>
      <c:valAx>
        <c:axId val="6963507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633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Колона1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Редовно</c:v>
                </c:pt>
                <c:pt idx="1">
                  <c:v>Сравнително редовно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0.9</c:v>
                </c:pt>
                <c:pt idx="1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8C-485E-A649-2AF12935ABB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Колона2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Редовно</c:v>
                </c:pt>
                <c:pt idx="1">
                  <c:v>Сравнително редовно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08C-485E-A649-2AF12935ABB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Колона3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Редовно</c:v>
                </c:pt>
                <c:pt idx="1">
                  <c:v>Сравнително редовно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08C-485E-A649-2AF12935ABB3}"/>
            </c:ext>
          </c:extLst>
        </c:ser>
        <c:dLbls/>
        <c:axId val="72033408"/>
        <c:axId val="72034944"/>
      </c:barChart>
      <c:catAx>
        <c:axId val="72033408"/>
        <c:scaling>
          <c:orientation val="minMax"/>
        </c:scaling>
        <c:axPos val="l"/>
        <c:numFmt formatCode="General" sourceLinked="0"/>
        <c:tickLblPos val="nextTo"/>
        <c:crossAx val="72034944"/>
        <c:crosses val="autoZero"/>
        <c:auto val="1"/>
        <c:lblAlgn val="ctr"/>
        <c:lblOffset val="100"/>
      </c:catAx>
      <c:valAx>
        <c:axId val="72034944"/>
        <c:scaling>
          <c:orientation val="minMax"/>
        </c:scaling>
        <c:axPos val="b"/>
        <c:majorGridlines/>
        <c:numFmt formatCode="0%" sourceLinked="1"/>
        <c:tickLblPos val="nextTo"/>
        <c:crossAx val="720334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BE3BE-6C5D-4B3B-A026-68801618BBA1}" type="datetimeFigureOut">
              <a:rPr lang="bg-BG" smtClean="0"/>
              <a:pPr/>
              <a:t>2.11.2020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1A2A3-DDDA-4F41-B33C-4DBDCD13654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753000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1A2A3-DDDA-4F41-B33C-4DBDCD136548}" type="slidenum">
              <a:rPr lang="bg-BG" smtClean="0"/>
              <a:pPr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573718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2.11.2020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53878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2.11.2020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542314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2.11.2020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359390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2.11.2020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83006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2.11.2020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812640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2.11.2020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713503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2.11.2020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228692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2.11.2020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904088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2.11.2020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09792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2.11.2020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40932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2.11.2020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42424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2.11.2020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96084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2.11.2020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08747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2.11.2020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657693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2.11.2020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61431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2.11.2020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41319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2.11.2020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01196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73CC536-4F3D-4E22-A9F1-A3C6D40310AC}" type="datetimeFigureOut">
              <a:rPr lang="bg-BG" smtClean="0"/>
              <a:pPr/>
              <a:t>2.11.2020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8637105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1268760"/>
            <a:ext cx="705678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g-BG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АНАЛИЗ НА РЕЗУЛТАТИТЕ </a:t>
            </a:r>
            <a:br>
              <a:rPr lang="bg-BG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АНКЕТНО ПРОУЧВАНЕ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МНЕНИЕТО НА СТУДЕНТИТЕ ОТ СПЕЦИАЛНОСТ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„УПРАВЛЕНИЕ НА ЗДРАВНИТЕ ГРИЖИ", ОКС „МАГИСТЪР" (СЛЕД ДР. ОКС)</a:t>
            </a: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КУРС</a:t>
            </a:r>
          </a:p>
          <a:p>
            <a:pPr algn="ctr">
              <a:lnSpc>
                <a:spcPct val="150000"/>
              </a:lnSpc>
            </a:pPr>
            <a:r>
              <a:rPr lang="bg-BG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ЗИМЕН </a:t>
            </a:r>
            <a:r>
              <a:rPr lang="bg-BG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семестър </a:t>
            </a: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2020година</a:t>
            </a:r>
            <a:endParaRPr lang="bg-BG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6045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 txBox="1">
            <a:spLocks noGrp="1"/>
          </p:cNvSpPr>
          <p:nvPr>
            <p:ph type="title"/>
          </p:nvPr>
        </p:nvSpPr>
        <p:spPr>
          <a:xfrm>
            <a:off x="914400" y="332656"/>
            <a:ext cx="7772400" cy="720080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Занятията съм посещавал/а ?</a:t>
            </a:r>
          </a:p>
        </p:txBody>
      </p:sp>
      <p:graphicFrame>
        <p:nvGraphicFramePr>
          <p:cNvPr id="11" name="Контейнер за съдържание 10"/>
          <p:cNvGraphicFramePr>
            <a:graphicFrameLocks noGrp="1"/>
          </p:cNvGraphicFramePr>
          <p:nvPr>
            <p:ph idx="1"/>
          </p:nvPr>
        </p:nvGraphicFramePr>
        <p:xfrm>
          <a:off x="1115616" y="1628800"/>
          <a:ext cx="6554788" cy="3767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8192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 txBox="1">
            <a:spLocks noGrp="1"/>
          </p:cNvSpPr>
          <p:nvPr>
            <p:ph type="title"/>
          </p:nvPr>
        </p:nvSpPr>
        <p:spPr>
          <a:xfrm>
            <a:off x="914400" y="332656"/>
            <a:ext cx="7772400" cy="792088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Какво в лекциите и/или преподаването има нужда от промяна ?</a:t>
            </a:r>
          </a:p>
        </p:txBody>
      </p:sp>
      <p:graphicFrame>
        <p:nvGraphicFramePr>
          <p:cNvPr id="6" name="Диаграма 1">
            <a:extLst>
              <a:ext uri="{FF2B5EF4-FFF2-40B4-BE49-F238E27FC236}">
                <a16:creationId xmlns:a16="http://schemas.microsoft.com/office/drawing/2014/main" xmlns="" id="{7F793075-8C52-48E8-8D65-D3B366FEFD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76081992"/>
              </p:ext>
            </p:extLst>
          </p:nvPr>
        </p:nvGraphicFramePr>
        <p:xfrm>
          <a:off x="914400" y="1521296"/>
          <a:ext cx="7772400" cy="4427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32183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Какво в  организацията на учебния процес има нужда от промяна и/или подобрение ?</a:t>
            </a:r>
          </a:p>
        </p:txBody>
      </p:sp>
      <p:graphicFrame>
        <p:nvGraphicFramePr>
          <p:cNvPr id="6" name="Диаграма 1">
            <a:extLst>
              <a:ext uri="{FF2B5EF4-FFF2-40B4-BE49-F238E27FC236}">
                <a16:creationId xmlns:a16="http://schemas.microsoft.com/office/drawing/2014/main" xmlns="" id="{D3B34FA3-9A09-4DF9-8208-0BB6BEC4B8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66099898"/>
              </p:ext>
            </p:extLst>
          </p:nvPr>
        </p:nvGraphicFramePr>
        <p:xfrm>
          <a:off x="1331640" y="1593304"/>
          <a:ext cx="7355160" cy="41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90523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Какво бихте предложили , за да се превърне този курс в по-добро обучение за Вас?</a:t>
            </a:r>
          </a:p>
        </p:txBody>
      </p:sp>
      <p:graphicFrame>
        <p:nvGraphicFramePr>
          <p:cNvPr id="6" name="Диаграма 1">
            <a:extLst>
              <a:ext uri="{FF2B5EF4-FFF2-40B4-BE49-F238E27FC236}">
                <a16:creationId xmlns:a16="http://schemas.microsoft.com/office/drawing/2014/main" xmlns="" id="{CA60DD76-10AA-42C1-87B7-0C18E41A04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85694653"/>
              </p:ext>
            </p:extLst>
          </p:nvPr>
        </p:nvGraphicFramePr>
        <p:xfrm>
          <a:off x="1294606" y="1545431"/>
          <a:ext cx="6554788" cy="3767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670603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type="body" idx="1"/>
          </p:nvPr>
        </p:nvSpPr>
        <p:spPr>
          <a:xfrm>
            <a:off x="914400" y="476672"/>
            <a:ext cx="3733800" cy="4824536"/>
          </a:xfrm>
          <a:prstGeom prst="wedgeRoundRect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Презентацията представлява извадка от въпроси от анонимно анкетно проучване, проведено сред студенти от специалност “Управление на здравните грижи”  -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ОКС „МАГИСТЪР" (СЛЕД ДР. ОКС)</a:t>
            </a:r>
            <a:endParaRPr lang="bg-BG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Медицински Университет- Варна</a:t>
            </a:r>
            <a:endParaRPr lang="bg-BG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prstGeom prst="wedgeRoundRect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bg-BG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Данните ни дават информация относно очакванията, впечатленията, както и оценката на студентите, относно качеството и организацията на учебния процес</a:t>
            </a:r>
          </a:p>
        </p:txBody>
      </p:sp>
    </p:spTree>
    <p:extLst>
      <p:ext uri="{BB962C8B-B14F-4D97-AF65-F5344CB8AC3E}">
        <p14:creationId xmlns:p14="http://schemas.microsoft.com/office/powerpoint/2010/main" xmlns="" val="160350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1520" y="2564904"/>
            <a:ext cx="4464496" cy="432048"/>
          </a:xfrm>
          <a:ln w="28575">
            <a:solidFill>
              <a:srgbClr val="FFC000"/>
            </a:solidFill>
          </a:ln>
        </p:spPr>
        <p:txBody>
          <a:bodyPr anchor="ctr" anchorCtr="1">
            <a:noAutofit/>
          </a:bodyPr>
          <a:lstStyle/>
          <a:p>
            <a:pPr algn="ctr"/>
            <a:r>
              <a:rPr lang="bg-BG" sz="2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Обхват на проучването</a:t>
            </a:r>
            <a:endParaRPr lang="bg-BG" sz="2400" dirty="0">
              <a:solidFill>
                <a:schemeClr val="tx2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23528" y="404664"/>
            <a:ext cx="4392488" cy="432048"/>
          </a:xfrm>
          <a:ln w="28575">
            <a:solidFill>
              <a:srgbClr val="FFC000"/>
            </a:solidFill>
          </a:ln>
        </p:spPr>
        <p:txBody>
          <a:bodyPr anchor="ctr" anchorCtr="1">
            <a:normAutofit fontScale="85000" lnSpcReduction="20000"/>
          </a:bodyPr>
          <a:lstStyle/>
          <a:p>
            <a:pPr algn="ctr"/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1520" y="1052736"/>
            <a:ext cx="4896544" cy="1512168"/>
          </a:xfrm>
        </p:spPr>
        <p:txBody>
          <a:bodyPr>
            <a:normAutofit fontScale="77500" lnSpcReduction="20000"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се проучи мнението на студенти от специалност « Управление на здравните грижи « -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ОКС „МАГИСТЪР" (СЛЕД ДР. ОКС)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учебна година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2019-2020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-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зимен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семестър</a:t>
            </a:r>
          </a:p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 - Варна</a:t>
            </a:r>
            <a:endParaRPr lang="ru-RU" sz="2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220072" y="404664"/>
            <a:ext cx="3733800" cy="504056"/>
          </a:xfrm>
          <a:ln w="28575">
            <a:solidFill>
              <a:srgbClr val="FFC000"/>
            </a:solidFill>
          </a:ln>
        </p:spPr>
        <p:txBody>
          <a:bodyPr anchor="ctr" anchorCtr="1">
            <a:normAutofit fontScale="70000" lnSpcReduction="20000"/>
          </a:bodyPr>
          <a:lstStyle/>
          <a:p>
            <a:pPr algn="ctr"/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Очаквани</a:t>
            </a:r>
            <a:r>
              <a:rPr lang="bg-BG" sz="3200" b="1" dirty="0"/>
              <a:t> резултати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60032" y="1124744"/>
            <a:ext cx="4093840" cy="4793332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на </a:t>
            </a:r>
            <a:r>
              <a:rPr lang="ru-RU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студентите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специалност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74320" lvl="1" indent="0">
              <a:buNone/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«Управление на </a:t>
            </a:r>
            <a:r>
              <a:rPr lang="ru-RU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здравните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грижи</a:t>
            </a:r>
            <a:r>
              <a:rPr lang="ru-RU" sz="2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Препоръки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подобряване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нивото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качеството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подготовката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студентите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специалност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здравните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грижи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3212976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ts val="580"/>
              </a:spcBef>
              <a:buClr>
                <a:srgbClr val="759AA5"/>
              </a:buClr>
              <a:buSzPct val="85000"/>
              <a:buFont typeface="Wingdings 2"/>
              <a:buChar char=""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Брой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анкетирани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7654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1115616" y="404664"/>
            <a:ext cx="6336704" cy="1224136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Удовлетворяват ли Ви учебните дисциплини, които изучавахте през този семестър ?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797288716"/>
              </p:ext>
            </p:extLst>
          </p:nvPr>
        </p:nvGraphicFramePr>
        <p:xfrm>
          <a:off x="395536" y="2204864"/>
          <a:ext cx="388843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а 1">
            <a:extLst>
              <a:ext uri="{FF2B5EF4-FFF2-40B4-BE49-F238E27FC236}">
                <a16:creationId xmlns:a16="http://schemas.microsoft.com/office/drawing/2014/main" xmlns="" id="{1021061A-FC15-439B-8BBB-AB29E0F1AB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46067702"/>
              </p:ext>
            </p:extLst>
          </p:nvPr>
        </p:nvGraphicFramePr>
        <p:xfrm>
          <a:off x="1475656" y="2189413"/>
          <a:ext cx="5688632" cy="3183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21030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1691680" y="401648"/>
            <a:ext cx="5472608" cy="762000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Кои от учебните дисциплини оставиха най-много знания у Вас?</a:t>
            </a:r>
          </a:p>
        </p:txBody>
      </p:sp>
      <p:graphicFrame>
        <p:nvGraphicFramePr>
          <p:cNvPr id="4" name="Диагра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36839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 txBox="1">
            <a:spLocks/>
          </p:cNvSpPr>
          <p:nvPr/>
        </p:nvSpPr>
        <p:spPr>
          <a:xfrm>
            <a:off x="1403648" y="332656"/>
            <a:ext cx="6336704" cy="792088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каква степен разбирате материала по време на лекция ?</a:t>
            </a:r>
          </a:p>
        </p:txBody>
      </p:sp>
      <p:graphicFrame>
        <p:nvGraphicFramePr>
          <p:cNvPr id="5" name="Диаграма 1">
            <a:extLst>
              <a:ext uri="{FF2B5EF4-FFF2-40B4-BE49-F238E27FC236}">
                <a16:creationId xmlns:a16="http://schemas.microsoft.com/office/drawing/2014/main" xmlns="" id="{ED113A87-7618-456C-98E0-CEC1FF507C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26384326"/>
              </p:ext>
            </p:extLst>
          </p:nvPr>
        </p:nvGraphicFramePr>
        <p:xfrm>
          <a:off x="1403648" y="1772816"/>
          <a:ext cx="6554788" cy="3767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85744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5472608" cy="706090"/>
          </a:xfrm>
        </p:spPr>
        <p:txBody>
          <a:bodyPr>
            <a:noAutofit/>
          </a:bodyPr>
          <a:lstStyle/>
          <a:p>
            <a:pPr algn="ctr"/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Имаше ли нещо, което затрудняваше учебния процес ? 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12319523"/>
              </p:ext>
            </p:extLst>
          </p:nvPr>
        </p:nvGraphicFramePr>
        <p:xfrm>
          <a:off x="914400" y="1447800"/>
          <a:ext cx="7402016" cy="3997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9"/>
          <p:cNvSpPr txBox="1">
            <a:spLocks/>
          </p:cNvSpPr>
          <p:nvPr/>
        </p:nvSpPr>
        <p:spPr>
          <a:xfrm>
            <a:off x="1632248" y="274638"/>
            <a:ext cx="6336704" cy="792088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bg-BG" sz="20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а 1">
            <a:extLst>
              <a:ext uri="{FF2B5EF4-FFF2-40B4-BE49-F238E27FC236}">
                <a16:creationId xmlns:a16="http://schemas.microsoft.com/office/drawing/2014/main" xmlns="" id="{AAB6D6A7-4F16-4930-9AC0-9355AC6FDD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74601390"/>
              </p:ext>
            </p:extLst>
          </p:nvPr>
        </p:nvGraphicFramePr>
        <p:xfrm>
          <a:off x="1403648" y="1605806"/>
          <a:ext cx="6624736" cy="3479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845377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Смятате ли , че продължителността на модулите и семестъра е подходяща?</a:t>
            </a:r>
          </a:p>
        </p:txBody>
      </p:sp>
      <p:graphicFrame>
        <p:nvGraphicFramePr>
          <p:cNvPr id="7" name="Диаграма 1">
            <a:extLst>
              <a:ext uri="{FF2B5EF4-FFF2-40B4-BE49-F238E27FC236}">
                <a16:creationId xmlns:a16="http://schemas.microsoft.com/office/drawing/2014/main" xmlns="" id="{FCD329D7-40C5-4BB4-B0BB-CF371E9F1C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23688092"/>
              </p:ext>
            </p:extLst>
          </p:nvPr>
        </p:nvGraphicFramePr>
        <p:xfrm>
          <a:off x="1403648" y="1988840"/>
          <a:ext cx="6554788" cy="3767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22213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vert="horz">
            <a:normAutofit fontScale="9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Спазва ли се официално обявения разпис на часовете и тяхната продължителност от преподавателите ?</a:t>
            </a:r>
          </a:p>
        </p:txBody>
      </p:sp>
      <p:graphicFrame>
        <p:nvGraphicFramePr>
          <p:cNvPr id="6" name="Диаграма 1">
            <a:extLst>
              <a:ext uri="{FF2B5EF4-FFF2-40B4-BE49-F238E27FC236}">
                <a16:creationId xmlns:a16="http://schemas.microsoft.com/office/drawing/2014/main" xmlns="" id="{D3F8C22B-CB77-4FA7-86E5-0BF19B67D4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88941461"/>
              </p:ext>
            </p:extLst>
          </p:nvPr>
        </p:nvGraphicFramePr>
        <p:xfrm>
          <a:off x="1187624" y="1545431"/>
          <a:ext cx="6554788" cy="3767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7721500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1848</TotalTime>
  <Words>293</Words>
  <Application>Microsoft Office PowerPoint</Application>
  <PresentationFormat>Презентация на цял екран (4:3)</PresentationFormat>
  <Paragraphs>51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13</vt:i4>
      </vt:variant>
    </vt:vector>
  </HeadingPairs>
  <TitlesOfParts>
    <vt:vector size="14" baseType="lpstr">
      <vt:lpstr>Slice</vt:lpstr>
      <vt:lpstr>Слайд 1</vt:lpstr>
      <vt:lpstr>Слайд 2</vt:lpstr>
      <vt:lpstr>Обхват на проучването</vt:lpstr>
      <vt:lpstr>Слайд 4</vt:lpstr>
      <vt:lpstr>Слайд 5</vt:lpstr>
      <vt:lpstr>Слайд 6</vt:lpstr>
      <vt:lpstr>Имаше ли нещо, което затрудняваше учебния процес ? </vt:lpstr>
      <vt:lpstr>Смятате ли , че продължителността на модулите и семестъра е подходяща?</vt:lpstr>
      <vt:lpstr>Спазва ли се официално обявения разпис на часовете и тяхната продължителност от преподавателите ?</vt:lpstr>
      <vt:lpstr>Занятията съм посещавал/а ?</vt:lpstr>
      <vt:lpstr>Какво в лекциите и/или преподаването има нужда от промяна ?</vt:lpstr>
      <vt:lpstr>Какво в  организацията на учебния процес има нужда от промяна и/или подобрение ?</vt:lpstr>
      <vt:lpstr>Какво бихте предложили , за да се превърне този курс в по-добро обучение за Вас?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 резултатите от анкета за проучване мнението на дипломантите от Факултет „Дентална медицина“  при МУ-Варна 2014</dc:title>
  <dc:creator>Sonia Koleva</dc:creator>
  <cp:lastModifiedBy>Stanislava</cp:lastModifiedBy>
  <cp:revision>113</cp:revision>
  <dcterms:created xsi:type="dcterms:W3CDTF">2015-02-20T07:57:36Z</dcterms:created>
  <dcterms:modified xsi:type="dcterms:W3CDTF">2020-11-02T09:59:15Z</dcterms:modified>
</cp:coreProperties>
</file>