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60" r:id="rId5"/>
    <p:sldId id="259" r:id="rId6"/>
    <p:sldId id="258" r:id="rId7"/>
    <p:sldId id="276" r:id="rId8"/>
    <p:sldId id="262" r:id="rId9"/>
    <p:sldId id="269" r:id="rId10"/>
    <p:sldId id="264" r:id="rId11"/>
    <p:sldId id="280" r:id="rId12"/>
    <p:sldId id="266" r:id="rId13"/>
    <p:sldId id="278" r:id="rId14"/>
    <p:sldId id="279" r:id="rId15"/>
    <p:sldId id="267" r:id="rId16"/>
    <p:sldId id="268" r:id="rId17"/>
    <p:sldId id="281" r:id="rId18"/>
    <p:sldId id="275" r:id="rId19"/>
    <p:sldId id="271" r:id="rId20"/>
    <p:sldId id="283" r:id="rId21"/>
    <p:sldId id="265" r:id="rId22"/>
    <p:sldId id="272" r:id="rId23"/>
    <p:sldId id="273" r:id="rId24"/>
    <p:sldId id="285" r:id="rId25"/>
    <p:sldId id="28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8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76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E3BE-C534-48FC-8691-849B99B4298B}" type="datetimeFigureOut">
              <a:rPr lang="en-US" smtClean="0"/>
              <a:t>5/24/23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5604-E293-46A3-A1B5-920823CE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9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E3BE-C534-48FC-8691-849B99B4298B}" type="datetimeFigureOut">
              <a:rPr lang="en-US" smtClean="0"/>
              <a:t>5/24/23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5604-E293-46A3-A1B5-920823CE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5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E3BE-C534-48FC-8691-849B99B4298B}" type="datetimeFigureOut">
              <a:rPr lang="en-US" smtClean="0"/>
              <a:t>5/24/23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5604-E293-46A3-A1B5-920823CE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53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E3BE-C534-48FC-8691-849B99B4298B}" type="datetimeFigureOut">
              <a:rPr lang="en-US" smtClean="0"/>
              <a:t>5/24/23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5604-E293-46A3-A1B5-920823CE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77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E3BE-C534-48FC-8691-849B99B4298B}" type="datetimeFigureOut">
              <a:rPr lang="en-US" smtClean="0"/>
              <a:t>5/24/23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5604-E293-46A3-A1B5-920823CE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12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E3BE-C534-48FC-8691-849B99B4298B}" type="datetimeFigureOut">
              <a:rPr lang="en-US" smtClean="0"/>
              <a:t>5/24/23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5604-E293-46A3-A1B5-920823CE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6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E3BE-C534-48FC-8691-849B99B4298B}" type="datetimeFigureOut">
              <a:rPr lang="en-US" smtClean="0"/>
              <a:t>5/24/23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5604-E293-46A3-A1B5-920823CE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1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E3BE-C534-48FC-8691-849B99B4298B}" type="datetimeFigureOut">
              <a:rPr lang="en-US" smtClean="0"/>
              <a:t>5/24/23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5604-E293-46A3-A1B5-920823CE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81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E3BE-C534-48FC-8691-849B99B4298B}" type="datetimeFigureOut">
              <a:rPr lang="en-US" smtClean="0"/>
              <a:t>5/24/23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5604-E293-46A3-A1B5-920823CE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00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E3BE-C534-48FC-8691-849B99B4298B}" type="datetimeFigureOut">
              <a:rPr lang="en-US" smtClean="0"/>
              <a:t>5/24/23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5604-E293-46A3-A1B5-920823CE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4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E3BE-C534-48FC-8691-849B99B4298B}" type="datetimeFigureOut">
              <a:rPr lang="en-US" smtClean="0"/>
              <a:t>5/24/23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5604-E293-46A3-A1B5-920823CE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4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CE3BE-C534-48FC-8691-849B99B4298B}" type="datetimeFigureOut">
              <a:rPr lang="en-US" smtClean="0"/>
              <a:t>5/24/23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85604-E293-46A3-A1B5-920823CE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1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ectorstock.com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eb.archive.org/web/20200228035651/https:/www.who.int/emergencies/diseases/novel-coronavirus-2019/technical-guidance/naming-the-coronavirus-disease-(covid-2019)-and-the-virus-that-causes-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g.wikipedia.org/w/index.php?title=Quartz_(publication)&amp;action=edit&amp;redlink=1" TargetMode="External"/><Relationship Id="rId5" Type="http://schemas.openxmlformats.org/officeDocument/2006/relationships/hyperlink" Target="https://qz.com/1820422/coronavirus-why-wont-who-use-the-name-sars-cov-2/" TargetMode="External"/><Relationship Id="rId4" Type="http://schemas.openxmlformats.org/officeDocument/2006/relationships/hyperlink" Target="https://www.bbc.com/news/world-asia-china-51371770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doi.org/10.1590/1807-3107bor-2020.vol34.004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s41579-018-0118-9" TargetMode="External"/><Relationship Id="rId2" Type="http://schemas.openxmlformats.org/officeDocument/2006/relationships/hyperlink" Target="https://commons.wikimedia.org/wiki/File:SARS-CoV-2_without_background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s41368-020-0075-9" TargetMode="External"/><Relationship Id="rId7" Type="http://schemas.openxmlformats.org/officeDocument/2006/relationships/hyperlink" Target="https://doi.org/10.1038/s41579-018-0118-9" TargetMode="External"/><Relationship Id="rId2" Type="http://schemas.openxmlformats.org/officeDocument/2006/relationships/hyperlink" Target="https://doi.org/10.18363/RBO.V77.2020.E178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02/jmv.25681" TargetMode="External"/><Relationship Id="rId5" Type="http://schemas.openxmlformats.org/officeDocument/2006/relationships/hyperlink" Target="https://doi.org/10.1007/s00784-020-03248-x" TargetMode="External"/><Relationship Id="rId4" Type="http://schemas.openxmlformats.org/officeDocument/2006/relationships/hyperlink" Target="https://doi.org/10.1056/NEJMc200497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7/CM9.0000000000000722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ciencedirect.com/journal/journal-of-autoimmunity" TargetMode="External"/><Relationship Id="rId4" Type="http://schemas.openxmlformats.org/officeDocument/2006/relationships/hyperlink" Target="https://www.sciencedirect.com/science/article/pii/S0140673620301835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9457" y="1122363"/>
            <a:ext cx="9568543" cy="2387600"/>
          </a:xfrm>
        </p:spPr>
        <p:txBody>
          <a:bodyPr>
            <a:normAutofit fontScale="90000"/>
          </a:bodyPr>
          <a:lstStyle/>
          <a:p>
            <a:r>
              <a:rPr lang="bg-BG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Орална патология при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COVID-19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639748" y="2965430"/>
            <a:ext cx="9144000" cy="1655762"/>
          </a:xfrm>
        </p:spPr>
        <p:txBody>
          <a:bodyPr>
            <a:normAutofit/>
          </a:bodyPr>
          <a:lstStyle/>
          <a:p>
            <a:r>
              <a:rPr lang="bg-BG" sz="2800" dirty="0">
                <a:solidFill>
                  <a:schemeClr val="bg1"/>
                </a:solidFill>
              </a:rPr>
              <a:t>Доц. д-р Христиана Маджова, д.м.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831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5753"/>
          </a:xfrm>
        </p:spPr>
        <p:txBody>
          <a:bodyPr/>
          <a:lstStyle/>
          <a:p>
            <a:pPr algn="ctr"/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Орална патология и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COVID-19</a:t>
            </a:r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637" y="1260088"/>
            <a:ext cx="10515600" cy="4086612"/>
          </a:xfrm>
        </p:spPr>
        <p:txBody>
          <a:bodyPr>
            <a:normAutofit fontScale="92500"/>
          </a:bodyPr>
          <a:lstStyle/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bg-BG" sz="2600" dirty="0">
                <a:effectLst/>
                <a:ea typeface="Calibri" panose="020F0502020204030204" pitchFamily="34" charset="0"/>
              </a:rPr>
              <a:t>Още </a:t>
            </a:r>
            <a:r>
              <a:rPr lang="en-US" sz="2600" dirty="0" err="1">
                <a:effectLst/>
                <a:ea typeface="Calibri" panose="020F0502020204030204" pitchFamily="34" charset="0"/>
              </a:rPr>
              <a:t>от</a:t>
            </a:r>
            <a:r>
              <a:rPr lang="en-US" sz="2600" dirty="0">
                <a:effectLst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ea typeface="Calibri" panose="020F0502020204030204" pitchFamily="34" charset="0"/>
              </a:rPr>
              <a:t>началото</a:t>
            </a:r>
            <a:r>
              <a:rPr lang="en-US" sz="2600" dirty="0">
                <a:effectLst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ea typeface="Calibri" panose="020F0502020204030204" pitchFamily="34" charset="0"/>
              </a:rPr>
              <a:t>на</a:t>
            </a:r>
            <a:r>
              <a:rPr lang="en-US" sz="2600" dirty="0">
                <a:effectLst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ea typeface="Calibri" panose="020F0502020204030204" pitchFamily="34" charset="0"/>
              </a:rPr>
              <a:t>пандемията</a:t>
            </a:r>
            <a:r>
              <a:rPr lang="bg-BG" sz="2600" dirty="0">
                <a:effectLst/>
                <a:ea typeface="Calibri" panose="020F0502020204030204" pitchFamily="34" charset="0"/>
              </a:rPr>
              <a:t>, </a:t>
            </a:r>
            <a:r>
              <a:rPr lang="en-US" sz="2600" dirty="0" err="1">
                <a:effectLst/>
                <a:ea typeface="Calibri" panose="020F0502020204030204" pitchFamily="34" charset="0"/>
              </a:rPr>
              <a:t>Американската</a:t>
            </a:r>
            <a:r>
              <a:rPr lang="en-US" sz="2600" dirty="0">
                <a:effectLst/>
                <a:ea typeface="Calibri" panose="020F0502020204030204" pitchFamily="34" charset="0"/>
              </a:rPr>
              <a:t> </a:t>
            </a:r>
            <a:r>
              <a:rPr lang="bg-BG" sz="2600" dirty="0" err="1">
                <a:effectLst/>
                <a:ea typeface="Calibri" panose="020F0502020204030204" pitchFamily="34" charset="0"/>
              </a:rPr>
              <a:t>Д</a:t>
            </a:r>
            <a:r>
              <a:rPr lang="en-US" sz="2600" dirty="0" err="1">
                <a:effectLst/>
                <a:ea typeface="Calibri" panose="020F0502020204030204" pitchFamily="34" charset="0"/>
              </a:rPr>
              <a:t>ентална</a:t>
            </a:r>
            <a:r>
              <a:rPr lang="en-US" sz="2600" dirty="0">
                <a:effectLst/>
                <a:ea typeface="Calibri" panose="020F0502020204030204" pitchFamily="34" charset="0"/>
              </a:rPr>
              <a:t> </a:t>
            </a:r>
            <a:r>
              <a:rPr lang="bg-BG" sz="2600" dirty="0">
                <a:effectLst/>
                <a:ea typeface="Calibri" panose="020F0502020204030204" pitchFamily="34" charset="0"/>
              </a:rPr>
              <a:t>А</a:t>
            </a:r>
            <a:r>
              <a:rPr lang="en-US" sz="2600" dirty="0" err="1">
                <a:effectLst/>
                <a:ea typeface="Calibri" panose="020F0502020204030204" pitchFamily="34" charset="0"/>
              </a:rPr>
              <a:t>социация</a:t>
            </a:r>
            <a:r>
              <a:rPr lang="en-US" sz="2600" dirty="0">
                <a:effectLst/>
                <a:ea typeface="Calibri" panose="020F0502020204030204" pitchFamily="34" charset="0"/>
              </a:rPr>
              <a:t> </a:t>
            </a:r>
            <a:r>
              <a:rPr lang="bg-BG" sz="2600" dirty="0">
                <a:effectLst/>
                <a:ea typeface="Calibri" panose="020F0502020204030204" pitchFamily="34" charset="0"/>
              </a:rPr>
              <a:t>(</a:t>
            </a:r>
            <a:r>
              <a:rPr lang="en-GB" sz="2600" dirty="0">
                <a:effectLst/>
                <a:ea typeface="Calibri" panose="020F0502020204030204" pitchFamily="34" charset="0"/>
              </a:rPr>
              <a:t>ADA) </a:t>
            </a:r>
            <a:r>
              <a:rPr lang="bg-BG" sz="2600" dirty="0">
                <a:effectLst/>
                <a:ea typeface="Calibri" panose="020F0502020204030204" pitchFamily="34" charset="0"/>
              </a:rPr>
              <a:t>започва да </a:t>
            </a:r>
            <a:r>
              <a:rPr lang="en-US" sz="2600" dirty="0" err="1">
                <a:effectLst/>
                <a:ea typeface="Calibri" panose="020F0502020204030204" pitchFamily="34" charset="0"/>
              </a:rPr>
              <a:t>проследява</a:t>
            </a:r>
            <a:r>
              <a:rPr lang="en-US" sz="2600" dirty="0">
                <a:effectLst/>
                <a:ea typeface="Calibri" panose="020F0502020204030204" pitchFamily="34" charset="0"/>
              </a:rPr>
              <a:t> </a:t>
            </a:r>
            <a:r>
              <a:rPr lang="bg-BG" sz="2600" dirty="0">
                <a:effectLst/>
                <a:ea typeface="Calibri" panose="020F0502020204030204" pitchFamily="34" charset="0"/>
              </a:rPr>
              <a:t>данни за проблеми с е</a:t>
            </a:r>
            <a:r>
              <a:rPr lang="en-US" sz="2600" dirty="0" err="1">
                <a:effectLst/>
                <a:ea typeface="Calibri" panose="020F0502020204030204" pitchFamily="34" charset="0"/>
              </a:rPr>
              <a:t>зика</a:t>
            </a:r>
            <a:r>
              <a:rPr lang="en-US" sz="2600" dirty="0">
                <a:effectLst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ea typeface="Calibri" panose="020F0502020204030204" pitchFamily="34" charset="0"/>
              </a:rPr>
              <a:t>и</a:t>
            </a:r>
            <a:r>
              <a:rPr lang="en-US" sz="2600" dirty="0">
                <a:effectLst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ea typeface="Calibri" panose="020F0502020204030204" pitchFamily="34" charset="0"/>
              </a:rPr>
              <a:t>устата</a:t>
            </a:r>
            <a:r>
              <a:rPr lang="en-US" sz="2600" dirty="0">
                <a:effectLst/>
                <a:ea typeface="Calibri" panose="020F0502020204030204" pitchFamily="34" charset="0"/>
              </a:rPr>
              <a:t> </a:t>
            </a:r>
            <a:r>
              <a:rPr lang="bg-BG" sz="2600" dirty="0">
                <a:effectLst/>
                <a:ea typeface="Calibri" panose="020F0502020204030204" pitchFamily="34" charset="0"/>
              </a:rPr>
              <a:t>при </a:t>
            </a:r>
            <a:r>
              <a:rPr lang="en-US" sz="2600" dirty="0">
                <a:effectLst/>
                <a:ea typeface="Calibri" panose="020F0502020204030204" pitchFamily="34" charset="0"/>
              </a:rPr>
              <a:t>COVID-19 </a:t>
            </a:r>
            <a:r>
              <a:rPr lang="en-US" sz="2600" dirty="0" err="1">
                <a:effectLst/>
                <a:ea typeface="Calibri" panose="020F0502020204030204" pitchFamily="34" charset="0"/>
              </a:rPr>
              <a:t>пациенти</a:t>
            </a:r>
            <a:r>
              <a:rPr lang="bg-BG" sz="2600" dirty="0">
                <a:effectLst/>
                <a:ea typeface="Calibri" panose="020F0502020204030204" pitchFamily="34" charset="0"/>
              </a:rPr>
              <a:t>. В нейно изявление се казва, че „</a:t>
            </a:r>
            <a:r>
              <a:rPr lang="bg-BG" sz="2600" b="1" dirty="0">
                <a:effectLst/>
                <a:ea typeface="Calibri" panose="020F0502020204030204" pitchFamily="34" charset="0"/>
              </a:rPr>
              <a:t>оралното </a:t>
            </a:r>
            <a:r>
              <a:rPr lang="en-US" sz="2600" b="1" dirty="0" err="1">
                <a:effectLst/>
                <a:ea typeface="Calibri" panose="020F0502020204030204" pitchFamily="34" charset="0"/>
              </a:rPr>
              <a:t>здраве</a:t>
            </a:r>
            <a:r>
              <a:rPr lang="en-US" sz="2600" b="1" dirty="0">
                <a:effectLst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effectLst/>
                <a:ea typeface="Calibri" panose="020F0502020204030204" pitchFamily="34" charset="0"/>
              </a:rPr>
              <a:t>е</a:t>
            </a:r>
            <a:r>
              <a:rPr lang="en-US" sz="2600" b="1" dirty="0">
                <a:effectLst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effectLst/>
                <a:ea typeface="Calibri" panose="020F0502020204030204" pitchFamily="34" charset="0"/>
              </a:rPr>
              <a:t>важна</a:t>
            </a:r>
            <a:r>
              <a:rPr lang="en-US" sz="2600" b="1" dirty="0">
                <a:effectLst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effectLst/>
                <a:ea typeface="Calibri" panose="020F0502020204030204" pitchFamily="34" charset="0"/>
              </a:rPr>
              <a:t>и</a:t>
            </a:r>
            <a:r>
              <a:rPr lang="en-US" sz="2600" b="1" dirty="0">
                <a:effectLst/>
                <a:ea typeface="Calibri" panose="020F0502020204030204" pitchFamily="34" charset="0"/>
              </a:rPr>
              <a:t> </a:t>
            </a:r>
            <a:r>
              <a:rPr lang="bg-BG" sz="2600" b="1" dirty="0">
                <a:effectLst/>
                <a:ea typeface="Calibri" panose="020F0502020204030204" pitchFamily="34" charset="0"/>
              </a:rPr>
              <a:t>витална </a:t>
            </a:r>
            <a:r>
              <a:rPr lang="en-US" sz="2600" b="1" dirty="0" err="1">
                <a:effectLst/>
                <a:ea typeface="Calibri" panose="020F0502020204030204" pitchFamily="34" charset="0"/>
              </a:rPr>
              <a:t>част</a:t>
            </a:r>
            <a:r>
              <a:rPr lang="en-US" sz="2600" b="1" dirty="0">
                <a:effectLst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effectLst/>
                <a:ea typeface="Calibri" panose="020F0502020204030204" pitchFamily="34" charset="0"/>
              </a:rPr>
              <a:t>от</a:t>
            </a:r>
            <a:r>
              <a:rPr lang="en-US" sz="2600" b="1" dirty="0">
                <a:effectLst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effectLst/>
                <a:ea typeface="Calibri" panose="020F0502020204030204" pitchFamily="34" charset="0"/>
              </a:rPr>
              <a:t>цялостното</a:t>
            </a:r>
            <a:r>
              <a:rPr lang="en-US" sz="2600" b="1" dirty="0">
                <a:effectLst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effectLst/>
                <a:ea typeface="Calibri" panose="020F0502020204030204" pitchFamily="34" charset="0"/>
              </a:rPr>
              <a:t>здраве</a:t>
            </a:r>
            <a:r>
              <a:rPr lang="en-US" sz="2600" b="1" dirty="0">
                <a:effectLst/>
                <a:ea typeface="Calibri" panose="020F0502020204030204" pitchFamily="34" charset="0"/>
              </a:rPr>
              <a:t>, </a:t>
            </a:r>
            <a:r>
              <a:rPr lang="en-US" sz="2600" b="1" dirty="0" err="1">
                <a:effectLst/>
                <a:ea typeface="Calibri" panose="020F0502020204030204" pitchFamily="34" charset="0"/>
              </a:rPr>
              <a:t>затова</a:t>
            </a:r>
            <a:r>
              <a:rPr lang="en-US" sz="2600" b="1" dirty="0">
                <a:effectLst/>
                <a:ea typeface="Calibri" panose="020F0502020204030204" pitchFamily="34" charset="0"/>
              </a:rPr>
              <a:t> </a:t>
            </a:r>
            <a:r>
              <a:rPr lang="bg-BG" sz="2600" b="1" dirty="0">
                <a:effectLst/>
                <a:ea typeface="Calibri" panose="020F0502020204030204" pitchFamily="34" charset="0"/>
              </a:rPr>
              <a:t>А</a:t>
            </a:r>
            <a:r>
              <a:rPr lang="en-US" sz="2600" b="1" dirty="0">
                <a:effectLst/>
                <a:ea typeface="Calibri" panose="020F0502020204030204" pitchFamily="34" charset="0"/>
              </a:rPr>
              <a:t>DA </a:t>
            </a:r>
            <a:r>
              <a:rPr lang="en-US" sz="2600" b="1" dirty="0" err="1">
                <a:effectLst/>
                <a:ea typeface="Calibri" panose="020F0502020204030204" pitchFamily="34" charset="0"/>
              </a:rPr>
              <a:t>продължава</a:t>
            </a:r>
            <a:r>
              <a:rPr lang="en-US" sz="2600" b="1" dirty="0">
                <a:effectLst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effectLst/>
                <a:ea typeface="Calibri" panose="020F0502020204030204" pitchFamily="34" charset="0"/>
              </a:rPr>
              <a:t>да</a:t>
            </a:r>
            <a:r>
              <a:rPr lang="en-US" sz="2600" b="1" dirty="0">
                <a:effectLst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effectLst/>
                <a:ea typeface="Calibri" panose="020F0502020204030204" pitchFamily="34" charset="0"/>
              </a:rPr>
              <a:t>проучва</a:t>
            </a:r>
            <a:r>
              <a:rPr lang="en-US" sz="2600" b="1" dirty="0">
                <a:effectLst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effectLst/>
                <a:ea typeface="Calibri" panose="020F0502020204030204" pitchFamily="34" charset="0"/>
              </a:rPr>
              <a:t>връзката</a:t>
            </a:r>
            <a:r>
              <a:rPr lang="en-US" sz="2600" b="1" dirty="0">
                <a:effectLst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effectLst/>
                <a:ea typeface="Calibri" panose="020F0502020204030204" pitchFamily="34" charset="0"/>
              </a:rPr>
              <a:t>между</a:t>
            </a:r>
            <a:r>
              <a:rPr lang="en-US" sz="2600" b="1" dirty="0">
                <a:effectLst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effectLst/>
                <a:ea typeface="Calibri" panose="020F0502020204030204" pitchFamily="34" charset="0"/>
              </a:rPr>
              <a:t>двете</a:t>
            </a:r>
            <a:r>
              <a:rPr lang="en-US" sz="2600" b="1" dirty="0">
                <a:effectLst/>
                <a:ea typeface="Calibri" panose="020F0502020204030204" pitchFamily="34" charset="0"/>
              </a:rPr>
              <a:t>, </a:t>
            </a:r>
            <a:r>
              <a:rPr lang="en-US" sz="2600" b="1" dirty="0" err="1">
                <a:effectLst/>
                <a:ea typeface="Calibri" panose="020F0502020204030204" pitchFamily="34" charset="0"/>
              </a:rPr>
              <a:t>тъй</a:t>
            </a:r>
            <a:r>
              <a:rPr lang="en-US" sz="2600" b="1" dirty="0">
                <a:effectLst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effectLst/>
                <a:ea typeface="Calibri" panose="020F0502020204030204" pitchFamily="34" charset="0"/>
              </a:rPr>
              <a:t>като</a:t>
            </a:r>
            <a:r>
              <a:rPr lang="en-US" sz="2600" b="1" dirty="0">
                <a:effectLst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effectLst/>
                <a:ea typeface="Calibri" panose="020F0502020204030204" pitchFamily="34" charset="0"/>
              </a:rPr>
              <a:t>се</a:t>
            </a:r>
            <a:r>
              <a:rPr lang="en-US" sz="2600" b="1" dirty="0">
                <a:effectLst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effectLst/>
                <a:ea typeface="Calibri" panose="020F0502020204030204" pitchFamily="34" charset="0"/>
              </a:rPr>
              <a:t>отнася</a:t>
            </a:r>
            <a:r>
              <a:rPr lang="en-US" sz="2600" b="1" dirty="0">
                <a:effectLst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effectLst/>
                <a:ea typeface="Calibri" panose="020F0502020204030204" pitchFamily="34" charset="0"/>
              </a:rPr>
              <a:t>до</a:t>
            </a:r>
            <a:r>
              <a:rPr lang="en-US" sz="2600" b="1" dirty="0">
                <a:effectLst/>
                <a:ea typeface="Calibri" panose="020F0502020204030204" pitchFamily="34" charset="0"/>
              </a:rPr>
              <a:t> COVID-19</a:t>
            </a:r>
            <a:r>
              <a:rPr lang="bg-BG" sz="2600" dirty="0">
                <a:effectLst/>
                <a:ea typeface="Calibri" panose="020F0502020204030204" pitchFamily="34" charset="0"/>
              </a:rPr>
              <a:t>“</a:t>
            </a:r>
            <a:r>
              <a:rPr lang="en-BG" sz="2600" dirty="0">
                <a:effectLst/>
              </a:rPr>
              <a:t> </a:t>
            </a:r>
            <a:r>
              <a:rPr lang="bg-BG" sz="2600" baseline="30000" dirty="0">
                <a:effectLst/>
              </a:rPr>
              <a:t>3</a:t>
            </a:r>
            <a:r>
              <a:rPr lang="bg-BG" sz="2600" baseline="30000" dirty="0"/>
              <a:t>5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endParaRPr lang="bg-BG" sz="2600" baseline="30000" dirty="0"/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bg-BG" sz="2600" dirty="0"/>
              <a:t>Изследванията в световната литература показват много </a:t>
            </a:r>
            <a:r>
              <a:rPr lang="bg-BG" sz="2600" b="1" dirty="0"/>
              <a:t>хетерогенни орални лезии</a:t>
            </a:r>
            <a:r>
              <a:rPr lang="bg-BG" sz="2600" dirty="0"/>
              <a:t>, може би защото са били диагностицирани главно от интернисти, анестезиолози и дерматолози, а не от консултанти по орална медицина и дентални лекари, особено по време на първия пик на пандемията </a:t>
            </a:r>
            <a:r>
              <a:rPr lang="bg-BG" sz="2600" baseline="30000" dirty="0"/>
              <a:t>36</a:t>
            </a:r>
            <a:endParaRPr lang="bg-BG" sz="2600" dirty="0"/>
          </a:p>
          <a:p>
            <a:pPr algn="just"/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37258" y="6191653"/>
            <a:ext cx="11448796" cy="757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800" dirty="0"/>
              <a:t>35 - 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Pawlowski A. What is the coronavirus fizzing symptom? Health &amp;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Wellness.https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://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www.today.com</a:t>
            </a:r>
            <a:r>
              <a:rPr lang="en-US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/health, April 13, 2020</a:t>
            </a:r>
            <a:r>
              <a:rPr lang="bg-BG" sz="800" dirty="0"/>
              <a:t>)</a:t>
            </a:r>
          </a:p>
          <a:p>
            <a:pPr algn="just"/>
            <a:r>
              <a:rPr lang="bg-BG" sz="800" dirty="0"/>
              <a:t>36 – </a:t>
            </a:r>
            <a:r>
              <a:rPr lang="en-US" sz="800" dirty="0"/>
              <a:t>Spirito F., </a:t>
            </a:r>
            <a:r>
              <a:rPr lang="en-US" sz="800" dirty="0" err="1"/>
              <a:t>Iandolo</a:t>
            </a:r>
            <a:r>
              <a:rPr lang="en-US" sz="800" dirty="0"/>
              <a:t> A., Amato A. et al. </a:t>
            </a:r>
            <a:r>
              <a:rPr lang="en-GB" sz="800" dirty="0"/>
              <a:t>Prevalence, Features and Degree of Association of Oral Lesions in COVID-19: A Systematic Review of Systematic Reviews. </a:t>
            </a:r>
            <a:r>
              <a:rPr lang="en-GB" sz="800" dirty="0" err="1"/>
              <a:t>Int.J</a:t>
            </a:r>
            <a:r>
              <a:rPr lang="en-GB" sz="800" dirty="0"/>
              <a:t> of Environmental Research and Public Health 2022; </a:t>
            </a:r>
            <a:r>
              <a:rPr lang="en-BG" sz="800" i="1" dirty="0">
                <a:effectLst/>
                <a:latin typeface="+mj-lt"/>
              </a:rPr>
              <a:t>19</a:t>
            </a:r>
            <a:r>
              <a:rPr lang="en-BG" sz="800" dirty="0">
                <a:effectLst/>
                <a:latin typeface="+mj-lt"/>
              </a:rPr>
              <a:t>,7486, </a:t>
            </a:r>
            <a:r>
              <a:rPr lang="en-GB" sz="800" dirty="0">
                <a:effectLst/>
                <a:latin typeface="+mj-lt"/>
              </a:rPr>
              <a:t>https:// </a:t>
            </a:r>
            <a:r>
              <a:rPr lang="en-GB" sz="800" dirty="0" err="1">
                <a:effectLst/>
                <a:latin typeface="+mj-lt"/>
              </a:rPr>
              <a:t>doi.org</a:t>
            </a:r>
            <a:r>
              <a:rPr lang="en-GB" sz="800" dirty="0">
                <a:effectLst/>
                <a:latin typeface="+mj-lt"/>
              </a:rPr>
              <a:t>/10.3390/ijerph19127486 </a:t>
            </a:r>
            <a:endParaRPr lang="en-GB" sz="800" dirty="0">
              <a:latin typeface="+mj-lt"/>
            </a:endParaRPr>
          </a:p>
          <a:p>
            <a:pPr algn="just"/>
            <a:r>
              <a:rPr lang="en-BG" sz="800" dirty="0">
                <a:effectLst/>
                <a:latin typeface="+mj-lt"/>
              </a:rPr>
              <a:t>. </a:t>
            </a:r>
            <a:endParaRPr lang="en-BG" sz="800" dirty="0">
              <a:latin typeface="+mj-lt"/>
            </a:endParaRPr>
          </a:p>
          <a:p>
            <a:pPr algn="just"/>
            <a:r>
              <a:rPr lang="en-GB" sz="800" dirty="0"/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27389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9852" y="176126"/>
            <a:ext cx="5535709" cy="6681874"/>
          </a:xfrm>
        </p:spPr>
        <p:txBody>
          <a:bodyPr>
            <a:normAutofit fontScale="32500" lnSpcReduction="20000"/>
          </a:bodyPr>
          <a:lstStyle/>
          <a:p>
            <a:pPr algn="just"/>
            <a:endParaRPr lang="bg-BG" sz="3400" baseline="30000" dirty="0"/>
          </a:p>
          <a:p>
            <a:pPr algn="just">
              <a:lnSpc>
                <a:spcPct val="160000"/>
              </a:lnSpc>
            </a:pPr>
            <a:r>
              <a:rPr lang="bg-BG" sz="6400" dirty="0"/>
              <a:t>Най-често съобщаваните първични орални лезии са </a:t>
            </a:r>
            <a:r>
              <a:rPr lang="bg-BG" sz="6400" b="1" dirty="0"/>
              <a:t>ерозии и язви като </a:t>
            </a:r>
            <a:r>
              <a:rPr lang="bg-BG" sz="6400" dirty="0"/>
              <a:t>38,24% са </a:t>
            </a:r>
            <a:r>
              <a:rPr lang="bg-BG" sz="6400" b="1" dirty="0"/>
              <a:t>неспецифични ерозии и язви;</a:t>
            </a:r>
            <a:r>
              <a:rPr lang="en-US" sz="6400" b="1" dirty="0"/>
              <a:t> </a:t>
            </a:r>
            <a:endParaRPr lang="bg-BG" sz="6400" b="1" dirty="0"/>
          </a:p>
          <a:p>
            <a:pPr algn="just">
              <a:lnSpc>
                <a:spcPct val="160000"/>
              </a:lnSpc>
            </a:pPr>
            <a:r>
              <a:rPr lang="bg-BG" sz="6400" b="1" dirty="0"/>
              <a:t>подобни на</a:t>
            </a:r>
            <a:r>
              <a:rPr lang="en-US" sz="6400" b="1" dirty="0"/>
              <a:t> </a:t>
            </a:r>
            <a:r>
              <a:rPr lang="bg-BG" sz="6400" b="1" dirty="0" err="1"/>
              <a:t>афти</a:t>
            </a:r>
            <a:r>
              <a:rPr lang="bg-BG" sz="6400" b="1" dirty="0"/>
              <a:t>, </a:t>
            </a:r>
            <a:r>
              <a:rPr lang="bg-BG" sz="6400" b="1" dirty="0" err="1"/>
              <a:t>херпетиформени</a:t>
            </a:r>
            <a:r>
              <a:rPr lang="bg-BG" sz="6400" b="1" dirty="0"/>
              <a:t> </a:t>
            </a:r>
            <a:r>
              <a:rPr lang="bg-BG" sz="6400" dirty="0"/>
              <a:t>и </a:t>
            </a:r>
            <a:r>
              <a:rPr lang="bg-BG" sz="6400" b="1" dirty="0"/>
              <a:t>подобни на еритема </a:t>
            </a:r>
            <a:r>
              <a:rPr lang="bg-BG" sz="6400" b="1" dirty="0" err="1"/>
              <a:t>мултиформе</a:t>
            </a:r>
            <a:r>
              <a:rPr lang="bg-BG" sz="6400" b="1" dirty="0"/>
              <a:t> </a:t>
            </a:r>
            <a:r>
              <a:rPr lang="bg-BG" sz="6400" dirty="0"/>
              <a:t>изяви са описани съответно в 16,76%, 1,89% и 1,07% от общите регистрирани ерозии и язви</a:t>
            </a:r>
            <a:r>
              <a:rPr lang="bg-BG" sz="6400" baseline="30000" dirty="0"/>
              <a:t>37</a:t>
            </a:r>
            <a:endParaRPr lang="bg-BG" sz="6400" dirty="0"/>
          </a:p>
          <a:p>
            <a:pPr algn="just">
              <a:lnSpc>
                <a:spcPct val="160000"/>
              </a:lnSpc>
            </a:pPr>
            <a:r>
              <a:rPr lang="bg-BG" sz="6400" dirty="0"/>
              <a:t>На второ място са </a:t>
            </a:r>
            <a:r>
              <a:rPr lang="bg-BG" sz="6400" b="1" dirty="0"/>
              <a:t>макулите</a:t>
            </a:r>
            <a:r>
              <a:rPr lang="bg-BG" sz="6400" dirty="0"/>
              <a:t> (12,47%), представени предимно като </a:t>
            </a:r>
            <a:r>
              <a:rPr lang="bg-BG" sz="6400" b="1" dirty="0"/>
              <a:t>еритема</a:t>
            </a:r>
            <a:r>
              <a:rPr lang="en-US" sz="6400" b="1" dirty="0"/>
              <a:t> </a:t>
            </a:r>
            <a:r>
              <a:rPr lang="bg-BG" sz="6400" dirty="0"/>
              <a:t>и </a:t>
            </a:r>
            <a:r>
              <a:rPr lang="bg-BG" sz="6400" b="1" dirty="0"/>
              <a:t>петехии</a:t>
            </a:r>
            <a:r>
              <a:rPr lang="bg-BG" sz="6400" dirty="0"/>
              <a:t> (3,96%), представляващи 16,44% от първичните орални лезии </a:t>
            </a:r>
            <a:r>
              <a:rPr lang="bg-BG" sz="6400" baseline="30000" dirty="0"/>
              <a:t>37</a:t>
            </a:r>
            <a:endParaRPr lang="bg-BG" sz="6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727679" y="6246033"/>
            <a:ext cx="85282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g-BG" sz="700" dirty="0"/>
              <a:t>37 – </a:t>
            </a:r>
            <a:r>
              <a:rPr lang="en-US" sz="700" dirty="0"/>
              <a:t>Spirito F., </a:t>
            </a:r>
            <a:r>
              <a:rPr lang="en-US" sz="700" dirty="0" err="1"/>
              <a:t>Iandolo</a:t>
            </a:r>
            <a:r>
              <a:rPr lang="en-US" sz="700" dirty="0"/>
              <a:t> A., Amato A. et al. </a:t>
            </a:r>
            <a:r>
              <a:rPr lang="en-GB" sz="700" dirty="0"/>
              <a:t>Prevalence, Features and Degree of Association of Oral Lesions in COVID-19: A Systematic Review of Systematic Reviews. </a:t>
            </a:r>
            <a:r>
              <a:rPr lang="en-GB" sz="700" dirty="0" err="1"/>
              <a:t>Int.J</a:t>
            </a:r>
            <a:r>
              <a:rPr lang="en-GB" sz="700" dirty="0"/>
              <a:t> of Environmental Research and Public Health 2022; </a:t>
            </a:r>
            <a:r>
              <a:rPr lang="en-BG" sz="700" i="1" dirty="0">
                <a:effectLst/>
                <a:latin typeface="+mj-lt"/>
              </a:rPr>
              <a:t>19</a:t>
            </a:r>
            <a:r>
              <a:rPr lang="en-BG" sz="700" dirty="0">
                <a:effectLst/>
                <a:latin typeface="+mj-lt"/>
              </a:rPr>
              <a:t>,7486</a:t>
            </a:r>
            <a:r>
              <a:rPr lang="en-BG" sz="800" dirty="0">
                <a:effectLst/>
                <a:latin typeface="+mj-lt"/>
              </a:rPr>
              <a:t>,</a:t>
            </a:r>
            <a:endParaRPr lang="en-GB" sz="800" dirty="0">
              <a:latin typeface="+mj-lt"/>
            </a:endParaRPr>
          </a:p>
        </p:txBody>
      </p:sp>
      <p:pic>
        <p:nvPicPr>
          <p:cNvPr id="2049" name="Picture 1" descr="page9image47897712">
            <a:extLst>
              <a:ext uri="{FF2B5EF4-FFF2-40B4-BE49-F238E27FC236}">
                <a16:creationId xmlns:a16="http://schemas.microsoft.com/office/drawing/2014/main" id="{BE6F4C99-B726-9891-9E1C-F9B8CA642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79" y="683957"/>
            <a:ext cx="5574773" cy="489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8981C0-7156-90E9-A7E2-82C3BC0F72E8}"/>
              </a:ext>
            </a:extLst>
          </p:cNvPr>
          <p:cNvSpPr txBox="1"/>
          <p:nvPr/>
        </p:nvSpPr>
        <p:spPr>
          <a:xfrm>
            <a:off x="1561689" y="5621782"/>
            <a:ext cx="26515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1100" b="1" i="1" dirty="0"/>
              <a:t>Фиг.5 Орални лезии при </a:t>
            </a:r>
            <a:r>
              <a:rPr lang="en-US" sz="1100" b="1" i="1" dirty="0"/>
              <a:t>COVID-19</a:t>
            </a:r>
            <a:r>
              <a:rPr lang="en-US" sz="1100" b="1" i="1" baseline="30000" dirty="0"/>
              <a:t> (7)</a:t>
            </a:r>
            <a:endParaRPr lang="en-BG" sz="1100" i="1" dirty="0"/>
          </a:p>
        </p:txBody>
      </p:sp>
    </p:spTree>
    <p:extLst>
      <p:ext uri="{BB962C8B-B14F-4D97-AF65-F5344CB8AC3E}">
        <p14:creationId xmlns:p14="http://schemas.microsoft.com/office/powerpoint/2010/main" val="761842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9852" y="176126"/>
            <a:ext cx="5535709" cy="6681874"/>
          </a:xfrm>
        </p:spPr>
        <p:txBody>
          <a:bodyPr>
            <a:normAutofit fontScale="32500" lnSpcReduction="20000"/>
          </a:bodyPr>
          <a:lstStyle/>
          <a:p>
            <a:pPr algn="just"/>
            <a:endParaRPr lang="bg-BG" sz="3400" baseline="30000" dirty="0"/>
          </a:p>
          <a:p>
            <a:pPr algn="just">
              <a:lnSpc>
                <a:spcPct val="160000"/>
              </a:lnSpc>
            </a:pPr>
            <a:r>
              <a:rPr lang="bg-BG" sz="6400" dirty="0"/>
              <a:t>следват </a:t>
            </a:r>
            <a:r>
              <a:rPr lang="bg-BG" sz="6400" b="1" dirty="0"/>
              <a:t>везикули и були</a:t>
            </a:r>
            <a:r>
              <a:rPr lang="bg-BG" sz="6400" dirty="0"/>
              <a:t>, главно дифузни, и </a:t>
            </a:r>
            <a:r>
              <a:rPr lang="bg-BG" sz="6400" b="1" dirty="0"/>
              <a:t>бели плаки</a:t>
            </a:r>
            <a:r>
              <a:rPr lang="bg-BG" sz="6400" dirty="0"/>
              <a:t>, представляващи 4,97 % и 0,25% от докладваните орални лезии</a:t>
            </a:r>
            <a:r>
              <a:rPr lang="bg-BG" sz="6400" baseline="30000" dirty="0"/>
              <a:t>37</a:t>
            </a:r>
          </a:p>
          <a:p>
            <a:pPr algn="just">
              <a:lnSpc>
                <a:spcPct val="160000"/>
              </a:lnSpc>
            </a:pPr>
            <a:r>
              <a:rPr lang="bg-BG" sz="6400" b="1" dirty="0"/>
              <a:t>езикът, букалната и палатиналната лигавица</a:t>
            </a:r>
            <a:r>
              <a:rPr lang="bg-BG" sz="6400" dirty="0"/>
              <a:t>, </a:t>
            </a:r>
            <a:r>
              <a:rPr lang="bg-BG" sz="6400" b="1" dirty="0"/>
              <a:t>гингивата и устната </a:t>
            </a:r>
            <a:r>
              <a:rPr lang="bg-BG" sz="6400" dirty="0"/>
              <a:t>също са засегнати при пациенти с </a:t>
            </a:r>
            <a:r>
              <a:rPr lang="en-GB" sz="6400" dirty="0"/>
              <a:t>COVID-19</a:t>
            </a:r>
            <a:r>
              <a:rPr lang="bg-BG" sz="6400" dirty="0"/>
              <a:t> </a:t>
            </a:r>
            <a:r>
              <a:rPr lang="bg-BG" sz="6400" baseline="30000" dirty="0"/>
              <a:t>37</a:t>
            </a:r>
            <a:endParaRPr lang="bg-BG" sz="6400" dirty="0"/>
          </a:p>
          <a:p>
            <a:pPr algn="just">
              <a:lnSpc>
                <a:spcPct val="160000"/>
              </a:lnSpc>
            </a:pPr>
            <a:r>
              <a:rPr lang="bg-BG" sz="6400" dirty="0"/>
              <a:t>По-редки са </a:t>
            </a:r>
            <a:r>
              <a:rPr lang="bg-BG" sz="6400" b="1" dirty="0"/>
              <a:t>десквамативен гингивит </a:t>
            </a:r>
            <a:r>
              <a:rPr lang="bg-BG" sz="6400" dirty="0"/>
              <a:t>(0,63%), </a:t>
            </a:r>
            <a:r>
              <a:rPr lang="bg-BG" sz="6400" b="1" dirty="0"/>
              <a:t>лихеноидни</a:t>
            </a:r>
            <a:r>
              <a:rPr lang="bg-BG" sz="6400" dirty="0"/>
              <a:t> (4,2%) и </a:t>
            </a:r>
            <a:r>
              <a:rPr lang="bg-BG" sz="6400" b="1" dirty="0"/>
              <a:t>хеморагични </a:t>
            </a:r>
            <a:r>
              <a:rPr lang="bg-BG" sz="6400" dirty="0"/>
              <a:t>(2,3%) </a:t>
            </a:r>
            <a:r>
              <a:rPr lang="bg-BG" sz="6400" b="1" dirty="0"/>
              <a:t>лезии</a:t>
            </a:r>
            <a:r>
              <a:rPr lang="bg-BG" sz="6400" dirty="0"/>
              <a:t>, </a:t>
            </a:r>
            <a:r>
              <a:rPr lang="bg-BG" sz="6400" b="1" dirty="0"/>
              <a:t>орална кандидоза </a:t>
            </a:r>
            <a:r>
              <a:rPr lang="bg-BG" sz="6400" dirty="0"/>
              <a:t>(5,4%) и </a:t>
            </a:r>
            <a:r>
              <a:rPr lang="bg-BG" sz="6400" b="1" dirty="0"/>
              <a:t>некротизиращо пародонтално заболяване </a:t>
            </a:r>
            <a:r>
              <a:rPr lang="bg-BG" sz="6400" dirty="0"/>
              <a:t>(1,27%), вероятно дължащи се на имунно увреждане.</a:t>
            </a:r>
            <a:r>
              <a:rPr lang="bg-BG" sz="6400" baseline="30000" dirty="0"/>
              <a:t>37</a:t>
            </a:r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833454" y="6262974"/>
            <a:ext cx="852509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g-BG" sz="700" dirty="0"/>
              <a:t>37 – </a:t>
            </a:r>
            <a:r>
              <a:rPr lang="en-US" sz="700" dirty="0"/>
              <a:t>Spirito F., </a:t>
            </a:r>
            <a:r>
              <a:rPr lang="en-US" sz="700" dirty="0" err="1"/>
              <a:t>Iandolo</a:t>
            </a:r>
            <a:r>
              <a:rPr lang="en-US" sz="700" dirty="0"/>
              <a:t> A., Amato A. et al. </a:t>
            </a:r>
            <a:r>
              <a:rPr lang="en-GB" sz="700" dirty="0"/>
              <a:t>Prevalence, Features and Degree of Association of Oral Lesions in COVID-19: A Systematic Review of Systematic Reviews. </a:t>
            </a:r>
            <a:r>
              <a:rPr lang="en-GB" sz="700" dirty="0" err="1"/>
              <a:t>Int.J</a:t>
            </a:r>
            <a:r>
              <a:rPr lang="en-GB" sz="700" dirty="0"/>
              <a:t> of Environmental Research and Public Health 2022; </a:t>
            </a:r>
            <a:r>
              <a:rPr lang="en-BG" sz="700" i="1" dirty="0">
                <a:effectLst/>
                <a:latin typeface="+mj-lt"/>
              </a:rPr>
              <a:t>19</a:t>
            </a:r>
            <a:r>
              <a:rPr lang="en-BG" sz="700" dirty="0">
                <a:effectLst/>
                <a:latin typeface="+mj-lt"/>
              </a:rPr>
              <a:t>,7486,</a:t>
            </a:r>
            <a:endParaRPr lang="en-GB" sz="700" dirty="0">
              <a:latin typeface="+mj-lt"/>
            </a:endParaRPr>
          </a:p>
        </p:txBody>
      </p:sp>
      <p:pic>
        <p:nvPicPr>
          <p:cNvPr id="2049" name="Picture 1" descr="page9image47897712">
            <a:extLst>
              <a:ext uri="{FF2B5EF4-FFF2-40B4-BE49-F238E27FC236}">
                <a16:creationId xmlns:a16="http://schemas.microsoft.com/office/drawing/2014/main" id="{BE6F4C99-B726-9891-9E1C-F9B8CA642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79" y="683957"/>
            <a:ext cx="5574773" cy="489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8981C0-7156-90E9-A7E2-82C3BC0F72E8}"/>
              </a:ext>
            </a:extLst>
          </p:cNvPr>
          <p:cNvSpPr txBox="1"/>
          <p:nvPr/>
        </p:nvSpPr>
        <p:spPr>
          <a:xfrm>
            <a:off x="1561689" y="5621782"/>
            <a:ext cx="26515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1100" b="1" i="1" dirty="0"/>
              <a:t>Фиг.5 Орални лезии при </a:t>
            </a:r>
            <a:r>
              <a:rPr lang="en-US" sz="1100" b="1" i="1" dirty="0"/>
              <a:t>COVID-19</a:t>
            </a:r>
            <a:r>
              <a:rPr lang="en-US" sz="1100" b="1" i="1" baseline="30000" dirty="0"/>
              <a:t> (7)</a:t>
            </a:r>
            <a:endParaRPr lang="en-BG" sz="1100" i="1" dirty="0"/>
          </a:p>
        </p:txBody>
      </p:sp>
    </p:spTree>
    <p:extLst>
      <p:ext uri="{BB962C8B-B14F-4D97-AF65-F5344CB8AC3E}">
        <p14:creationId xmlns:p14="http://schemas.microsoft.com/office/powerpoint/2010/main" val="2582757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9CAD60-DE00-4914-237C-8D963A9B8E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50" y="735806"/>
            <a:ext cx="9918700" cy="48006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084FFB-6E6D-C313-7B43-B162178F2820}"/>
              </a:ext>
            </a:extLst>
          </p:cNvPr>
          <p:cNvSpPr txBox="1"/>
          <p:nvPr/>
        </p:nvSpPr>
        <p:spPr>
          <a:xfrm>
            <a:off x="1328738" y="5536406"/>
            <a:ext cx="97266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G" sz="1200" b="1" i="1" dirty="0"/>
              <a:t>Ф</a:t>
            </a:r>
            <a:r>
              <a:rPr lang="bg-BG" sz="1200" b="1" i="1" dirty="0" err="1"/>
              <a:t>иг</a:t>
            </a:r>
            <a:r>
              <a:rPr lang="bg-BG" sz="1200" b="1" i="1" dirty="0"/>
              <a:t>. 6 </a:t>
            </a:r>
            <a:r>
              <a:rPr lang="en-BG" sz="1200" b="1" i="1" dirty="0"/>
              <a:t>Единични улцеративни лезии с диаметър по-голям от 1 cm, разположени на различни места (a, b) със свързани петехии (c). Множество улцеративни лезии с подобен на еритема мултиформе аспект и тенденция към сливане (e,f) и херпетиформен аспект (d)</a:t>
            </a:r>
            <a:r>
              <a:rPr lang="bg-BG" sz="1200" b="1" i="1" dirty="0"/>
              <a:t> </a:t>
            </a:r>
            <a:r>
              <a:rPr lang="bg-BG" sz="1200" b="1" i="1" baseline="30000" dirty="0"/>
              <a:t>38</a:t>
            </a:r>
            <a:endParaRPr lang="en-BG" sz="1200" b="1" i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06818A-D424-347D-296B-4201D61C4088}"/>
              </a:ext>
            </a:extLst>
          </p:cNvPr>
          <p:cNvSpPr/>
          <p:nvPr/>
        </p:nvSpPr>
        <p:spPr>
          <a:xfrm>
            <a:off x="743412" y="6432381"/>
            <a:ext cx="107051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800" dirty="0"/>
              <a:t>38</a:t>
            </a:r>
            <a:r>
              <a:rPr lang="en-GB" sz="800" dirty="0"/>
              <a:t> – </a:t>
            </a:r>
            <a:r>
              <a:rPr lang="en-GB" sz="800" dirty="0" err="1"/>
              <a:t>Favia</a:t>
            </a:r>
            <a:r>
              <a:rPr lang="en-GB" sz="800" dirty="0"/>
              <a:t> G. </a:t>
            </a:r>
            <a:r>
              <a:rPr lang="en-GB" sz="800" dirty="0" err="1"/>
              <a:t>Tempesta</a:t>
            </a:r>
            <a:r>
              <a:rPr lang="en-GB" sz="800" dirty="0"/>
              <a:t> A., Barile G. Covid-19 Symptomatic Patients with Oral Lesions: Clinical and Histopathological Study on 123 Cases of the University Hospital Policlinic of Bari with a Purpose of a New Classification. J of Clinical Medicine, 2021, 10, 757 </a:t>
            </a:r>
          </a:p>
        </p:txBody>
      </p:sp>
    </p:spTree>
    <p:extLst>
      <p:ext uri="{BB962C8B-B14F-4D97-AF65-F5344CB8AC3E}">
        <p14:creationId xmlns:p14="http://schemas.microsoft.com/office/powerpoint/2010/main" val="3727143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3412" y="6432381"/>
            <a:ext cx="107051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800" dirty="0"/>
              <a:t>38</a:t>
            </a:r>
            <a:r>
              <a:rPr lang="en-GB" sz="800" dirty="0"/>
              <a:t>– </a:t>
            </a:r>
            <a:r>
              <a:rPr lang="en-GB" sz="800" dirty="0" err="1"/>
              <a:t>Favia</a:t>
            </a:r>
            <a:r>
              <a:rPr lang="en-GB" sz="800" dirty="0"/>
              <a:t> G. </a:t>
            </a:r>
            <a:r>
              <a:rPr lang="en-GB" sz="800" dirty="0" err="1"/>
              <a:t>Tempesta</a:t>
            </a:r>
            <a:r>
              <a:rPr lang="en-GB" sz="800" dirty="0"/>
              <a:t> A., Barile G. Covid-19 Symptomatic Patients with Oral Lesions: Clinical and Histopathological Study on 123 Cases of the University Hospital Policlinic of Bari with a Purpose of a New Classification. J of Clinical Medicine, 2021, 10, 757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CC4FDF9-2BCA-3159-A70C-73D46557F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563" y="312822"/>
            <a:ext cx="5830435" cy="5594266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D7FF21-E277-CB1E-DD41-8A73FFDD653A}"/>
              </a:ext>
            </a:extLst>
          </p:cNvPr>
          <p:cNvSpPr txBox="1"/>
          <p:nvPr/>
        </p:nvSpPr>
        <p:spPr>
          <a:xfrm>
            <a:off x="2090495" y="5907088"/>
            <a:ext cx="82867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200" b="1" i="1" dirty="0"/>
              <a:t>Фиг.7 </a:t>
            </a:r>
            <a:r>
              <a:rPr lang="en-BG" sz="1200" b="1" i="1" dirty="0"/>
              <a:t>Червена кандидоза, </a:t>
            </a:r>
            <a:r>
              <a:rPr lang="bg-BG" sz="1200" b="1" i="1" dirty="0" err="1"/>
              <a:t>медианен</a:t>
            </a:r>
            <a:r>
              <a:rPr lang="bg-BG" sz="1200" b="1" i="1" dirty="0"/>
              <a:t> ромбоиден </a:t>
            </a:r>
            <a:r>
              <a:rPr lang="bg-BG" sz="1200" b="1" i="1" dirty="0" err="1"/>
              <a:t>глосит</a:t>
            </a:r>
            <a:r>
              <a:rPr lang="en-BG" sz="1200" b="1" i="1" dirty="0"/>
              <a:t> (a); дифузна бяла кандидоза при интубиран</a:t>
            </a:r>
            <a:r>
              <a:rPr lang="bg-BG" sz="1200" b="1" i="1" dirty="0"/>
              <a:t> пациент (</a:t>
            </a:r>
            <a:r>
              <a:rPr lang="bg-BG" sz="1200" b="1" i="1" dirty="0" err="1"/>
              <a:t>b</a:t>
            </a:r>
            <a:r>
              <a:rPr lang="bg-BG" sz="1200" b="1" i="1" dirty="0"/>
              <a:t>); хиперплазия на </a:t>
            </a:r>
            <a:r>
              <a:rPr lang="bg-BG" sz="1200" b="1" i="1" dirty="0" err="1"/>
              <a:t>лингвалните</a:t>
            </a:r>
            <a:r>
              <a:rPr lang="bg-BG" sz="1200" b="1" i="1" dirty="0"/>
              <a:t> </a:t>
            </a:r>
            <a:r>
              <a:rPr lang="bg-BG" sz="1200" b="1" i="1" dirty="0" err="1"/>
              <a:t>папили</a:t>
            </a:r>
            <a:r>
              <a:rPr lang="bg-BG" sz="1200" b="1" i="1" dirty="0"/>
              <a:t> (</a:t>
            </a:r>
            <a:r>
              <a:rPr lang="en-US" sz="1200" b="1" i="1" dirty="0"/>
              <a:t>c</a:t>
            </a:r>
            <a:r>
              <a:rPr lang="bg-BG" sz="1200" b="1" i="1" dirty="0"/>
              <a:t>); </a:t>
            </a:r>
            <a:r>
              <a:rPr lang="bg-BG" sz="1200" b="1" i="1" dirty="0" err="1"/>
              <a:t>булозна</a:t>
            </a:r>
            <a:r>
              <a:rPr lang="bg-BG" sz="1200" b="1" i="1" dirty="0"/>
              <a:t> ангина на бузата със свързани </a:t>
            </a:r>
            <a:r>
              <a:rPr lang="bg-BG" sz="1200" b="1" i="1" dirty="0" err="1"/>
              <a:t>петехии</a:t>
            </a:r>
            <a:r>
              <a:rPr lang="bg-BG" sz="1200" b="1" i="1" dirty="0"/>
              <a:t> (</a:t>
            </a:r>
            <a:r>
              <a:rPr lang="en-GB" sz="1200" b="1" i="1" dirty="0"/>
              <a:t>d)</a:t>
            </a:r>
            <a:r>
              <a:rPr lang="bg-BG" sz="1200" b="1" i="1" dirty="0"/>
              <a:t> </a:t>
            </a:r>
            <a:r>
              <a:rPr lang="bg-BG" sz="1200" b="1" i="1" baseline="30000" dirty="0"/>
              <a:t>38</a:t>
            </a:r>
            <a:endParaRPr lang="en-BG" sz="1200" b="1" i="1" dirty="0"/>
          </a:p>
        </p:txBody>
      </p:sp>
    </p:spTree>
    <p:extLst>
      <p:ext uri="{BB962C8B-B14F-4D97-AF65-F5344CB8AC3E}">
        <p14:creationId xmlns:p14="http://schemas.microsoft.com/office/powerpoint/2010/main" val="2847040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181" y="1187650"/>
            <a:ext cx="10902443" cy="4743069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  <a:tabLst>
                <a:tab pos="171450" algn="l"/>
                <a:tab pos="685800" algn="l"/>
              </a:tabLst>
            </a:pPr>
            <a:r>
              <a:rPr lang="en-BG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bg-BG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ралните</a:t>
            </a:r>
            <a:r>
              <a:rPr lang="bg-BG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лезии при голяма част от болните са </a:t>
            </a:r>
            <a:r>
              <a:rPr lang="bg-BG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симптоматични </a:t>
            </a:r>
            <a:r>
              <a:rPr lang="bg-BG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(68% от случаите)</a:t>
            </a:r>
            <a:r>
              <a:rPr lang="bg-BG" sz="2000" baseline="30000" dirty="0">
                <a:ea typeface="Calibri" panose="020F0502020204030204" pitchFamily="34" charset="0"/>
                <a:cs typeface="Arial" panose="020B0604020202020204" pitchFamily="34" charset="0"/>
              </a:rPr>
              <a:t> 39</a:t>
            </a:r>
            <a:r>
              <a:rPr lang="bg-BG" sz="2000" dirty="0"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endParaRPr lang="en-BG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  <a:tabLst>
                <a:tab pos="171450" algn="l"/>
                <a:tab pos="685800" algn="l"/>
              </a:tabLst>
            </a:pPr>
            <a:r>
              <a:rPr lang="bg-BG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Срещат се почти </a:t>
            </a:r>
            <a:r>
              <a:rPr lang="bg-BG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еднакво в двата пола </a:t>
            </a:r>
            <a:r>
              <a:rPr lang="bg-BG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(49% жени и 51% мъже)</a:t>
            </a:r>
            <a:r>
              <a:rPr lang="bg-BG" sz="2000" baseline="30000" dirty="0">
                <a:ea typeface="Calibri" panose="020F0502020204030204" pitchFamily="34" charset="0"/>
                <a:cs typeface="Arial" panose="020B0604020202020204" pitchFamily="34" charset="0"/>
              </a:rPr>
              <a:t> 39</a:t>
            </a:r>
            <a:r>
              <a:rPr lang="bg-BG" sz="2000" dirty="0"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457200" lvl="0" indent="-457200" algn="just">
              <a:lnSpc>
                <a:spcPct val="150000"/>
              </a:lnSpc>
              <a:spcBef>
                <a:spcPts val="0"/>
              </a:spcBef>
              <a:buAutoNum type="arabicPeriod"/>
              <a:tabLst>
                <a:tab pos="171450" algn="l"/>
                <a:tab pos="685800" algn="l"/>
              </a:tabLst>
            </a:pPr>
            <a:r>
              <a:rPr lang="bg-BG" sz="2000" dirty="0">
                <a:ea typeface="Calibri" panose="020F0502020204030204" pitchFamily="34" charset="0"/>
                <a:cs typeface="Arial" panose="020B0604020202020204" pitchFamily="34" charset="0"/>
              </a:rPr>
              <a:t>П</a:t>
            </a:r>
            <a:r>
              <a:rPr lang="bg-BG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ациентите в </a:t>
            </a:r>
            <a:r>
              <a:rPr lang="bg-BG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по-напреднала възраст </a:t>
            </a:r>
            <a:r>
              <a:rPr lang="bg-BG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bg-BG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по-висока тежест на заболяването </a:t>
            </a:r>
            <a:r>
              <a:rPr lang="bg-BG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COVID-19 са с по-широко разпространени и </a:t>
            </a:r>
            <a:r>
              <a:rPr lang="bg-BG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тежки орални лезии</a:t>
            </a:r>
            <a:r>
              <a:rPr lang="bg-BG" sz="20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g-BG" sz="2000" baseline="30000" dirty="0">
                <a:ea typeface="Calibri" panose="020F0502020204030204" pitchFamily="34" charset="0"/>
                <a:cs typeface="Arial" panose="020B0604020202020204" pitchFamily="34" charset="0"/>
              </a:rPr>
              <a:t>39</a:t>
            </a:r>
            <a:r>
              <a:rPr lang="bg-BG" sz="2000" dirty="0"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bg-BG" sz="2000" baseline="30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lnSpc>
                <a:spcPct val="150000"/>
              </a:lnSpc>
              <a:spcBef>
                <a:spcPts val="0"/>
              </a:spcBef>
              <a:buAutoNum type="arabicPeriod"/>
              <a:tabLst>
                <a:tab pos="171450" algn="l"/>
                <a:tab pos="685800" algn="l"/>
              </a:tabLst>
            </a:pPr>
            <a:r>
              <a:rPr lang="bg-BG" sz="2000" dirty="0">
                <a:ea typeface="Calibri" panose="020F0502020204030204" pitchFamily="34" charset="0"/>
                <a:cs typeface="Arial" panose="020B0604020202020204" pitchFamily="34" charset="0"/>
              </a:rPr>
              <a:t>Н</a:t>
            </a:r>
            <a:r>
              <a:rPr lang="bg-BG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ай-често срещаните места на засягане са </a:t>
            </a:r>
            <a:r>
              <a:rPr lang="bg-BG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езика</a:t>
            </a:r>
            <a:r>
              <a:rPr lang="bg-BG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(38%), </a:t>
            </a:r>
            <a:r>
              <a:rPr lang="bg-BG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лабиалната лигавица </a:t>
            </a:r>
            <a:r>
              <a:rPr lang="bg-BG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(26%) и </a:t>
            </a:r>
            <a:r>
              <a:rPr lang="bg-BG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небцето</a:t>
            </a:r>
            <a:r>
              <a:rPr lang="bg-BG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(22%) </a:t>
            </a:r>
            <a:r>
              <a:rPr lang="bg-BG" sz="2000" baseline="30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39</a:t>
            </a:r>
            <a:r>
              <a:rPr lang="bg-BG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bg-BG" sz="2000" baseline="30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171450" algn="l"/>
              </a:tabLst>
            </a:pPr>
            <a:r>
              <a:rPr lang="bg-BG" sz="2000" dirty="0"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en-US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писъкът</a:t>
            </a:r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на</a:t>
            </a:r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g-BG" sz="2000" dirty="0">
                <a:ea typeface="Calibri" panose="020F0502020204030204" pitchFamily="34" charset="0"/>
                <a:cs typeface="Arial" panose="020B0604020202020204" pitchFamily="34" charset="0"/>
              </a:rPr>
              <a:t>оралните </a:t>
            </a:r>
            <a:r>
              <a:rPr lang="en-US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симптоми</a:t>
            </a:r>
            <a:r>
              <a:rPr lang="bg-BG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свързани със заболяването </a:t>
            </a:r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нарас</a:t>
            </a:r>
            <a:r>
              <a:rPr lang="bg-BG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тва</a:t>
            </a:r>
            <a:r>
              <a:rPr lang="bg-BG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непрекъснато </a:t>
            </a:r>
            <a:r>
              <a:rPr lang="en-US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от</a:t>
            </a:r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началото</a:t>
            </a:r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на</a:t>
            </a:r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пандемията</a:t>
            </a:r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bg-BG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Много често се набл</a:t>
            </a:r>
            <a:r>
              <a:rPr lang="bg-BG" sz="2000" dirty="0">
                <a:ea typeface="Calibri" panose="020F0502020204030204" pitchFamily="34" charset="0"/>
                <a:cs typeface="Arial" panose="020B0604020202020204" pitchFamily="34" charset="0"/>
              </a:rPr>
              <a:t>юдават </a:t>
            </a:r>
            <a:r>
              <a:rPr lang="bg-BG" sz="2000" b="1" dirty="0">
                <a:ea typeface="Calibri" panose="020F0502020204030204" pitchFamily="34" charset="0"/>
                <a:cs typeface="Arial" panose="020B0604020202020204" pitchFamily="34" charset="0"/>
              </a:rPr>
              <a:t>п</a:t>
            </a:r>
            <a:r>
              <a:rPr lang="bg-BG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ромените на езика </a:t>
            </a:r>
            <a:r>
              <a:rPr lang="bg-BG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като </a:t>
            </a:r>
            <a:r>
              <a:rPr lang="bg-BG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подуване</a:t>
            </a:r>
            <a:r>
              <a:rPr lang="bg-BG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или </a:t>
            </a:r>
            <a:r>
              <a:rPr lang="bg-BG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обезцветяване, </a:t>
            </a:r>
            <a:r>
              <a:rPr lang="bg-BG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нарушения на вкуса (</a:t>
            </a:r>
            <a:r>
              <a:rPr lang="bg-BG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dysgeusia</a:t>
            </a:r>
            <a:r>
              <a:rPr lang="bg-BG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bg-BG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глосит</a:t>
            </a:r>
            <a:r>
              <a:rPr lang="bg-BG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 неравномерна </a:t>
            </a:r>
            <a:r>
              <a:rPr lang="bg-BG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депапилация</a:t>
            </a:r>
            <a:r>
              <a:rPr lang="bg-BG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bg-BG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преходен </a:t>
            </a:r>
            <a:r>
              <a:rPr lang="bg-BG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лингвален</a:t>
            </a:r>
            <a:r>
              <a:rPr lang="bg-BG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папилит</a:t>
            </a:r>
            <a:r>
              <a:rPr lang="bg-BG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20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40</a:t>
            </a:r>
            <a:endParaRPr lang="en-BG" sz="2000" b="1" baseline="30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50000"/>
              </a:lnSpc>
              <a:spcAft>
                <a:spcPts val="800"/>
              </a:spcAft>
              <a:buNone/>
              <a:tabLst>
                <a:tab pos="171450" algn="l"/>
              </a:tabLst>
            </a:pPr>
            <a:endParaRPr lang="bg-BG" sz="20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8517" y="6315391"/>
            <a:ext cx="10528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800" dirty="0"/>
              <a:t>39 - </a:t>
            </a:r>
            <a:r>
              <a:rPr lang="en-US" sz="800" dirty="0" err="1"/>
              <a:t>Iranmanesh</a:t>
            </a:r>
            <a:r>
              <a:rPr lang="en-US" sz="800" dirty="0"/>
              <a:t> B., Khalili </a:t>
            </a:r>
            <a:r>
              <a:rPr lang="bg-BG" sz="800" dirty="0"/>
              <a:t>М., </a:t>
            </a:r>
            <a:r>
              <a:rPr lang="en-US" sz="800" dirty="0"/>
              <a:t>Amiri R et al. Oral manifestations of COVID‐19 disease: A review article. Dermatologic Therapy. Wiley, 2021; 34: e145780</a:t>
            </a:r>
            <a:endParaRPr lang="bg-BG" sz="800" dirty="0"/>
          </a:p>
          <a:p>
            <a:r>
              <a:rPr lang="bg-BG" sz="800" dirty="0"/>
              <a:t>40 - </a:t>
            </a:r>
            <a:r>
              <a:rPr lang="en-GB" sz="800" dirty="0"/>
              <a:t>Nuno‐Gonzalez </a:t>
            </a:r>
            <a:r>
              <a:rPr lang="bg-BG" sz="800" dirty="0"/>
              <a:t>А. </a:t>
            </a:r>
            <a:r>
              <a:rPr lang="en-GB" sz="800" dirty="0"/>
              <a:t>et al. Prevalence of mucocutaneous manifestations in </a:t>
            </a:r>
            <a:r>
              <a:rPr lang="bg-BG" sz="800" dirty="0"/>
              <a:t> </a:t>
            </a:r>
            <a:r>
              <a:rPr lang="en-GB" sz="800" dirty="0"/>
              <a:t>666 patients with COVID‐19 in a field hospital in Spain: oral and palmoplantar findings. Courtesy British Journal of Dermatology/Wiley Online Library; Internet free access (Sept 2020) </a:t>
            </a:r>
            <a:endParaRPr lang="en-US" sz="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F83EB25-19DA-FF9E-E72E-A5696CA44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778" y="334537"/>
            <a:ext cx="11026522" cy="853113"/>
          </a:xfrm>
        </p:spPr>
        <p:txBody>
          <a:bodyPr>
            <a:normAutofit/>
          </a:bodyPr>
          <a:lstStyle/>
          <a:p>
            <a:pPr algn="ctr"/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Особености на оралните лезии при C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OVID-19</a:t>
            </a:r>
          </a:p>
        </p:txBody>
      </p:sp>
    </p:spTree>
    <p:extLst>
      <p:ext uri="{BB962C8B-B14F-4D97-AF65-F5344CB8AC3E}">
        <p14:creationId xmlns:p14="http://schemas.microsoft.com/office/powerpoint/2010/main" val="1596586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12" y="317209"/>
            <a:ext cx="10784988" cy="2681703"/>
          </a:xfrm>
        </p:spPr>
        <p:txBody>
          <a:bodyPr>
            <a:normAutofit/>
          </a:bodyPr>
          <a:lstStyle/>
          <a:p>
            <a:pPr algn="just"/>
            <a:r>
              <a:rPr lang="bg-BG" sz="2000" dirty="0"/>
              <a:t>Според </a:t>
            </a:r>
            <a:r>
              <a:rPr lang="en-US" sz="2000" dirty="0"/>
              <a:t>Tim Spector, </a:t>
            </a:r>
            <a:r>
              <a:rPr lang="bg-BG" sz="2000" dirty="0"/>
              <a:t>професор по генетична епидемиология в </a:t>
            </a:r>
            <a:r>
              <a:rPr lang="en-US" sz="2000" dirty="0"/>
              <a:t>King's College London </a:t>
            </a:r>
            <a:r>
              <a:rPr lang="bg-BG" sz="2000" dirty="0"/>
              <a:t>и водещ изследовател на </a:t>
            </a:r>
            <a:r>
              <a:rPr lang="en-US" sz="2000" dirty="0"/>
              <a:t>ZOE COVID Symptom Study </a:t>
            </a:r>
            <a:r>
              <a:rPr lang="bg-BG" sz="2000" dirty="0"/>
              <a:t>има все повече пациенти с </a:t>
            </a:r>
            <a:r>
              <a:rPr lang="en-US" sz="2000" dirty="0"/>
              <a:t>COVID-19, </a:t>
            </a:r>
            <a:r>
              <a:rPr lang="bg-BG" sz="2000" dirty="0"/>
              <a:t>които се оплакват от проблеми с устната кухина - </a:t>
            </a:r>
            <a:r>
              <a:rPr lang="bg-BG" sz="2000" b="1" dirty="0"/>
              <a:t>промяна в цвета на езика и уголемяването му</a:t>
            </a:r>
            <a:r>
              <a:rPr lang="bg-BG" sz="2000" dirty="0"/>
              <a:t>, както и наличие на </a:t>
            </a:r>
            <a:r>
              <a:rPr lang="bg-BG" sz="2000" b="1" dirty="0"/>
              <a:t>странни орални язви </a:t>
            </a:r>
            <a:endParaRPr lang="en-US" sz="2000" b="1" dirty="0"/>
          </a:p>
          <a:p>
            <a:pPr algn="just"/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12848" y="6336656"/>
            <a:ext cx="1048162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700" dirty="0">
                <a:effectLst/>
                <a:latin typeface="+mj-lt"/>
                <a:ea typeface="Calibri" panose="020F0502020204030204" pitchFamily="34" charset="0"/>
              </a:rPr>
              <a:t>40 - </a:t>
            </a:r>
            <a:r>
              <a:rPr lang="bg-BG" sz="700" dirty="0" err="1">
                <a:latin typeface="+mj-lt"/>
              </a:rPr>
              <a:t>N</a:t>
            </a:r>
            <a:r>
              <a:rPr lang="en-GB" sz="700" dirty="0">
                <a:latin typeface="+mj-lt"/>
              </a:rPr>
              <a:t>uno‐Gonzalez </a:t>
            </a:r>
            <a:r>
              <a:rPr lang="bg-BG" sz="700" dirty="0">
                <a:latin typeface="+mj-lt"/>
              </a:rPr>
              <a:t>А. </a:t>
            </a:r>
            <a:r>
              <a:rPr lang="en-GB" sz="700" dirty="0">
                <a:latin typeface="+mj-lt"/>
              </a:rPr>
              <a:t>et al. Prevalence of mucocutaneous manifestations in </a:t>
            </a:r>
            <a:r>
              <a:rPr lang="bg-BG" sz="700" dirty="0">
                <a:latin typeface="+mj-lt"/>
              </a:rPr>
              <a:t> </a:t>
            </a:r>
            <a:r>
              <a:rPr lang="en-GB" sz="700" dirty="0">
                <a:latin typeface="+mj-lt"/>
              </a:rPr>
              <a:t>666 patients with COVID‐19 in a field hospital in Spain: oral and palmoplantar findings. Courtesy British Journal of Dermatology/Wiley Online Library; Internet free access (Sept 2020) </a:t>
            </a:r>
            <a:r>
              <a:rPr lang="en-BG" sz="700" dirty="0">
                <a:effectLst/>
                <a:latin typeface="+mj-lt"/>
              </a:rPr>
              <a:t> </a:t>
            </a:r>
            <a:endParaRPr lang="en-BG" sz="700" dirty="0">
              <a:latin typeface="+mj-lt"/>
            </a:endParaRPr>
          </a:p>
          <a:p>
            <a:r>
              <a:rPr lang="en-US" sz="7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41 - https://</a:t>
            </a:r>
            <a:r>
              <a:rPr lang="en-US" sz="700" dirty="0" err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twitter.com</a:t>
            </a:r>
            <a:r>
              <a:rPr lang="en-US" sz="7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700" dirty="0" err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timspector</a:t>
            </a:r>
            <a:r>
              <a:rPr lang="en-US" sz="7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/status/1352644367874482176</a:t>
            </a:r>
            <a:endParaRPr lang="bg-BG" sz="700" dirty="0">
              <a:latin typeface="+mj-lt"/>
              <a:ea typeface="Calibri" panose="020F0502020204030204" pitchFamily="34" charset="0"/>
            </a:endParaRPr>
          </a:p>
          <a:p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474B6A-7969-1A40-4104-852A0EE15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96" y="1854409"/>
            <a:ext cx="3563392" cy="3149181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BB245E-3876-76BD-09DC-7FBB8B341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47" y="1854408"/>
            <a:ext cx="3264872" cy="3149181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EA808E-53B0-9A69-3FF8-F97A4D7D8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94" y="1854409"/>
            <a:ext cx="3344227" cy="3149181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BFADD8-5554-37F3-F5D5-69C69BA53E8E}"/>
              </a:ext>
            </a:extLst>
          </p:cNvPr>
          <p:cNvSpPr txBox="1"/>
          <p:nvPr/>
        </p:nvSpPr>
        <p:spPr>
          <a:xfrm>
            <a:off x="191437" y="5071686"/>
            <a:ext cx="44451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100" b="1" i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Фиг.</a:t>
            </a:r>
            <a:r>
              <a:rPr lang="bg-BG" sz="1100" b="1" i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bg-BG" sz="1100" b="1" i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 Промени в езика на пациент</a:t>
            </a:r>
          </a:p>
          <a:p>
            <a:pPr algn="ctr"/>
            <a:r>
              <a:rPr lang="bg-BG" sz="1100" b="1" i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с </a:t>
            </a:r>
            <a:r>
              <a:rPr lang="en-GB" sz="1100" b="1" i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COVID – 19 </a:t>
            </a:r>
            <a:r>
              <a:rPr lang="en-GB" sz="1100" b="1" i="1" baseline="300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40</a:t>
            </a:r>
            <a:endParaRPr lang="bg-BG" sz="2800" b="1" i="1" baseline="300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AA9B0E-6642-0C03-A83C-87C99B7D3209}"/>
              </a:ext>
            </a:extLst>
          </p:cNvPr>
          <p:cNvSpPr txBox="1"/>
          <p:nvPr/>
        </p:nvSpPr>
        <p:spPr>
          <a:xfrm>
            <a:off x="3376403" y="5079672"/>
            <a:ext cx="44451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100" b="1" i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Фиг.9. Промени в езика на пациент</a:t>
            </a:r>
          </a:p>
          <a:p>
            <a:pPr algn="ctr"/>
            <a:r>
              <a:rPr lang="bg-BG" sz="1100" b="1" i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с </a:t>
            </a:r>
            <a:r>
              <a:rPr lang="en-GB" sz="1100" b="1" i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COVID – 19 </a:t>
            </a:r>
            <a:r>
              <a:rPr lang="en-GB" sz="1100" b="1" i="1" baseline="300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40</a:t>
            </a:r>
            <a:endParaRPr lang="bg-BG" sz="2800" b="1" i="1" baseline="300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D5BC66-6DF6-F66A-70D5-297874EDD256}"/>
              </a:ext>
            </a:extLst>
          </p:cNvPr>
          <p:cNvSpPr txBox="1"/>
          <p:nvPr/>
        </p:nvSpPr>
        <p:spPr>
          <a:xfrm>
            <a:off x="7555418" y="5040100"/>
            <a:ext cx="44451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100" b="1" i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Фиг.10. Промени в езика на пациент</a:t>
            </a:r>
          </a:p>
          <a:p>
            <a:pPr algn="ctr"/>
            <a:r>
              <a:rPr lang="bg-BG" sz="1100" b="1" i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с </a:t>
            </a:r>
            <a:r>
              <a:rPr lang="en-GB" sz="1100" b="1" i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COVID – 19 </a:t>
            </a:r>
            <a:r>
              <a:rPr lang="en-GB" sz="1100" b="1" i="1" baseline="300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41</a:t>
            </a:r>
            <a:endParaRPr lang="bg-BG" sz="2800" b="1" i="1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1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49" y="278781"/>
            <a:ext cx="11496907" cy="528567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dirty="0"/>
              <a:t>Според British Association of Dermatologists (</a:t>
            </a:r>
            <a:r>
              <a:rPr lang="en-US" sz="2000" dirty="0"/>
              <a:t>BAD) </a:t>
            </a:r>
            <a:r>
              <a:rPr lang="ru-RU" sz="2000" dirty="0"/>
              <a:t>признаците, характерни за т.нар. </a:t>
            </a:r>
            <a:r>
              <a:rPr lang="ru-RU" sz="2000" b="1" dirty="0"/>
              <a:t>"COVID език" </a:t>
            </a:r>
            <a:r>
              <a:rPr lang="ru-RU" sz="2000" dirty="0"/>
              <a:t>включват</a:t>
            </a:r>
            <a:r>
              <a:rPr lang="ru-RU" sz="2000" b="1" dirty="0"/>
              <a:t>: възпаление на </a:t>
            </a:r>
            <a:r>
              <a:rPr lang="en-US" sz="2000" b="1" dirty="0" err="1"/>
              <a:t>п</a:t>
            </a:r>
            <a:r>
              <a:rPr lang="bg-BG" sz="2000" b="1" dirty="0" err="1"/>
              <a:t>апилите</a:t>
            </a:r>
            <a:r>
              <a:rPr lang="ru-RU" sz="2000" b="1" dirty="0"/>
              <a:t> на повърхността на езика, подуване и възпаление на езика или </a:t>
            </a:r>
            <a:r>
              <a:rPr lang="ru-RU" sz="2000" b="1" dirty="0" err="1"/>
              <a:t>отпечатъци</a:t>
            </a:r>
            <a:r>
              <a:rPr lang="ru-RU" sz="2000" b="1" dirty="0"/>
              <a:t> от </a:t>
            </a:r>
            <a:r>
              <a:rPr lang="ru-RU" sz="2000" b="1" dirty="0" err="1"/>
              <a:t>зъбите</a:t>
            </a:r>
            <a:r>
              <a:rPr lang="ru-RU" sz="2000" b="1" dirty="0"/>
              <a:t> </a:t>
            </a:r>
            <a:r>
              <a:rPr lang="ru-RU" sz="2000" b="1" dirty="0" err="1"/>
              <a:t>встрани</a:t>
            </a:r>
            <a:r>
              <a:rPr lang="ru-RU" sz="2000" b="1" dirty="0"/>
              <a:t>, </a:t>
            </a:r>
            <a:r>
              <a:rPr lang="ru-RU" sz="2000" b="1" dirty="0" err="1"/>
              <a:t>депапилирани</a:t>
            </a:r>
            <a:r>
              <a:rPr lang="ru-RU" sz="2000" b="1" dirty="0"/>
              <a:t> </a:t>
            </a:r>
            <a:r>
              <a:rPr lang="ru-RU" sz="2000" b="1" dirty="0" err="1"/>
              <a:t>участъци</a:t>
            </a:r>
            <a:r>
              <a:rPr lang="ru-RU" sz="2000" b="1" dirty="0"/>
              <a:t> </a:t>
            </a:r>
            <a:r>
              <a:rPr lang="en-US" sz="2000" b="1" baseline="30000" dirty="0"/>
              <a:t>42</a:t>
            </a:r>
            <a:endParaRPr lang="ru-RU" sz="2000" b="1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dirty="0"/>
              <a:t>Мненията на различните автори се разминават. Докато BAD oпределя характерни белези на "</a:t>
            </a:r>
            <a:r>
              <a:rPr lang="ru-RU" sz="2000" b="1" dirty="0"/>
              <a:t>COVID език</a:t>
            </a:r>
            <a:r>
              <a:rPr lang="ru-RU" sz="2000" dirty="0"/>
              <a:t>", друг британски учен - Tim Spector счита, че „</a:t>
            </a:r>
            <a:r>
              <a:rPr lang="ru-RU" sz="2000" b="1" dirty="0"/>
              <a:t>докато няма повече данни е твърде рано </a:t>
            </a:r>
            <a:r>
              <a:rPr lang="ru-RU" sz="2000" dirty="0"/>
              <a:t>той да се добави към всички официални списъци на симптомите, но денталните медици, оралните хирурзи и др</a:t>
            </a:r>
            <a:r>
              <a:rPr lang="en-US" sz="2000" dirty="0"/>
              <a:t>. </a:t>
            </a:r>
            <a:r>
              <a:rPr lang="ru-RU" sz="2000" dirty="0"/>
              <a:t>специалисти, които оглеждат устата на хората трябва да са наясно, че такава промяна може да е </a:t>
            </a:r>
            <a:r>
              <a:rPr lang="ru-RU" sz="2000" b="1" dirty="0"/>
              <a:t>един от ранните признаци на инфекция </a:t>
            </a:r>
            <a:r>
              <a:rPr lang="ru-RU" sz="2000" dirty="0"/>
              <a:t>с COVID-19”</a:t>
            </a:r>
            <a:r>
              <a:rPr lang="en-US" sz="2000" dirty="0"/>
              <a:t>.</a:t>
            </a:r>
            <a:r>
              <a:rPr lang="ru-RU" sz="2000" dirty="0"/>
              <a:t> </a:t>
            </a:r>
            <a:r>
              <a:rPr lang="en-US" sz="2000" baseline="30000" dirty="0"/>
              <a:t>39</a:t>
            </a:r>
            <a:endParaRPr lang="ru-RU" sz="20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dirty="0"/>
              <a:t> По-рано загубата на мирис и вкус изглеждаше странен симптом в началото, но сега се  счита за една от най-често срещаните прояви и е част от основния списък със симптоми.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dirty="0"/>
              <a:t>Други усещания, съобщени от някои COVID-19 пациенти, които предстои да бъдат потвърдени включват </a:t>
            </a:r>
            <a:r>
              <a:rPr lang="ru-RU" sz="2000" b="1" dirty="0"/>
              <a:t>изтръпване, усещане за изтръпване или </a:t>
            </a:r>
            <a:r>
              <a:rPr lang="ru-RU" sz="2000" b="1" dirty="0" err="1"/>
              <a:t>парене</a:t>
            </a:r>
            <a:r>
              <a:rPr lang="ru-RU" sz="2000" b="1" dirty="0"/>
              <a:t> </a:t>
            </a:r>
            <a:r>
              <a:rPr lang="en-US" sz="2000" baseline="30000" dirty="0"/>
              <a:t>39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49BD47-BDC4-7207-1BCF-2ED3730EF462}"/>
              </a:ext>
            </a:extLst>
          </p:cNvPr>
          <p:cNvSpPr/>
          <p:nvPr/>
        </p:nvSpPr>
        <p:spPr>
          <a:xfrm>
            <a:off x="446049" y="6384363"/>
            <a:ext cx="94979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/>
              <a:t>39 - </a:t>
            </a:r>
            <a:r>
              <a:rPr lang="en-US" sz="700" dirty="0" err="1"/>
              <a:t>Iranmanesh</a:t>
            </a:r>
            <a:r>
              <a:rPr lang="en-US" sz="700" dirty="0"/>
              <a:t> B., Khalili </a:t>
            </a:r>
            <a:r>
              <a:rPr lang="bg-BG" sz="700" dirty="0"/>
              <a:t>М., </a:t>
            </a:r>
            <a:r>
              <a:rPr lang="en-US" sz="700" dirty="0"/>
              <a:t>Amiri R et al. Oral manifestations of COVID‐19 disease: A review article. Dermatologic Therapy. Wiley, 2021; 34: e145780; </a:t>
            </a:r>
          </a:p>
          <a:p>
            <a:r>
              <a:rPr lang="en-US" sz="700" dirty="0"/>
              <a:t>42 - Pawlowski A. What is the coronavirus fizzing symptom? Health &amp; Wellness. https://</a:t>
            </a:r>
            <a:r>
              <a:rPr lang="en-US" sz="700" dirty="0" err="1"/>
              <a:t>www.today.com</a:t>
            </a:r>
            <a:r>
              <a:rPr lang="en-US" sz="700" dirty="0"/>
              <a:t>/health, April 13, 2020</a:t>
            </a:r>
          </a:p>
          <a:p>
            <a:endParaRPr lang="en-US" sz="8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10189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305" y="100361"/>
            <a:ext cx="10515600" cy="6668429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bg-BG" sz="2400" dirty="0">
                <a:effectLst/>
                <a:ea typeface="Times New Roman" panose="02020603050405020304" pitchFamily="18" charset="0"/>
              </a:rPr>
              <a:t>По отношение на оралните лезии,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Schaffner</a:t>
            </a:r>
            <a:r>
              <a:rPr lang="bg-BG" sz="2400" dirty="0">
                <a:effectLst/>
                <a:ea typeface="Times New Roman" panose="02020603050405020304" pitchFamily="18" charset="0"/>
              </a:rPr>
              <a:t> представя друга теза: </a:t>
            </a:r>
            <a:r>
              <a:rPr lang="bg-BG" sz="2400" dirty="0" err="1">
                <a:effectLst/>
                <a:ea typeface="Times New Roman" panose="02020603050405020304" pitchFamily="18" charset="0"/>
              </a:rPr>
              <a:t>м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оже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устата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bg-BG" sz="2400" dirty="0">
                <a:effectLst/>
                <a:ea typeface="Times New Roman" panose="02020603050405020304" pitchFamily="18" charset="0"/>
              </a:rPr>
              <a:t>да не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е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уязвима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към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новата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коронавирус</a:t>
            </a:r>
            <a:r>
              <a:rPr lang="bg-BG" sz="2400" dirty="0">
                <a:effectLst/>
                <a:ea typeface="Times New Roman" panose="02020603050405020304" pitchFamily="18" charset="0"/>
              </a:rPr>
              <a:t>на инфекция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но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COVID-19 </a:t>
            </a:r>
            <a:r>
              <a:rPr lang="bg-BG" sz="2400" dirty="0">
                <a:effectLst/>
                <a:ea typeface="Times New Roman" panose="02020603050405020304" pitchFamily="18" charset="0"/>
              </a:rPr>
              <a:t>би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мо</a:t>
            </a:r>
            <a:r>
              <a:rPr lang="bg-BG" sz="2400" dirty="0" err="1">
                <a:effectLst/>
                <a:ea typeface="Times New Roman" panose="02020603050405020304" pitchFamily="18" charset="0"/>
              </a:rPr>
              <a:t>гъл</a:t>
            </a:r>
            <a:r>
              <a:rPr lang="bg-BG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да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създаде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</a:rPr>
              <a:t>имунно</a:t>
            </a:r>
            <a:r>
              <a:rPr lang="en-US" sz="24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</a:rPr>
              <a:t>обстоятелство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такова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че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други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вируси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като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400" b="1" dirty="0">
                <a:effectLst/>
                <a:ea typeface="Times New Roman" panose="02020603050405020304" pitchFamily="18" charset="0"/>
              </a:rPr>
              <a:t>herpes </a:t>
            </a:r>
            <a:r>
              <a:rPr lang="en-US" sz="2400" b="1" dirty="0">
                <a:effectLst/>
                <a:ea typeface="Times New Roman" panose="02020603050405020304" pitchFamily="18" charset="0"/>
              </a:rPr>
              <a:t>labialis </a:t>
            </a:r>
            <a:r>
              <a:rPr lang="en-US" sz="2400" b="1" dirty="0" err="1">
                <a:effectLst/>
                <a:ea typeface="Times New Roman" panose="02020603050405020304" pitchFamily="18" charset="0"/>
              </a:rPr>
              <a:t>или</a:t>
            </a:r>
            <a:r>
              <a:rPr lang="en-US" sz="2400" b="1" dirty="0">
                <a:effectLst/>
                <a:ea typeface="Times New Roman" panose="02020603050405020304" pitchFamily="18" charset="0"/>
              </a:rPr>
              <a:t> herpes simplex virus </a:t>
            </a:r>
            <a:r>
              <a:rPr lang="bg-BG" sz="2400" b="1" dirty="0">
                <a:effectLst/>
                <a:ea typeface="Times New Roman" panose="02020603050405020304" pitchFamily="18" charset="0"/>
              </a:rPr>
              <a:t>тип </a:t>
            </a:r>
            <a:r>
              <a:rPr lang="en-US" sz="2400" b="1" dirty="0">
                <a:effectLst/>
                <a:ea typeface="Times New Roman" panose="02020603050405020304" pitchFamily="18" charset="0"/>
              </a:rPr>
              <a:t>1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ко</a:t>
            </a:r>
            <a:r>
              <a:rPr lang="bg-BG" sz="2400" dirty="0">
                <a:effectLst/>
                <a:ea typeface="Times New Roman" panose="02020603050405020304" pitchFamily="18" charset="0"/>
              </a:rPr>
              <a:t>й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то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причинява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инфекция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на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устните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устата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или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венците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може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</a:rPr>
              <a:t>да</a:t>
            </a:r>
            <a:r>
              <a:rPr lang="en-US" sz="24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</a:rPr>
              <a:t>се</a:t>
            </a:r>
            <a:r>
              <a:rPr lang="en-US" sz="24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</a:rPr>
              <a:t>активират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 </a:t>
            </a:r>
            <a:r>
              <a:rPr lang="bg-BG" sz="2400" dirty="0">
                <a:effectLst/>
                <a:ea typeface="Times New Roman" panose="02020603050405020304" pitchFamily="18" charset="0"/>
              </a:rPr>
              <a:t>Според него, предстои и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зследователите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да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определ</a:t>
            </a:r>
            <a:r>
              <a:rPr lang="bg-BG" sz="2400" dirty="0">
                <a:effectLst/>
                <a:ea typeface="Times New Roman" panose="02020603050405020304" pitchFamily="18" charset="0"/>
              </a:rPr>
              <a:t>ят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дали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всички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проблеми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с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устата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и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езика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са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наистина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свързани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с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COVID-19</a:t>
            </a:r>
            <a:r>
              <a:rPr lang="bg-BG" sz="2400" baseline="30000" dirty="0">
                <a:effectLst/>
                <a:ea typeface="Times New Roman" panose="02020603050405020304" pitchFamily="18" charset="0"/>
              </a:rPr>
              <a:t>42</a:t>
            </a:r>
            <a:r>
              <a:rPr lang="bg-BG" sz="2400" dirty="0">
                <a:effectLst/>
                <a:ea typeface="Times New Roman" panose="02020603050405020304" pitchFamily="18" charset="0"/>
              </a:rPr>
              <a:t>.</a:t>
            </a:r>
            <a:r>
              <a:rPr lang="en-BG" sz="2400" dirty="0">
                <a:effectLst/>
              </a:rPr>
              <a:t> </a:t>
            </a:r>
            <a:r>
              <a:rPr lang="bg-BG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Според авторите най-важните </a:t>
            </a:r>
            <a:r>
              <a:rPr lang="bg-BG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предразполагащи фактори </a:t>
            </a:r>
            <a:r>
              <a:rPr lang="bg-BG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за поява на орални лезии при пациенти с COVID-19 са: </a:t>
            </a:r>
            <a:endParaRPr lang="en-US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2400" b="1" dirty="0"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bg-BG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липсата на хигиена на устната кухина</a:t>
            </a:r>
            <a:r>
              <a:rPr lang="en-US" sz="24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FontTx/>
              <a:buChar char="-"/>
            </a:pPr>
            <a:r>
              <a:rPr lang="bg-BG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опортюнистични инфекции</a:t>
            </a:r>
            <a:r>
              <a:rPr lang="en-US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FontTx/>
              <a:buChar char="-"/>
            </a:pPr>
            <a:r>
              <a:rPr lang="bg-BG" sz="2400" b="1" dirty="0"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bg-BG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трес</a:t>
            </a:r>
            <a:r>
              <a:rPr lang="en-US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FontTx/>
              <a:buChar char="-"/>
            </a:pPr>
            <a:r>
              <a:rPr lang="bg-BG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придружаващи болести като ЗД, имуносупресия</a:t>
            </a:r>
            <a:endParaRPr lang="en-US" sz="24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  <a:buFontTx/>
              <a:buChar char="-"/>
            </a:pPr>
            <a:r>
              <a:rPr lang="bg-BG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травма </a:t>
            </a:r>
            <a:r>
              <a:rPr lang="bg-BG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(вследствие </a:t>
            </a:r>
            <a:r>
              <a:rPr lang="bg-BG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интубация</a:t>
            </a:r>
            <a:r>
              <a:rPr lang="bg-BG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  <a:buFontTx/>
              <a:buChar char="-"/>
            </a:pPr>
            <a:r>
              <a:rPr lang="bg-BG" sz="24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васкулит</a:t>
            </a:r>
            <a:r>
              <a:rPr lang="bg-BG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и хипервъзпалителен отговор, вторични за COVID-19</a:t>
            </a:r>
            <a:r>
              <a:rPr lang="bg-BG" sz="2400" baseline="30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39</a:t>
            </a:r>
            <a:r>
              <a:rPr lang="bg-BG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BG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D85E43-6D3A-1D5A-0EF0-8A12A4A43620}"/>
              </a:ext>
            </a:extLst>
          </p:cNvPr>
          <p:cNvSpPr/>
          <p:nvPr/>
        </p:nvSpPr>
        <p:spPr>
          <a:xfrm>
            <a:off x="640305" y="6550223"/>
            <a:ext cx="94979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/>
              <a:t>39 - </a:t>
            </a:r>
            <a:r>
              <a:rPr lang="en-US" sz="700" dirty="0" err="1"/>
              <a:t>Iranmanesh</a:t>
            </a:r>
            <a:r>
              <a:rPr lang="en-US" sz="700" dirty="0"/>
              <a:t> B., Khalili </a:t>
            </a:r>
            <a:r>
              <a:rPr lang="bg-BG" sz="700" dirty="0"/>
              <a:t>М., </a:t>
            </a:r>
            <a:r>
              <a:rPr lang="en-US" sz="700" dirty="0"/>
              <a:t>Amiri R et al. Oral manifestations of COVID‐19 disease: A review article. Dermatologic Therapy. Wiley, 2021; 34: e145780; </a:t>
            </a:r>
          </a:p>
          <a:p>
            <a:r>
              <a:rPr lang="en-US" sz="700" dirty="0"/>
              <a:t>42 - Pawlowski A. What is the coronavirus fizzing symptom? Health &amp; Wellness. https://</a:t>
            </a:r>
            <a:r>
              <a:rPr lang="en-US" sz="700" dirty="0" err="1"/>
              <a:t>www.today.com</a:t>
            </a:r>
            <a:r>
              <a:rPr lang="en-US" sz="700" dirty="0"/>
              <a:t>/health, April 13, 2020</a:t>
            </a:r>
          </a:p>
          <a:p>
            <a:endParaRPr lang="en-US" sz="8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24710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/>
          <a:lstStyle/>
          <a:p>
            <a:pPr algn="ctr"/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Лечение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орални лезии при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729" y="1408934"/>
            <a:ext cx="10515600" cy="5259495"/>
          </a:xfrm>
        </p:spPr>
        <p:txBody>
          <a:bodyPr>
            <a:normAutofit/>
          </a:bodyPr>
          <a:lstStyle/>
          <a:p>
            <a:pPr algn="just"/>
            <a:r>
              <a:rPr lang="bg-BG" sz="2400" dirty="0"/>
              <a:t>Приложени са следните локални лечения </a:t>
            </a:r>
            <a:r>
              <a:rPr lang="bg-BG" sz="2400" baseline="30000" dirty="0"/>
              <a:t>43</a:t>
            </a:r>
            <a:r>
              <a:rPr lang="bg-BG" sz="2400" dirty="0"/>
              <a:t>:</a:t>
            </a:r>
          </a:p>
          <a:p>
            <a:pPr algn="just"/>
            <a:r>
              <a:rPr lang="bg-BG" sz="2400" dirty="0"/>
              <a:t>1. Гел с </a:t>
            </a:r>
            <a:r>
              <a:rPr lang="bg-BG" sz="2400" b="1" dirty="0" err="1"/>
              <a:t>хиалуронова</a:t>
            </a:r>
            <a:r>
              <a:rPr lang="bg-BG" sz="2400" b="1" dirty="0"/>
              <a:t> киселина и </a:t>
            </a:r>
            <a:r>
              <a:rPr lang="bg-BG" sz="2400" b="1" dirty="0" err="1"/>
              <a:t>хлорхексидин</a:t>
            </a:r>
            <a:r>
              <a:rPr lang="bg-BG" sz="2400" b="1" dirty="0"/>
              <a:t> </a:t>
            </a:r>
            <a:r>
              <a:rPr lang="bg-BG" sz="2400" dirty="0"/>
              <a:t>2% вода за уста или гел (два пъти на ден) в продължение на 14 дни при пациенти с </a:t>
            </a:r>
            <a:r>
              <a:rPr lang="bg-BG" sz="2400" b="1" dirty="0" err="1"/>
              <a:t>улцеро</a:t>
            </a:r>
            <a:r>
              <a:rPr lang="bg-BG" sz="2400" b="1" dirty="0"/>
              <a:t>-ерозивни лезии</a:t>
            </a:r>
            <a:r>
              <a:rPr lang="bg-BG" sz="2400" dirty="0"/>
              <a:t>;</a:t>
            </a:r>
          </a:p>
          <a:p>
            <a:pPr algn="just"/>
            <a:r>
              <a:rPr lang="bg-BG" sz="2400" dirty="0"/>
              <a:t>2. </a:t>
            </a:r>
            <a:r>
              <a:rPr lang="bg-BG" sz="2400" b="1" dirty="0" err="1"/>
              <a:t>Миконазолов</a:t>
            </a:r>
            <a:r>
              <a:rPr lang="bg-BG" sz="2400" b="1" dirty="0"/>
              <a:t> нитрат </a:t>
            </a:r>
            <a:r>
              <a:rPr lang="bg-BG" sz="2400" dirty="0"/>
              <a:t>два пъти дневно при пациенти с </a:t>
            </a:r>
            <a:r>
              <a:rPr lang="bg-BG" sz="2400" dirty="0" err="1"/>
              <a:t>цитологична</a:t>
            </a:r>
            <a:r>
              <a:rPr lang="bg-BG" sz="2400" dirty="0"/>
              <a:t> диагноза </a:t>
            </a:r>
            <a:r>
              <a:rPr lang="bg-BG" sz="2400" b="1" dirty="0" err="1"/>
              <a:t>кандидоза</a:t>
            </a:r>
            <a:r>
              <a:rPr lang="bg-BG" sz="2400" dirty="0"/>
              <a:t>;</a:t>
            </a:r>
          </a:p>
          <a:p>
            <a:pPr algn="just"/>
            <a:r>
              <a:rPr lang="bg-BG" sz="2400" dirty="0"/>
              <a:t>3. </a:t>
            </a:r>
            <a:r>
              <a:rPr lang="bg-BG" sz="2400" b="1" dirty="0" err="1"/>
              <a:t>Транексамова</a:t>
            </a:r>
            <a:r>
              <a:rPr lang="bg-BG" sz="2400" b="1" dirty="0"/>
              <a:t> киселина </a:t>
            </a:r>
            <a:r>
              <a:rPr lang="bg-BG" sz="2400" dirty="0"/>
              <a:t>при </a:t>
            </a:r>
            <a:r>
              <a:rPr lang="bg-BG" sz="2400" b="1" dirty="0"/>
              <a:t>локални кръвоизливи;</a:t>
            </a:r>
            <a:endParaRPr lang="bg-BG" sz="2400" dirty="0"/>
          </a:p>
          <a:p>
            <a:pPr algn="just"/>
            <a:r>
              <a:rPr lang="bg-BG" sz="2400" dirty="0"/>
              <a:t>Ако язвените лезии не зараснат след 14 дни при пациенти с лека форма на </a:t>
            </a:r>
            <a:r>
              <a:rPr lang="en-US" sz="2400" dirty="0" err="1"/>
              <a:t>Covid</a:t>
            </a:r>
            <a:r>
              <a:rPr lang="en-US" sz="2400" dirty="0"/>
              <a:t>-</a:t>
            </a:r>
            <a:r>
              <a:rPr lang="bg-BG" sz="2400" dirty="0"/>
              <a:t>19, се извършва биопсия при локална анестезия, с предварително изплакване с хлорхексидин 2% вода за уста за поне една минута.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87729" y="6442502"/>
            <a:ext cx="1118467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700" dirty="0">
                <a:latin typeface="+mj-lt"/>
              </a:rPr>
              <a:t>43 – </a:t>
            </a:r>
            <a:r>
              <a:rPr lang="bg-BG" sz="700" dirty="0" err="1">
                <a:latin typeface="+mj-lt"/>
              </a:rPr>
              <a:t>F</a:t>
            </a:r>
            <a:r>
              <a:rPr lang="en-US" sz="700" dirty="0">
                <a:latin typeface="+mj-lt"/>
              </a:rPr>
              <a:t>avia G. </a:t>
            </a:r>
            <a:r>
              <a:rPr lang="en-US" sz="700" dirty="0" err="1">
                <a:latin typeface="+mj-lt"/>
              </a:rPr>
              <a:t>Tempesta</a:t>
            </a:r>
            <a:r>
              <a:rPr lang="en-US" sz="700" dirty="0">
                <a:latin typeface="+mj-lt"/>
              </a:rPr>
              <a:t> A., Barile G. Covid-19 Symptomatic Patients with Oral Lesions: Clinical and Histopathological Study on 123 Cases of the University Hospital Policlinic of Bari with a Purpose of a New Classification. J of Clinical Medicine, </a:t>
            </a:r>
            <a:r>
              <a:rPr lang="en-BG" sz="700" b="1" dirty="0">
                <a:effectLst/>
                <a:latin typeface="+mj-lt"/>
              </a:rPr>
              <a:t>2021</a:t>
            </a:r>
            <a:r>
              <a:rPr lang="en-BG" sz="700" dirty="0">
                <a:effectLst/>
                <a:latin typeface="+mj-lt"/>
              </a:rPr>
              <a:t>, </a:t>
            </a:r>
            <a:r>
              <a:rPr lang="en-BG" sz="700" i="1" dirty="0">
                <a:effectLst/>
                <a:latin typeface="+mj-lt"/>
              </a:rPr>
              <a:t>10</a:t>
            </a:r>
            <a:r>
              <a:rPr lang="en-BG" sz="700" dirty="0">
                <a:effectLst/>
                <a:latin typeface="+mj-lt"/>
              </a:rPr>
              <a:t>, 757 </a:t>
            </a:r>
            <a:endParaRPr lang="en-BG" sz="700" dirty="0">
              <a:latin typeface="+mj-lt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98302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16FFF77-D638-759C-5EA9-84BEB5C6A0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27" y="764427"/>
            <a:ext cx="5128834" cy="51288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1" y="101646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886" y="1195974"/>
            <a:ext cx="6951023" cy="5294036"/>
          </a:xfrm>
        </p:spPr>
        <p:txBody>
          <a:bodyPr>
            <a:normAutofit fontScale="85000" lnSpcReduction="20000"/>
          </a:bodyPr>
          <a:lstStyle/>
          <a:p>
            <a:pPr algn="thaiDist">
              <a:lnSpc>
                <a:spcPct val="120000"/>
              </a:lnSpc>
            </a:pPr>
            <a:r>
              <a:rPr lang="bg-BG" sz="2600" dirty="0"/>
              <a:t>През 12 март 2020г. СЗО обяви </a:t>
            </a:r>
            <a:r>
              <a:rPr lang="bg-BG" sz="2600" b="1" dirty="0"/>
              <a:t>световна пандемия</a:t>
            </a:r>
            <a:r>
              <a:rPr lang="bg-BG" sz="2600" dirty="0"/>
              <a:t>. Причината бе глобалното разпространение на </a:t>
            </a:r>
            <a:r>
              <a:rPr lang="en-US" sz="2600" dirty="0"/>
              <a:t>SARS-CoV-2 </a:t>
            </a:r>
            <a:r>
              <a:rPr lang="bg-BG" sz="2600" dirty="0"/>
              <a:t>и хилядите смъртни случаи, причинени от заразяването с корона вирус (</a:t>
            </a:r>
            <a:r>
              <a:rPr lang="en-US" sz="2600" dirty="0"/>
              <a:t>COVID-19)</a:t>
            </a:r>
            <a:r>
              <a:rPr lang="bg-BG" sz="2600" dirty="0"/>
              <a:t> и последващите от това усложнения. Тогава никой не бе запознат с </a:t>
            </a:r>
            <a:r>
              <a:rPr lang="en-US" sz="2600" dirty="0" err="1"/>
              <a:t>н</a:t>
            </a:r>
            <a:r>
              <a:rPr lang="bg-BG" sz="2600" dirty="0"/>
              <a:t>овата болест,</a:t>
            </a:r>
            <a:r>
              <a:rPr lang="en-US" sz="2600" dirty="0"/>
              <a:t> </a:t>
            </a:r>
            <a:r>
              <a:rPr lang="bg-BG" sz="2600" dirty="0"/>
              <a:t>пристигаща от Ухан и предизвикваща пневмония с непознат</a:t>
            </a:r>
            <a:r>
              <a:rPr lang="en-US" sz="2600" dirty="0"/>
              <a:t> </a:t>
            </a:r>
            <a:r>
              <a:rPr lang="bg-BG" sz="2600" dirty="0"/>
              <a:t>произход</a:t>
            </a:r>
            <a:r>
              <a:rPr lang="en-US" sz="2600" baseline="30000" dirty="0"/>
              <a:t>1</a:t>
            </a:r>
            <a:r>
              <a:rPr lang="bg-BG" sz="2600" dirty="0"/>
              <a:t>. </a:t>
            </a:r>
            <a:endParaRPr lang="en-US" sz="2600" dirty="0"/>
          </a:p>
          <a:p>
            <a:pPr algn="thaiDist">
              <a:lnSpc>
                <a:spcPct val="120000"/>
              </a:lnSpc>
            </a:pPr>
            <a:r>
              <a:rPr lang="bg-BG" sz="2600" dirty="0"/>
              <a:t>Някои автори наричат този вирус </a:t>
            </a:r>
            <a:r>
              <a:rPr lang="bg-BG" sz="2600" b="1" dirty="0"/>
              <a:t>W</a:t>
            </a:r>
            <a:r>
              <a:rPr lang="en-US" sz="2600" b="1" dirty="0" err="1"/>
              <a:t>uhan</a:t>
            </a:r>
            <a:r>
              <a:rPr lang="en-US" sz="2600" b="1" dirty="0"/>
              <a:t> virus</a:t>
            </a:r>
            <a:r>
              <a:rPr lang="bg-BG" sz="2600" b="1" dirty="0"/>
              <a:t> </a:t>
            </a:r>
            <a:r>
              <a:rPr lang="en-US" sz="2600" b="1" dirty="0"/>
              <a:t>/</a:t>
            </a:r>
            <a:r>
              <a:rPr lang="bg-BG" sz="2600" b="1" dirty="0"/>
              <a:t> </a:t>
            </a:r>
            <a:r>
              <a:rPr lang="en-US" sz="2600" b="1" dirty="0"/>
              <a:t>Wuhan coronavirus</a:t>
            </a:r>
            <a:r>
              <a:rPr lang="en-US" sz="2600" dirty="0"/>
              <a:t>, н</a:t>
            </a:r>
            <a:r>
              <a:rPr lang="bg-BG" sz="2600" dirty="0"/>
              <a:t>о официално приетото му име е </a:t>
            </a:r>
            <a:r>
              <a:rPr lang="en-US" sz="2600" b="1" dirty="0"/>
              <a:t>COVID-19</a:t>
            </a:r>
            <a:r>
              <a:rPr lang="bg-BG" sz="2600" b="1" dirty="0"/>
              <a:t> вирус. </a:t>
            </a:r>
            <a:r>
              <a:rPr lang="bg-BG" sz="2600" dirty="0"/>
              <a:t>По препоръка на СЗО в общественото здраве не</a:t>
            </a:r>
            <a:r>
              <a:rPr lang="en-US" sz="2600" dirty="0"/>
              <a:t> </a:t>
            </a:r>
            <a:r>
              <a:rPr lang="bg-BG" sz="2600" dirty="0"/>
              <a:t>е желателно да</a:t>
            </a:r>
            <a:r>
              <a:rPr lang="en-US" sz="2600" dirty="0"/>
              <a:t> </a:t>
            </a:r>
            <a:r>
              <a:rPr lang="bg-BG" sz="2600" dirty="0"/>
              <a:t>се ползват имена, базирани на местоположения</a:t>
            </a:r>
            <a:r>
              <a:rPr lang="en-US" sz="2600" dirty="0"/>
              <a:t>, </a:t>
            </a:r>
            <a:r>
              <a:rPr lang="bg-BG" sz="2600" dirty="0"/>
              <a:t>но и с оглед заболяването, причинено от този вирус да не се смесва с болестта</a:t>
            </a:r>
            <a:r>
              <a:rPr lang="en-US" sz="2600" dirty="0"/>
              <a:t> </a:t>
            </a:r>
            <a:r>
              <a:rPr lang="bg-BG" sz="2600" dirty="0" err="1"/>
              <a:t>S</a:t>
            </a:r>
            <a:r>
              <a:rPr lang="en-US" sz="2600" dirty="0"/>
              <a:t>ARS</a:t>
            </a:r>
            <a:r>
              <a:rPr lang="bg-BG" sz="2600" dirty="0"/>
              <a:t>,</a:t>
            </a:r>
            <a:r>
              <a:rPr lang="en-US" sz="2600" dirty="0"/>
              <a:t> </a:t>
            </a:r>
            <a:r>
              <a:rPr lang="bg-BG" sz="2600" dirty="0"/>
              <a:t>причинена от S</a:t>
            </a:r>
            <a:r>
              <a:rPr lang="en-US" sz="2600" dirty="0"/>
              <a:t>ARS-</a:t>
            </a:r>
            <a:r>
              <a:rPr lang="en-US" sz="2600" dirty="0" err="1"/>
              <a:t>CoV</a:t>
            </a:r>
            <a:r>
              <a:rPr lang="bg-BG" sz="2600" dirty="0"/>
              <a:t> </a:t>
            </a:r>
            <a:r>
              <a:rPr lang="en-US" sz="2600" baseline="30000" dirty="0"/>
              <a:t>2,3,4</a:t>
            </a:r>
            <a:endParaRPr lang="bg-BG" sz="2600" dirty="0"/>
          </a:p>
        </p:txBody>
      </p:sp>
      <p:sp>
        <p:nvSpPr>
          <p:cNvPr id="7" name="Rectangle 6"/>
          <p:cNvSpPr/>
          <p:nvPr/>
        </p:nvSpPr>
        <p:spPr>
          <a:xfrm>
            <a:off x="733207" y="6174539"/>
            <a:ext cx="726077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700" dirty="0">
                <a:latin typeface="+mj-lt"/>
              </a:rPr>
              <a:t>1- </a:t>
            </a:r>
            <a:r>
              <a:rPr lang="en-US" sz="700" dirty="0" err="1">
                <a:latin typeface="+mj-lt"/>
              </a:rPr>
              <a:t>Ciotti</a:t>
            </a:r>
            <a:r>
              <a:rPr lang="en-US" sz="700" dirty="0">
                <a:latin typeface="+mj-lt"/>
              </a:rPr>
              <a:t> M., </a:t>
            </a:r>
            <a:r>
              <a:rPr lang="en-US" sz="700" dirty="0" err="1">
                <a:latin typeface="+mj-lt"/>
              </a:rPr>
              <a:t>Ciccozzi</a:t>
            </a:r>
            <a:r>
              <a:rPr lang="en-US" sz="700" dirty="0">
                <a:latin typeface="+mj-lt"/>
              </a:rPr>
              <a:t> M., </a:t>
            </a:r>
            <a:r>
              <a:rPr lang="en-US" sz="700" dirty="0" err="1">
                <a:latin typeface="+mj-lt"/>
              </a:rPr>
              <a:t>Terrinoni</a:t>
            </a:r>
            <a:r>
              <a:rPr lang="en-US" sz="700" dirty="0">
                <a:latin typeface="+mj-lt"/>
              </a:rPr>
              <a:t> A. et al. The COVID-19 pandemic. Critical Reviews in Clinical Laboratory Sciences. 2020; 57; 365-388</a:t>
            </a:r>
          </a:p>
          <a:p>
            <a:r>
              <a:rPr lang="en-US" sz="700" dirty="0">
                <a:latin typeface="+mj-lt"/>
              </a:rPr>
              <a:t>2 – </a:t>
            </a:r>
            <a:r>
              <a:rPr lang="en-GB" sz="700" b="0" i="0" u="none" strike="noStrike" dirty="0">
                <a:effectLst/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the new coronavirus will finally get a proper name</a:t>
            </a:r>
            <a:r>
              <a:rPr lang="en-GB" sz="700" b="0" i="0" u="none" strike="noStrike" dirty="0">
                <a:effectLst/>
                <a:latin typeface="+mj-lt"/>
              </a:rPr>
              <a:t>. // BBC News. 5 February 2020.</a:t>
            </a:r>
            <a:endParaRPr lang="en-US" sz="700" dirty="0">
              <a:latin typeface="+mj-lt"/>
            </a:endParaRPr>
          </a:p>
          <a:p>
            <a:r>
              <a:rPr lang="en-US" sz="700" dirty="0">
                <a:latin typeface="+mj-lt"/>
              </a:rPr>
              <a:t>3 - </a:t>
            </a:r>
            <a:r>
              <a:rPr lang="en-GB" sz="700" b="0" i="0" u="none" strike="noStrike" dirty="0">
                <a:effectLst/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Why won't the WHO call the coronavirus by its name, SARS-CoV-2?</a:t>
            </a:r>
            <a:r>
              <a:rPr lang="en-GB" sz="700" b="0" i="0" u="none" strike="noStrike" dirty="0">
                <a:effectLst/>
                <a:latin typeface="+mj-lt"/>
              </a:rPr>
              <a:t>. //  </a:t>
            </a:r>
            <a:r>
              <a:rPr lang="en-GB" sz="700" b="0" i="0" u="none" strike="noStrike" dirty="0">
                <a:effectLst/>
                <a:latin typeface="+mj-lt"/>
                <a:hlinkClick r:id="rId6" tooltip="Quartz (publication) (страницата не съществува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Quartz</a:t>
            </a:r>
            <a:r>
              <a:rPr lang="en-GB" sz="700" b="0" i="0" u="none" strike="noStrike" dirty="0">
                <a:effectLst/>
                <a:latin typeface="+mj-lt"/>
              </a:rPr>
              <a:t>. 18 March 2020</a:t>
            </a:r>
            <a:endParaRPr lang="en-US" sz="700" dirty="0">
              <a:latin typeface="+mj-lt"/>
            </a:endParaRPr>
          </a:p>
          <a:p>
            <a:r>
              <a:rPr lang="en-US" sz="700" dirty="0">
                <a:latin typeface="+mj-lt"/>
              </a:rPr>
              <a:t>4 - </a:t>
            </a:r>
            <a:r>
              <a:rPr lang="en-GB" sz="700" b="0" i="0" u="none" strike="noStrike" dirty="0">
                <a:effectLst/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aming the coronavirus disease (COVID-2019) and the virus that causes it</a:t>
            </a:r>
            <a:r>
              <a:rPr lang="en-GB" sz="700" b="0" i="0" u="none" strike="noStrike" dirty="0">
                <a:effectLst/>
                <a:latin typeface="+mj-lt"/>
              </a:rPr>
              <a:t>. // World Health </a:t>
            </a:r>
            <a:r>
              <a:rPr lang="en-GB" sz="700" b="0" i="0" u="none" strike="noStrike" dirty="0">
                <a:solidFill>
                  <a:srgbClr val="202122"/>
                </a:solidFill>
                <a:effectLst/>
                <a:latin typeface="+mj-lt"/>
              </a:rPr>
              <a:t>Organization. 2020</a:t>
            </a:r>
          </a:p>
          <a:p>
            <a:r>
              <a:rPr lang="bg-BG" sz="700" dirty="0">
                <a:solidFill>
                  <a:srgbClr val="202122"/>
                </a:solidFill>
                <a:latin typeface="+mj-lt"/>
              </a:rPr>
              <a:t>5 </a:t>
            </a:r>
            <a:r>
              <a:rPr lang="en-GB" sz="700" dirty="0">
                <a:solidFill>
                  <a:srgbClr val="202122"/>
                </a:solidFill>
                <a:latin typeface="+mj-lt"/>
              </a:rPr>
              <a:t>- </a:t>
            </a:r>
            <a:r>
              <a:rPr lang="en-GB" sz="700" dirty="0">
                <a:latin typeface="+mj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https://www.vectorstock.com</a:t>
            </a:r>
            <a:r>
              <a:rPr lang="en-GB" sz="700" dirty="0">
                <a:latin typeface="+mj-lt"/>
              </a:rPr>
              <a:t> </a:t>
            </a:r>
            <a:endParaRPr lang="en-US" sz="7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CC0B4C-4C83-1310-AE89-83EC9B870A86}"/>
              </a:ext>
            </a:extLst>
          </p:cNvPr>
          <p:cNvSpPr txBox="1"/>
          <p:nvPr/>
        </p:nvSpPr>
        <p:spPr>
          <a:xfrm>
            <a:off x="1411468" y="5477360"/>
            <a:ext cx="252583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i="1" dirty="0" err="1"/>
              <a:t>Ф</a:t>
            </a:r>
            <a:r>
              <a:rPr lang="bg-BG" sz="1000" b="1" i="1" dirty="0" err="1"/>
              <a:t>иг</a:t>
            </a:r>
            <a:r>
              <a:rPr lang="bg-BG" sz="1000" b="1" i="1" dirty="0"/>
              <a:t>. 1 . </a:t>
            </a:r>
            <a:r>
              <a:rPr lang="bg-BG" sz="1000" b="1" i="1" dirty="0" err="1"/>
              <a:t>Коронав</a:t>
            </a:r>
            <a:r>
              <a:rPr lang="en-US" sz="1000" b="1" i="1" dirty="0" err="1"/>
              <a:t>и</a:t>
            </a:r>
            <a:r>
              <a:rPr lang="bg-BG" sz="1000" b="1" i="1" dirty="0" err="1"/>
              <a:t>русна</a:t>
            </a:r>
            <a:r>
              <a:rPr lang="bg-BG" sz="1000" b="1" i="1" dirty="0"/>
              <a:t> пандемия </a:t>
            </a:r>
            <a:r>
              <a:rPr lang="bg-BG" sz="1000" b="1" i="1" baseline="30000" dirty="0"/>
              <a:t>(</a:t>
            </a:r>
            <a:r>
              <a:rPr lang="bg-BG" sz="1000" b="1" i="1" baseline="30000" dirty="0">
                <a:latin typeface="+mj-lt"/>
              </a:rPr>
              <a:t>5</a:t>
            </a:r>
            <a:r>
              <a:rPr lang="bg-BG" sz="1000" baseline="30000" dirty="0">
                <a:latin typeface="+mj-lt"/>
              </a:rPr>
              <a:t>)</a:t>
            </a:r>
            <a:endParaRPr lang="en-BG" sz="1000" baseline="30000" dirty="0"/>
          </a:p>
        </p:txBody>
      </p:sp>
    </p:spTree>
    <p:extLst>
      <p:ext uri="{BB962C8B-B14F-4D97-AF65-F5344CB8AC3E}">
        <p14:creationId xmlns:p14="http://schemas.microsoft.com/office/powerpoint/2010/main" val="1899245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295" y="815166"/>
            <a:ext cx="10725615" cy="5423757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/>
              <a:t>Клинично и хистопатологично проучване </a:t>
            </a:r>
            <a:r>
              <a:rPr lang="ru-RU" sz="2400" dirty="0"/>
              <a:t>върху 123 пациента с </a:t>
            </a:r>
            <a:r>
              <a:rPr lang="en-GB" sz="2400" dirty="0"/>
              <a:t>COVID-19 </a:t>
            </a:r>
            <a:r>
              <a:rPr lang="bg-BG" sz="2400" dirty="0"/>
              <a:t>и орални лезии в Университетската поликлиника в Бари, Италия </a:t>
            </a:r>
            <a:r>
              <a:rPr lang="ru-RU" sz="2400" dirty="0"/>
              <a:t>подчертава, че </a:t>
            </a:r>
            <a:r>
              <a:rPr lang="ru-RU" sz="2400" b="1" dirty="0"/>
              <a:t>оралните лезии в повече от половината от случаите (65,9%) са настъпили в ранния стадий на Covid-19 преди началото на специфичното лечение</a:t>
            </a:r>
            <a:r>
              <a:rPr lang="ru-RU" sz="2400" dirty="0"/>
              <a:t>. </a:t>
            </a:r>
          </a:p>
          <a:p>
            <a:pPr algn="just"/>
            <a:r>
              <a:rPr lang="ru-RU" sz="2400" dirty="0"/>
              <a:t>Според авторите </a:t>
            </a:r>
            <a:r>
              <a:rPr lang="ru-RU" sz="2400" b="1" dirty="0"/>
              <a:t>физиопатологичният механизъм</a:t>
            </a:r>
            <a:r>
              <a:rPr lang="ru-RU" sz="2400" dirty="0"/>
              <a:t>, който стои в основата на образуването на ранни орални лезии е </a:t>
            </a:r>
            <a:r>
              <a:rPr lang="ru-RU" sz="2400" b="1" dirty="0"/>
              <a:t>тромбоза на субепителни и по-дълбоки съдове.</a:t>
            </a:r>
          </a:p>
          <a:p>
            <a:pPr algn="just"/>
            <a:r>
              <a:rPr lang="ru-RU" sz="2400" dirty="0"/>
              <a:t>Следователно наличието на орални лезии може да представлява </a:t>
            </a:r>
            <a:r>
              <a:rPr lang="ru-RU" sz="2400" b="1" dirty="0"/>
              <a:t>първоначален признак на периферна тромбоза</a:t>
            </a:r>
            <a:r>
              <a:rPr lang="ru-RU" sz="2400" dirty="0"/>
              <a:t>, предупредителен знак за възможна еволюция до тежко заболяване. </a:t>
            </a:r>
          </a:p>
          <a:p>
            <a:pPr algn="just"/>
            <a:r>
              <a:rPr lang="ru-RU" sz="2400" dirty="0"/>
              <a:t>Авторите съветват, че в тези случаи </a:t>
            </a:r>
            <a:r>
              <a:rPr lang="ru-RU" sz="2400" b="1" dirty="0"/>
              <a:t>антикоагулантото лечение </a:t>
            </a:r>
            <a:r>
              <a:rPr lang="ru-RU" sz="2400" dirty="0"/>
              <a:t>трябва да започне възм</a:t>
            </a:r>
            <a:r>
              <a:rPr lang="bg-BG" sz="2400" dirty="0"/>
              <a:t>ожно най-рано.</a:t>
            </a:r>
            <a:r>
              <a:rPr lang="bg-BG" sz="2400" baseline="30000" dirty="0"/>
              <a:t>43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A50182-DCAF-DE22-B2C8-3839F6B798E3}"/>
              </a:ext>
            </a:extLst>
          </p:cNvPr>
          <p:cNvSpPr/>
          <p:nvPr/>
        </p:nvSpPr>
        <p:spPr>
          <a:xfrm>
            <a:off x="687729" y="6442502"/>
            <a:ext cx="1118467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700" dirty="0">
                <a:latin typeface="+mj-lt"/>
              </a:rPr>
              <a:t>43 – </a:t>
            </a:r>
            <a:r>
              <a:rPr lang="bg-BG" sz="700" dirty="0" err="1">
                <a:latin typeface="+mj-lt"/>
              </a:rPr>
              <a:t>F</a:t>
            </a:r>
            <a:r>
              <a:rPr lang="en-US" sz="700" dirty="0">
                <a:latin typeface="+mj-lt"/>
              </a:rPr>
              <a:t>avia G. </a:t>
            </a:r>
            <a:r>
              <a:rPr lang="en-US" sz="700" dirty="0" err="1">
                <a:latin typeface="+mj-lt"/>
              </a:rPr>
              <a:t>Tempesta</a:t>
            </a:r>
            <a:r>
              <a:rPr lang="en-US" sz="700" dirty="0">
                <a:latin typeface="+mj-lt"/>
              </a:rPr>
              <a:t> A., Barile G. Covid-19 Symptomatic Patients with Oral Lesions: Clinical and Histopathological Study on 123 Cases of the University Hospital Policlinic of Bari with a Purpose of a New Classification. J of Clinical Medicine, </a:t>
            </a:r>
            <a:r>
              <a:rPr lang="en-BG" sz="700" b="1" dirty="0">
                <a:effectLst/>
                <a:latin typeface="+mj-lt"/>
              </a:rPr>
              <a:t>2021</a:t>
            </a:r>
            <a:r>
              <a:rPr lang="en-BG" sz="700" dirty="0">
                <a:effectLst/>
                <a:latin typeface="+mj-lt"/>
              </a:rPr>
              <a:t>, </a:t>
            </a:r>
            <a:r>
              <a:rPr lang="en-BG" sz="700" i="1" dirty="0">
                <a:effectLst/>
                <a:latin typeface="+mj-lt"/>
              </a:rPr>
              <a:t>10</a:t>
            </a:r>
            <a:r>
              <a:rPr lang="en-BG" sz="700" dirty="0">
                <a:effectLst/>
                <a:latin typeface="+mj-lt"/>
              </a:rPr>
              <a:t>, 757 </a:t>
            </a:r>
            <a:endParaRPr lang="en-BG" sz="700" dirty="0">
              <a:latin typeface="+mj-lt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83662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Риск от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COVID-19 </a:t>
            </a:r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дентално лечение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029" y="1549811"/>
            <a:ext cx="10515600" cy="5003439"/>
          </a:xfrm>
        </p:spPr>
        <p:txBody>
          <a:bodyPr>
            <a:normAutofit/>
          </a:bodyPr>
          <a:lstStyle/>
          <a:p>
            <a:pPr algn="just"/>
            <a:r>
              <a:rPr lang="bg-BG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Едно от местата с най-голяма експозиция на вируса са денталните кабинети. Много от пациентите могат да са с </a:t>
            </a:r>
            <a:r>
              <a:rPr lang="bg-BG" sz="2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недокументирана инфекция</a:t>
            </a:r>
            <a:r>
              <a:rPr lang="bg-BG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а при манипулации в устната кухина има голям риск от предаване на вирусната инфекция.</a:t>
            </a:r>
            <a:r>
              <a:rPr lang="bg-BG" sz="2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44</a:t>
            </a:r>
          </a:p>
          <a:p>
            <a:pPr algn="just"/>
            <a:r>
              <a:rPr lang="bg-BG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От изключителна важност е денталните лекари да са запознати с </a:t>
            </a:r>
            <a:r>
              <a:rPr lang="bg-BG" sz="2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биологичните характеристики на вируса на </a:t>
            </a:r>
            <a:r>
              <a:rPr lang="en-GB" sz="2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COVID-19, </a:t>
            </a:r>
            <a:r>
              <a:rPr lang="bg-BG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както и с пандемичното му разпространение. Това изисква предприемането на превантивни мерки за избягване на ненужни рискове и </a:t>
            </a:r>
            <a:r>
              <a:rPr lang="bg-BG" sz="2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ограничаване на периоперативно предаване на инфекцията.</a:t>
            </a:r>
            <a:r>
              <a:rPr lang="bg-BG" sz="2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45</a:t>
            </a:r>
            <a:r>
              <a:rPr lang="bg-BG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algn="just"/>
            <a:r>
              <a:rPr lang="bg-BG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Денталните лекари е необходимо да полагат големи усилия за превенцията на инфекциозните заболявания, включително и на </a:t>
            </a:r>
            <a:r>
              <a:rPr lang="en-US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COVID</a:t>
            </a:r>
            <a:r>
              <a:rPr lang="ru-RU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-19. </a:t>
            </a:r>
            <a:r>
              <a:rPr lang="bg-BG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При </a:t>
            </a:r>
            <a:r>
              <a:rPr lang="bg-BG" sz="2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използване на високоскоростен </a:t>
            </a:r>
            <a:r>
              <a:rPr lang="bg-BG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наконечник и ултразвукови скалери се генерират аерозоли, които в последствие могат да бъдат вдишани, абсорбирани от кожата или да останат върху близките повърхности. Това изисква познаването и прилагането на </a:t>
            </a:r>
            <a:r>
              <a:rPr lang="bg-BG" sz="2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разширени процедури за контрол на инфекциите в денталните кабинети.</a:t>
            </a:r>
            <a:r>
              <a:rPr lang="bg-BG" sz="22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46</a:t>
            </a:r>
            <a:endParaRPr lang="en-US" sz="2200" b="1" dirty="0"/>
          </a:p>
        </p:txBody>
      </p:sp>
      <p:sp>
        <p:nvSpPr>
          <p:cNvPr id="4" name="Rectangle 3"/>
          <p:cNvSpPr/>
          <p:nvPr/>
        </p:nvSpPr>
        <p:spPr>
          <a:xfrm>
            <a:off x="838200" y="6412373"/>
            <a:ext cx="9857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800" dirty="0"/>
              <a:t>44 - </a:t>
            </a:r>
            <a:r>
              <a:rPr lang="en-GB" sz="800" dirty="0"/>
              <a:t>Li R, Pei S, Chen B, Song Y, Zhang T, Yang W, et al. Substantial undocumented infection facilitates the rapid dissemination of novel coronavirus (SARS-CoV2). Science. 2020 Mar;eabb3221. https://</a:t>
            </a:r>
            <a:r>
              <a:rPr lang="en-GB" sz="800" dirty="0" err="1"/>
              <a:t>doi.org</a:t>
            </a:r>
            <a:r>
              <a:rPr lang="en-GB" sz="800" dirty="0"/>
              <a:t>/10.1126/science.abb3221)</a:t>
            </a:r>
            <a:r>
              <a:rPr lang="bg-BG" sz="800" dirty="0"/>
              <a:t> </a:t>
            </a:r>
          </a:p>
          <a:p>
            <a:r>
              <a:rPr lang="bg-BG" sz="800" dirty="0"/>
              <a:t>45 – </a:t>
            </a:r>
            <a:r>
              <a:rPr lang="en-GB" sz="800" dirty="0"/>
              <a:t>Souza RC, Costa PS, Costa LR. Dental sedation precautions and recommendations during the COVID-19 pandemic. </a:t>
            </a:r>
            <a:r>
              <a:rPr lang="en-GB" sz="800" dirty="0" err="1"/>
              <a:t>Braz</a:t>
            </a:r>
            <a:r>
              <a:rPr lang="en-GB" sz="800" dirty="0"/>
              <a:t> J Dent. 2020 Apr;77(0):1-3. </a:t>
            </a:r>
            <a:endParaRPr lang="bg-BG" sz="800" dirty="0"/>
          </a:p>
          <a:p>
            <a:r>
              <a:rPr lang="bg-BG" sz="800" dirty="0"/>
              <a:t>46 - </a:t>
            </a:r>
            <a:r>
              <a:rPr lang="en-GB" sz="800" dirty="0"/>
              <a:t>Pereira L., Pereira C, Murata R. et al. Biological and social aspects of Coronavirus Disease 2019 (COVID-19) related to oral health. Critical Review • Braz. oral. res. 34 • 2020 • https://</a:t>
            </a:r>
            <a:r>
              <a:rPr lang="en-GB" sz="800" dirty="0" err="1"/>
              <a:t>doi.org</a:t>
            </a:r>
            <a:r>
              <a:rPr lang="en-GB" sz="800" dirty="0"/>
              <a:t>/10.1590/1807-3107bor-2020.vol34.0041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02693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327"/>
            <a:ext cx="10515600" cy="735981"/>
          </a:xfrm>
        </p:spPr>
        <p:txBody>
          <a:bodyPr>
            <a:normAutofit/>
          </a:bodyPr>
          <a:lstStyle/>
          <a:p>
            <a:pPr algn="ctr"/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 в денталните кабинети</a:t>
            </a:r>
            <a:endParaRPr lang="en-US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728" y="981307"/>
            <a:ext cx="10666071" cy="5342291"/>
          </a:xfrm>
        </p:spPr>
        <p:txBody>
          <a:bodyPr>
            <a:noAutofit/>
          </a:bodyPr>
          <a:lstStyle/>
          <a:p>
            <a:pPr algn="just"/>
            <a:r>
              <a:rPr lang="bg-BG" sz="2000" b="0" i="0" u="none" strike="noStrike" dirty="0">
                <a:effectLst/>
              </a:rPr>
              <a:t>Вирусът (</a:t>
            </a:r>
            <a:r>
              <a:rPr lang="en-GB" sz="2000" b="0" i="0" u="none" strike="noStrike" dirty="0">
                <a:effectLst/>
              </a:rPr>
              <a:t>SARS CoV-2) </a:t>
            </a:r>
            <a:r>
              <a:rPr lang="bg-BG" sz="2000" b="0" i="0" u="none" strike="noStrike" dirty="0">
                <a:effectLst/>
              </a:rPr>
              <a:t>може да се инактивира с </a:t>
            </a:r>
            <a:r>
              <a:rPr lang="bg-BG" sz="2000" b="1" i="0" u="none" strike="noStrike" dirty="0">
                <a:effectLst/>
              </a:rPr>
              <a:t>дезинфектанти на основата на алкохол </a:t>
            </a:r>
            <a:r>
              <a:rPr lang="bg-BG" sz="2000" i="0" u="none" strike="noStrike" dirty="0">
                <a:effectLst/>
              </a:rPr>
              <a:t>за използване на</a:t>
            </a:r>
            <a:r>
              <a:rPr lang="bg-BG" sz="2000" b="1" i="0" u="none" strike="noStrike" dirty="0">
                <a:effectLst/>
              </a:rPr>
              <a:t> </a:t>
            </a:r>
            <a:r>
              <a:rPr lang="bg-BG" sz="2000" b="0" i="0" u="none" strike="noStrike" dirty="0">
                <a:effectLst/>
              </a:rPr>
              <a:t>вирицидното им действие срещу обвитите вируси. </a:t>
            </a:r>
          </a:p>
          <a:p>
            <a:pPr algn="just"/>
            <a:r>
              <a:rPr lang="bg-BG" sz="2000" dirty="0"/>
              <a:t>Медицинските продукти като </a:t>
            </a:r>
            <a:r>
              <a:rPr lang="bg-BG" sz="2000" b="1" dirty="0"/>
              <a:t>маски (</a:t>
            </a:r>
            <a:r>
              <a:rPr lang="en-US" sz="2000" b="1" dirty="0"/>
              <a:t>N95)</a:t>
            </a:r>
            <a:r>
              <a:rPr lang="bg-BG" sz="2000" b="1" dirty="0"/>
              <a:t>, ръкавици, предпазни престилки</a:t>
            </a:r>
            <a:r>
              <a:rPr lang="bg-BG" sz="2000" dirty="0"/>
              <a:t>, </a:t>
            </a:r>
            <a:r>
              <a:rPr lang="bg-BG" sz="2000" b="1" dirty="0"/>
              <a:t>защитни очила</a:t>
            </a:r>
            <a:r>
              <a:rPr lang="bg-BG" sz="2000" dirty="0"/>
              <a:t>, </a:t>
            </a:r>
            <a:r>
              <a:rPr lang="en-US" sz="2000" b="1" dirty="0" err="1"/>
              <a:t>щ</a:t>
            </a:r>
            <a:r>
              <a:rPr lang="bg-BG" sz="2000" b="1" dirty="0" err="1"/>
              <a:t>ит</a:t>
            </a:r>
            <a:r>
              <a:rPr lang="bg-BG" sz="2000" b="1" dirty="0"/>
              <a:t> за лицето, </a:t>
            </a:r>
            <a:r>
              <a:rPr lang="bg-BG" sz="2000" dirty="0"/>
              <a:t>също са предназначени за предотвратяване на инфекция или заразяване, тъй като осигуряват бариера между потребителя и потенциално патогенната среда и могат да допринесат за намаляване на риска от кръстосано заразяване.</a:t>
            </a:r>
          </a:p>
          <a:p>
            <a:pPr lvl="0" algn="just"/>
            <a:r>
              <a:rPr lang="bg-BG" sz="2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 денталния кабинет е необходимо да се работи със силна </a:t>
            </a:r>
            <a:r>
              <a:rPr lang="bg-BG" sz="20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аспирация</a:t>
            </a:r>
            <a:endParaRPr lang="en-BG" sz="20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Преди всяко лечение пациентът трябва да жабури устата си с 1% или </a:t>
            </a:r>
            <a:r>
              <a:rPr lang="bg-BG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1,5% водороден пероксид </a:t>
            </a:r>
            <a:r>
              <a:rPr lang="bg-BG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или </a:t>
            </a:r>
            <a:r>
              <a:rPr lang="bg-BG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0,2% повидон</a:t>
            </a:r>
            <a:endParaRPr lang="en-BG" sz="20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buSzPts val="1000"/>
              <a:buFont typeface="Wingdings" pitchFamily="2" charset="2"/>
              <a:buChar char="§"/>
            </a:pPr>
            <a:r>
              <a:rPr lang="bg-BG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Пациентът трябва да е задължително с </a:t>
            </a:r>
            <a:r>
              <a:rPr lang="bg-BG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лигавник и очила</a:t>
            </a:r>
            <a:endParaRPr lang="en-BG" sz="20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buFont typeface="Wingdings" pitchFamily="2" charset="2"/>
              <a:buChar char="§"/>
            </a:pPr>
            <a:r>
              <a:rPr lang="bg-BG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Пациентът трябва да е изолиран с </a:t>
            </a:r>
            <a:r>
              <a:rPr lang="bg-BG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кофердам </a:t>
            </a:r>
            <a:endParaRPr lang="en-US" sz="2000" b="1" dirty="0">
              <a:solidFill>
                <a:srgbClr val="00000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buFont typeface="Wingdings" pitchFamily="2" charset="2"/>
              <a:buChar char="§"/>
            </a:pPr>
            <a:r>
              <a:rPr lang="bg-BG" sz="2000" b="1" dirty="0"/>
              <a:t>Ваксина</a:t>
            </a:r>
            <a:r>
              <a:rPr lang="en-US" sz="2000" b="1" dirty="0" err="1"/>
              <a:t>т</a:t>
            </a:r>
            <a:r>
              <a:rPr lang="bg-BG" sz="2000" b="1" dirty="0"/>
              <a:t>а </a:t>
            </a:r>
            <a:r>
              <a:rPr lang="bg-BG" sz="2000" dirty="0"/>
              <a:t>за предотвратяване на </a:t>
            </a:r>
            <a:r>
              <a:rPr lang="en-GB" sz="2000" dirty="0"/>
              <a:t>COVID-19 </a:t>
            </a:r>
            <a:r>
              <a:rPr lang="bg-BG" sz="2000" dirty="0"/>
              <a:t>е може би най-добрата надежда за прекратяване на пандемията. Ваксинирането е особено необходимо за здравните работници на първа линия и други уязвими членове на населението, които са изложени на по-висок риск от заразяване с инфекцията</a:t>
            </a:r>
          </a:p>
        </p:txBody>
      </p:sp>
      <p:sp>
        <p:nvSpPr>
          <p:cNvPr id="4" name="Rectangle 3"/>
          <p:cNvSpPr/>
          <p:nvPr/>
        </p:nvSpPr>
        <p:spPr>
          <a:xfrm>
            <a:off x="687729" y="6323598"/>
            <a:ext cx="10257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800" dirty="0"/>
              <a:t>47 - </a:t>
            </a:r>
            <a:r>
              <a:rPr lang="en-GB" sz="800" dirty="0"/>
              <a:t>Peng X, Xu X, Li Y, Cheng L, Zhou X, Ren B. Transmission routes of 2019-nCoV and controls in dental practice. Int J Oral Sci. 2020 Mar;12(1):9. </a:t>
            </a:r>
            <a:endParaRPr lang="bg-BG" sz="800" dirty="0"/>
          </a:p>
          <a:p>
            <a:r>
              <a:rPr lang="bg-BG" sz="800" dirty="0"/>
              <a:t>48 - </a:t>
            </a:r>
            <a:r>
              <a:rPr lang="en-GB" sz="800" dirty="0" err="1"/>
              <a:t>Kharma</a:t>
            </a:r>
            <a:r>
              <a:rPr lang="en-GB" sz="800" dirty="0"/>
              <a:t> MY, </a:t>
            </a:r>
            <a:r>
              <a:rPr lang="en-GB" sz="800" dirty="0" err="1"/>
              <a:t>Alalwani</a:t>
            </a:r>
            <a:r>
              <a:rPr lang="en-GB" sz="800" dirty="0"/>
              <a:t> MS, Amer MF, </a:t>
            </a:r>
            <a:r>
              <a:rPr lang="en-GB" sz="800" dirty="0" err="1"/>
              <a:t>Tarakji</a:t>
            </a:r>
            <a:r>
              <a:rPr lang="en-GB" sz="800" dirty="0"/>
              <a:t> B, Aws G. Assessment of the awareness level of dental students toward Middle East Respiratory Syndrome-coronavirus. J Int Soc </a:t>
            </a:r>
            <a:r>
              <a:rPr lang="en-GB" sz="800" dirty="0" err="1"/>
              <a:t>Prev</a:t>
            </a:r>
            <a:r>
              <a:rPr lang="en-GB" sz="800" dirty="0"/>
              <a:t> Community Dent. 2015 May-Jun;5(3):163-9</a:t>
            </a:r>
            <a:endParaRPr lang="bg-BG" sz="800" dirty="0"/>
          </a:p>
          <a:p>
            <a:r>
              <a:rPr lang="bg-BG" sz="800" dirty="0"/>
              <a:t>49 - </a:t>
            </a:r>
            <a:r>
              <a:rPr lang="en-GB" sz="800" dirty="0"/>
              <a:t>American Dentistry Association – ADA. ADA interim guidance for minimizing risk of COVID-19 transmission. 2020 [cited 2020 Apr 1]. Available from: https://</a:t>
            </a:r>
            <a:r>
              <a:rPr lang="en-GB" sz="800" dirty="0" err="1"/>
              <a:t>www.ada.org</a:t>
            </a:r>
            <a:r>
              <a:rPr lang="en-GB" sz="800" dirty="0"/>
              <a:t>/~/media/CPS/Files/COVID/</a:t>
            </a:r>
            <a:r>
              <a:rPr lang="en-GB" sz="800" dirty="0" err="1"/>
              <a:t>ADA_COVID_Int_Guidance_Treat_Pts.pdf</a:t>
            </a:r>
            <a:r>
              <a:rPr lang="en-GB" sz="800" dirty="0"/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88333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885" y="128548"/>
            <a:ext cx="10515600" cy="1325563"/>
          </a:xfrm>
        </p:spPr>
        <p:txBody>
          <a:bodyPr/>
          <a:lstStyle/>
          <a:p>
            <a:pPr algn="ctr"/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Препоръки според СЗО </a:t>
            </a:r>
            <a:endParaRPr lang="en-US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B61D0A-652A-5702-5DAA-E4CD91AE5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892" y="1508976"/>
            <a:ext cx="3691054" cy="44304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893" y="1178957"/>
            <a:ext cx="10369660" cy="5090525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bg-BG" sz="2400" b="0" i="0" u="none" strike="noStrike" dirty="0">
                <a:effectLst/>
              </a:rPr>
              <a:t>Ваксинирайте се веднага щом е ваш ред и следвайте местните указания за ваксиниране според епидемиологичната обстановка.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bg-BG" sz="2400" dirty="0"/>
              <a:t>Носете правилно поставена </a:t>
            </a:r>
            <a:r>
              <a:rPr lang="bg-BG" sz="2400" b="1" dirty="0"/>
              <a:t>маска </a:t>
            </a:r>
            <a:r>
              <a:rPr lang="bg-BG" sz="2400" dirty="0"/>
              <a:t>– да </a:t>
            </a:r>
            <a:r>
              <a:rPr lang="bg-BG" sz="2400" b="1" dirty="0"/>
              <a:t>покрива носа, устата и брадичката.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bg-BG" sz="2400" b="0" i="0" u="none" strike="noStrike" dirty="0">
                <a:effectLst/>
              </a:rPr>
              <a:t>Често мийте ръцете си със </a:t>
            </a:r>
            <a:r>
              <a:rPr lang="bg-BG" sz="2400" b="1" i="0" u="none" strike="noStrike" dirty="0">
                <a:effectLst/>
              </a:rPr>
              <a:t>сапун и вода за поне 20 сек.</a:t>
            </a:r>
            <a:endParaRPr lang="en-US" sz="2400" b="1" dirty="0"/>
          </a:p>
          <a:p>
            <a:pPr marL="0" indent="0" algn="just">
              <a:buNone/>
            </a:pPr>
            <a:r>
              <a:rPr lang="bg-BG" sz="2400" b="1" i="0" u="none" strike="noStrike" dirty="0">
                <a:effectLst/>
              </a:rPr>
              <a:t>   </a:t>
            </a:r>
            <a:r>
              <a:rPr lang="bg-BG" sz="2400" b="0" i="0" u="none" strike="noStrike" dirty="0">
                <a:effectLst/>
              </a:rPr>
              <a:t> или използвайте </a:t>
            </a:r>
            <a:r>
              <a:rPr lang="bg-BG" sz="2400" b="1" i="0" u="none" strike="noStrike" dirty="0">
                <a:effectLst/>
              </a:rPr>
              <a:t>дезинфектант за ръце на алкохолна основа.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sz="2400" b="1" i="0" u="none" strike="noStrike" dirty="0">
                <a:effectLst/>
              </a:rPr>
              <a:t>Почистете ръцете си, </a:t>
            </a:r>
            <a:r>
              <a:rPr lang="bg-BG" sz="2400" b="0" i="0" u="none" strike="noStrike" dirty="0">
                <a:effectLst/>
              </a:rPr>
              <a:t>преди да сложите маската, след като я                                                              свалите и по всяко време, след като я докоснете.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bg-BG" sz="2400" b="1" i="0" u="none" strike="noStrike" dirty="0">
                <a:effectLst/>
              </a:rPr>
              <a:t>Не докосвайте очите, носа и устата си</a:t>
            </a:r>
            <a:r>
              <a:rPr lang="bg-BG" sz="2400" b="0" i="0" u="none" strike="noStrike" dirty="0">
                <a:effectLst/>
              </a:rPr>
              <a:t>, особено с ръце, които </a:t>
            </a:r>
          </a:p>
          <a:p>
            <a:pPr marL="0" indent="0" algn="just">
              <a:buNone/>
            </a:pPr>
            <a:r>
              <a:rPr lang="bg-BG" sz="2400" b="0" i="0" u="none" strike="noStrike" dirty="0">
                <a:effectLst/>
              </a:rPr>
              <a:t>    не са измити.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bg-BG" sz="2400" b="1" i="0" u="none" strike="noStrike" dirty="0">
                <a:effectLst/>
              </a:rPr>
              <a:t>Избягвайте тесен контакт с хора със симптоми </a:t>
            </a:r>
            <a:r>
              <a:rPr lang="bg-BG" sz="2400" b="0" i="0" u="none" strike="noStrike" dirty="0">
                <a:effectLst/>
              </a:rPr>
              <a:t>на настинка или грип.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bg-BG" sz="2400" b="0" i="0" u="none" strike="noStrike" dirty="0">
                <a:effectLst/>
              </a:rPr>
              <a:t>Често почиствайте и </a:t>
            </a:r>
            <a:r>
              <a:rPr lang="bg-BG" sz="2400" b="1" i="0" u="none" strike="noStrike" dirty="0">
                <a:effectLst/>
              </a:rPr>
              <a:t>дезинфекцирайте предмети и повърхности</a:t>
            </a:r>
            <a:r>
              <a:rPr lang="bg-BG" sz="2400" b="0" i="0" u="none" strike="noStrike" dirty="0">
                <a:effectLst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bg-BG" sz="2400" b="0" i="0" u="none" strike="noStrike" dirty="0">
                <a:effectLst/>
              </a:rPr>
              <a:t>Ако развиете </a:t>
            </a:r>
            <a:r>
              <a:rPr lang="bg-BG" sz="2400" b="1" i="0" u="none" strike="noStrike" dirty="0">
                <a:effectLst/>
              </a:rPr>
              <a:t>симптоми или имате положителен тест </a:t>
            </a:r>
            <a:r>
              <a:rPr lang="bg-BG" sz="2400" b="0" i="0" u="none" strike="noStrike" dirty="0">
                <a:effectLst/>
              </a:rPr>
              <a:t>за </a:t>
            </a:r>
          </a:p>
          <a:p>
            <a:pPr marL="0" indent="0" algn="just">
              <a:buNone/>
            </a:pPr>
            <a:r>
              <a:rPr lang="bg-BG" sz="2400" b="0" i="0" u="none" strike="noStrike" dirty="0">
                <a:effectLst/>
              </a:rPr>
              <a:t>    </a:t>
            </a:r>
            <a:r>
              <a:rPr lang="en-GB" sz="2400" b="0" i="0" u="none" strike="noStrike" dirty="0">
                <a:effectLst/>
              </a:rPr>
              <a:t>COVID-19, </a:t>
            </a:r>
            <a:r>
              <a:rPr lang="bg-BG" sz="2400" b="0" i="0" u="none" strike="noStrike" dirty="0">
                <a:effectLst/>
              </a:rPr>
              <a:t>се </a:t>
            </a:r>
            <a:r>
              <a:rPr lang="bg-BG" sz="2400" b="1" dirty="0" err="1"/>
              <a:t>самоизолирайте</a:t>
            </a:r>
            <a:r>
              <a:rPr lang="bg-BG" sz="2400" b="0" i="0" u="none" strike="noStrike" dirty="0">
                <a:effectLst/>
              </a:rPr>
              <a:t>, докато не се възстановите.</a:t>
            </a:r>
            <a:r>
              <a:rPr lang="bg-BG" sz="2400" baseline="30000" dirty="0"/>
              <a:t>5</a:t>
            </a:r>
            <a:r>
              <a:rPr lang="en-US" sz="2400" b="0" i="0" u="none" strike="noStrike" baseline="30000" dirty="0">
                <a:effectLst/>
              </a:rPr>
              <a:t>0</a:t>
            </a:r>
            <a:endParaRPr lang="en-GB" sz="2400" b="0" i="0" u="none" strike="noStrike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7729" y="6412373"/>
            <a:ext cx="626806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700" dirty="0"/>
              <a:t>50 – </a:t>
            </a:r>
            <a:r>
              <a:rPr lang="bg-BG" sz="700" dirty="0" err="1"/>
              <a:t>W</a:t>
            </a:r>
            <a:r>
              <a:rPr lang="en-US" sz="700" dirty="0"/>
              <a:t>HO. Advice for the public: Coronavirus disease (COVID-19). 10 May </a:t>
            </a:r>
            <a:r>
              <a:rPr lang="en-US" sz="700" i="1" dirty="0"/>
              <a:t>2022. https://</a:t>
            </a:r>
            <a:r>
              <a:rPr lang="en-US" sz="700" i="1" dirty="0" err="1"/>
              <a:t>www.who.int</a:t>
            </a:r>
            <a:r>
              <a:rPr lang="en-US" sz="700" i="1" dirty="0"/>
              <a:t>/emergencies/diseases/novel-coronavirus-2019/advice-for-public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591612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/>
              <a:t>Послания за дома (</a:t>
            </a:r>
            <a:r>
              <a:rPr lang="en-GB" b="1" dirty="0"/>
              <a:t>Take home messages</a:t>
            </a:r>
            <a:r>
              <a:rPr lang="bg-BG" b="1" dirty="0"/>
              <a:t>)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961" y="1932972"/>
            <a:ext cx="10312078" cy="4255566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Проучванията върху оралната патология при пациенти със симптоми на COVID-19, макар все още не многобройни и в ранен стадий показват, че</a:t>
            </a:r>
            <a:r>
              <a:rPr lang="en-GB" sz="2400" dirty="0"/>
              <a:t>:</a:t>
            </a:r>
          </a:p>
          <a:p>
            <a:pPr algn="just"/>
            <a:r>
              <a:rPr lang="ru-RU" sz="2400" dirty="0"/>
              <a:t>COVID-19 e </a:t>
            </a:r>
            <a:r>
              <a:rPr lang="ru-RU" sz="2400" b="1" dirty="0"/>
              <a:t>заболяване на целия организъм</a:t>
            </a:r>
            <a:endParaRPr lang="en-GB" sz="2400" b="1" dirty="0"/>
          </a:p>
          <a:p>
            <a:pPr algn="just"/>
            <a:r>
              <a:rPr lang="en-GB" sz="2400" dirty="0"/>
              <a:t>O</a:t>
            </a:r>
            <a:r>
              <a:rPr lang="ru-RU" sz="2400" dirty="0"/>
              <a:t>ралната патология е част от многобройните му прояви и </a:t>
            </a:r>
            <a:r>
              <a:rPr lang="ru-RU" sz="2400" b="1" dirty="0" err="1"/>
              <a:t>по-често</a:t>
            </a:r>
            <a:r>
              <a:rPr lang="ru-RU" sz="2400" b="1" dirty="0"/>
              <a:t> се </a:t>
            </a:r>
            <a:r>
              <a:rPr lang="ru-RU" sz="2400" b="1" dirty="0" err="1"/>
              <a:t>наблюдава</a:t>
            </a:r>
            <a:r>
              <a:rPr lang="ru-RU" sz="2400" b="1" dirty="0"/>
              <a:t> </a:t>
            </a:r>
            <a:r>
              <a:rPr lang="bg-BG" sz="2400" b="1" dirty="0"/>
              <a:t>в</a:t>
            </a:r>
            <a:r>
              <a:rPr lang="ru-RU" sz="2400" b="1" dirty="0"/>
              <a:t> </a:t>
            </a:r>
            <a:r>
              <a:rPr lang="ru-RU" sz="2400" b="1" dirty="0" err="1"/>
              <a:t>ранния</a:t>
            </a:r>
            <a:r>
              <a:rPr lang="ru-RU" sz="2400" b="1" dirty="0"/>
              <a:t> </a:t>
            </a:r>
            <a:r>
              <a:rPr lang="en-US" sz="2400" b="1" dirty="0"/>
              <a:t>COVID-19</a:t>
            </a:r>
            <a:endParaRPr lang="bg-BG" sz="2400" b="1" dirty="0"/>
          </a:p>
          <a:p>
            <a:pPr algn="just"/>
            <a:r>
              <a:rPr lang="bg-BG" sz="2400" b="1" dirty="0"/>
              <a:t>Оралните промени </a:t>
            </a:r>
            <a:r>
              <a:rPr lang="bg-BG" sz="2400" dirty="0"/>
              <a:t>при пациенти с </a:t>
            </a:r>
            <a:r>
              <a:rPr lang="en-US" sz="2400" dirty="0"/>
              <a:t>COVID-19 </a:t>
            </a:r>
            <a:r>
              <a:rPr lang="bg-BG" sz="2400" dirty="0"/>
              <a:t>вероятно </a:t>
            </a:r>
            <a:r>
              <a:rPr lang="bg-BG" sz="2400" b="1" dirty="0"/>
              <a:t>са по-чести </a:t>
            </a:r>
            <a:r>
              <a:rPr lang="bg-BG" sz="2400" dirty="0"/>
              <a:t>от описваните, но трябва да се търсят активно;</a:t>
            </a:r>
          </a:p>
          <a:p>
            <a:pPr algn="just"/>
            <a:r>
              <a:rPr lang="ru-RU" sz="2400" b="1" dirty="0"/>
              <a:t>Лечението на оралните лезии е важно не само за оралното, но и за общото здраве на пациентите!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40422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22338"/>
            <a:ext cx="10515600" cy="15825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4800" b="1" dirty="0"/>
              <a:t>БЛАГОДАРЯ ЗА ВНИМАНИЕТО!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288987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32C1F9-9FB2-579A-CDC7-ED10006C3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12" y="1616519"/>
            <a:ext cx="4274634" cy="2765503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5D993-53A1-146A-BA10-A0276D49F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313" y="395868"/>
            <a:ext cx="11024573" cy="606626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bg-BG" sz="2200" dirty="0"/>
              <a:t>Известно е, че повече от 50 години коронавирусите причиняват леки и умерени </a:t>
            </a:r>
            <a:r>
              <a:rPr lang="bg-BG" sz="2200" b="1" dirty="0"/>
              <a:t>респираторни инфекции</a:t>
            </a:r>
            <a:r>
              <a:rPr lang="bg-BG" sz="2200" b="1" baseline="30000" dirty="0"/>
              <a:t>6</a:t>
            </a:r>
            <a:r>
              <a:rPr lang="bg-BG" sz="2200" dirty="0"/>
              <a:t>.</a:t>
            </a:r>
            <a:r>
              <a:rPr lang="bg-BG" sz="2200" baseline="30000" dirty="0"/>
              <a:t> </a:t>
            </a:r>
            <a:r>
              <a:rPr lang="bg-BG" sz="2200" dirty="0"/>
              <a:t>Въпреки че тази група вируси са изолирани от много различни животни, прилепите се приемат като техен основен естествен резервоар </a:t>
            </a:r>
            <a:r>
              <a:rPr lang="bg-BG" sz="2200" baseline="30000" dirty="0"/>
              <a:t>7,8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800" baseline="300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bg-BG" sz="2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Първите видове Коронавирус, предизвикали болест сред хората са изолирани за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2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 през 1937.</a:t>
            </a:r>
            <a:r>
              <a:rPr lang="bg-BG" sz="22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9</a:t>
            </a:r>
            <a:endParaRPr lang="bg-BG" sz="2200" baseline="300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800" baseline="300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bg-BG" sz="2200" dirty="0"/>
              <a:t>Коронавирусът е един от основните патогени, който засяга основно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2200" dirty="0"/>
              <a:t>    дихателната система у човека.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g-BG" sz="2200" dirty="0"/>
              <a:t>Предишни огнища на коронавируси (</a:t>
            </a:r>
            <a:r>
              <a:rPr lang="en-GB" sz="2200" dirty="0" err="1"/>
              <a:t>CoV</a:t>
            </a:r>
            <a:r>
              <a:rPr lang="en-GB" sz="2200" dirty="0"/>
              <a:t>) </a:t>
            </a:r>
            <a:r>
              <a:rPr lang="bg-BG" sz="2200" dirty="0"/>
              <a:t>са предизвикали                                                                           </a:t>
            </a:r>
            <a:r>
              <a:rPr lang="bg-BG" sz="2200" b="1" i="1" dirty="0"/>
              <a:t>тежък остър респираторен синдром </a:t>
            </a:r>
            <a:r>
              <a:rPr lang="bg-BG" sz="2200" dirty="0"/>
              <a:t>(</a:t>
            </a:r>
            <a:r>
              <a:rPr lang="en-GB" sz="2200" dirty="0"/>
              <a:t>SARS)-</a:t>
            </a:r>
            <a:r>
              <a:rPr lang="en-GB" sz="2200" dirty="0" err="1"/>
              <a:t>CoV</a:t>
            </a:r>
            <a:r>
              <a:rPr lang="en-GB" sz="2200" dirty="0"/>
              <a:t> </a:t>
            </a:r>
            <a:r>
              <a:rPr lang="bg-BG" sz="2200" dirty="0"/>
              <a:t>и </a:t>
            </a:r>
            <a:endParaRPr lang="en-US" sz="22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>   </a:t>
            </a:r>
            <a:r>
              <a:rPr lang="bg-BG" sz="2200" dirty="0"/>
              <a:t> </a:t>
            </a:r>
            <a:r>
              <a:rPr lang="bg-BG" sz="2200" b="1" i="1" dirty="0"/>
              <a:t>респираторния синдром на Близкия изток </a:t>
            </a:r>
            <a:r>
              <a:rPr lang="bg-BG" sz="2200" dirty="0"/>
              <a:t>(</a:t>
            </a:r>
            <a:r>
              <a:rPr lang="en-GB" sz="2200" dirty="0"/>
              <a:t>MERS)-</a:t>
            </a:r>
            <a:r>
              <a:rPr lang="en-GB" sz="2200" dirty="0" err="1"/>
              <a:t>CoV</a:t>
            </a:r>
            <a:endParaRPr lang="bg-BG" sz="22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bg-BG" sz="8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bg-BG" sz="2200" dirty="0"/>
              <a:t>Още тогава тези вируси са били охарактеризирани като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2200" dirty="0"/>
              <a:t>   агенти, представляващи голяма заплаха за общественото здраве.</a:t>
            </a:r>
            <a:r>
              <a:rPr lang="bg-BG" sz="2200" baseline="30000" dirty="0"/>
              <a:t>10</a:t>
            </a:r>
            <a:endParaRPr lang="en-US" sz="2200" baseline="300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bg-BG" sz="800" dirty="0">
              <a:effectLst/>
              <a:ea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bg-BG" sz="2200" dirty="0">
                <a:effectLst/>
                <a:ea typeface="Calibri" panose="020F0502020204030204" pitchFamily="34" charset="0"/>
              </a:rPr>
              <a:t>Изследванията показват, че хората са засегнати от 6 различни вида Коронавирус</a:t>
            </a:r>
            <a:r>
              <a:rPr lang="bg-BG" sz="2200" cap="small" dirty="0">
                <a:effectLst/>
                <a:ea typeface="Calibri" panose="020F0502020204030204" pitchFamily="34" charset="0"/>
              </a:rPr>
              <a:t>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2200" cap="small" dirty="0">
                <a:ea typeface="Calibri" panose="020F0502020204030204" pitchFamily="34" charset="0"/>
              </a:rPr>
              <a:t>    </a:t>
            </a:r>
            <a:r>
              <a:rPr lang="bg-BG" sz="2200" cap="small" dirty="0">
                <a:effectLst/>
                <a:ea typeface="Calibri" panose="020F0502020204030204" pitchFamily="34" charset="0"/>
              </a:rPr>
              <a:t>HCoV-OC43, -229E, HCoV-NL63, HKU1,  </a:t>
            </a:r>
            <a:r>
              <a:rPr lang="bg-BG" sz="2200" dirty="0"/>
              <a:t>респираторен синдром на Близкия изток </a:t>
            </a:r>
            <a:r>
              <a:rPr lang="bg-BG" sz="2200" cap="small" dirty="0">
                <a:effectLst/>
                <a:ea typeface="Calibri" panose="020F0502020204030204" pitchFamily="34" charset="0"/>
              </a:rPr>
              <a:t>(MERS)-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2200" cap="small" dirty="0">
                <a:ea typeface="Calibri" panose="020F0502020204030204" pitchFamily="34" charset="0"/>
              </a:rPr>
              <a:t>  </a:t>
            </a:r>
            <a:r>
              <a:rPr lang="bg-BG" sz="2200" cap="small" dirty="0">
                <a:effectLst/>
                <a:ea typeface="Calibri" panose="020F0502020204030204" pitchFamily="34" charset="0"/>
              </a:rPr>
              <a:t>  CoV и (SARS)-CoV.</a:t>
            </a:r>
            <a:r>
              <a:rPr lang="bg-BG" sz="2200" cap="small" baseline="30000" dirty="0">
                <a:ea typeface="Calibri" panose="020F0502020204030204" pitchFamily="34" charset="0"/>
              </a:rPr>
              <a:t>11</a:t>
            </a:r>
            <a:endParaRPr lang="en-BG" sz="2200" baseline="30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250F25-9BEC-A589-C546-7B9A3E1221EA}"/>
              </a:ext>
            </a:extLst>
          </p:cNvPr>
          <p:cNvSpPr txBox="1"/>
          <p:nvPr/>
        </p:nvSpPr>
        <p:spPr>
          <a:xfrm>
            <a:off x="794657" y="5975876"/>
            <a:ext cx="10646229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700" dirty="0">
                <a:latin typeface="+mj-lt"/>
              </a:rPr>
              <a:t>6. </a:t>
            </a:r>
            <a:r>
              <a:rPr lang="en-GB" sz="700" dirty="0">
                <a:effectLst/>
                <a:latin typeface="+mj-lt"/>
              </a:rPr>
              <a:t>Fung TS, Liu DX. Human coronavirus: host-pathogen interaction. Annual Review of Microbiology 2019; 73: 529-557. </a:t>
            </a:r>
            <a:r>
              <a:rPr lang="en-GB" sz="700" dirty="0" err="1">
                <a:effectLst/>
                <a:latin typeface="+mj-lt"/>
              </a:rPr>
              <a:t>doi</a:t>
            </a:r>
            <a:r>
              <a:rPr lang="en-GB" sz="700" dirty="0">
                <a:effectLst/>
                <a:latin typeface="+mj-lt"/>
              </a:rPr>
              <a:t>: 10.1146/annurev-micro-020518-115759</a:t>
            </a:r>
            <a:endParaRPr lang="bg-BG" sz="700" dirty="0">
              <a:effectLst/>
              <a:latin typeface="+mj-lt"/>
            </a:endParaRPr>
          </a:p>
          <a:p>
            <a:r>
              <a:rPr lang="bg-BG" sz="700" dirty="0">
                <a:effectLst/>
                <a:latin typeface="+mj-lt"/>
              </a:rPr>
              <a:t>7. </a:t>
            </a:r>
            <a:r>
              <a:rPr lang="en-GB" sz="700" dirty="0">
                <a:effectLst/>
                <a:latin typeface="+mj-lt"/>
              </a:rPr>
              <a:t>Cui, J., Li, F. &amp; Shi, Z. Origin and evolution of pathogenic coronaviruses. Nature Reviews Microbiology 2019; 17 (3): 181- 192. </a:t>
            </a:r>
            <a:r>
              <a:rPr lang="en-GB" sz="700" dirty="0" err="1">
                <a:effectLst/>
                <a:latin typeface="+mj-lt"/>
              </a:rPr>
              <a:t>doi</a:t>
            </a:r>
            <a:r>
              <a:rPr lang="en-GB" sz="700" dirty="0">
                <a:effectLst/>
                <a:latin typeface="+mj-lt"/>
              </a:rPr>
              <a:t>: 10.1038/s41579-018-0118-9 </a:t>
            </a:r>
          </a:p>
          <a:p>
            <a:r>
              <a:rPr lang="bg-BG" sz="700" dirty="0">
                <a:effectLst/>
                <a:latin typeface="+mj-lt"/>
              </a:rPr>
              <a:t>8. </a:t>
            </a:r>
            <a:r>
              <a:rPr lang="en-GB" sz="700" dirty="0">
                <a:effectLst/>
                <a:latin typeface="+mj-lt"/>
              </a:rPr>
              <a:t>Yu P, Hu B, Shi ZL, Cui J. Geographical structure of bat SARS- related coronaviruses. Infection Genetic and Evolution 2019; 69: 224-229. </a:t>
            </a:r>
            <a:r>
              <a:rPr lang="en-GB" sz="700" dirty="0" err="1">
                <a:effectLst/>
                <a:latin typeface="+mj-lt"/>
              </a:rPr>
              <a:t>doi</a:t>
            </a:r>
            <a:r>
              <a:rPr lang="en-GB" sz="700" dirty="0">
                <a:effectLst/>
                <a:latin typeface="+mj-lt"/>
              </a:rPr>
              <a:t>: 10.1016/j.meegid.2019.02.001</a:t>
            </a:r>
          </a:p>
          <a:p>
            <a:r>
              <a:rPr lang="bg-BG" sz="700" dirty="0">
                <a:effectLst/>
                <a:latin typeface="+mj-lt"/>
              </a:rPr>
              <a:t>9. </a:t>
            </a:r>
            <a:r>
              <a:rPr lang="en-GB" sz="700" dirty="0">
                <a:effectLst/>
                <a:latin typeface="+mj-lt"/>
              </a:rPr>
              <a:t> Wolff MH, Sattar SA, </a:t>
            </a:r>
            <a:r>
              <a:rPr lang="en-GB" sz="700" dirty="0" err="1">
                <a:effectLst/>
                <a:latin typeface="+mj-lt"/>
              </a:rPr>
              <a:t>Adegbunrin</a:t>
            </a:r>
            <a:r>
              <a:rPr lang="en-GB" sz="700" dirty="0">
                <a:effectLst/>
                <a:latin typeface="+mj-lt"/>
              </a:rPr>
              <a:t> O, Tetro J. Environmental survival and microbicide inactivation of coronaviruses. In: Schmidt A, Wolff MH, Weber O. Coronaviruses with special emphasis on first insights concerning SARS. Base: </a:t>
            </a:r>
            <a:r>
              <a:rPr lang="en-GB" sz="700" dirty="0" err="1">
                <a:effectLst/>
                <a:latin typeface="+mj-lt"/>
              </a:rPr>
              <a:t>Birkhäuser</a:t>
            </a:r>
            <a:r>
              <a:rPr lang="en-GB" sz="700" dirty="0">
                <a:effectLst/>
                <a:latin typeface="+mj-lt"/>
              </a:rPr>
              <a:t>; 2005. p. 201-12 </a:t>
            </a:r>
          </a:p>
          <a:p>
            <a:r>
              <a:rPr lang="bg-BG" sz="700" dirty="0">
                <a:latin typeface="+mj-lt"/>
              </a:rPr>
              <a:t>10</a:t>
            </a:r>
            <a:r>
              <a:rPr lang="en-GB" sz="700" dirty="0">
                <a:latin typeface="+mj-lt"/>
              </a:rPr>
              <a:t>.</a:t>
            </a:r>
            <a:r>
              <a:rPr lang="en-GB" sz="700" dirty="0">
                <a:effectLst/>
                <a:latin typeface="+mj-lt"/>
              </a:rPr>
              <a:t>Rothana HA, </a:t>
            </a:r>
            <a:r>
              <a:rPr lang="en-GB" sz="700" dirty="0" err="1">
                <a:effectLst/>
                <a:latin typeface="+mj-lt"/>
              </a:rPr>
              <a:t>Byrareddy</a:t>
            </a:r>
            <a:r>
              <a:rPr lang="en-GB" sz="700" dirty="0">
                <a:effectLst/>
                <a:latin typeface="+mj-lt"/>
              </a:rPr>
              <a:t> SN. The epidemiology and pathogenesis of coronavirus disease (COVID-19)outbreak. Journal of Autoimmunity 2020; 109; </a:t>
            </a:r>
            <a:r>
              <a:rPr lang="en-BG" sz="700" dirty="0">
                <a:effectLst/>
                <a:latin typeface="+mj-lt"/>
              </a:rPr>
              <a:t>102433 </a:t>
            </a:r>
            <a:endParaRPr lang="en-BG" sz="700" dirty="0">
              <a:latin typeface="+mj-lt"/>
            </a:endParaRPr>
          </a:p>
          <a:p>
            <a:r>
              <a:rPr lang="bg-BG" sz="700" dirty="0">
                <a:latin typeface="+mj-lt"/>
              </a:rPr>
              <a:t>11</a:t>
            </a:r>
            <a:r>
              <a:rPr lang="en-BG" sz="700" dirty="0">
                <a:effectLst/>
                <a:latin typeface="+mj-lt"/>
              </a:rPr>
              <a:t>- </a:t>
            </a:r>
            <a:r>
              <a:rPr lang="en-GB" sz="700" dirty="0" err="1">
                <a:effectLst/>
                <a:latin typeface="+mj-lt"/>
              </a:rPr>
              <a:t>Marra</a:t>
            </a:r>
            <a:r>
              <a:rPr lang="en-GB" sz="700" dirty="0">
                <a:effectLst/>
                <a:latin typeface="+mj-lt"/>
              </a:rPr>
              <a:t> MA., Jones SJM., Astell CR. et al. The genome sequence of the SARS-associated coronavirus. Science. 2003 May; 300(5624):1399-404. https://</a:t>
            </a:r>
            <a:r>
              <a:rPr lang="en-GB" sz="700" dirty="0" err="1">
                <a:effectLst/>
                <a:latin typeface="+mj-lt"/>
              </a:rPr>
              <a:t>doi.org</a:t>
            </a:r>
            <a:r>
              <a:rPr lang="en-GB" sz="700" dirty="0">
                <a:effectLst/>
                <a:latin typeface="+mj-lt"/>
              </a:rPr>
              <a:t>/10.1126/science.1085953 </a:t>
            </a:r>
          </a:p>
          <a:p>
            <a:r>
              <a:rPr lang="bg-BG" sz="700" dirty="0">
                <a:solidFill>
                  <a:srgbClr val="202122"/>
                </a:solidFill>
                <a:latin typeface="+mj-lt"/>
              </a:rPr>
              <a:t>12 - </a:t>
            </a:r>
            <a:r>
              <a:rPr lang="en-GB" sz="700" dirty="0">
                <a:solidFill>
                  <a:srgbClr val="202122"/>
                </a:solidFill>
                <a:latin typeface="+mj-lt"/>
              </a:rPr>
              <a:t>https://</a:t>
            </a:r>
            <a:r>
              <a:rPr lang="en-GB" sz="700" dirty="0" err="1">
                <a:solidFill>
                  <a:srgbClr val="202122"/>
                </a:solidFill>
                <a:latin typeface="+mj-lt"/>
              </a:rPr>
              <a:t>www.freepngs.com</a:t>
            </a:r>
            <a:r>
              <a:rPr lang="en-GB" sz="700" dirty="0">
                <a:solidFill>
                  <a:srgbClr val="202122"/>
                </a:solidFill>
                <a:latin typeface="+mj-lt"/>
              </a:rPr>
              <a:t>/</a:t>
            </a:r>
            <a:r>
              <a:rPr lang="en-GB" sz="700" dirty="0" err="1">
                <a:solidFill>
                  <a:srgbClr val="202122"/>
                </a:solidFill>
                <a:latin typeface="+mj-lt"/>
              </a:rPr>
              <a:t>bat-pngs?pgid</a:t>
            </a:r>
            <a:r>
              <a:rPr lang="en-GB" sz="700" dirty="0">
                <a:solidFill>
                  <a:srgbClr val="202122"/>
                </a:solidFill>
                <a:latin typeface="+mj-lt"/>
              </a:rPr>
              <a:t>=j0xt61d2-3fd2a614-5461-11e8-a9ff-063f49e9a7e4</a:t>
            </a:r>
            <a:endParaRPr lang="en-US" sz="700" dirty="0">
              <a:latin typeface="+mj-lt"/>
            </a:endParaRPr>
          </a:p>
          <a:p>
            <a:r>
              <a:rPr lang="en-GB" sz="1100" dirty="0">
                <a:effectLst/>
              </a:rPr>
              <a:t> </a:t>
            </a:r>
          </a:p>
          <a:p>
            <a:r>
              <a:rPr lang="en-GB" sz="1100" dirty="0">
                <a:effectLst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9629A7-6C1C-5D91-E7AA-35848B84F574}"/>
              </a:ext>
            </a:extLst>
          </p:cNvPr>
          <p:cNvSpPr txBox="1"/>
          <p:nvPr/>
        </p:nvSpPr>
        <p:spPr>
          <a:xfrm>
            <a:off x="8900159" y="4362033"/>
            <a:ext cx="329184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1000" b="1" i="1" dirty="0"/>
              <a:t>Фиг. 2 Причинителят на </a:t>
            </a:r>
            <a:r>
              <a:rPr lang="en-US" sz="1000" b="1" i="1" dirty="0"/>
              <a:t>COVID-19 - </a:t>
            </a:r>
            <a:r>
              <a:rPr lang="bg-BG" sz="1000" b="1" i="1" dirty="0"/>
              <a:t>прилеп (12)</a:t>
            </a:r>
            <a:endParaRPr lang="en-BG" sz="1000" b="1" i="1" dirty="0"/>
          </a:p>
        </p:txBody>
      </p:sp>
    </p:spTree>
    <p:extLst>
      <p:ext uri="{BB962C8B-B14F-4D97-AF65-F5344CB8AC3E}">
        <p14:creationId xmlns:p14="http://schemas.microsoft.com/office/powerpoint/2010/main" val="3341536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366" y="214955"/>
            <a:ext cx="10515600" cy="836644"/>
          </a:xfrm>
        </p:spPr>
        <p:txBody>
          <a:bodyPr/>
          <a:lstStyle/>
          <a:p>
            <a:pPr algn="ctr"/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Епидемиология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534" y="925551"/>
            <a:ext cx="10851266" cy="330314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 </a:t>
            </a:r>
            <a:r>
              <a:rPr lang="bg-BG" sz="2000" dirty="0"/>
              <a:t>Първата инфекция с </a:t>
            </a:r>
            <a:r>
              <a:rPr lang="en-US" sz="2000" dirty="0"/>
              <a:t>COVID-19 </a:t>
            </a:r>
            <a:r>
              <a:rPr lang="bg-BG" sz="2000" dirty="0"/>
              <a:t>се проявява в </a:t>
            </a:r>
            <a:r>
              <a:rPr lang="bg-BG" sz="2000" b="1" dirty="0"/>
              <a:t>началото на Декември 2019</a:t>
            </a:r>
            <a:r>
              <a:rPr lang="en-US" sz="2000" b="1" dirty="0"/>
              <a:t> </a:t>
            </a:r>
            <a:r>
              <a:rPr lang="bg-BG" sz="2000" b="1" dirty="0"/>
              <a:t>г</a:t>
            </a:r>
            <a:r>
              <a:rPr lang="bg-BG" sz="2000" dirty="0"/>
              <a:t>. с вероятен  </a:t>
            </a:r>
            <a:r>
              <a:rPr lang="en-US" sz="2000" dirty="0"/>
              <a:t> </a:t>
            </a:r>
            <a:r>
              <a:rPr lang="bg-BG" sz="2000" dirty="0"/>
              <a:t>произход от заразено животно.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bg-BG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Заболяването все още остава </a:t>
            </a:r>
            <a:r>
              <a:rPr lang="bg-BG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недобре изяснено </a:t>
            </a:r>
            <a:r>
              <a:rPr lang="bg-BG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относно епидемиология, клинични изяви, точен инкубационен период, възможност за предаване от асимптоматични преносители и скорост му на предаване. </a:t>
            </a:r>
            <a:r>
              <a:rPr lang="bg-BG" sz="20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13</a:t>
            </a:r>
            <a:endParaRPr lang="en-US" sz="2000" baseline="300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 </a:t>
            </a:r>
            <a:r>
              <a:rPr lang="bg-BG" sz="2000" dirty="0"/>
              <a:t>Пандемичното му разпространение по данни на СЗО към 9 октомври 2022 г. в световен мащаб обхваща </a:t>
            </a:r>
            <a:r>
              <a:rPr lang="bg-BG" sz="2000" b="1" dirty="0"/>
              <a:t>618 милиона потвърдени случая и 6,5 милиона смъртни случая</a:t>
            </a:r>
            <a:r>
              <a:rPr lang="bg-BG" sz="2000" dirty="0"/>
              <a:t>.</a:t>
            </a:r>
            <a:r>
              <a:rPr lang="bg-BG" sz="2000" baseline="30000" dirty="0"/>
              <a:t>14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791902" y="6419907"/>
            <a:ext cx="855715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700" dirty="0">
                <a:latin typeface="+mj-lt"/>
              </a:rPr>
              <a:t>13- </a:t>
            </a:r>
            <a:r>
              <a:rPr lang="en-US" sz="700" dirty="0">
                <a:effectLst/>
                <a:latin typeface="+mj-lt"/>
                <a:ea typeface="Calibri" panose="020F0502020204030204" pitchFamily="34" charset="0"/>
              </a:rPr>
              <a:t>Pereira L., Pereira C, Murata R. et al. </a:t>
            </a:r>
            <a:r>
              <a:rPr lang="bg-BG" sz="700" dirty="0" err="1">
                <a:effectLst/>
                <a:latin typeface="+mj-lt"/>
                <a:ea typeface="Calibri" panose="020F0502020204030204" pitchFamily="34" charset="0"/>
              </a:rPr>
              <a:t>Biological</a:t>
            </a:r>
            <a:r>
              <a:rPr lang="bg-BG" sz="7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bg-BG" sz="700" dirty="0" err="1">
                <a:effectLst/>
                <a:latin typeface="+mj-lt"/>
                <a:ea typeface="Calibri" panose="020F0502020204030204" pitchFamily="34" charset="0"/>
              </a:rPr>
              <a:t>and</a:t>
            </a:r>
            <a:r>
              <a:rPr lang="bg-BG" sz="7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bg-BG" sz="700" dirty="0" err="1">
                <a:effectLst/>
                <a:latin typeface="+mj-lt"/>
                <a:ea typeface="Calibri" panose="020F0502020204030204" pitchFamily="34" charset="0"/>
              </a:rPr>
              <a:t>social</a:t>
            </a:r>
            <a:r>
              <a:rPr lang="bg-BG" sz="7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bg-BG" sz="700" dirty="0" err="1">
                <a:effectLst/>
                <a:latin typeface="+mj-lt"/>
                <a:ea typeface="Calibri" panose="020F0502020204030204" pitchFamily="34" charset="0"/>
              </a:rPr>
              <a:t>aspects</a:t>
            </a:r>
            <a:r>
              <a:rPr lang="bg-BG" sz="7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bg-BG" sz="700" dirty="0" err="1">
                <a:effectLst/>
                <a:latin typeface="+mj-lt"/>
                <a:ea typeface="Calibri" panose="020F0502020204030204" pitchFamily="34" charset="0"/>
              </a:rPr>
              <a:t>of</a:t>
            </a:r>
            <a:r>
              <a:rPr lang="bg-BG" sz="7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bg-BG" sz="700" dirty="0" err="1">
                <a:effectLst/>
                <a:latin typeface="+mj-lt"/>
                <a:ea typeface="Calibri" panose="020F0502020204030204" pitchFamily="34" charset="0"/>
              </a:rPr>
              <a:t>Coronavirus</a:t>
            </a:r>
            <a:r>
              <a:rPr lang="bg-BG" sz="7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bg-BG" sz="700" dirty="0" err="1">
                <a:effectLst/>
                <a:latin typeface="+mj-lt"/>
                <a:ea typeface="Calibri" panose="020F0502020204030204" pitchFamily="34" charset="0"/>
              </a:rPr>
              <a:t>Disease</a:t>
            </a:r>
            <a:r>
              <a:rPr lang="bg-BG" sz="700" dirty="0">
                <a:effectLst/>
                <a:latin typeface="+mj-lt"/>
                <a:ea typeface="Calibri" panose="020F0502020204030204" pitchFamily="34" charset="0"/>
              </a:rPr>
              <a:t> 2019 (COVID-19) </a:t>
            </a:r>
            <a:r>
              <a:rPr lang="bg-BG" sz="700" dirty="0" err="1">
                <a:effectLst/>
                <a:latin typeface="+mj-lt"/>
                <a:ea typeface="Calibri" panose="020F0502020204030204" pitchFamily="34" charset="0"/>
              </a:rPr>
              <a:t>related</a:t>
            </a:r>
            <a:r>
              <a:rPr lang="bg-BG" sz="7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bg-BG" sz="700" dirty="0" err="1">
                <a:effectLst/>
                <a:latin typeface="+mj-lt"/>
                <a:ea typeface="Calibri" panose="020F0502020204030204" pitchFamily="34" charset="0"/>
              </a:rPr>
              <a:t>to</a:t>
            </a:r>
            <a:r>
              <a:rPr lang="bg-BG" sz="7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bg-BG" sz="700" dirty="0" err="1">
                <a:effectLst/>
                <a:latin typeface="+mj-lt"/>
                <a:ea typeface="Calibri" panose="020F0502020204030204" pitchFamily="34" charset="0"/>
              </a:rPr>
              <a:t>oral</a:t>
            </a:r>
            <a:r>
              <a:rPr lang="bg-BG" sz="7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bg-BG" sz="700" dirty="0" err="1">
                <a:effectLst/>
                <a:latin typeface="+mj-lt"/>
                <a:ea typeface="Calibri" panose="020F0502020204030204" pitchFamily="34" charset="0"/>
              </a:rPr>
              <a:t>health</a:t>
            </a:r>
            <a:r>
              <a:rPr lang="en-US" sz="700" dirty="0">
                <a:effectLst/>
                <a:latin typeface="+mj-lt"/>
                <a:ea typeface="Calibri" panose="020F0502020204030204" pitchFamily="34" charset="0"/>
              </a:rPr>
              <a:t>. Critical Review • Braz. oral. res. 34 • 2020 • </a:t>
            </a:r>
            <a:r>
              <a:rPr lang="en-US" sz="7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https://doi.org/10.1590/1807-3107bor-2020.vol34.0041</a:t>
            </a:r>
            <a:endParaRPr lang="en-US" sz="7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-BG" sz="700" dirty="0">
                <a:latin typeface="+mj-lt"/>
                <a:cs typeface="Calibri" panose="020F0502020204030204" pitchFamily="34" charset="0"/>
              </a:rPr>
              <a:t>14</a:t>
            </a:r>
            <a:r>
              <a:rPr lang="en-US" sz="700" dirty="0">
                <a:latin typeface="+mj-lt"/>
                <a:cs typeface="Calibri" panose="020F0502020204030204" pitchFamily="34" charset="0"/>
              </a:rPr>
              <a:t> – WHO,  </a:t>
            </a:r>
            <a:r>
              <a:rPr lang="en-GB" sz="700" i="0" strike="noStrike" dirty="0">
                <a:effectLst/>
                <a:latin typeface="+mj-lt"/>
              </a:rPr>
              <a:t>Weekly epidemiological update on COVID-19 - 12 October 2022; 12 October 2022; Edition 113; https://</a:t>
            </a:r>
            <a:r>
              <a:rPr lang="en-GB" sz="700" i="0" strike="noStrike" dirty="0" err="1">
                <a:effectLst/>
                <a:latin typeface="+mj-lt"/>
              </a:rPr>
              <a:t>www.who.int</a:t>
            </a:r>
            <a:r>
              <a:rPr lang="en-GB" sz="700" i="0" strike="noStrike" dirty="0">
                <a:effectLst/>
                <a:latin typeface="+mj-lt"/>
              </a:rPr>
              <a:t>/publications/m/item/weekly-epidemiological-update-on-covid-19---12-october-202</a:t>
            </a:r>
            <a:r>
              <a:rPr lang="en-GB" sz="800" i="0" strike="noStrike" dirty="0">
                <a:effectLst/>
                <a:latin typeface="Arial" panose="020B0604020202020204" pitchFamily="34" charset="0"/>
              </a:rPr>
              <a:t>2</a:t>
            </a:r>
          </a:p>
          <a:p>
            <a:r>
              <a:rPr lang="bg-BG" sz="800" dirty="0">
                <a:latin typeface="+mj-lt"/>
              </a:rPr>
              <a:t> </a:t>
            </a:r>
            <a:endParaRPr lang="en-US" sz="8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05C717-2367-C0B7-02DD-28935DE9D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143" y="3088888"/>
            <a:ext cx="5474154" cy="28913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A68E09-C7C1-7970-ACAF-538F890EC8E3}"/>
              </a:ext>
            </a:extLst>
          </p:cNvPr>
          <p:cNvSpPr txBox="1"/>
          <p:nvPr/>
        </p:nvSpPr>
        <p:spPr>
          <a:xfrm>
            <a:off x="3687852" y="5980264"/>
            <a:ext cx="676462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i="1" dirty="0" err="1"/>
              <a:t>Ф</a:t>
            </a:r>
            <a:r>
              <a:rPr lang="bg-BG" sz="1000" b="1" i="1" dirty="0" err="1"/>
              <a:t>иг</a:t>
            </a:r>
            <a:r>
              <a:rPr lang="bg-BG" sz="1000" b="1" i="1" dirty="0"/>
              <a:t>. 3 Епидемиологична статистика на СЗО, 12 Октомври 2022,</a:t>
            </a:r>
            <a:r>
              <a:rPr lang="bg-BG" sz="1000" b="1" i="1" baseline="30000" dirty="0"/>
              <a:t> 3</a:t>
            </a:r>
            <a:endParaRPr lang="en-BG" sz="1000" b="1" i="1" baseline="30000" dirty="0"/>
          </a:p>
        </p:txBody>
      </p:sp>
    </p:spTree>
    <p:extLst>
      <p:ext uri="{BB962C8B-B14F-4D97-AF65-F5344CB8AC3E}">
        <p14:creationId xmlns:p14="http://schemas.microsoft.com/office/powerpoint/2010/main" val="1350330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49" y="120650"/>
            <a:ext cx="10515600" cy="1325563"/>
          </a:xfrm>
        </p:spPr>
        <p:txBody>
          <a:bodyPr/>
          <a:lstStyle/>
          <a:p>
            <a:pPr algn="ctr"/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Етиология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9259" y="1218884"/>
            <a:ext cx="7095181" cy="500343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</a:pPr>
            <a:r>
              <a:rPr lang="bg-BG" sz="2000" dirty="0"/>
              <a:t>Коронавирус-2 или вирусът, предизвикшащ тежък остър респираторен синдром (</a:t>
            </a:r>
            <a:r>
              <a:rPr lang="en-GB" sz="2000" dirty="0"/>
              <a:t>Severe acute respiratory syndrome coronavirus 2</a:t>
            </a:r>
            <a:r>
              <a:rPr lang="bg-BG" sz="2000" dirty="0"/>
              <a:t> - </a:t>
            </a:r>
            <a:r>
              <a:rPr lang="en-GB" sz="2000" b="1" dirty="0"/>
              <a:t>SARS-CoV-2</a:t>
            </a:r>
            <a:r>
              <a:rPr lang="bg-BG" sz="2000" dirty="0"/>
              <a:t>) е </a:t>
            </a:r>
            <a:r>
              <a:rPr lang="bg-BG" sz="2000" b="1" dirty="0"/>
              <a:t>едноверижен РНК вирус</a:t>
            </a:r>
            <a:r>
              <a:rPr lang="bg-BG" sz="2000" dirty="0"/>
              <a:t>, който е причина за коронавирусно заболяване </a:t>
            </a:r>
            <a:r>
              <a:rPr lang="en-US" sz="2000" dirty="0"/>
              <a:t>COVID-19.</a:t>
            </a:r>
            <a:r>
              <a:rPr lang="bg-BG" sz="2000" baseline="30000" dirty="0"/>
              <a:t>15</a:t>
            </a:r>
            <a:endParaRPr lang="en-US" sz="2000" dirty="0"/>
          </a:p>
          <a:p>
            <a:pPr algn="just">
              <a:lnSpc>
                <a:spcPct val="110000"/>
              </a:lnSpc>
            </a:pPr>
            <a:r>
              <a:rPr lang="bg-BG" sz="2000" dirty="0"/>
              <a:t>Вирусът принадлежи към семейстшото на коронавирусите (</a:t>
            </a:r>
            <a:r>
              <a:rPr lang="en-GB" sz="2000" dirty="0" err="1"/>
              <a:t>Coronaviridae</a:t>
            </a:r>
            <a:r>
              <a:rPr lang="bg-BG" sz="2000" dirty="0"/>
              <a:t>). Те</a:t>
            </a:r>
            <a:r>
              <a:rPr lang="bg-BG" sz="2000" b="0" i="0" u="none" strike="noStrike" dirty="0">
                <a:effectLst/>
              </a:rPr>
              <a:t> причиняват стомашно-чревни инфекции, респираторни инфекции, като бронхит или настинка (ОКГДП), но също и тежък остър респираторен синдром. </a:t>
            </a:r>
            <a:r>
              <a:rPr lang="bg-BG" sz="2000" dirty="0"/>
              <a:t>Вирусът показва висока степен на </a:t>
            </a:r>
            <a:r>
              <a:rPr lang="bg-BG" sz="2000" dirty="0" err="1"/>
              <a:t>хомология</a:t>
            </a:r>
            <a:r>
              <a:rPr lang="bg-BG" sz="2000" dirty="0"/>
              <a:t> със </a:t>
            </a:r>
            <a:r>
              <a:rPr lang="en-GB" sz="2000" dirty="0"/>
              <a:t>SARS-</a:t>
            </a:r>
            <a:r>
              <a:rPr lang="en-GB" sz="2000" dirty="0" err="1"/>
              <a:t>CoV</a:t>
            </a:r>
            <a:r>
              <a:rPr lang="en-GB" sz="2000" dirty="0"/>
              <a:t> </a:t>
            </a:r>
            <a:r>
              <a:rPr lang="bg-BG" sz="2000" dirty="0"/>
              <a:t>и </a:t>
            </a:r>
            <a:r>
              <a:rPr lang="en-GB" sz="2000" dirty="0"/>
              <a:t>MERS-</a:t>
            </a:r>
            <a:r>
              <a:rPr lang="en-GB" sz="2000" dirty="0" err="1"/>
              <a:t>CoV</a:t>
            </a:r>
            <a:r>
              <a:rPr lang="bg-BG" sz="2000" dirty="0"/>
              <a:t>.</a:t>
            </a:r>
            <a:r>
              <a:rPr lang="bg-BG" sz="2000" baseline="30000" dirty="0"/>
              <a:t>16</a:t>
            </a:r>
          </a:p>
          <a:p>
            <a:pPr algn="just">
              <a:lnSpc>
                <a:spcPct val="110000"/>
              </a:lnSpc>
            </a:pPr>
            <a:r>
              <a:rPr lang="bg-BG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Вирусите на </a:t>
            </a: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CoVs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bg-BG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са плейоморфни РНК-вируси, които имат </a:t>
            </a:r>
            <a:r>
              <a:rPr lang="bg-BG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висока скорост на генна рекомбинация</a:t>
            </a:r>
            <a:r>
              <a:rPr lang="bg-BG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която се получава поради грешки в процеса им на репликация (зависим от РНК-полимераза (</a:t>
            </a:r>
            <a:r>
              <a:rPr lang="bg-BG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RdRP</a:t>
            </a:r>
            <a:r>
              <a:rPr lang="bg-BG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).</a:t>
            </a:r>
            <a:r>
              <a:rPr lang="bg-BG" sz="20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17</a:t>
            </a:r>
            <a:endParaRPr lang="en-US" sz="2000" baseline="30000" dirty="0"/>
          </a:p>
          <a:p>
            <a:pPr algn="just"/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3436" y="6214129"/>
            <a:ext cx="592502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700" dirty="0">
                <a:latin typeface="+mj-lt"/>
              </a:rPr>
              <a:t>1</a:t>
            </a:r>
            <a:r>
              <a:rPr lang="en-US" sz="700" dirty="0">
                <a:latin typeface="+mj-lt"/>
              </a:rPr>
              <a:t>5</a:t>
            </a:r>
            <a:r>
              <a:rPr lang="bg-BG" sz="700" dirty="0">
                <a:latin typeface="+mj-lt"/>
              </a:rPr>
              <a:t> – </a:t>
            </a:r>
            <a:r>
              <a:rPr lang="en-US" sz="700" dirty="0" err="1">
                <a:latin typeface="+mj-lt"/>
              </a:rPr>
              <a:t>Iranmanesh</a:t>
            </a:r>
            <a:r>
              <a:rPr lang="en-US" sz="700" dirty="0">
                <a:latin typeface="+mj-lt"/>
              </a:rPr>
              <a:t> B., Khalili M., Amiri R. et al. </a:t>
            </a:r>
            <a:r>
              <a:rPr lang="en-GB" sz="700" dirty="0">
                <a:effectLst/>
                <a:latin typeface="+mj-lt"/>
              </a:rPr>
              <a:t>Oral manifestations of COVID-19 disease: A review article. Dermatologic Therapy; </a:t>
            </a:r>
            <a:r>
              <a:rPr lang="en-GB" sz="700" b="0" i="0" strike="noStrike" dirty="0">
                <a:effectLst/>
                <a:latin typeface="+mj-lt"/>
              </a:rPr>
              <a:t>2021 Jan;34(1):e14578</a:t>
            </a:r>
          </a:p>
          <a:p>
            <a:r>
              <a:rPr lang="bg-BG" sz="700" dirty="0">
                <a:latin typeface="+mj-lt"/>
              </a:rPr>
              <a:t>1</a:t>
            </a:r>
            <a:r>
              <a:rPr lang="en-GB" sz="700" dirty="0">
                <a:latin typeface="+mj-lt"/>
              </a:rPr>
              <a:t>6 – </a:t>
            </a:r>
            <a:r>
              <a:rPr lang="bg-BG" sz="700" dirty="0">
                <a:latin typeface="+mj-lt"/>
              </a:rPr>
              <a:t>Станкова В. </a:t>
            </a:r>
            <a:r>
              <a:rPr lang="en-GB" sz="700" i="0" strike="noStrike" dirty="0">
                <a:effectLst/>
                <a:latin typeface="+mj-lt"/>
              </a:rPr>
              <a:t>COVID-19: </a:t>
            </a:r>
            <a:r>
              <a:rPr lang="bg-BG" sz="700" i="0" strike="noStrike" dirty="0">
                <a:effectLst/>
                <a:latin typeface="+mj-lt"/>
              </a:rPr>
              <a:t>преглед на част от международния опит. – Медицински преглед, 56, 2020, № 3, 5-13</a:t>
            </a:r>
            <a:r>
              <a:rPr lang="en-GB" sz="700" dirty="0">
                <a:effectLst/>
                <a:latin typeface="+mj-lt"/>
              </a:rPr>
              <a:t> </a:t>
            </a:r>
          </a:p>
          <a:p>
            <a:r>
              <a:rPr lang="en-GB" sz="700" dirty="0">
                <a:latin typeface="+mj-lt"/>
              </a:rPr>
              <a:t>Picture - </a:t>
            </a:r>
            <a:r>
              <a:rPr lang="en-GB" sz="700" dirty="0"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https://commons.wikimedia.org/wiki/File:SARS-CoV-2_without_background.png</a:t>
            </a:r>
            <a:endParaRPr lang="bg-BG" sz="700" dirty="0">
              <a:latin typeface="+mj-lt"/>
            </a:endParaRPr>
          </a:p>
          <a:p>
            <a:r>
              <a:rPr lang="bg-BG" sz="700" dirty="0">
                <a:effectLst/>
                <a:latin typeface="+mj-lt"/>
                <a:ea typeface="Calibri" panose="020F0502020204030204" pitchFamily="34" charset="0"/>
              </a:rPr>
              <a:t>17 - </a:t>
            </a:r>
            <a:r>
              <a:rPr lang="it-IT" sz="700" dirty="0">
                <a:effectLst/>
                <a:latin typeface="+mj-lt"/>
                <a:ea typeface="Calibri" panose="020F0502020204030204" pitchFamily="34" charset="0"/>
              </a:rPr>
              <a:t>Cui </a:t>
            </a:r>
            <a:r>
              <a:rPr lang="it-IT" sz="700" dirty="0" err="1">
                <a:effectLst/>
                <a:latin typeface="+mj-lt"/>
                <a:ea typeface="Calibri" panose="020F0502020204030204" pitchFamily="34" charset="0"/>
              </a:rPr>
              <a:t>J</a:t>
            </a:r>
            <a:r>
              <a:rPr lang="it-IT" sz="700" dirty="0">
                <a:effectLst/>
                <a:latin typeface="+mj-lt"/>
                <a:ea typeface="Calibri" panose="020F0502020204030204" pitchFamily="34" charset="0"/>
              </a:rPr>
              <a:t>, Li </a:t>
            </a:r>
            <a:r>
              <a:rPr lang="it-IT" sz="700" dirty="0" err="1">
                <a:effectLst/>
                <a:latin typeface="+mj-lt"/>
                <a:ea typeface="Calibri" panose="020F0502020204030204" pitchFamily="34" charset="0"/>
              </a:rPr>
              <a:t>F</a:t>
            </a:r>
            <a:r>
              <a:rPr lang="it-IT" sz="700" dirty="0">
                <a:effectLst/>
                <a:latin typeface="+mj-lt"/>
                <a:ea typeface="Calibri" panose="020F0502020204030204" pitchFamily="34" charset="0"/>
              </a:rPr>
              <a:t>, Shi ZL. </a:t>
            </a:r>
            <a:r>
              <a:rPr lang="en-US" sz="700" dirty="0">
                <a:effectLst/>
                <a:latin typeface="+mj-lt"/>
                <a:ea typeface="Calibri" panose="020F0502020204030204" pitchFamily="34" charset="0"/>
              </a:rPr>
              <a:t>Origin and evolution of pathogenic coronaviruses. Nat Rev </a:t>
            </a:r>
            <a:r>
              <a:rPr lang="en-US" sz="700" dirty="0" err="1">
                <a:effectLst/>
                <a:latin typeface="+mj-lt"/>
                <a:ea typeface="Calibri" panose="020F0502020204030204" pitchFamily="34" charset="0"/>
              </a:rPr>
              <a:t>Microbiol</a:t>
            </a:r>
            <a:r>
              <a:rPr lang="en-US" sz="700" dirty="0">
                <a:effectLst/>
                <a:latin typeface="+mj-lt"/>
                <a:ea typeface="Calibri" panose="020F0502020204030204" pitchFamily="34" charset="0"/>
              </a:rPr>
              <a:t>. 2019 Mar;17(3):181-92. </a:t>
            </a:r>
            <a:r>
              <a:rPr lang="en-US" sz="7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https://doi.org/10.1038/s41579-018-0118-9</a:t>
            </a:r>
            <a:endParaRPr lang="en-US" sz="7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700" dirty="0">
                <a:latin typeface="+mj-lt"/>
                <a:cs typeface="Calibri" panose="020F0502020204030204" pitchFamily="34" charset="0"/>
              </a:rPr>
              <a:t>18 - https://</a:t>
            </a:r>
            <a:r>
              <a:rPr lang="en-US" sz="700" dirty="0" err="1">
                <a:latin typeface="+mj-lt"/>
                <a:cs typeface="Calibri" panose="020F0502020204030204" pitchFamily="34" charset="0"/>
              </a:rPr>
              <a:t>commons.wikimedia.org</a:t>
            </a:r>
            <a:r>
              <a:rPr lang="en-US" sz="700" dirty="0">
                <a:latin typeface="+mj-lt"/>
                <a:cs typeface="Calibri" panose="020F0502020204030204" pitchFamily="34" charset="0"/>
              </a:rPr>
              <a:t>/wiki/File:SARS-CoV-2_without_background.png</a:t>
            </a:r>
            <a:endParaRPr lang="en-GB" sz="7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F3DF39-298C-215B-F505-B56DE3D1E2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8" y="1218884"/>
            <a:ext cx="4406461" cy="44202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FFDBCA-A839-4F29-91EF-7CF6BA06748B}"/>
              </a:ext>
            </a:extLst>
          </p:cNvPr>
          <p:cNvSpPr txBox="1"/>
          <p:nvPr/>
        </p:nvSpPr>
        <p:spPr>
          <a:xfrm>
            <a:off x="1025401" y="5665012"/>
            <a:ext cx="29301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1100" b="1" i="1" dirty="0">
                <a:solidFill>
                  <a:srgbClr val="000000"/>
                </a:solidFill>
              </a:rPr>
              <a:t>Фиг. 4 Структура на </a:t>
            </a:r>
            <a:r>
              <a:rPr lang="en-US" sz="1100" b="1" i="1" dirty="0">
                <a:solidFill>
                  <a:srgbClr val="000000"/>
                </a:solidFill>
              </a:rPr>
              <a:t>SARS-CoV-2 virus</a:t>
            </a:r>
            <a:r>
              <a:rPr lang="bg-BG" sz="1100" b="1" i="1" dirty="0">
                <a:solidFill>
                  <a:srgbClr val="000000"/>
                </a:solidFill>
              </a:rPr>
              <a:t> </a:t>
            </a:r>
            <a:r>
              <a:rPr lang="bg-BG" sz="1100" b="1" i="1" baseline="30000" dirty="0">
                <a:solidFill>
                  <a:srgbClr val="000000"/>
                </a:solidFill>
              </a:rPr>
              <a:t>18</a:t>
            </a:r>
            <a:endParaRPr lang="en-BG" sz="1100" b="1" i="1" dirty="0"/>
          </a:p>
        </p:txBody>
      </p:sp>
    </p:spTree>
    <p:extLst>
      <p:ext uri="{BB962C8B-B14F-4D97-AF65-F5344CB8AC3E}">
        <p14:creationId xmlns:p14="http://schemas.microsoft.com/office/powerpoint/2010/main" val="3730469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343" y="160698"/>
            <a:ext cx="10515600" cy="1008738"/>
          </a:xfrm>
        </p:spPr>
        <p:txBody>
          <a:bodyPr/>
          <a:lstStyle/>
          <a:p>
            <a:pPr algn="ctr"/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Патогенеза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929" y="1169434"/>
            <a:ext cx="6827876" cy="5409785"/>
          </a:xfrm>
        </p:spPr>
        <p:txBody>
          <a:bodyPr>
            <a:normAutofit/>
          </a:bodyPr>
          <a:lstStyle/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bg-BG" sz="1800" dirty="0">
                <a:solidFill>
                  <a:srgbClr val="131324"/>
                </a:solidFill>
              </a:rPr>
              <a:t>Вирусът се свързва с основния </a:t>
            </a:r>
            <a:r>
              <a:rPr lang="bg-BG" sz="1800" b="1" dirty="0">
                <a:solidFill>
                  <a:srgbClr val="131324"/>
                </a:solidFill>
              </a:rPr>
              <a:t>рецептор </a:t>
            </a:r>
            <a:r>
              <a:rPr lang="en-GB" sz="1800" b="1" i="0" u="none" strike="noStrike" dirty="0">
                <a:solidFill>
                  <a:srgbClr val="131324"/>
                </a:solidFill>
                <a:effectLst/>
              </a:rPr>
              <a:t>ACE-2 </a:t>
            </a:r>
            <a:r>
              <a:rPr lang="bg-BG" sz="1800" b="0" i="0" u="none" strike="noStrike" dirty="0">
                <a:solidFill>
                  <a:srgbClr val="131324"/>
                </a:solidFill>
                <a:effectLst/>
              </a:rPr>
              <a:t>по повърхността на прицелните клетки н</a:t>
            </a:r>
            <a:r>
              <a:rPr lang="bg-BG" sz="1800" dirty="0">
                <a:solidFill>
                  <a:srgbClr val="131324"/>
                </a:solidFill>
              </a:rPr>
              <a:t>а гостоприемника. С помощта на </a:t>
            </a:r>
            <a:r>
              <a:rPr lang="bg-BG" sz="1800" b="1" i="0" u="none" strike="noStrike" dirty="0">
                <a:solidFill>
                  <a:srgbClr val="131324"/>
                </a:solidFill>
                <a:effectLst/>
              </a:rPr>
              <a:t>специфична РНК-зависима РНК-</a:t>
            </a:r>
            <a:r>
              <a:rPr lang="bg-BG" sz="1800" b="1" i="0" u="none" strike="noStrike" dirty="0" err="1">
                <a:solidFill>
                  <a:srgbClr val="131324"/>
                </a:solidFill>
                <a:effectLst/>
              </a:rPr>
              <a:t>полимераза</a:t>
            </a:r>
            <a:r>
              <a:rPr lang="bg-BG" sz="1800" b="1" i="0" u="none" strike="noStrike" dirty="0">
                <a:solidFill>
                  <a:srgbClr val="131324"/>
                </a:solidFill>
                <a:effectLst/>
              </a:rPr>
              <a:t> (</a:t>
            </a:r>
            <a:r>
              <a:rPr lang="en-GB" sz="1800" b="1" i="0" u="none" strike="noStrike" dirty="0" err="1">
                <a:solidFill>
                  <a:srgbClr val="131324"/>
                </a:solidFill>
                <a:effectLst/>
              </a:rPr>
              <a:t>RdRp</a:t>
            </a:r>
            <a:r>
              <a:rPr lang="en-GB" sz="1800" b="1" i="0" u="none" strike="noStrike" dirty="0">
                <a:solidFill>
                  <a:srgbClr val="131324"/>
                </a:solidFill>
                <a:effectLst/>
              </a:rPr>
              <a:t>)</a:t>
            </a:r>
            <a:r>
              <a:rPr lang="bg-BG" sz="1800" b="1" i="0" u="none" strike="noStrike" dirty="0">
                <a:solidFill>
                  <a:srgbClr val="131324"/>
                </a:solidFill>
                <a:effectLst/>
              </a:rPr>
              <a:t> </a:t>
            </a:r>
            <a:r>
              <a:rPr lang="bg-BG" sz="1800" b="0" i="0" u="none" strike="noStrike" dirty="0">
                <a:solidFill>
                  <a:srgbClr val="131324"/>
                </a:solidFill>
                <a:effectLst/>
              </a:rPr>
              <a:t>се осъществява </a:t>
            </a:r>
            <a:r>
              <a:rPr lang="bg-BG" sz="1800" b="1" i="0" u="none" strike="noStrike" dirty="0">
                <a:solidFill>
                  <a:srgbClr val="131324"/>
                </a:solidFill>
                <a:effectLst/>
              </a:rPr>
              <a:t>репликацията на вируса</a:t>
            </a:r>
            <a:r>
              <a:rPr lang="bg-BG" sz="1800" b="0" i="0" u="none" strike="noStrike" dirty="0">
                <a:solidFill>
                  <a:srgbClr val="131324"/>
                </a:solidFill>
                <a:effectLst/>
              </a:rPr>
              <a:t>. 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1800" b="1" dirty="0"/>
              <a:t>Имунният отговор на гостоприемника </a:t>
            </a:r>
            <a:r>
              <a:rPr lang="ru-RU" sz="1800" dirty="0"/>
              <a:t>към SARS-CoV-2 има критична </a:t>
            </a:r>
            <a:r>
              <a:rPr lang="ru-RU" sz="1800" b="1" dirty="0"/>
              <a:t>роля в ПГ на заболяването и клиничните прояви</a:t>
            </a:r>
            <a:r>
              <a:rPr lang="en-US" sz="1800" b="1" dirty="0"/>
              <a:t>. </a:t>
            </a:r>
            <a:endParaRPr lang="bg-BG" sz="1800" b="1" dirty="0"/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SARS-CoV-2 активира антивирусните имунни отговори, но при някои пациенти с тежък COVID-19 може да причини неконтролирани възпалителни реакции, характеризиращи се с подчертано освобождаване на </a:t>
            </a:r>
            <a:r>
              <a:rPr lang="ru-RU" sz="1800" b="1" dirty="0"/>
              <a:t>провъзпалителни цитокини, </a:t>
            </a:r>
            <a:r>
              <a:rPr lang="ru-RU" sz="1800" dirty="0"/>
              <a:t>което води до </a:t>
            </a:r>
            <a:r>
              <a:rPr lang="ru-RU" sz="1800" b="1" dirty="0"/>
              <a:t>лимфопения, лимфоцитна дисфункция и аномалии на гранулоцити и моноцити</a:t>
            </a:r>
            <a:r>
              <a:rPr lang="ru-RU" sz="1800" dirty="0"/>
              <a:t>. 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Тези предизвикани от SARS-CoV-2 имунни аномалии могат да доведат до </a:t>
            </a:r>
            <a:r>
              <a:rPr lang="ru-RU" sz="1800" b="1" dirty="0"/>
              <a:t>инфекции от микроорганизми, септичен шок и тежка множествена органна дисфункция</a:t>
            </a:r>
            <a:r>
              <a:rPr lang="ru-RU" sz="1800" dirty="0"/>
              <a:t>.</a:t>
            </a:r>
            <a:r>
              <a:rPr lang="en-US" sz="1800" baseline="30000" dirty="0"/>
              <a:t>19</a:t>
            </a:r>
            <a:endParaRPr lang="ru-RU" sz="1800" baseline="30000" dirty="0"/>
          </a:p>
        </p:txBody>
      </p:sp>
      <p:sp>
        <p:nvSpPr>
          <p:cNvPr id="4" name="Rectangle 3"/>
          <p:cNvSpPr/>
          <p:nvPr/>
        </p:nvSpPr>
        <p:spPr>
          <a:xfrm>
            <a:off x="942373" y="6412373"/>
            <a:ext cx="83231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100" dirty="0"/>
              <a:t>8 - </a:t>
            </a:r>
            <a:r>
              <a:rPr lang="en-US" sz="1100" dirty="0"/>
              <a:t>Yang, L., Liu, S., Liu, J. </a:t>
            </a:r>
            <a:r>
              <a:rPr lang="en-US" sz="1100" i="1" dirty="0"/>
              <a:t>et al.</a:t>
            </a:r>
            <a:r>
              <a:rPr lang="en-US" sz="1100" dirty="0"/>
              <a:t> COVID-19: </a:t>
            </a:r>
            <a:r>
              <a:rPr lang="en-US" sz="1100" dirty="0" err="1"/>
              <a:t>immunopathogenesis</a:t>
            </a:r>
            <a:r>
              <a:rPr lang="en-US" sz="1100" dirty="0"/>
              <a:t> and </a:t>
            </a:r>
            <a:r>
              <a:rPr lang="en-US" sz="1100" dirty="0" err="1"/>
              <a:t>Immunotherapeutics</a:t>
            </a:r>
            <a:r>
              <a:rPr lang="en-US" sz="1100" dirty="0"/>
              <a:t>. </a:t>
            </a:r>
            <a:r>
              <a:rPr lang="en-US" sz="1100" i="1" dirty="0"/>
              <a:t>Sig </a:t>
            </a:r>
            <a:r>
              <a:rPr lang="en-US" sz="1100" i="1" dirty="0" err="1"/>
              <a:t>Transduct</a:t>
            </a:r>
            <a:r>
              <a:rPr lang="en-US" sz="1100" i="1" dirty="0"/>
              <a:t> Target </a:t>
            </a:r>
            <a:r>
              <a:rPr lang="en-US" sz="1100" i="1" dirty="0" err="1"/>
              <a:t>Ther</a:t>
            </a:r>
            <a:r>
              <a:rPr lang="en-US" sz="1100" dirty="0"/>
              <a:t> </a:t>
            </a:r>
            <a:r>
              <a:rPr lang="en-US" sz="1100" b="1" dirty="0"/>
              <a:t>5</a:t>
            </a:r>
            <a:r>
              <a:rPr lang="en-US" sz="1100" dirty="0"/>
              <a:t>, 128 (2020</a:t>
            </a:r>
            <a:r>
              <a:rPr lang="bg-BG" sz="1100" dirty="0"/>
              <a:t>)</a:t>
            </a:r>
            <a:endParaRPr lang="en-US" sz="1100" dirty="0"/>
          </a:p>
          <a:p>
            <a:r>
              <a:rPr lang="en-US" sz="1100" dirty="0"/>
              <a:t>Picture - </a:t>
            </a:r>
            <a:r>
              <a:rPr lang="en-GB" sz="1100" b="0" i="0" u="none" strike="noStrike" dirty="0">
                <a:effectLst/>
              </a:rPr>
              <a:t>Tools to Study SARS-CoV-2-Host Interactions . 2020 </a:t>
            </a:r>
            <a:r>
              <a:rPr lang="en-US" sz="1100" dirty="0"/>
              <a:t>https://</a:t>
            </a:r>
            <a:r>
              <a:rPr lang="en-US" sz="1100" dirty="0" err="1"/>
              <a:t>www.caymanchem.com</a:t>
            </a:r>
            <a:r>
              <a:rPr lang="en-US" sz="1100" dirty="0"/>
              <a:t>/news/tools-to-study-sars-cov-2-host-interactions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3ABE36-C093-8BC6-5FFB-35AE13713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9" y="1486260"/>
            <a:ext cx="4218285" cy="44502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33D6D2-B1E9-5478-4E32-DC0FFA2D7A5B}"/>
              </a:ext>
            </a:extLst>
          </p:cNvPr>
          <p:cNvSpPr txBox="1"/>
          <p:nvPr/>
        </p:nvSpPr>
        <p:spPr>
          <a:xfrm>
            <a:off x="1028397" y="5912138"/>
            <a:ext cx="35741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1100" b="1" i="1" dirty="0">
                <a:solidFill>
                  <a:srgbClr val="000000"/>
                </a:solidFill>
              </a:rPr>
              <a:t>Фиг. 4 Свързване на </a:t>
            </a:r>
            <a:r>
              <a:rPr lang="en-US" sz="1100" b="1" i="1" dirty="0">
                <a:solidFill>
                  <a:srgbClr val="000000"/>
                </a:solidFill>
              </a:rPr>
              <a:t>SARS-CoV-2 c </a:t>
            </a:r>
            <a:r>
              <a:rPr lang="bg-BG" sz="1100" b="1" i="1" dirty="0">
                <a:solidFill>
                  <a:srgbClr val="000000"/>
                </a:solidFill>
              </a:rPr>
              <a:t>рецептор </a:t>
            </a:r>
            <a:r>
              <a:rPr lang="en-US" sz="1100" b="1" i="1" dirty="0">
                <a:solidFill>
                  <a:srgbClr val="000000"/>
                </a:solidFill>
              </a:rPr>
              <a:t>ACE-2</a:t>
            </a:r>
            <a:r>
              <a:rPr lang="bg-BG" sz="1100" b="1" i="1" dirty="0">
                <a:solidFill>
                  <a:srgbClr val="000000"/>
                </a:solidFill>
              </a:rPr>
              <a:t> </a:t>
            </a:r>
            <a:r>
              <a:rPr lang="en-US" sz="1100" b="1" i="1" baseline="30000" dirty="0">
                <a:solidFill>
                  <a:srgbClr val="000000"/>
                </a:solidFill>
              </a:rPr>
              <a:t>20</a:t>
            </a:r>
            <a:endParaRPr lang="en-BG" sz="1100" b="1" i="1" dirty="0"/>
          </a:p>
        </p:txBody>
      </p:sp>
    </p:spTree>
    <p:extLst>
      <p:ext uri="{BB962C8B-B14F-4D97-AF65-F5344CB8AC3E}">
        <p14:creationId xmlns:p14="http://schemas.microsoft.com/office/powerpoint/2010/main" val="166663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B19D3-68B1-407F-43A6-D5D2CC965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08" y="701248"/>
            <a:ext cx="10515600" cy="4851086"/>
          </a:xfrm>
        </p:spPr>
        <p:txBody>
          <a:bodyPr>
            <a:normAutofit/>
          </a:bodyPr>
          <a:lstStyle/>
          <a:p>
            <a:pPr marL="0" algn="just">
              <a:lnSpc>
                <a:spcPct val="100000"/>
              </a:lnSpc>
              <a:spcBef>
                <a:spcPts val="0"/>
              </a:spcBef>
            </a:pPr>
            <a:r>
              <a:rPr lang="bg-BG" sz="2200" dirty="0"/>
              <a:t>Предаването се осъществява главно по </a:t>
            </a:r>
            <a:r>
              <a:rPr lang="bg-BG" sz="2200" b="1" dirty="0"/>
              <a:t>капков път или чрез контакт </a:t>
            </a:r>
            <a:r>
              <a:rPr lang="bg-BG" sz="2200" dirty="0"/>
              <a:t>(</a:t>
            </a:r>
            <a:r>
              <a:rPr lang="bg-BG" sz="2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заразени повърхности, слюнка и аерозоли)</a:t>
            </a:r>
            <a:r>
              <a:rPr lang="bg-BG" sz="22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</a:t>
            </a:r>
            <a:r>
              <a:rPr lang="bg-BG" sz="2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Близкият контакт с болни, наличие на аерозоли, слюнка, кръв и контаминирани инструменти са рисков фактор при лечението в кабинетите по дентална медицина и е </a:t>
            </a:r>
            <a:r>
              <a:rPr lang="bg-BG" sz="2200" dirty="0">
                <a:solidFill>
                  <a:srgbClr val="000000"/>
                </a:solidFill>
                <a:ea typeface="Calibri" panose="020F0502020204030204" pitchFamily="34" charset="0"/>
              </a:rPr>
              <a:t>възможно предаване на </a:t>
            </a:r>
            <a:r>
              <a:rPr lang="bg-BG" sz="2200" b="1" dirty="0">
                <a:solidFill>
                  <a:srgbClr val="000000"/>
                </a:solidFill>
                <a:ea typeface="Calibri" panose="020F0502020204030204" pitchFamily="34" charset="0"/>
              </a:rPr>
              <a:t>кръстосана инфекция сред пациенти, дентални лекари и здравни специалисти</a:t>
            </a:r>
            <a:r>
              <a:rPr lang="bg-BG" sz="22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21</a:t>
            </a:r>
            <a:r>
              <a:rPr lang="bg-BG" sz="2200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,22,23,24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bg-BG" sz="2200" baseline="300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0" algn="just">
              <a:lnSpc>
                <a:spcPct val="100000"/>
              </a:lnSpc>
              <a:spcBef>
                <a:spcPts val="0"/>
              </a:spcBef>
            </a:pPr>
            <a:r>
              <a:rPr lang="bg-BG" sz="2200" b="1" dirty="0"/>
              <a:t>Инкубационният период </a:t>
            </a:r>
            <a:r>
              <a:rPr lang="bg-BG" sz="2200" dirty="0"/>
              <a:t>на </a:t>
            </a:r>
            <a:r>
              <a:rPr lang="en-GB" sz="2200" dirty="0"/>
              <a:t>SARS CoV-2 </a:t>
            </a:r>
            <a:r>
              <a:rPr lang="bg-BG" sz="2200" dirty="0"/>
              <a:t>е от </a:t>
            </a:r>
            <a:r>
              <a:rPr lang="bg-BG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bg-BG" sz="2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до 14 дни, </a:t>
            </a:r>
            <a:r>
              <a:rPr lang="bg-BG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но при повечето пациенти е от 3 до 7 дни. Вирусът е </a:t>
            </a:r>
            <a:r>
              <a:rPr lang="bg-BG" sz="2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заразен в своя латентен период</a:t>
            </a:r>
            <a:r>
              <a:rPr lang="bg-BG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Показва силна трансмисия при възрастни хора, както и при болни със съпътстващи заболявания.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bg-BG" sz="2200" dirty="0">
              <a:solidFill>
                <a:srgbClr val="00000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algn="just">
              <a:lnSpc>
                <a:spcPct val="100000"/>
              </a:lnSpc>
              <a:spcBef>
                <a:spcPts val="0"/>
              </a:spcBef>
            </a:pPr>
            <a:r>
              <a:rPr lang="bg-BG" sz="2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Шестте вируса на </a:t>
            </a: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COVs </a:t>
            </a:r>
            <a:r>
              <a:rPr lang="bg-BG" sz="2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са с ниска </a:t>
            </a:r>
            <a:r>
              <a:rPr lang="bg-BG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патогенност</a:t>
            </a:r>
            <a:r>
              <a:rPr lang="bg-BG" sz="2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и причиняват леки респираторни симптоми, приличащи на обикновена настинка. Докато SARS-</a:t>
            </a:r>
            <a:r>
              <a:rPr lang="bg-BG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CoV</a:t>
            </a:r>
            <a:r>
              <a:rPr lang="bg-BG" sz="2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и MERS-</a:t>
            </a:r>
            <a:r>
              <a:rPr lang="bg-BG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CoV</a:t>
            </a:r>
            <a:r>
              <a:rPr lang="bg-BG" sz="2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могат да доведат до тежки, а при някои пациенти и фатални инфекции на дихателните пътища. </a:t>
            </a:r>
            <a:r>
              <a:rPr lang="bg-BG" sz="22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bg-BG" sz="2200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5,26</a:t>
            </a:r>
            <a:endParaRPr lang="en-BG" sz="2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BG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D013C9-B295-87AB-8BE0-7BFAC0505076}"/>
              </a:ext>
            </a:extLst>
          </p:cNvPr>
          <p:cNvSpPr txBox="1"/>
          <p:nvPr/>
        </p:nvSpPr>
        <p:spPr>
          <a:xfrm>
            <a:off x="560408" y="5983131"/>
            <a:ext cx="88087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700" dirty="0">
                <a:effectLst/>
                <a:latin typeface="+mj-lt"/>
                <a:ea typeface="Calibri" panose="020F0502020204030204" pitchFamily="34" charset="0"/>
              </a:rPr>
              <a:t>21 -</a:t>
            </a:r>
            <a:r>
              <a:rPr lang="en-US" sz="700" dirty="0">
                <a:effectLst/>
                <a:latin typeface="+mj-lt"/>
                <a:ea typeface="Calibri" panose="020F0502020204030204" pitchFamily="34" charset="0"/>
              </a:rPr>
              <a:t>Souza RC, Costa PS, Costa LR. Dental sedation precautions and recommendations during the COVID-19 pandemic. </a:t>
            </a:r>
            <a:r>
              <a:rPr lang="en-US" sz="700" dirty="0" err="1">
                <a:effectLst/>
                <a:latin typeface="+mj-lt"/>
                <a:ea typeface="Calibri" panose="020F0502020204030204" pitchFamily="34" charset="0"/>
              </a:rPr>
              <a:t>Braz</a:t>
            </a:r>
            <a:r>
              <a:rPr lang="en-US" sz="700" dirty="0">
                <a:effectLst/>
                <a:latin typeface="+mj-lt"/>
                <a:ea typeface="Calibri" panose="020F0502020204030204" pitchFamily="34" charset="0"/>
              </a:rPr>
              <a:t> J Dent. 2020 Apr;77(0):1-3. </a:t>
            </a:r>
            <a:r>
              <a:rPr lang="en-US" sz="700" u="sng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https://doi.org/10.18363/RBO.V77.2020.E1788</a:t>
            </a:r>
            <a:r>
              <a:rPr lang="bg-BG" sz="700" dirty="0">
                <a:effectLst/>
                <a:latin typeface="+mj-lt"/>
                <a:ea typeface="Calibri" panose="020F0502020204030204" pitchFamily="34" charset="0"/>
              </a:rPr>
              <a:t> ; </a:t>
            </a:r>
          </a:p>
          <a:p>
            <a:r>
              <a:rPr lang="bg-BG" sz="700" dirty="0">
                <a:effectLst/>
                <a:latin typeface="+mj-lt"/>
                <a:ea typeface="Calibri" panose="020F0502020204030204" pitchFamily="34" charset="0"/>
              </a:rPr>
              <a:t>22- </a:t>
            </a:r>
            <a:r>
              <a:rPr lang="en-US" sz="700" dirty="0">
                <a:effectLst/>
                <a:latin typeface="+mj-lt"/>
                <a:ea typeface="Calibri" panose="020F0502020204030204" pitchFamily="34" charset="0"/>
              </a:rPr>
              <a:t>Peng X, Xu X, Li Y, Cheng L, Zhou X, Ren B. Transmission routes of 2019-nCoV and controls in dental practice. Int J Oral Sci. 2020 Mar;12(1):9. </a:t>
            </a:r>
            <a:r>
              <a:rPr lang="en-US" sz="700" u="sng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https://doi.org/10.1038/s41368-020-0075-9</a:t>
            </a:r>
            <a:r>
              <a:rPr lang="en-US" sz="700" dirty="0"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bg-BG" sz="700" dirty="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bg-BG" sz="700" dirty="0">
                <a:effectLst/>
                <a:latin typeface="+mj-lt"/>
                <a:ea typeface="Calibri" panose="020F0502020204030204" pitchFamily="34" charset="0"/>
              </a:rPr>
              <a:t>23 - </a:t>
            </a:r>
            <a:r>
              <a:rPr lang="en-US" sz="700" dirty="0" err="1">
                <a:effectLst/>
                <a:latin typeface="+mj-lt"/>
                <a:ea typeface="Calibri" panose="020F0502020204030204" pitchFamily="34" charset="0"/>
              </a:rPr>
              <a:t>Doremalen</a:t>
            </a:r>
            <a:r>
              <a:rPr lang="en-US" sz="700" dirty="0">
                <a:effectLst/>
                <a:latin typeface="+mj-lt"/>
                <a:ea typeface="Calibri" panose="020F0502020204030204" pitchFamily="34" charset="0"/>
              </a:rPr>
              <a:t> N, </a:t>
            </a:r>
            <a:r>
              <a:rPr lang="en-US" sz="700" dirty="0" err="1">
                <a:effectLst/>
                <a:latin typeface="+mj-lt"/>
                <a:ea typeface="Calibri" panose="020F0502020204030204" pitchFamily="34" charset="0"/>
              </a:rPr>
              <a:t>Bushmaker</a:t>
            </a:r>
            <a:r>
              <a:rPr lang="en-US" sz="700" dirty="0">
                <a:effectLst/>
                <a:latin typeface="+mj-lt"/>
                <a:ea typeface="Calibri" panose="020F0502020204030204" pitchFamily="34" charset="0"/>
              </a:rPr>
              <a:t> T, Morris DH, et al. Aerosol and surface stability of SARS-CoV-2 as compared with SARS-CoV-1. </a:t>
            </a:r>
            <a:r>
              <a:rPr lang="pt-BR" sz="700" dirty="0">
                <a:effectLst/>
                <a:latin typeface="+mj-lt"/>
                <a:ea typeface="Calibri" panose="020F0502020204030204" pitchFamily="34" charset="0"/>
              </a:rPr>
              <a:t>N </a:t>
            </a:r>
            <a:r>
              <a:rPr lang="pt-BR" sz="700" dirty="0" err="1">
                <a:effectLst/>
                <a:latin typeface="+mj-lt"/>
                <a:ea typeface="Calibri" panose="020F0502020204030204" pitchFamily="34" charset="0"/>
              </a:rPr>
              <a:t>Engl</a:t>
            </a:r>
            <a:r>
              <a:rPr lang="pt-BR" sz="700" dirty="0">
                <a:effectLst/>
                <a:latin typeface="+mj-lt"/>
                <a:ea typeface="Calibri" panose="020F0502020204030204" pitchFamily="34" charset="0"/>
              </a:rPr>
              <a:t> J Med. 2020 Mar;NEJMc2004973. </a:t>
            </a:r>
            <a:r>
              <a:rPr lang="pt-BR" sz="700" u="sng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https://doi.org/10.1056/NEJMc2004973</a:t>
            </a:r>
            <a:r>
              <a:rPr lang="bg-BG" sz="700" dirty="0">
                <a:effectLst/>
                <a:latin typeface="+mj-lt"/>
                <a:ea typeface="Calibri" panose="020F0502020204030204" pitchFamily="34" charset="0"/>
              </a:rPr>
              <a:t>); </a:t>
            </a:r>
          </a:p>
          <a:p>
            <a:r>
              <a:rPr lang="bg-BG" sz="700" dirty="0">
                <a:effectLst/>
                <a:latin typeface="+mj-lt"/>
                <a:ea typeface="Calibri" panose="020F0502020204030204" pitchFamily="34" charset="0"/>
              </a:rPr>
              <a:t>24 - </a:t>
            </a:r>
            <a:r>
              <a:rPr lang="pt-BR" sz="700" dirty="0">
                <a:effectLst/>
                <a:latin typeface="+mj-lt"/>
                <a:ea typeface="Calibri" panose="020F0502020204030204" pitchFamily="34" charset="0"/>
              </a:rPr>
              <a:t>Sabino-Silva </a:t>
            </a:r>
            <a:r>
              <a:rPr lang="pt-BR" sz="700" dirty="0" err="1">
                <a:effectLst/>
                <a:latin typeface="+mj-lt"/>
                <a:ea typeface="Calibri" panose="020F0502020204030204" pitchFamily="34" charset="0"/>
              </a:rPr>
              <a:t>R</a:t>
            </a:r>
            <a:r>
              <a:rPr lang="pt-BR" sz="700" dirty="0">
                <a:effectLst/>
                <a:latin typeface="+mj-lt"/>
                <a:ea typeface="Calibri" panose="020F0502020204030204" pitchFamily="34" charset="0"/>
              </a:rPr>
              <a:t>, Jardim AC, Siqueira WL. </a:t>
            </a:r>
            <a:r>
              <a:rPr lang="en-US" sz="700" dirty="0">
                <a:effectLst/>
                <a:latin typeface="+mj-lt"/>
                <a:ea typeface="Calibri" panose="020F0502020204030204" pitchFamily="34" charset="0"/>
              </a:rPr>
              <a:t>Coronavirus COVID-19 impacts to dentistry and potential salivary diagnosis. Clin Oral </a:t>
            </a:r>
            <a:r>
              <a:rPr lang="en-US" sz="700" dirty="0" err="1">
                <a:effectLst/>
                <a:latin typeface="+mj-lt"/>
                <a:ea typeface="Calibri" panose="020F0502020204030204" pitchFamily="34" charset="0"/>
              </a:rPr>
              <a:t>Investig</a:t>
            </a:r>
            <a:r>
              <a:rPr lang="en-US" sz="700" dirty="0">
                <a:effectLst/>
                <a:latin typeface="+mj-lt"/>
                <a:ea typeface="Calibri" panose="020F0502020204030204" pitchFamily="34" charset="0"/>
              </a:rPr>
              <a:t>. </a:t>
            </a:r>
            <a:r>
              <a:rPr lang="ru-RU" sz="700" dirty="0">
                <a:effectLst/>
                <a:latin typeface="+mj-lt"/>
                <a:ea typeface="Calibri" panose="020F0502020204030204" pitchFamily="34" charset="0"/>
              </a:rPr>
              <a:t>2020 </a:t>
            </a:r>
            <a:r>
              <a:rPr lang="en-US" sz="700" dirty="0">
                <a:effectLst/>
                <a:latin typeface="+mj-lt"/>
                <a:ea typeface="Calibri" panose="020F0502020204030204" pitchFamily="34" charset="0"/>
              </a:rPr>
              <a:t>Apr</a:t>
            </a:r>
            <a:r>
              <a:rPr lang="ru-RU" sz="700" dirty="0">
                <a:effectLst/>
                <a:latin typeface="+mj-lt"/>
                <a:ea typeface="Calibri" panose="020F0502020204030204" pitchFamily="34" charset="0"/>
              </a:rPr>
              <a:t>;24(4):1619-21. </a:t>
            </a:r>
            <a:r>
              <a:rPr lang="en-US" sz="700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ru-RU" sz="700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US" sz="700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doi</a:t>
            </a:r>
            <a:r>
              <a:rPr lang="ru-RU" sz="700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700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</a:t>
            </a:r>
            <a:r>
              <a:rPr lang="ru-RU" sz="700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/10.1007/</a:t>
            </a:r>
            <a:r>
              <a:rPr lang="en-US" sz="700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r>
              <a:rPr lang="ru-RU" sz="700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00784-020-03248-</a:t>
            </a:r>
            <a:r>
              <a:rPr lang="en-US" sz="700" u="sng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</a:t>
            </a:r>
            <a:endParaRPr lang="bg-BG" sz="700" u="sng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-BG" sz="700" dirty="0">
                <a:effectLst/>
                <a:latin typeface="+mj-lt"/>
                <a:ea typeface="Calibri" panose="020F0502020204030204" pitchFamily="34" charset="0"/>
              </a:rPr>
              <a:t>25 -</a:t>
            </a:r>
            <a:r>
              <a:rPr lang="en-US" sz="700" dirty="0">
                <a:effectLst/>
                <a:latin typeface="+mj-lt"/>
                <a:ea typeface="Calibri" panose="020F0502020204030204" pitchFamily="34" charset="0"/>
              </a:rPr>
              <a:t>Chen Y, Liu Q, Guo D. Emerging coronaviruses: genome structure, replication, and pathogenesis. </a:t>
            </a:r>
            <a:r>
              <a:rPr lang="it-IT" sz="700" dirty="0" err="1">
                <a:effectLst/>
                <a:latin typeface="+mj-lt"/>
                <a:ea typeface="Calibri" panose="020F0502020204030204" pitchFamily="34" charset="0"/>
              </a:rPr>
              <a:t>J</a:t>
            </a:r>
            <a:r>
              <a:rPr lang="it-IT" sz="7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it-IT" sz="700" dirty="0" err="1">
                <a:effectLst/>
                <a:latin typeface="+mj-lt"/>
                <a:ea typeface="Calibri" panose="020F0502020204030204" pitchFamily="34" charset="0"/>
              </a:rPr>
              <a:t>Med</a:t>
            </a:r>
            <a:r>
              <a:rPr lang="it-IT" sz="7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it-IT" sz="700" dirty="0" err="1">
                <a:effectLst/>
                <a:latin typeface="+mj-lt"/>
                <a:ea typeface="Calibri" panose="020F0502020204030204" pitchFamily="34" charset="0"/>
              </a:rPr>
              <a:t>Virol</a:t>
            </a:r>
            <a:r>
              <a:rPr lang="it-IT" sz="700" dirty="0">
                <a:effectLst/>
                <a:latin typeface="+mj-lt"/>
                <a:ea typeface="Calibri" panose="020F0502020204030204" pitchFamily="34" charset="0"/>
              </a:rPr>
              <a:t>. 2020 Apr;92(4):418-23. </a:t>
            </a:r>
            <a:r>
              <a:rPr lang="it-IT" sz="700" u="sng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https://doi.org/10.1002/jmv.25681</a:t>
            </a:r>
            <a:r>
              <a:rPr lang="bg-BG" sz="700" dirty="0">
                <a:effectLst/>
                <a:latin typeface="+mj-lt"/>
                <a:ea typeface="Calibri" panose="020F0502020204030204" pitchFamily="34" charset="0"/>
              </a:rPr>
              <a:t>; </a:t>
            </a:r>
            <a:r>
              <a:rPr lang="it-IT" sz="700" dirty="0">
                <a:effectLst/>
                <a:latin typeface="+mj-lt"/>
                <a:ea typeface="Calibri" panose="020F0502020204030204" pitchFamily="34" charset="0"/>
              </a:rPr>
              <a:t>Cui </a:t>
            </a:r>
            <a:r>
              <a:rPr lang="it-IT" sz="700" dirty="0" err="1">
                <a:effectLst/>
                <a:latin typeface="+mj-lt"/>
                <a:ea typeface="Calibri" panose="020F0502020204030204" pitchFamily="34" charset="0"/>
              </a:rPr>
              <a:t>J</a:t>
            </a:r>
            <a:r>
              <a:rPr lang="it-IT" sz="700" dirty="0">
                <a:effectLst/>
                <a:latin typeface="+mj-lt"/>
                <a:ea typeface="Calibri" panose="020F0502020204030204" pitchFamily="34" charset="0"/>
              </a:rPr>
              <a:t>, </a:t>
            </a:r>
            <a:endParaRPr lang="bg-BG" sz="700" dirty="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bg-BG" sz="700" dirty="0">
                <a:effectLst/>
                <a:latin typeface="+mj-lt"/>
                <a:ea typeface="Calibri" panose="020F0502020204030204" pitchFamily="34" charset="0"/>
              </a:rPr>
              <a:t>26 -</a:t>
            </a:r>
            <a:r>
              <a:rPr lang="it-IT" sz="700" dirty="0">
                <a:effectLst/>
                <a:latin typeface="+mj-lt"/>
                <a:ea typeface="Calibri" panose="020F0502020204030204" pitchFamily="34" charset="0"/>
              </a:rPr>
              <a:t>Li </a:t>
            </a:r>
            <a:r>
              <a:rPr lang="it-IT" sz="700" dirty="0" err="1">
                <a:effectLst/>
                <a:latin typeface="+mj-lt"/>
                <a:ea typeface="Calibri" panose="020F0502020204030204" pitchFamily="34" charset="0"/>
              </a:rPr>
              <a:t>F</a:t>
            </a:r>
            <a:r>
              <a:rPr lang="it-IT" sz="700" dirty="0">
                <a:effectLst/>
                <a:latin typeface="+mj-lt"/>
                <a:ea typeface="Calibri" panose="020F0502020204030204" pitchFamily="34" charset="0"/>
              </a:rPr>
              <a:t>, Shi ZL. </a:t>
            </a:r>
            <a:r>
              <a:rPr lang="en-US" sz="700" dirty="0">
                <a:effectLst/>
                <a:latin typeface="+mj-lt"/>
                <a:ea typeface="Calibri" panose="020F0502020204030204" pitchFamily="34" charset="0"/>
              </a:rPr>
              <a:t>Origin and evolution of pathogenic coronaviruses. Nat Rev </a:t>
            </a:r>
            <a:r>
              <a:rPr lang="en-US" sz="700" dirty="0" err="1">
                <a:effectLst/>
                <a:latin typeface="+mj-lt"/>
                <a:ea typeface="Calibri" panose="020F0502020204030204" pitchFamily="34" charset="0"/>
              </a:rPr>
              <a:t>Microbiol</a:t>
            </a:r>
            <a:r>
              <a:rPr lang="en-US" sz="700" dirty="0">
                <a:effectLst/>
                <a:latin typeface="+mj-lt"/>
                <a:ea typeface="Calibri" panose="020F0502020204030204" pitchFamily="34" charset="0"/>
              </a:rPr>
              <a:t>. 2019 Mar;17(3):181-92. </a:t>
            </a:r>
            <a:r>
              <a:rPr lang="en-US" sz="700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ru-RU" sz="700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US" sz="700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doi</a:t>
            </a:r>
            <a:r>
              <a:rPr lang="ru-RU" sz="700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700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</a:t>
            </a:r>
            <a:r>
              <a:rPr lang="ru-RU" sz="700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/10.1038/</a:t>
            </a:r>
            <a:r>
              <a:rPr lang="en-US" sz="700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r>
              <a:rPr lang="ru-RU" sz="700" u="sng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41579-018-0118-9</a:t>
            </a:r>
            <a:endParaRPr lang="en-BG" sz="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7942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F425526-6D91-70B8-F933-FCAF631173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674" y="886437"/>
            <a:ext cx="4980708" cy="49553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0116" y="6224794"/>
            <a:ext cx="6944530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700" dirty="0">
                <a:latin typeface="+mj-lt"/>
              </a:rPr>
              <a:t>27 -</a:t>
            </a:r>
            <a:r>
              <a:rPr lang="en-US" sz="700" dirty="0">
                <a:latin typeface="+mj-lt"/>
              </a:rPr>
              <a:t> </a:t>
            </a:r>
            <a:r>
              <a:rPr lang="en-GB" sz="700" b="0" i="0" strike="noStrike" dirty="0">
                <a:effectLst/>
                <a:latin typeface="+mj-lt"/>
              </a:rPr>
              <a:t>Ren L, Wang YM, Wu ZQ.</a:t>
            </a:r>
            <a:r>
              <a:rPr lang="bg-BG" sz="700" b="0" i="0" strike="noStrike" dirty="0">
                <a:effectLst/>
                <a:latin typeface="+mj-lt"/>
              </a:rPr>
              <a:t> </a:t>
            </a:r>
            <a:r>
              <a:rPr lang="en-US" sz="700" b="0" i="0" strike="noStrike" dirty="0">
                <a:effectLst/>
                <a:latin typeface="+mj-lt"/>
              </a:rPr>
              <a:t>et al. </a:t>
            </a:r>
            <a:r>
              <a:rPr lang="en-GB" sz="700" b="0" i="0" strike="noStrike" dirty="0">
                <a:effectLst/>
                <a:latin typeface="+mj-lt"/>
              </a:rPr>
              <a:t>Identification of a novel coronavirus causing severe pneumonia in human: a descriptive study .Chinese Med J (2020), </a:t>
            </a:r>
            <a:r>
              <a:rPr lang="en-GB" sz="700" b="0" i="0" strike="noStrike" dirty="0">
                <a:effectLst/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10.1097/CM9.0000000000000722</a:t>
            </a:r>
            <a:endParaRPr lang="en-GB" sz="700" b="0" i="0" strike="noStrike" dirty="0">
              <a:effectLst/>
              <a:latin typeface="+mj-lt"/>
            </a:endParaRPr>
          </a:p>
          <a:p>
            <a:r>
              <a:rPr lang="en-US" sz="700" dirty="0">
                <a:latin typeface="+mj-lt"/>
              </a:rPr>
              <a:t>2</a:t>
            </a:r>
            <a:r>
              <a:rPr lang="bg-BG" sz="700" dirty="0">
                <a:latin typeface="+mj-lt"/>
              </a:rPr>
              <a:t>8</a:t>
            </a:r>
            <a:r>
              <a:rPr lang="en-US" sz="700" dirty="0">
                <a:latin typeface="+mj-lt"/>
              </a:rPr>
              <a:t>- </a:t>
            </a:r>
            <a:r>
              <a:rPr lang="en-GB" sz="700" b="0" i="0" u="none" strike="noStrike" dirty="0">
                <a:effectLst/>
                <a:latin typeface="+mj-lt"/>
              </a:rPr>
              <a:t>Huang C, Wang Y</a:t>
            </a:r>
            <a:r>
              <a:rPr lang="en-GB" sz="700" b="0" i="0" strike="noStrike" dirty="0">
                <a:effectLst/>
                <a:latin typeface="+mj-lt"/>
              </a:rPr>
              <a:t>, Li X. et al. </a:t>
            </a:r>
            <a:r>
              <a:rPr lang="en-GB" sz="700" b="0" i="0" u="sng" strike="noStrike" dirty="0">
                <a:effectLst/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Clinical features of patients infected with 2019 novel coronavirus in Wuhan, China</a:t>
            </a:r>
            <a:r>
              <a:rPr lang="en-GB" sz="700" dirty="0">
                <a:latin typeface="+mj-lt"/>
              </a:rPr>
              <a:t>. </a:t>
            </a:r>
            <a:r>
              <a:rPr lang="en-GB" sz="700" b="0" i="0" strike="noStrike" dirty="0">
                <a:effectLst/>
                <a:latin typeface="+mj-lt"/>
              </a:rPr>
              <a:t>Lancet, 395 (10223) (2020), pp. 497-506</a:t>
            </a:r>
            <a:endParaRPr lang="en-GB" sz="700" dirty="0">
              <a:latin typeface="+mj-lt"/>
            </a:endParaRPr>
          </a:p>
          <a:p>
            <a:pPr algn="l"/>
            <a:r>
              <a:rPr lang="bg-BG" sz="700" dirty="0">
                <a:latin typeface="+mj-lt"/>
              </a:rPr>
              <a:t>29</a:t>
            </a:r>
            <a:r>
              <a:rPr lang="en-GB" sz="700" dirty="0">
                <a:latin typeface="+mj-lt"/>
              </a:rPr>
              <a:t> - </a:t>
            </a:r>
            <a:r>
              <a:rPr lang="en-GB" sz="700" b="0" i="0" strike="noStrike" dirty="0">
                <a:effectLst/>
                <a:latin typeface="+mj-lt"/>
              </a:rPr>
              <a:t>Wang W, Tang J, Wei F.. Updated understanding of the outbreak of 2019 novel coronavirus (2019-nCoV) in Wuhan, China J. Med. </a:t>
            </a:r>
            <a:r>
              <a:rPr lang="en-GB" sz="700" b="0" i="0" strike="noStrike" dirty="0" err="1">
                <a:effectLst/>
                <a:latin typeface="+mj-lt"/>
              </a:rPr>
              <a:t>Virol</a:t>
            </a:r>
            <a:r>
              <a:rPr lang="en-GB" sz="700" b="0" i="0" strike="noStrike" dirty="0">
                <a:effectLst/>
                <a:latin typeface="+mj-lt"/>
              </a:rPr>
              <a:t>., 92 (4) (2020), pp. 441-447</a:t>
            </a:r>
          </a:p>
          <a:p>
            <a:r>
              <a:rPr lang="bg-BG" sz="700" dirty="0">
                <a:latin typeface="+mj-lt"/>
              </a:rPr>
              <a:t>30</a:t>
            </a:r>
            <a:r>
              <a:rPr lang="en-US" sz="700" dirty="0">
                <a:latin typeface="+mj-lt"/>
              </a:rPr>
              <a:t> - </a:t>
            </a:r>
            <a:r>
              <a:rPr lang="en-GB" sz="700" b="0" i="0" strike="noStrike" dirty="0">
                <a:effectLst/>
                <a:latin typeface="+mj-lt"/>
              </a:rPr>
              <a:t>Carlos WG, Dela Cruz CS, Cao B., et al. Novel </a:t>
            </a:r>
            <a:r>
              <a:rPr lang="en-GB" sz="700" b="0" i="0" strike="noStrike" dirty="0" err="1">
                <a:effectLst/>
                <a:latin typeface="+mj-lt"/>
              </a:rPr>
              <a:t>wuhan</a:t>
            </a:r>
            <a:r>
              <a:rPr lang="en-GB" sz="700" b="0" i="0" strike="noStrike" dirty="0">
                <a:effectLst/>
                <a:latin typeface="+mj-lt"/>
              </a:rPr>
              <a:t> (2019-nCoV) coronavirus. Am. J. Respir. Crit. Care Med., 201 (4) (2020), pp. 7-8</a:t>
            </a:r>
            <a:endParaRPr lang="en-US" sz="700" dirty="0">
              <a:latin typeface="+mj-lt"/>
            </a:endParaRPr>
          </a:p>
          <a:p>
            <a:r>
              <a:rPr lang="bg-BG" sz="700" dirty="0">
                <a:latin typeface="+mj-lt"/>
              </a:rPr>
              <a:t>31 </a:t>
            </a:r>
            <a:r>
              <a:rPr lang="en-US" sz="700" dirty="0">
                <a:latin typeface="+mj-lt"/>
              </a:rPr>
              <a:t> – </a:t>
            </a:r>
            <a:r>
              <a:rPr lang="en-US" sz="700" dirty="0" err="1">
                <a:latin typeface="+mj-lt"/>
              </a:rPr>
              <a:t>Rothan</a:t>
            </a:r>
            <a:r>
              <a:rPr lang="en-US" sz="700" dirty="0">
                <a:latin typeface="+mj-lt"/>
              </a:rPr>
              <a:t> H. The epidemiology and pathogenesis of coronavirus disease (COVID-19) outbreak. </a:t>
            </a:r>
            <a:r>
              <a:rPr lang="en-GB" sz="700" b="0" i="0" strike="noStrike" dirty="0">
                <a:effectLst/>
                <a:latin typeface="+mj-lt"/>
                <a:hlinkClick r:id="rId5" tooltip="Go to Journal of Autoimmunity on ScienceDirec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 of Autoimmunity</a:t>
            </a:r>
            <a:r>
              <a:rPr lang="en-GB" sz="700" dirty="0">
                <a:latin typeface="+mj-lt"/>
              </a:rPr>
              <a:t> </a:t>
            </a:r>
            <a:r>
              <a:rPr lang="en-GB" sz="700" b="0" i="0" strike="noStrike" dirty="0">
                <a:effectLst/>
                <a:latin typeface="+mj-lt"/>
              </a:rPr>
              <a:t>May </a:t>
            </a:r>
            <a:r>
              <a:rPr lang="en-GB" sz="700" b="0" i="0" u="none" strike="noStrike" dirty="0">
                <a:effectLst/>
                <a:latin typeface="+mj-lt"/>
              </a:rPr>
              <a:t>2020; 109:102433</a:t>
            </a:r>
          </a:p>
          <a:p>
            <a:endParaRPr lang="en-US" sz="8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520" y="777570"/>
            <a:ext cx="6379558" cy="544722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bg-BG" sz="17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Симптоми, които се наблюдават в началото: </a:t>
            </a:r>
            <a:endParaRPr lang="en-BG" sz="175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SzPts val="1000"/>
              <a:buFont typeface="Calibri" panose="020F0502020204030204" pitchFamily="34" charset="0"/>
              <a:buChar char="-"/>
            </a:pPr>
            <a:r>
              <a:rPr lang="bg-BG" sz="175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Висока температура (над 38 С)</a:t>
            </a:r>
            <a:endParaRPr lang="en-BG" sz="17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SzPts val="1000"/>
              <a:buFont typeface="Calibri" panose="020F0502020204030204" pitchFamily="34" charset="0"/>
              <a:buChar char="-"/>
            </a:pPr>
            <a:r>
              <a:rPr lang="bg-BG" sz="175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Неразположение и умора</a:t>
            </a:r>
            <a:endParaRPr lang="en-BG" sz="17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SzPts val="1000"/>
              <a:buFont typeface="Calibri" panose="020F0502020204030204" pitchFamily="34" charset="0"/>
              <a:buChar char="-"/>
            </a:pPr>
            <a:r>
              <a:rPr lang="bg-BG" sz="175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Кашлица и възпалено гърло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SzPts val="1000"/>
              <a:buFont typeface="Calibri" panose="020F0502020204030204" pitchFamily="34" charset="0"/>
              <a:buChar char="-"/>
            </a:pPr>
            <a:r>
              <a:rPr lang="bg-BG" sz="175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Главоболие </a:t>
            </a:r>
            <a:endParaRPr lang="bg-BG" sz="175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SzPts val="1000"/>
              <a:buFont typeface="Calibri" panose="020F0502020204030204" pitchFamily="34" charset="0"/>
              <a:buChar char="-"/>
            </a:pPr>
            <a:r>
              <a:rPr lang="bg-BG" sz="175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Загуба на обоняние и вкус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SzPts val="1000"/>
              <a:buFont typeface="Calibri" panose="020F0502020204030204" pitchFamily="34" charset="0"/>
              <a:buChar char="-"/>
            </a:pPr>
            <a:endParaRPr lang="bg-BG" sz="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ts val="1000"/>
              <a:buFont typeface="Wingdings" pitchFamily="2" charset="2"/>
              <a:buChar char="§"/>
            </a:pPr>
            <a:r>
              <a:rPr lang="bg-BG" sz="175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Други симптоми (с умерена тежест):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ts val="1000"/>
              <a:buNone/>
            </a:pPr>
            <a:r>
              <a:rPr lang="bg-BG" sz="175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    Затруднено дишане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SzPts val="1000"/>
              <a:buFont typeface="Calibri" panose="020F0502020204030204" pitchFamily="34" charset="0"/>
              <a:buChar char="-"/>
            </a:pPr>
            <a:r>
              <a:rPr lang="bg-BG" sz="175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  <a:r>
              <a:rPr lang="bg-BG" sz="17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тделяне на храчки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SzPts val="1000"/>
              <a:buFont typeface="Calibri" panose="020F0502020204030204" pitchFamily="34" charset="0"/>
              <a:buChar char="-"/>
            </a:pPr>
            <a:r>
              <a:rPr lang="bg-BG" sz="17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Болка в мускулите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SzPts val="1000"/>
              <a:buFont typeface="Calibri" panose="020F0502020204030204" pitchFamily="34" charset="0"/>
              <a:buChar char="-"/>
            </a:pPr>
            <a:r>
              <a:rPr lang="en-US" sz="175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</a:t>
            </a:r>
            <a:r>
              <a:rPr lang="bg-BG" sz="175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емоптиза</a:t>
            </a:r>
            <a:endParaRPr lang="bg-BG" sz="175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SzPts val="1000"/>
              <a:buFont typeface="Calibri" panose="020F0502020204030204" pitchFamily="34" charset="0"/>
              <a:buChar char="-"/>
            </a:pPr>
            <a:r>
              <a:rPr lang="bg-BG" sz="17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Диария</a:t>
            </a:r>
            <a:endParaRPr lang="bg-BG" sz="175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SzPts val="1000"/>
              <a:buFont typeface="Calibri" panose="020F0502020204030204" pitchFamily="34" charset="0"/>
              <a:buChar char="-"/>
            </a:pPr>
            <a:r>
              <a:rPr lang="bg-BG" sz="175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</a:t>
            </a:r>
            <a:r>
              <a:rPr lang="bg-BG" sz="175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испнея</a:t>
            </a:r>
            <a:r>
              <a:rPr lang="bg-BG" sz="17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SzPts val="1000"/>
              <a:buFont typeface="Calibri" panose="020F0502020204030204" pitchFamily="34" charset="0"/>
              <a:buChar char="-"/>
            </a:pPr>
            <a:r>
              <a:rPr lang="bg-BG" sz="175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</a:t>
            </a:r>
            <a:r>
              <a:rPr lang="bg-BG" sz="175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имфопения</a:t>
            </a:r>
            <a:endParaRPr lang="bg-BG" sz="175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bg-BG" sz="17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При някои пациенти заболяването прогресира много бързо и се развива синдром </a:t>
            </a:r>
            <a:r>
              <a:rPr lang="bg-BG" sz="175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на остър респираторен дистрес синдром </a:t>
            </a:r>
            <a:r>
              <a:rPr lang="bg-BG" sz="17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(ДН </a:t>
            </a:r>
            <a:r>
              <a:rPr lang="bg-BG" sz="1750" i="0" u="none" strike="noStrike" dirty="0">
                <a:solidFill>
                  <a:srgbClr val="2D3137"/>
                </a:solidFill>
                <a:effectLst/>
              </a:rPr>
              <a:t>с  белодробен оток и намаляване на кислорода в кръвта)‎</a:t>
            </a:r>
            <a:r>
              <a:rPr lang="bg-BG" sz="175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bg-BG" sz="175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дихателна недостатъчност</a:t>
            </a:r>
            <a:r>
              <a:rPr lang="bg-BG" sz="175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и</a:t>
            </a:r>
            <a:r>
              <a:rPr lang="bg-BG" sz="17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bg-BG" sz="175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полиорганна недостатъчност</a:t>
            </a:r>
            <a:r>
              <a:rPr lang="en-US" sz="17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bg-BG" sz="17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която може да</a:t>
            </a:r>
            <a:r>
              <a:rPr lang="en-US" sz="17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bg-BG" sz="175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завърши летално </a:t>
            </a:r>
            <a:r>
              <a:rPr lang="bg-BG" sz="1750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27, 28, 29, 30 </a:t>
            </a:r>
            <a:endParaRPr lang="en-US" sz="1750" baseline="30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23330"/>
            <a:ext cx="10515600" cy="1360753"/>
          </a:xfrm>
        </p:spPr>
        <p:txBody>
          <a:bodyPr/>
          <a:lstStyle/>
          <a:p>
            <a:pPr algn="ctr"/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Клинична картина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951072-BDD7-47DA-0DB1-00C0C4594E2F}"/>
              </a:ext>
            </a:extLst>
          </p:cNvPr>
          <p:cNvSpPr txBox="1"/>
          <p:nvPr/>
        </p:nvSpPr>
        <p:spPr>
          <a:xfrm>
            <a:off x="7079674" y="5848452"/>
            <a:ext cx="580332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G" sz="1000" b="1" i="1" dirty="0"/>
              <a:t>Фиг. 4. Системни и респираторни нарушения, причинени от инфекция с COVID-19 </a:t>
            </a:r>
            <a:r>
              <a:rPr lang="en-BG" sz="1100" b="1" i="1" baseline="30000" dirty="0"/>
              <a:t>(</a:t>
            </a:r>
            <a:r>
              <a:rPr lang="bg-BG" sz="1100" b="1" i="1" baseline="30000" dirty="0"/>
              <a:t>31</a:t>
            </a:r>
            <a:r>
              <a:rPr lang="en-BG" sz="1100" b="1" i="1" baseline="30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91076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Диагноза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563" y="1459257"/>
            <a:ext cx="10879238" cy="5003439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COVID-19 и</a:t>
            </a:r>
            <a:r>
              <a:rPr lang="bg-BG" sz="2400" dirty="0"/>
              <a:t>ма уникални клинични характеристики – инфекцията се насочва към долните дихателни пътища, а при изява на симптоми на инфекция на горните дихателни пътища проявите са: </a:t>
            </a:r>
            <a:r>
              <a:rPr lang="bg-BG" sz="2400" b="1" dirty="0"/>
              <a:t>ринорея, кихане, възпалено гърло </a:t>
            </a:r>
            <a:r>
              <a:rPr lang="bg-BG" sz="2400" baseline="30000" dirty="0"/>
              <a:t>32,33</a:t>
            </a:r>
            <a:endParaRPr lang="en-US" sz="2400" baseline="30000" dirty="0"/>
          </a:p>
          <a:p>
            <a:pPr algn="just"/>
            <a:r>
              <a:rPr lang="bg-BG" sz="2400" dirty="0"/>
              <a:t>При </a:t>
            </a:r>
            <a:r>
              <a:rPr lang="bg-BG" sz="2400" b="1" dirty="0"/>
              <a:t>рентгеново изследване </a:t>
            </a:r>
            <a:r>
              <a:rPr lang="bg-BG" sz="2400" dirty="0"/>
              <a:t>на гръден кош се наблюдава </a:t>
            </a:r>
            <a:r>
              <a:rPr lang="bg-BG" sz="2400" b="1" dirty="0"/>
              <a:t>инфилтрат в горния лоб на белия дроб</a:t>
            </a:r>
            <a:r>
              <a:rPr lang="bg-BG" sz="2400" dirty="0"/>
              <a:t>, който е свързан с нарастваща </a:t>
            </a:r>
            <a:r>
              <a:rPr lang="bg-BG" sz="2400" dirty="0" err="1"/>
              <a:t>диспнея</a:t>
            </a:r>
            <a:r>
              <a:rPr lang="bg-BG" sz="2400" dirty="0"/>
              <a:t> с хипоксемия.</a:t>
            </a:r>
            <a:r>
              <a:rPr lang="bg-BG" sz="2400" baseline="30000" dirty="0"/>
              <a:t>34</a:t>
            </a:r>
            <a:r>
              <a:rPr lang="bg-BG" sz="2400" dirty="0"/>
              <a:t> Открива се </a:t>
            </a:r>
            <a:r>
              <a:rPr lang="bg-BG" sz="2400" b="1" dirty="0"/>
              <a:t>тежка пневмония </a:t>
            </a:r>
            <a:r>
              <a:rPr lang="bg-BG" sz="2400" dirty="0"/>
              <a:t>(най-често </a:t>
            </a:r>
            <a:r>
              <a:rPr lang="bg-BG" sz="2400" b="1" dirty="0"/>
              <a:t>двустранна</a:t>
            </a:r>
            <a:r>
              <a:rPr lang="bg-BG" sz="2400" dirty="0"/>
              <a:t>), на СТ се наблюдава ефекта на увреждане тип “матово стъкло” и остро сърдечно увреждане</a:t>
            </a:r>
            <a:r>
              <a:rPr lang="bg-BG" sz="2400" baseline="30000" dirty="0"/>
              <a:t>34</a:t>
            </a:r>
          </a:p>
          <a:p>
            <a:pPr algn="just"/>
            <a:r>
              <a:rPr lang="bg-BG" sz="2400" dirty="0"/>
              <a:t>При пациентите, заразени с </a:t>
            </a:r>
            <a:r>
              <a:rPr lang="en-US" sz="2400" dirty="0"/>
              <a:t>COVID-19, </a:t>
            </a:r>
            <a:r>
              <a:rPr lang="bg-BG" sz="2400" dirty="0"/>
              <a:t>се установяват </a:t>
            </a:r>
            <a:r>
              <a:rPr lang="bg-BG" sz="2400" b="1" dirty="0"/>
              <a:t>по-висок брой левкоцити</a:t>
            </a:r>
            <a:r>
              <a:rPr lang="bg-BG" sz="2400" dirty="0"/>
              <a:t>, </a:t>
            </a:r>
            <a:r>
              <a:rPr lang="bg-BG" sz="2400" b="1" dirty="0"/>
              <a:t>необичайни респираторни находки </a:t>
            </a:r>
            <a:r>
              <a:rPr lang="bg-BG" sz="2400" dirty="0"/>
              <a:t>и </a:t>
            </a:r>
            <a:r>
              <a:rPr lang="bg-BG" sz="2400" b="1" dirty="0"/>
              <a:t>повишени нива на плазмени провъзпалителни цитокини.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6231265"/>
            <a:ext cx="79031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bg-BG" sz="700" dirty="0">
                <a:latin typeface="+mj-lt"/>
              </a:rPr>
              <a:t>32- </a:t>
            </a:r>
            <a:r>
              <a:rPr lang="en-GB" sz="700" b="0" i="0" u="none" strike="noStrike" dirty="0">
                <a:solidFill>
                  <a:srgbClr val="2E2E2E"/>
                </a:solidFill>
                <a:effectLst/>
                <a:latin typeface="+mj-lt"/>
              </a:rPr>
              <a:t>A. </a:t>
            </a:r>
            <a:r>
              <a:rPr lang="en-GB" sz="700" b="0" i="0" u="none" strike="noStrike" dirty="0" err="1">
                <a:solidFill>
                  <a:srgbClr val="2E2E2E"/>
                </a:solidFill>
                <a:effectLst/>
                <a:latin typeface="+mj-lt"/>
              </a:rPr>
              <a:t>Assiri</a:t>
            </a:r>
            <a:r>
              <a:rPr lang="bg-BG" sz="700" dirty="0">
                <a:solidFill>
                  <a:srgbClr val="2E2E2E"/>
                </a:solidFill>
                <a:latin typeface="+mj-lt"/>
              </a:rPr>
              <a:t> А., </a:t>
            </a:r>
            <a:r>
              <a:rPr lang="en-GB" sz="700" b="0" i="0" u="none" strike="noStrike" dirty="0">
                <a:solidFill>
                  <a:srgbClr val="2E2E2E"/>
                </a:solidFill>
                <a:effectLst/>
                <a:latin typeface="+mj-lt"/>
              </a:rPr>
              <a:t> Al-</a:t>
            </a:r>
            <a:r>
              <a:rPr lang="en-GB" sz="700" b="0" i="0" u="none" strike="noStrike" dirty="0" err="1">
                <a:solidFill>
                  <a:srgbClr val="2E2E2E"/>
                </a:solidFill>
                <a:effectLst/>
                <a:latin typeface="+mj-lt"/>
              </a:rPr>
              <a:t>Tawfiq</a:t>
            </a:r>
            <a:r>
              <a:rPr lang="bg-BG" sz="700" dirty="0">
                <a:solidFill>
                  <a:srgbClr val="2E2E2E"/>
                </a:solidFill>
                <a:latin typeface="+mj-lt"/>
              </a:rPr>
              <a:t> JА.,</a:t>
            </a:r>
            <a:r>
              <a:rPr lang="en-GB" sz="700" b="0" i="0" u="none" strike="noStrike" dirty="0">
                <a:solidFill>
                  <a:srgbClr val="2E2E2E"/>
                </a:solidFill>
                <a:effectLst/>
                <a:latin typeface="+mj-lt"/>
              </a:rPr>
              <a:t> Al-</a:t>
            </a:r>
            <a:r>
              <a:rPr lang="en-GB" sz="700" b="0" i="0" u="none" strike="noStrike" dirty="0" err="1">
                <a:solidFill>
                  <a:srgbClr val="2E2E2E"/>
                </a:solidFill>
                <a:effectLst/>
                <a:latin typeface="+mj-lt"/>
              </a:rPr>
              <a:t>Rabeeah</a:t>
            </a:r>
            <a:r>
              <a:rPr lang="bg-BG" sz="700" dirty="0">
                <a:solidFill>
                  <a:srgbClr val="2E2E2E"/>
                </a:solidFill>
                <a:latin typeface="+mj-lt"/>
              </a:rPr>
              <a:t> А.</a:t>
            </a:r>
            <a:r>
              <a:rPr lang="en-GB" sz="700" b="0" i="0" u="none" strike="noStrike" dirty="0">
                <a:solidFill>
                  <a:srgbClr val="2E2E2E"/>
                </a:solidFill>
                <a:effectLst/>
                <a:latin typeface="+mj-lt"/>
              </a:rPr>
              <a:t> </a:t>
            </a:r>
            <a:r>
              <a:rPr lang="en-GB" sz="700" b="0" i="1" u="none" strike="noStrike" dirty="0">
                <a:solidFill>
                  <a:srgbClr val="2E2E2E"/>
                </a:solidFill>
                <a:effectLst/>
                <a:latin typeface="+mj-lt"/>
              </a:rPr>
              <a:t>et </a:t>
            </a:r>
            <a:r>
              <a:rPr lang="en-GB" sz="700" b="0" i="1" u="none" strike="noStrike" dirty="0" err="1">
                <a:solidFill>
                  <a:srgbClr val="2E2E2E"/>
                </a:solidFill>
                <a:effectLst/>
                <a:latin typeface="+mj-lt"/>
              </a:rPr>
              <a:t>al.</a:t>
            </a:r>
            <a:r>
              <a:rPr lang="en-GB" sz="700" b="1" i="0" u="none" strike="noStrike" dirty="0" err="1">
                <a:solidFill>
                  <a:srgbClr val="2E2E2E"/>
                </a:solidFill>
                <a:effectLst/>
                <a:latin typeface="+mj-lt"/>
              </a:rPr>
              <a:t>Epidemiological</a:t>
            </a:r>
            <a:r>
              <a:rPr lang="en-GB" sz="700" b="1" i="0" u="none" strike="noStrike" dirty="0">
                <a:solidFill>
                  <a:srgbClr val="2E2E2E"/>
                </a:solidFill>
                <a:effectLst/>
                <a:latin typeface="+mj-lt"/>
              </a:rPr>
              <a:t>, demographic, and clinical characteristics of 47 cases of Middle East respiratory syndrome coronavirus disease from Saudi Arabia: a descriptive study</a:t>
            </a:r>
            <a:endParaRPr lang="en-GB" sz="700" b="0" i="0" u="none" strike="noStrike" dirty="0">
              <a:solidFill>
                <a:srgbClr val="2E2E2E"/>
              </a:solidFill>
              <a:effectLst/>
              <a:latin typeface="+mj-lt"/>
            </a:endParaRPr>
          </a:p>
          <a:p>
            <a:pPr algn="l"/>
            <a:r>
              <a:rPr lang="en-GB" sz="700" b="0" i="0" u="none" strike="noStrike" dirty="0">
                <a:solidFill>
                  <a:srgbClr val="2E2E2E"/>
                </a:solidFill>
                <a:effectLst/>
                <a:latin typeface="+mj-lt"/>
              </a:rPr>
              <a:t>Lancet Infect. Dis., 13 (2013), pp. 752-761</a:t>
            </a:r>
          </a:p>
          <a:p>
            <a:pPr algn="l"/>
            <a:r>
              <a:rPr lang="bg-BG" sz="700" dirty="0">
                <a:latin typeface="+mj-lt"/>
              </a:rPr>
              <a:t>33</a:t>
            </a:r>
            <a:r>
              <a:rPr lang="en-US" sz="700" dirty="0">
                <a:latin typeface="+mj-lt"/>
              </a:rPr>
              <a:t> - </a:t>
            </a:r>
            <a:r>
              <a:rPr lang="en-GB" sz="700" b="0" i="0" u="none" strike="noStrike" dirty="0">
                <a:solidFill>
                  <a:srgbClr val="2E2E2E"/>
                </a:solidFill>
                <a:effectLst/>
                <a:latin typeface="+mj-lt"/>
              </a:rPr>
              <a:t>Lee N, Hui D., Wu A. </a:t>
            </a:r>
            <a:r>
              <a:rPr lang="en-GB" sz="700" b="0" i="1" u="none" strike="noStrike" dirty="0">
                <a:solidFill>
                  <a:srgbClr val="2E2E2E"/>
                </a:solidFill>
                <a:effectLst/>
                <a:latin typeface="+mj-lt"/>
              </a:rPr>
              <a:t>et </a:t>
            </a:r>
            <a:r>
              <a:rPr lang="en-GB" sz="700" b="0" i="1" u="none" strike="noStrike" dirty="0" err="1">
                <a:solidFill>
                  <a:srgbClr val="2E2E2E"/>
                </a:solidFill>
                <a:effectLst/>
                <a:latin typeface="+mj-lt"/>
              </a:rPr>
              <a:t>al.</a:t>
            </a:r>
            <a:r>
              <a:rPr lang="en-GB" sz="700" b="1" i="0" u="none" strike="noStrike" dirty="0" err="1">
                <a:solidFill>
                  <a:srgbClr val="2E2E2E"/>
                </a:solidFill>
                <a:effectLst/>
                <a:latin typeface="+mj-lt"/>
              </a:rPr>
              <a:t>A</a:t>
            </a:r>
            <a:r>
              <a:rPr lang="en-GB" sz="700" b="1" i="0" u="none" strike="noStrike" dirty="0">
                <a:solidFill>
                  <a:srgbClr val="2E2E2E"/>
                </a:solidFill>
                <a:effectLst/>
                <a:latin typeface="+mj-lt"/>
              </a:rPr>
              <a:t> major outbreak of severe acute respiratory syndrome in Hong Kong</a:t>
            </a:r>
            <a:r>
              <a:rPr lang="en-GB" sz="700" dirty="0">
                <a:solidFill>
                  <a:srgbClr val="2E2E2E"/>
                </a:solidFill>
                <a:latin typeface="+mj-lt"/>
              </a:rPr>
              <a:t>. </a:t>
            </a:r>
            <a:r>
              <a:rPr lang="en-GB" sz="700" b="0" i="0" u="none" strike="noStrike" dirty="0">
                <a:solidFill>
                  <a:srgbClr val="2E2E2E"/>
                </a:solidFill>
                <a:effectLst/>
                <a:latin typeface="+mj-lt"/>
              </a:rPr>
              <a:t>N. Engl. J. Med., 348 (2003), pp. 1986-1994</a:t>
            </a:r>
            <a:endParaRPr lang="bg-BG" sz="700" b="0" i="0" u="none" strike="noStrike" dirty="0">
              <a:solidFill>
                <a:srgbClr val="2E2E2E"/>
              </a:solidFill>
              <a:effectLst/>
              <a:latin typeface="+mj-lt"/>
            </a:endParaRPr>
          </a:p>
          <a:p>
            <a:pPr algn="l"/>
            <a:r>
              <a:rPr lang="bg-BG" sz="700" b="0" i="0" u="none" strike="noStrike" dirty="0">
                <a:solidFill>
                  <a:srgbClr val="2E2E2E"/>
                </a:solidFill>
                <a:effectLst/>
                <a:latin typeface="+mj-lt"/>
              </a:rPr>
              <a:t>34– </a:t>
            </a:r>
            <a:r>
              <a:rPr lang="en-GB" sz="700" b="0" i="0" u="none" strike="noStrike" dirty="0">
                <a:solidFill>
                  <a:srgbClr val="2E2E2E"/>
                </a:solidFill>
                <a:effectLst/>
                <a:latin typeface="+mj-lt"/>
              </a:rPr>
              <a:t>Phan</a:t>
            </a:r>
            <a:r>
              <a:rPr lang="bg-BG" sz="700" b="0" i="0" u="none" strike="noStrike" dirty="0">
                <a:solidFill>
                  <a:srgbClr val="2E2E2E"/>
                </a:solidFill>
                <a:effectLst/>
                <a:latin typeface="+mj-lt"/>
              </a:rPr>
              <a:t> </a:t>
            </a:r>
            <a:r>
              <a:rPr lang="en-US" sz="700" b="0" i="0" u="none" strike="noStrike" dirty="0">
                <a:solidFill>
                  <a:srgbClr val="2E2E2E"/>
                </a:solidFill>
                <a:effectLst/>
                <a:latin typeface="+mj-lt"/>
              </a:rPr>
              <a:t>L</a:t>
            </a:r>
            <a:r>
              <a:rPr lang="en-GB" sz="700" b="0" i="0" u="none" strike="noStrike" dirty="0">
                <a:solidFill>
                  <a:srgbClr val="2E2E2E"/>
                </a:solidFill>
                <a:effectLst/>
                <a:latin typeface="+mj-lt"/>
              </a:rPr>
              <a:t>, Nguyen TV, Luong QC </a:t>
            </a:r>
            <a:r>
              <a:rPr lang="en-GB" sz="700" b="0" i="1" u="none" strike="noStrike" dirty="0">
                <a:solidFill>
                  <a:srgbClr val="2E2E2E"/>
                </a:solidFill>
                <a:effectLst/>
                <a:latin typeface="+mj-lt"/>
              </a:rPr>
              <a:t>et </a:t>
            </a:r>
            <a:r>
              <a:rPr lang="en-GB" sz="700" b="0" i="1" u="none" strike="noStrike" dirty="0" err="1">
                <a:solidFill>
                  <a:srgbClr val="2E2E2E"/>
                </a:solidFill>
                <a:effectLst/>
                <a:latin typeface="+mj-lt"/>
              </a:rPr>
              <a:t>al.</a:t>
            </a:r>
            <a:r>
              <a:rPr lang="en-GB" sz="700" b="1" i="0" u="none" strike="noStrike" dirty="0" err="1">
                <a:solidFill>
                  <a:srgbClr val="2E2E2E"/>
                </a:solidFill>
                <a:effectLst/>
                <a:latin typeface="+mj-lt"/>
              </a:rPr>
              <a:t>Importation</a:t>
            </a:r>
            <a:r>
              <a:rPr lang="en-GB" sz="700" b="1" i="0" u="none" strike="noStrike" dirty="0">
                <a:solidFill>
                  <a:srgbClr val="2E2E2E"/>
                </a:solidFill>
                <a:effectLst/>
                <a:latin typeface="+mj-lt"/>
              </a:rPr>
              <a:t> and human-to-human transmission of a novel coronavirus in Vietnam</a:t>
            </a:r>
            <a:r>
              <a:rPr lang="en-GB" sz="700" dirty="0">
                <a:solidFill>
                  <a:srgbClr val="2E2E2E"/>
                </a:solidFill>
                <a:latin typeface="+mj-lt"/>
              </a:rPr>
              <a:t>. </a:t>
            </a:r>
            <a:r>
              <a:rPr lang="en-GB" sz="700" b="0" i="0" u="none" strike="noStrike" dirty="0">
                <a:solidFill>
                  <a:srgbClr val="2E2E2E"/>
                </a:solidFill>
                <a:effectLst/>
                <a:latin typeface="+mj-lt"/>
              </a:rPr>
              <a:t>N. Engl. J. Med. (2020)</a:t>
            </a:r>
          </a:p>
          <a:p>
            <a:pPr algn="l"/>
            <a:endParaRPr lang="en-GB" sz="800" b="0" i="0" u="none" strike="noStrike" dirty="0">
              <a:solidFill>
                <a:srgbClr val="2E2E2E"/>
              </a:solidFill>
              <a:effectLst/>
              <a:latin typeface="+mj-lt"/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34984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5158</TotalTime>
  <Words>4924</Words>
  <Application>Microsoft Macintosh PowerPoint</Application>
  <PresentationFormat>Widescreen</PresentationFormat>
  <Paragraphs>211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Office Theme</vt:lpstr>
      <vt:lpstr>Орална патология при COVID-19 </vt:lpstr>
      <vt:lpstr>COVID-19</vt:lpstr>
      <vt:lpstr>PowerPoint Presentation</vt:lpstr>
      <vt:lpstr>Епидемиология</vt:lpstr>
      <vt:lpstr>Етиология</vt:lpstr>
      <vt:lpstr>Патогенеза</vt:lpstr>
      <vt:lpstr>PowerPoint Presentation</vt:lpstr>
      <vt:lpstr>Клинична картина</vt:lpstr>
      <vt:lpstr>Диагноза </vt:lpstr>
      <vt:lpstr>Орална патология и COVID-19?</vt:lpstr>
      <vt:lpstr>PowerPoint Presentation</vt:lpstr>
      <vt:lpstr>PowerPoint Presentation</vt:lpstr>
      <vt:lpstr>PowerPoint Presentation</vt:lpstr>
      <vt:lpstr>PowerPoint Presentation</vt:lpstr>
      <vt:lpstr>Особености на оралните лезии при COVID-19</vt:lpstr>
      <vt:lpstr>PowerPoint Presentation</vt:lpstr>
      <vt:lpstr>PowerPoint Presentation</vt:lpstr>
      <vt:lpstr>PowerPoint Presentation</vt:lpstr>
      <vt:lpstr>Лечение на орални лезии при COVID-19</vt:lpstr>
      <vt:lpstr>PowerPoint Presentation</vt:lpstr>
      <vt:lpstr>Риск от COVID-19 при дентално лечение </vt:lpstr>
      <vt:lpstr>Профилактика в денталните кабинети</vt:lpstr>
      <vt:lpstr>Препоръки според СЗО </vt:lpstr>
      <vt:lpstr>Послания за дома (Take home messages)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и орално здраве</dc:title>
  <dc:creator>Христиана Росенова Маджова</dc:creator>
  <cp:lastModifiedBy>Christiana Madjova</cp:lastModifiedBy>
  <cp:revision>161</cp:revision>
  <dcterms:created xsi:type="dcterms:W3CDTF">2022-10-12T12:45:04Z</dcterms:created>
  <dcterms:modified xsi:type="dcterms:W3CDTF">2023-05-24T16:50:33Z</dcterms:modified>
</cp:coreProperties>
</file>