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8" r:id="rId23"/>
    <p:sldId id="279" r:id="rId24"/>
    <p:sldId id="280" r:id="rId25"/>
    <p:sldId id="281" r:id="rId26"/>
    <p:sldId id="282" r:id="rId27"/>
    <p:sldId id="283" r:id="rId28"/>
    <p:sldId id="284" r:id="rId29"/>
    <p:sldId id="285" r:id="rId30"/>
    <p:sldId id="287" r:id="rId31"/>
    <p:sldId id="288" r:id="rId32"/>
    <p:sldId id="289" r:id="rId33"/>
    <p:sldId id="290" r:id="rId34"/>
    <p:sldId id="291" r:id="rId35"/>
    <p:sldId id="292" r:id="rId36"/>
    <p:sldId id="286"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4 г. (n=19)</c:v>
                </c:pt>
                <c:pt idx="1">
                  <c:v>5 г. (n=20)</c:v>
                </c:pt>
                <c:pt idx="2">
                  <c:v>6 г. (n=28)</c:v>
                </c:pt>
              </c:strCache>
            </c:strRef>
          </c:cat>
          <c:val>
            <c:numRef>
              <c:f>Sheet1!$B$2:$B$4</c:f>
              <c:numCache>
                <c:formatCode>0.00%</c:formatCode>
                <c:ptCount val="3"/>
                <c:pt idx="0">
                  <c:v>0.28400000000000031</c:v>
                </c:pt>
                <c:pt idx="1">
                  <c:v>0.29900000000000032</c:v>
                </c:pt>
                <c:pt idx="2">
                  <c:v>0.41800000000000032</c:v>
                </c:pt>
              </c:numCache>
            </c:numRef>
          </c:val>
          <c:extLst>
            <c:ext xmlns:c16="http://schemas.microsoft.com/office/drawing/2014/chart" uri="{C3380CC4-5D6E-409C-BE32-E72D297353CC}">
              <c16:uniqueId val="{00000000-4840-49FE-92BF-1EE1ECC9A923}"/>
            </c:ext>
          </c:extLst>
        </c:ser>
        <c:dLbls>
          <c:showLegendKey val="0"/>
          <c:showVal val="1"/>
          <c:showCatName val="0"/>
          <c:showSerName val="0"/>
          <c:showPercent val="0"/>
          <c:showBubbleSize val="0"/>
        </c:dLbls>
        <c:gapWidth val="75"/>
        <c:axId val="221866696"/>
        <c:axId val="275156992"/>
      </c:barChart>
      <c:catAx>
        <c:axId val="221866696"/>
        <c:scaling>
          <c:orientation val="minMax"/>
        </c:scaling>
        <c:delete val="0"/>
        <c:axPos val="b"/>
        <c:numFmt formatCode="General" sourceLinked="0"/>
        <c:majorTickMark val="none"/>
        <c:minorTickMark val="none"/>
        <c:tickLblPos val="nextTo"/>
        <c:crossAx val="275156992"/>
        <c:crosses val="autoZero"/>
        <c:auto val="1"/>
        <c:lblAlgn val="ctr"/>
        <c:lblOffset val="100"/>
        <c:noMultiLvlLbl val="0"/>
      </c:catAx>
      <c:valAx>
        <c:axId val="275156992"/>
        <c:scaling>
          <c:orientation val="minMax"/>
        </c:scaling>
        <c:delete val="0"/>
        <c:axPos val="l"/>
        <c:numFmt formatCode="0.00%" sourceLinked="1"/>
        <c:majorTickMark val="none"/>
        <c:minorTickMark val="none"/>
        <c:tickLblPos val="nextTo"/>
        <c:crossAx val="221866696"/>
        <c:crosses val="autoZero"/>
        <c:crossBetween val="between"/>
      </c:valAx>
    </c:plotArea>
    <c:plotVisOnly val="1"/>
    <c:dispBlanksAs val="gap"/>
    <c:showDLblsOverMax val="0"/>
  </c:chart>
  <c:txPr>
    <a:bodyPr/>
    <a:lstStyle/>
    <a:p>
      <a:pPr>
        <a:defRPr sz="1800">
          <a:latin typeface="Arial" pitchFamily="34" charset="0"/>
          <a:cs typeface="Arial" pitchFamily="34" charset="0"/>
        </a:defRPr>
      </a:pPr>
      <a:endParaRPr lang="bg-BG"/>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4E1376C-4B80-464C-AB8D-1CAF35AE76E3}" type="datetimeFigureOut">
              <a:rPr lang="bg-BG" smtClean="0"/>
              <a:t>7.7.2021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6666F7DB-E707-4F86-A9A7-768F912034F7}" type="slidenum">
              <a:rPr lang="bg-BG" smtClean="0"/>
              <a:t>‹#›</a:t>
            </a:fld>
            <a:endParaRPr lang="bg-BG"/>
          </a:p>
        </p:txBody>
      </p:sp>
    </p:spTree>
    <p:extLst>
      <p:ext uri="{BB962C8B-B14F-4D97-AF65-F5344CB8AC3E}">
        <p14:creationId xmlns:p14="http://schemas.microsoft.com/office/powerpoint/2010/main" val="160938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E1376C-4B80-464C-AB8D-1CAF35AE76E3}" type="datetimeFigureOut">
              <a:rPr lang="bg-BG" smtClean="0"/>
              <a:t>7.7.2021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6666F7DB-E707-4F86-A9A7-768F912034F7}" type="slidenum">
              <a:rPr lang="bg-BG" smtClean="0"/>
              <a:t>‹#›</a:t>
            </a:fld>
            <a:endParaRPr lang="bg-BG"/>
          </a:p>
        </p:txBody>
      </p:sp>
    </p:spTree>
    <p:extLst>
      <p:ext uri="{BB962C8B-B14F-4D97-AF65-F5344CB8AC3E}">
        <p14:creationId xmlns:p14="http://schemas.microsoft.com/office/powerpoint/2010/main" val="1817589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4E1376C-4B80-464C-AB8D-1CAF35AE76E3}" type="datetimeFigureOut">
              <a:rPr lang="bg-BG" smtClean="0"/>
              <a:t>7.7.2021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6666F7DB-E707-4F86-A9A7-768F912034F7}" type="slidenum">
              <a:rPr lang="bg-BG" smtClean="0"/>
              <a:t>‹#›</a:t>
            </a:fld>
            <a:endParaRPr lang="bg-BG"/>
          </a:p>
        </p:txBody>
      </p:sp>
    </p:spTree>
    <p:extLst>
      <p:ext uri="{BB962C8B-B14F-4D97-AF65-F5344CB8AC3E}">
        <p14:creationId xmlns:p14="http://schemas.microsoft.com/office/powerpoint/2010/main" val="3593580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4E1376C-4B80-464C-AB8D-1CAF35AE76E3}" type="datetimeFigureOut">
              <a:rPr lang="bg-BG" smtClean="0"/>
              <a:t>7.7.2021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6666F7DB-E707-4F86-A9A7-768F912034F7}" type="slidenum">
              <a:rPr lang="bg-BG" smtClean="0"/>
              <a:t>‹#›</a:t>
            </a:fld>
            <a:endParaRPr lang="bg-BG"/>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502354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E1376C-4B80-464C-AB8D-1CAF35AE76E3}" type="datetimeFigureOut">
              <a:rPr lang="bg-BG" smtClean="0"/>
              <a:t>7.7.2021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6666F7DB-E707-4F86-A9A7-768F912034F7}" type="slidenum">
              <a:rPr lang="bg-BG" smtClean="0"/>
              <a:t>‹#›</a:t>
            </a:fld>
            <a:endParaRPr lang="bg-BG"/>
          </a:p>
        </p:txBody>
      </p:sp>
    </p:spTree>
    <p:extLst>
      <p:ext uri="{BB962C8B-B14F-4D97-AF65-F5344CB8AC3E}">
        <p14:creationId xmlns:p14="http://schemas.microsoft.com/office/powerpoint/2010/main" val="3374078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4E1376C-4B80-464C-AB8D-1CAF35AE76E3}" type="datetimeFigureOut">
              <a:rPr lang="bg-BG" smtClean="0"/>
              <a:t>7.7.2021 г.</a:t>
            </a:fld>
            <a:endParaRPr lang="bg-BG"/>
          </a:p>
        </p:txBody>
      </p:sp>
      <p:sp>
        <p:nvSpPr>
          <p:cNvPr id="4"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6666F7DB-E707-4F86-A9A7-768F912034F7}" type="slidenum">
              <a:rPr lang="bg-BG" smtClean="0"/>
              <a:t>‹#›</a:t>
            </a:fld>
            <a:endParaRPr lang="bg-BG"/>
          </a:p>
        </p:txBody>
      </p:sp>
    </p:spTree>
    <p:extLst>
      <p:ext uri="{BB962C8B-B14F-4D97-AF65-F5344CB8AC3E}">
        <p14:creationId xmlns:p14="http://schemas.microsoft.com/office/powerpoint/2010/main" val="361030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4E1376C-4B80-464C-AB8D-1CAF35AE76E3}" type="datetimeFigureOut">
              <a:rPr lang="bg-BG" smtClean="0"/>
              <a:t>7.7.2021 г.</a:t>
            </a:fld>
            <a:endParaRPr lang="bg-BG"/>
          </a:p>
        </p:txBody>
      </p:sp>
      <p:sp>
        <p:nvSpPr>
          <p:cNvPr id="4"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6666F7DB-E707-4F86-A9A7-768F912034F7}" type="slidenum">
              <a:rPr lang="bg-BG" smtClean="0"/>
              <a:t>‹#›</a:t>
            </a:fld>
            <a:endParaRPr lang="bg-BG"/>
          </a:p>
        </p:txBody>
      </p:sp>
    </p:spTree>
    <p:extLst>
      <p:ext uri="{BB962C8B-B14F-4D97-AF65-F5344CB8AC3E}">
        <p14:creationId xmlns:p14="http://schemas.microsoft.com/office/powerpoint/2010/main" val="27675135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E1376C-4B80-464C-AB8D-1CAF35AE76E3}" type="datetimeFigureOut">
              <a:rPr lang="bg-BG" smtClean="0"/>
              <a:t>7.7.2021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6666F7DB-E707-4F86-A9A7-768F912034F7}" type="slidenum">
              <a:rPr lang="bg-BG" smtClean="0"/>
              <a:t>‹#›</a:t>
            </a:fld>
            <a:endParaRPr lang="bg-BG"/>
          </a:p>
        </p:txBody>
      </p:sp>
    </p:spTree>
    <p:extLst>
      <p:ext uri="{BB962C8B-B14F-4D97-AF65-F5344CB8AC3E}">
        <p14:creationId xmlns:p14="http://schemas.microsoft.com/office/powerpoint/2010/main" val="2062651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E1376C-4B80-464C-AB8D-1CAF35AE76E3}" type="datetimeFigureOut">
              <a:rPr lang="bg-BG" smtClean="0"/>
              <a:t>7.7.2021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6666F7DB-E707-4F86-A9A7-768F912034F7}" type="slidenum">
              <a:rPr lang="bg-BG" smtClean="0"/>
              <a:t>‹#›</a:t>
            </a:fld>
            <a:endParaRPr lang="bg-BG"/>
          </a:p>
        </p:txBody>
      </p:sp>
    </p:spTree>
    <p:extLst>
      <p:ext uri="{BB962C8B-B14F-4D97-AF65-F5344CB8AC3E}">
        <p14:creationId xmlns:p14="http://schemas.microsoft.com/office/powerpoint/2010/main" val="1579762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4E1376C-4B80-464C-AB8D-1CAF35AE76E3}" type="datetimeFigureOut">
              <a:rPr lang="bg-BG" smtClean="0"/>
              <a:t>7.7.2021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6666F7DB-E707-4F86-A9A7-768F912034F7}" type="slidenum">
              <a:rPr lang="bg-BG" smtClean="0"/>
              <a:t>‹#›</a:t>
            </a:fld>
            <a:endParaRPr lang="bg-BG"/>
          </a:p>
        </p:txBody>
      </p:sp>
    </p:spTree>
    <p:extLst>
      <p:ext uri="{BB962C8B-B14F-4D97-AF65-F5344CB8AC3E}">
        <p14:creationId xmlns:p14="http://schemas.microsoft.com/office/powerpoint/2010/main" val="3179096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E1376C-4B80-464C-AB8D-1CAF35AE76E3}" type="datetimeFigureOut">
              <a:rPr lang="bg-BG" smtClean="0"/>
              <a:t>7.7.2021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6666F7DB-E707-4F86-A9A7-768F912034F7}" type="slidenum">
              <a:rPr lang="bg-BG" smtClean="0"/>
              <a:t>‹#›</a:t>
            </a:fld>
            <a:endParaRPr lang="bg-BG"/>
          </a:p>
        </p:txBody>
      </p:sp>
    </p:spTree>
    <p:extLst>
      <p:ext uri="{BB962C8B-B14F-4D97-AF65-F5344CB8AC3E}">
        <p14:creationId xmlns:p14="http://schemas.microsoft.com/office/powerpoint/2010/main" val="4002305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4E1376C-4B80-464C-AB8D-1CAF35AE76E3}" type="datetimeFigureOut">
              <a:rPr lang="bg-BG" smtClean="0"/>
              <a:t>7.7.2021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6666F7DB-E707-4F86-A9A7-768F912034F7}" type="slidenum">
              <a:rPr lang="bg-BG" smtClean="0"/>
              <a:t>‹#›</a:t>
            </a:fld>
            <a:endParaRPr lang="bg-BG"/>
          </a:p>
        </p:txBody>
      </p:sp>
    </p:spTree>
    <p:extLst>
      <p:ext uri="{BB962C8B-B14F-4D97-AF65-F5344CB8AC3E}">
        <p14:creationId xmlns:p14="http://schemas.microsoft.com/office/powerpoint/2010/main" val="3705304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4E1376C-4B80-464C-AB8D-1CAF35AE76E3}" type="datetimeFigureOut">
              <a:rPr lang="bg-BG" smtClean="0"/>
              <a:t>7.7.2021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6666F7DB-E707-4F86-A9A7-768F912034F7}" type="slidenum">
              <a:rPr lang="bg-BG" smtClean="0"/>
              <a:t>‹#›</a:t>
            </a:fld>
            <a:endParaRPr lang="bg-BG"/>
          </a:p>
        </p:txBody>
      </p:sp>
    </p:spTree>
    <p:extLst>
      <p:ext uri="{BB962C8B-B14F-4D97-AF65-F5344CB8AC3E}">
        <p14:creationId xmlns:p14="http://schemas.microsoft.com/office/powerpoint/2010/main" val="217110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E4E1376C-4B80-464C-AB8D-1CAF35AE76E3}" type="datetimeFigureOut">
              <a:rPr lang="bg-BG" smtClean="0"/>
              <a:t>7.7.2021 г.</a:t>
            </a:fld>
            <a:endParaRPr lang="bg-BG"/>
          </a:p>
        </p:txBody>
      </p:sp>
      <p:sp>
        <p:nvSpPr>
          <p:cNvPr id="5" name="Footer Placeholder 3"/>
          <p:cNvSpPr>
            <a:spLocks noGrp="1"/>
          </p:cNvSpPr>
          <p:nvPr>
            <p:ph type="ftr" sz="quarter" idx="11"/>
          </p:nvPr>
        </p:nvSpPr>
        <p:spPr/>
        <p:txBody>
          <a:bodyPr/>
          <a:lstStyle/>
          <a:p>
            <a:endParaRPr lang="bg-BG"/>
          </a:p>
        </p:txBody>
      </p:sp>
      <p:sp>
        <p:nvSpPr>
          <p:cNvPr id="6" name="Slide Number Placeholder 4"/>
          <p:cNvSpPr>
            <a:spLocks noGrp="1"/>
          </p:cNvSpPr>
          <p:nvPr>
            <p:ph type="sldNum" sz="quarter" idx="12"/>
          </p:nvPr>
        </p:nvSpPr>
        <p:spPr/>
        <p:txBody>
          <a:bodyPr/>
          <a:lstStyle/>
          <a:p>
            <a:fld id="{6666F7DB-E707-4F86-A9A7-768F912034F7}" type="slidenum">
              <a:rPr lang="bg-BG" smtClean="0"/>
              <a:t>‹#›</a:t>
            </a:fld>
            <a:endParaRPr lang="bg-BG"/>
          </a:p>
        </p:txBody>
      </p:sp>
    </p:spTree>
    <p:extLst>
      <p:ext uri="{BB962C8B-B14F-4D97-AF65-F5344CB8AC3E}">
        <p14:creationId xmlns:p14="http://schemas.microsoft.com/office/powerpoint/2010/main" val="2973701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4E1376C-4B80-464C-AB8D-1CAF35AE76E3}" type="datetimeFigureOut">
              <a:rPr lang="bg-BG" smtClean="0"/>
              <a:t>7.7.2021 г.</a:t>
            </a:fld>
            <a:endParaRPr lang="bg-BG"/>
          </a:p>
        </p:txBody>
      </p:sp>
      <p:sp>
        <p:nvSpPr>
          <p:cNvPr id="5" name="Footer Placeholder 2"/>
          <p:cNvSpPr>
            <a:spLocks noGrp="1"/>
          </p:cNvSpPr>
          <p:nvPr>
            <p:ph type="ftr" sz="quarter" idx="11"/>
          </p:nvPr>
        </p:nvSpPr>
        <p:spPr/>
        <p:txBody>
          <a:bodyPr/>
          <a:lstStyle/>
          <a:p>
            <a:endParaRPr lang="bg-BG"/>
          </a:p>
        </p:txBody>
      </p:sp>
      <p:sp>
        <p:nvSpPr>
          <p:cNvPr id="6" name="Slide Number Placeholder 3"/>
          <p:cNvSpPr>
            <a:spLocks noGrp="1"/>
          </p:cNvSpPr>
          <p:nvPr>
            <p:ph type="sldNum" sz="quarter" idx="12"/>
          </p:nvPr>
        </p:nvSpPr>
        <p:spPr/>
        <p:txBody>
          <a:bodyPr/>
          <a:lstStyle/>
          <a:p>
            <a:fld id="{6666F7DB-E707-4F86-A9A7-768F912034F7}" type="slidenum">
              <a:rPr lang="bg-BG" smtClean="0"/>
              <a:t>‹#›</a:t>
            </a:fld>
            <a:endParaRPr lang="bg-BG"/>
          </a:p>
        </p:txBody>
      </p:sp>
    </p:spTree>
    <p:extLst>
      <p:ext uri="{BB962C8B-B14F-4D97-AF65-F5344CB8AC3E}">
        <p14:creationId xmlns:p14="http://schemas.microsoft.com/office/powerpoint/2010/main" val="3293551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E4E1376C-4B80-464C-AB8D-1CAF35AE76E3}" type="datetimeFigureOut">
              <a:rPr lang="bg-BG" smtClean="0"/>
              <a:t>7.7.2021 г.</a:t>
            </a:fld>
            <a:endParaRPr lang="bg-BG"/>
          </a:p>
        </p:txBody>
      </p:sp>
      <p:sp>
        <p:nvSpPr>
          <p:cNvPr id="5" name="Footer Placeholder 5"/>
          <p:cNvSpPr>
            <a:spLocks noGrp="1"/>
          </p:cNvSpPr>
          <p:nvPr>
            <p:ph type="ftr" sz="quarter" idx="11"/>
          </p:nvPr>
        </p:nvSpPr>
        <p:spPr/>
        <p:txBody>
          <a:bodyPr/>
          <a:lstStyle/>
          <a:p>
            <a:endParaRPr lang="bg-BG"/>
          </a:p>
        </p:txBody>
      </p:sp>
      <p:sp>
        <p:nvSpPr>
          <p:cNvPr id="6" name="Slide Number Placeholder 6"/>
          <p:cNvSpPr>
            <a:spLocks noGrp="1"/>
          </p:cNvSpPr>
          <p:nvPr>
            <p:ph type="sldNum" sz="quarter" idx="12"/>
          </p:nvPr>
        </p:nvSpPr>
        <p:spPr/>
        <p:txBody>
          <a:bodyPr/>
          <a:lstStyle/>
          <a:p>
            <a:fld id="{6666F7DB-E707-4F86-A9A7-768F912034F7}" type="slidenum">
              <a:rPr lang="bg-BG" smtClean="0"/>
              <a:t>‹#›</a:t>
            </a:fld>
            <a:endParaRPr lang="bg-BG"/>
          </a:p>
        </p:txBody>
      </p:sp>
    </p:spTree>
    <p:extLst>
      <p:ext uri="{BB962C8B-B14F-4D97-AF65-F5344CB8AC3E}">
        <p14:creationId xmlns:p14="http://schemas.microsoft.com/office/powerpoint/2010/main" val="3620361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E1376C-4B80-464C-AB8D-1CAF35AE76E3}" type="datetimeFigureOut">
              <a:rPr lang="bg-BG" smtClean="0"/>
              <a:t>7.7.2021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6666F7DB-E707-4F86-A9A7-768F912034F7}" type="slidenum">
              <a:rPr lang="bg-BG" smtClean="0"/>
              <a:t>‹#›</a:t>
            </a:fld>
            <a:endParaRPr lang="bg-BG"/>
          </a:p>
        </p:txBody>
      </p:sp>
    </p:spTree>
    <p:extLst>
      <p:ext uri="{BB962C8B-B14F-4D97-AF65-F5344CB8AC3E}">
        <p14:creationId xmlns:p14="http://schemas.microsoft.com/office/powerpoint/2010/main" val="3335301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4E1376C-4B80-464C-AB8D-1CAF35AE76E3}" type="datetimeFigureOut">
              <a:rPr lang="bg-BG" smtClean="0"/>
              <a:t>7.7.2021 г.</a:t>
            </a:fld>
            <a:endParaRPr lang="bg-BG"/>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bg-BG"/>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666F7DB-E707-4F86-A9A7-768F912034F7}" type="slidenum">
              <a:rPr lang="bg-BG" smtClean="0"/>
              <a:t>‹#›</a:t>
            </a:fld>
            <a:endParaRPr lang="bg-BG"/>
          </a:p>
        </p:txBody>
      </p:sp>
    </p:spTree>
    <p:extLst>
      <p:ext uri="{BB962C8B-B14F-4D97-AF65-F5344CB8AC3E}">
        <p14:creationId xmlns:p14="http://schemas.microsoft.com/office/powerpoint/2010/main" val="183406693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t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FDFE3-5D4D-4E5B-BA62-7F1E7621D700}"/>
              </a:ext>
            </a:extLst>
          </p:cNvPr>
          <p:cNvSpPr>
            <a:spLocks noGrp="1"/>
          </p:cNvSpPr>
          <p:nvPr>
            <p:ph type="ctrTitle"/>
          </p:nvPr>
        </p:nvSpPr>
        <p:spPr>
          <a:xfrm>
            <a:off x="1230534" y="1634390"/>
            <a:ext cx="9787943" cy="2563829"/>
          </a:xfrm>
        </p:spPr>
        <p:txBody>
          <a:bodyPr/>
          <a:lstStyle/>
          <a:p>
            <a:pPr algn="ctr">
              <a:lnSpc>
                <a:spcPct val="150000"/>
              </a:lnSpc>
            </a:pPr>
            <a:r>
              <a:rPr lang="bg-BG" sz="3200" b="1" dirty="0">
                <a:solidFill>
                  <a:srgbClr val="000000"/>
                </a:solidFill>
                <a:effectLst/>
                <a:latin typeface="Book Antiqua" panose="02040602050305030304" pitchFamily="18" charset="0"/>
                <a:ea typeface="Calibri" panose="020F0502020204030204" pitchFamily="34" charset="0"/>
                <a:cs typeface="Arial" pitchFamily="34" charset="0"/>
              </a:rPr>
              <a:t>ЛЕЧЕНИЕ НА НЕОБРАТИМИТЕ ПУЛПИТИ НА ВРЕМЕННИТЕ ЗЪБИ</a:t>
            </a:r>
            <a:br>
              <a:rPr lang="bg-BG" sz="3600" b="1" dirty="0">
                <a:solidFill>
                  <a:srgbClr val="000000"/>
                </a:solidFill>
                <a:effectLst/>
                <a:latin typeface="Arial" pitchFamily="34" charset="0"/>
                <a:ea typeface="Calibri" panose="020F0502020204030204" pitchFamily="34" charset="0"/>
                <a:cs typeface="Arial" pitchFamily="34" charset="0"/>
              </a:rPr>
            </a:br>
            <a:endParaRPr lang="bg-BG" sz="3600" dirty="0">
              <a:latin typeface="Arial" pitchFamily="34" charset="0"/>
              <a:cs typeface="Arial" pitchFamily="34" charset="0"/>
            </a:endParaRPr>
          </a:p>
        </p:txBody>
      </p:sp>
      <p:sp>
        <p:nvSpPr>
          <p:cNvPr id="3" name="Subtitle 2">
            <a:extLst>
              <a:ext uri="{FF2B5EF4-FFF2-40B4-BE49-F238E27FC236}">
                <a16:creationId xmlns:a16="http://schemas.microsoft.com/office/drawing/2014/main" id="{925884D6-A693-461A-994B-DFCA517CD79B}"/>
              </a:ext>
            </a:extLst>
          </p:cNvPr>
          <p:cNvSpPr>
            <a:spLocks noGrp="1"/>
          </p:cNvSpPr>
          <p:nvPr>
            <p:ph type="subTitle" idx="1"/>
          </p:nvPr>
        </p:nvSpPr>
        <p:spPr>
          <a:xfrm>
            <a:off x="444922" y="3745995"/>
            <a:ext cx="11359166" cy="1777285"/>
          </a:xfrm>
        </p:spPr>
        <p:txBody>
          <a:bodyPr>
            <a:noAutofit/>
          </a:bodyPr>
          <a:lstStyle/>
          <a:p>
            <a:pPr algn="ctr"/>
            <a:r>
              <a:rPr lang="bg-BG" sz="1200" b="1" dirty="0">
                <a:solidFill>
                  <a:srgbClr val="000000"/>
                </a:solidFill>
                <a:latin typeface="Book Antiqua" panose="02040602050305030304" pitchFamily="18" charset="0"/>
                <a:ea typeface="Calibri" panose="020F0502020204030204" pitchFamily="34" charset="0"/>
                <a:cs typeface="Arial" pitchFamily="34" charset="0"/>
              </a:rPr>
              <a:t>Академична лекция</a:t>
            </a:r>
            <a:endParaRPr lang="en-US" sz="1200" b="1" dirty="0">
              <a:solidFill>
                <a:srgbClr val="000000"/>
              </a:solidFill>
              <a:latin typeface="Book Antiqua" panose="02040602050305030304" pitchFamily="18" charset="0"/>
              <a:ea typeface="Calibri" panose="020F0502020204030204" pitchFamily="34" charset="0"/>
              <a:cs typeface="Arial" pitchFamily="34" charset="0"/>
            </a:endParaRPr>
          </a:p>
          <a:p>
            <a:pPr algn="ctr"/>
            <a:r>
              <a:rPr lang="bg-BG" sz="1200" b="1" dirty="0">
                <a:solidFill>
                  <a:srgbClr val="000000"/>
                </a:solidFill>
                <a:latin typeface="Book Antiqua" panose="02040602050305030304" pitchFamily="18" charset="0"/>
                <a:ea typeface="Calibri" panose="020F0502020204030204" pitchFamily="34" charset="0"/>
                <a:cs typeface="Arial" pitchFamily="34" charset="0"/>
              </a:rPr>
              <a:t>Доц. Д-р </a:t>
            </a:r>
            <a:r>
              <a:rPr lang="bg-BG" sz="1200" b="1" dirty="0">
                <a:solidFill>
                  <a:srgbClr val="000000"/>
                </a:solidFill>
                <a:effectLst/>
                <a:latin typeface="Book Antiqua" panose="02040602050305030304" pitchFamily="18" charset="0"/>
                <a:ea typeface="Calibri" panose="020F0502020204030204" pitchFamily="34" charset="0"/>
                <a:cs typeface="Arial" pitchFamily="34" charset="0"/>
              </a:rPr>
              <a:t>ДОБРИНКА ДАМЯНОВА</a:t>
            </a:r>
            <a:r>
              <a:rPr lang="en-US" sz="1200" b="1" dirty="0">
                <a:solidFill>
                  <a:srgbClr val="000000"/>
                </a:solidFill>
                <a:effectLst/>
                <a:latin typeface="Book Antiqua" panose="02040602050305030304" pitchFamily="18" charset="0"/>
                <a:ea typeface="Calibri" panose="020F0502020204030204" pitchFamily="34" charset="0"/>
                <a:cs typeface="Arial" pitchFamily="34" charset="0"/>
              </a:rPr>
              <a:t>,</a:t>
            </a:r>
            <a:r>
              <a:rPr lang="bg-BG" sz="1200" b="1" dirty="0">
                <a:solidFill>
                  <a:srgbClr val="000000"/>
                </a:solidFill>
                <a:effectLst/>
                <a:latin typeface="Book Antiqua" panose="02040602050305030304" pitchFamily="18" charset="0"/>
                <a:ea typeface="Calibri" panose="020F0502020204030204" pitchFamily="34" charset="0"/>
                <a:cs typeface="Arial" pitchFamily="34" charset="0"/>
              </a:rPr>
              <a:t> </a:t>
            </a:r>
            <a:r>
              <a:rPr lang="bg-BG" sz="1200" b="1" dirty="0" err="1">
                <a:solidFill>
                  <a:srgbClr val="000000"/>
                </a:solidFill>
                <a:effectLst/>
                <a:latin typeface="Book Antiqua" panose="02040602050305030304" pitchFamily="18" charset="0"/>
                <a:ea typeface="Calibri" panose="020F0502020204030204" pitchFamily="34" charset="0"/>
                <a:cs typeface="Arial" pitchFamily="34" charset="0"/>
              </a:rPr>
              <a:t>д.м</a:t>
            </a:r>
            <a:r>
              <a:rPr lang="bg-BG" sz="1200" b="1" dirty="0">
                <a:solidFill>
                  <a:srgbClr val="000000"/>
                </a:solidFill>
                <a:effectLst/>
                <a:latin typeface="Book Antiqua" panose="02040602050305030304" pitchFamily="18" charset="0"/>
                <a:ea typeface="Calibri" panose="020F0502020204030204" pitchFamily="34" charset="0"/>
                <a:cs typeface="Arial" pitchFamily="34" charset="0"/>
              </a:rPr>
              <a:t>.</a:t>
            </a:r>
            <a:endParaRPr lang="en-US" sz="1200" dirty="0">
              <a:solidFill>
                <a:srgbClr val="000000"/>
              </a:solidFill>
              <a:effectLst/>
              <a:latin typeface="Book Antiqua" panose="02040602050305030304" pitchFamily="18" charset="0"/>
              <a:ea typeface="Calibri" panose="020F0502020204030204" pitchFamily="34" charset="0"/>
              <a:cs typeface="Arial" pitchFamily="34" charset="0"/>
            </a:endParaRPr>
          </a:p>
          <a:p>
            <a:pPr algn="ctr"/>
            <a:r>
              <a:rPr lang="bg-BG" sz="1200" dirty="0">
                <a:solidFill>
                  <a:srgbClr val="000000"/>
                </a:solidFill>
                <a:effectLst/>
                <a:latin typeface="Book Antiqua" panose="02040602050305030304" pitchFamily="18" charset="0"/>
                <a:ea typeface="Calibri" panose="020F0502020204030204" pitchFamily="34" charset="0"/>
                <a:cs typeface="Arial" pitchFamily="34" charset="0"/>
              </a:rPr>
              <a:t>Медицински университет – Варна</a:t>
            </a:r>
            <a:endParaRPr lang="en-US" sz="1200" dirty="0">
              <a:solidFill>
                <a:srgbClr val="000000"/>
              </a:solidFill>
              <a:effectLst/>
              <a:latin typeface="Book Antiqua" panose="02040602050305030304" pitchFamily="18" charset="0"/>
              <a:ea typeface="Calibri" panose="020F0502020204030204" pitchFamily="34" charset="0"/>
              <a:cs typeface="Arial" pitchFamily="34" charset="0"/>
            </a:endParaRPr>
          </a:p>
          <a:p>
            <a:pPr algn="ctr"/>
            <a:r>
              <a:rPr lang="bg-BG" sz="1200" dirty="0">
                <a:solidFill>
                  <a:srgbClr val="000000"/>
                </a:solidFill>
                <a:latin typeface="Book Antiqua" panose="02040602050305030304" pitchFamily="18" charset="0"/>
                <a:ea typeface="Calibri" panose="020F0502020204030204" pitchFamily="34" charset="0"/>
                <a:cs typeface="Arial" pitchFamily="34" charset="0"/>
              </a:rPr>
              <a:t>Факултет по Дентална медицина – Варна</a:t>
            </a:r>
          </a:p>
          <a:p>
            <a:pPr algn="ctr"/>
            <a:endParaRPr lang="bg-BG" sz="1200" dirty="0">
              <a:solidFill>
                <a:srgbClr val="000000"/>
              </a:solidFill>
              <a:latin typeface="Book Antiqua" panose="02040602050305030304" pitchFamily="18" charset="0"/>
              <a:ea typeface="Calibri" panose="020F0502020204030204" pitchFamily="34" charset="0"/>
              <a:cs typeface="Arial" pitchFamily="34" charset="0"/>
            </a:endParaRPr>
          </a:p>
          <a:p>
            <a:pPr algn="ctr"/>
            <a:r>
              <a:rPr lang="bg-BG" sz="1200" dirty="0">
                <a:solidFill>
                  <a:srgbClr val="000000"/>
                </a:solidFill>
                <a:effectLst/>
                <a:latin typeface="Book Antiqua" panose="02040602050305030304" pitchFamily="18" charset="0"/>
                <a:ea typeface="Calibri" panose="020F0502020204030204" pitchFamily="34" charset="0"/>
                <a:cs typeface="Arial" pitchFamily="34" charset="0"/>
              </a:rPr>
              <a:t> </a:t>
            </a:r>
            <a:r>
              <a:rPr lang="en-US" sz="1200" b="1" dirty="0">
                <a:solidFill>
                  <a:schemeClr val="tx1"/>
                </a:solidFill>
                <a:latin typeface="Book Antiqua" panose="02040602050305030304" pitchFamily="18" charset="0"/>
                <a:cs typeface="Arial" panose="020B0604020202020204" pitchFamily="34" charset="0"/>
              </a:rPr>
              <a:t>ACADEMIC LECTURE</a:t>
            </a:r>
          </a:p>
          <a:p>
            <a:pPr algn="ctr"/>
            <a:r>
              <a:rPr lang="en-US" sz="1200" b="1" dirty="0">
                <a:solidFill>
                  <a:schemeClr val="tx1"/>
                </a:solidFill>
                <a:latin typeface="Book Antiqua" panose="02040602050305030304" pitchFamily="18" charset="0"/>
                <a:ea typeface="Calibri" panose="020F0502020204030204" pitchFamily="34" charset="0"/>
                <a:cs typeface="Arial" pitchFamily="34" charset="0"/>
              </a:rPr>
              <a:t>Associate Professor</a:t>
            </a:r>
            <a:r>
              <a:rPr lang="bg-BG" sz="1200" b="1" dirty="0">
                <a:solidFill>
                  <a:schemeClr val="tx1"/>
                </a:solidFill>
                <a:latin typeface="Book Antiqua" panose="02040602050305030304" pitchFamily="18" charset="0"/>
                <a:ea typeface="Calibri" panose="020F0502020204030204" pitchFamily="34" charset="0"/>
                <a:cs typeface="Arial" pitchFamily="34" charset="0"/>
              </a:rPr>
              <a:t> </a:t>
            </a:r>
            <a:r>
              <a:rPr lang="en-US" sz="1200" b="1" dirty="0" err="1">
                <a:solidFill>
                  <a:schemeClr val="tx1"/>
                </a:solidFill>
                <a:latin typeface="Book Antiqua" panose="02040602050305030304" pitchFamily="18" charset="0"/>
                <a:ea typeface="Calibri" panose="020F0502020204030204" pitchFamily="34" charset="0"/>
                <a:cs typeface="Arial" pitchFamily="34" charset="0"/>
              </a:rPr>
              <a:t>dr</a:t>
            </a:r>
            <a:r>
              <a:rPr lang="bg-BG" sz="1200" b="1" dirty="0">
                <a:solidFill>
                  <a:schemeClr val="tx1"/>
                </a:solidFill>
                <a:latin typeface="Book Antiqua" panose="02040602050305030304" pitchFamily="18" charset="0"/>
                <a:ea typeface="Calibri" panose="020F0502020204030204" pitchFamily="34" charset="0"/>
                <a:cs typeface="Arial" pitchFamily="34" charset="0"/>
              </a:rPr>
              <a:t>.</a:t>
            </a:r>
            <a:r>
              <a:rPr lang="en-US" sz="1200" b="1" dirty="0">
                <a:solidFill>
                  <a:schemeClr val="tx1"/>
                </a:solidFill>
                <a:latin typeface="Book Antiqua" panose="02040602050305030304" pitchFamily="18" charset="0"/>
                <a:ea typeface="Calibri" panose="020F0502020204030204" pitchFamily="34" charset="0"/>
                <a:cs typeface="Arial" pitchFamily="34" charset="0"/>
              </a:rPr>
              <a:t> </a:t>
            </a:r>
            <a:r>
              <a:rPr lang="en-US" sz="1200" b="1" dirty="0" err="1">
                <a:solidFill>
                  <a:schemeClr val="tx1"/>
                </a:solidFill>
                <a:latin typeface="Book Antiqua" panose="02040602050305030304" pitchFamily="18" charset="0"/>
                <a:ea typeface="Calibri" panose="020F0502020204030204" pitchFamily="34" charset="0"/>
                <a:cs typeface="Arial" pitchFamily="34" charset="0"/>
              </a:rPr>
              <a:t>Dobrinka</a:t>
            </a:r>
            <a:r>
              <a:rPr lang="en-US" sz="1200" b="1" dirty="0">
                <a:solidFill>
                  <a:schemeClr val="tx1"/>
                </a:solidFill>
                <a:latin typeface="Book Antiqua" panose="02040602050305030304" pitchFamily="18" charset="0"/>
                <a:ea typeface="Calibri" panose="020F0502020204030204" pitchFamily="34" charset="0"/>
                <a:cs typeface="Arial" pitchFamily="34" charset="0"/>
              </a:rPr>
              <a:t> </a:t>
            </a:r>
            <a:r>
              <a:rPr lang="en-US" sz="1200" b="1" dirty="0" err="1">
                <a:solidFill>
                  <a:srgbClr val="000000"/>
                </a:solidFill>
                <a:latin typeface="Book Antiqua" panose="02040602050305030304" pitchFamily="18" charset="0"/>
                <a:ea typeface="Calibri" panose="020F0502020204030204" pitchFamily="34" charset="0"/>
                <a:cs typeface="Arial" pitchFamily="34" charset="0"/>
              </a:rPr>
              <a:t>Damyanova</a:t>
            </a:r>
            <a:r>
              <a:rPr lang="en-US" sz="1200" b="1" dirty="0">
                <a:solidFill>
                  <a:srgbClr val="000000"/>
                </a:solidFill>
                <a:latin typeface="Book Antiqua" panose="02040602050305030304" pitchFamily="18" charset="0"/>
                <a:ea typeface="Calibri" panose="020F0502020204030204" pitchFamily="34" charset="0"/>
                <a:cs typeface="Arial" pitchFamily="34" charset="0"/>
              </a:rPr>
              <a:t>, </a:t>
            </a:r>
            <a:r>
              <a:rPr lang="en-US" sz="1200" b="1" dirty="0" err="1">
                <a:solidFill>
                  <a:srgbClr val="000000"/>
                </a:solidFill>
                <a:latin typeface="Book Antiqua" panose="02040602050305030304" pitchFamily="18" charset="0"/>
                <a:ea typeface="Calibri" panose="020F0502020204030204" pitchFamily="34" charset="0"/>
                <a:cs typeface="Arial" pitchFamily="34" charset="0"/>
              </a:rPr>
              <a:t>phD</a:t>
            </a:r>
            <a:endParaRPr lang="en-US" sz="1200" b="1" dirty="0">
              <a:solidFill>
                <a:srgbClr val="000000"/>
              </a:solidFill>
              <a:latin typeface="Book Antiqua" panose="02040602050305030304" pitchFamily="18" charset="0"/>
              <a:ea typeface="Calibri" panose="020F0502020204030204" pitchFamily="34" charset="0"/>
              <a:cs typeface="Arial" pitchFamily="34" charset="0"/>
            </a:endParaRPr>
          </a:p>
          <a:p>
            <a:pPr algn="ctr"/>
            <a:r>
              <a:rPr lang="en-US" sz="1200" dirty="0">
                <a:solidFill>
                  <a:srgbClr val="000000"/>
                </a:solidFill>
                <a:latin typeface="Book Antiqua" panose="02040602050305030304" pitchFamily="18" charset="0"/>
                <a:ea typeface="Calibri" panose="020F0502020204030204" pitchFamily="34" charset="0"/>
                <a:cs typeface="Arial" pitchFamily="34" charset="0"/>
              </a:rPr>
              <a:t>Medical University of Varna</a:t>
            </a:r>
            <a:endParaRPr lang="bg-BG" sz="1200" dirty="0">
              <a:solidFill>
                <a:srgbClr val="000000"/>
              </a:solidFill>
              <a:latin typeface="Book Antiqua" panose="02040602050305030304" pitchFamily="18" charset="0"/>
              <a:ea typeface="Calibri" panose="020F0502020204030204" pitchFamily="34" charset="0"/>
              <a:cs typeface="Arial" pitchFamily="34" charset="0"/>
            </a:endParaRPr>
          </a:p>
          <a:p>
            <a:pPr algn="ctr"/>
            <a:r>
              <a:rPr lang="en-US" sz="1200" dirty="0">
                <a:solidFill>
                  <a:srgbClr val="000000"/>
                </a:solidFill>
                <a:latin typeface="Book Antiqua" panose="02040602050305030304" pitchFamily="18" charset="0"/>
                <a:ea typeface="Calibri" panose="020F0502020204030204" pitchFamily="34" charset="0"/>
                <a:cs typeface="Arial" pitchFamily="34" charset="0"/>
              </a:rPr>
              <a:t>Faculty of Dental Medicine – Varna</a:t>
            </a:r>
          </a:p>
          <a:p>
            <a:pPr algn="ctr"/>
            <a:r>
              <a:rPr lang="en-US" sz="1200" dirty="0">
                <a:solidFill>
                  <a:srgbClr val="000000"/>
                </a:solidFill>
                <a:effectLst/>
                <a:latin typeface="Book Antiqua" panose="02040602050305030304" pitchFamily="18" charset="0"/>
                <a:ea typeface="Calibri" panose="020F0502020204030204" pitchFamily="34" charset="0"/>
                <a:cs typeface="Arial" pitchFamily="34" charset="0"/>
              </a:rPr>
              <a:t>ORCA –  European </a:t>
            </a:r>
            <a:r>
              <a:rPr lang="en-US" sz="1200" dirty="0" err="1">
                <a:solidFill>
                  <a:srgbClr val="000000"/>
                </a:solidFill>
                <a:effectLst/>
                <a:latin typeface="Book Antiqua" panose="02040602050305030304" pitchFamily="18" charset="0"/>
                <a:ea typeface="Calibri" panose="020F0502020204030204" pitchFamily="34" charset="0"/>
                <a:cs typeface="Arial" pitchFamily="34" charset="0"/>
              </a:rPr>
              <a:t>Organisatio</a:t>
            </a:r>
            <a:r>
              <a:rPr lang="en-US" sz="1200" dirty="0" err="1">
                <a:solidFill>
                  <a:srgbClr val="000000"/>
                </a:solidFill>
                <a:latin typeface="Book Antiqua" panose="02040602050305030304" pitchFamily="18" charset="0"/>
                <a:ea typeface="Calibri" panose="020F0502020204030204" pitchFamily="34" charset="0"/>
                <a:cs typeface="Arial" pitchFamily="34" charset="0"/>
              </a:rPr>
              <a:t>n</a:t>
            </a:r>
            <a:r>
              <a:rPr lang="en-US" sz="1200" dirty="0">
                <a:solidFill>
                  <a:srgbClr val="000000"/>
                </a:solidFill>
                <a:latin typeface="Book Antiqua" panose="02040602050305030304" pitchFamily="18" charset="0"/>
                <a:ea typeface="Calibri" panose="020F0502020204030204" pitchFamily="34" charset="0"/>
                <a:cs typeface="Arial" pitchFamily="34" charset="0"/>
              </a:rPr>
              <a:t> for caries research</a:t>
            </a:r>
            <a:endParaRPr lang="bg-BG" sz="1200" dirty="0">
              <a:solidFill>
                <a:srgbClr val="000000"/>
              </a:solidFill>
              <a:effectLst/>
              <a:latin typeface="Book Antiqua" panose="02040602050305030304" pitchFamily="18" charset="0"/>
              <a:ea typeface="Calibri" panose="020F0502020204030204" pitchFamily="34" charset="0"/>
              <a:cs typeface="Arial" pitchFamily="34" charset="0"/>
            </a:endParaRPr>
          </a:p>
          <a:p>
            <a:endParaRPr lang="bg-BG" sz="1400" dirty="0">
              <a:solidFill>
                <a:srgbClr val="000000"/>
              </a:solidFill>
              <a:effectLst/>
              <a:latin typeface="Arial" pitchFamily="34" charset="0"/>
              <a:ea typeface="Calibri" panose="020F0502020204030204" pitchFamily="34" charset="0"/>
              <a:cs typeface="Arial" pitchFamily="34" charset="0"/>
            </a:endParaRPr>
          </a:p>
          <a:p>
            <a:endParaRPr lang="bg-BG" sz="1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4935683" y="-112539"/>
            <a:ext cx="2377646" cy="1633870"/>
          </a:xfrm>
          <a:prstGeom prst="rect">
            <a:avLst/>
          </a:prstGeom>
        </p:spPr>
      </p:pic>
    </p:spTree>
    <p:extLst>
      <p:ext uri="{BB962C8B-B14F-4D97-AF65-F5344CB8AC3E}">
        <p14:creationId xmlns:p14="http://schemas.microsoft.com/office/powerpoint/2010/main" val="1599579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70C00-53AD-4A11-97BD-88A4E20210F5}"/>
              </a:ext>
            </a:extLst>
          </p:cNvPr>
          <p:cNvSpPr>
            <a:spLocks noGrp="1"/>
          </p:cNvSpPr>
          <p:nvPr>
            <p:ph type="title"/>
          </p:nvPr>
        </p:nvSpPr>
        <p:spPr>
          <a:xfrm>
            <a:off x="895175" y="336808"/>
            <a:ext cx="9361721" cy="686969"/>
          </a:xfrm>
        </p:spPr>
        <p:txBody>
          <a:bodyPr/>
          <a:lstStyle/>
          <a:p>
            <a:pPr algn="r"/>
            <a:r>
              <a:rPr lang="bg-BG" sz="3200" b="1" dirty="0">
                <a:solidFill>
                  <a:schemeClr val="accent1"/>
                </a:solidFill>
                <a:effectLst/>
                <a:latin typeface="Book Antiqua" panose="02040602050305030304" pitchFamily="18" charset="0"/>
                <a:ea typeface="Calibri" panose="020F0502020204030204" pitchFamily="34" charset="0"/>
                <a:cs typeface="Arial" pitchFamily="34" charset="0"/>
              </a:rPr>
              <a:t>Третична дентиногенеза и зъбния кариес</a:t>
            </a:r>
            <a:br>
              <a:rPr lang="bg-BG" sz="3200" dirty="0">
                <a:solidFill>
                  <a:schemeClr val="accent1"/>
                </a:solidFill>
                <a:effectLst/>
                <a:latin typeface="Book Antiqua" panose="02040602050305030304" pitchFamily="18" charset="0"/>
                <a:ea typeface="Calibri" panose="020F0502020204030204" pitchFamily="34" charset="0"/>
                <a:cs typeface="Arial" pitchFamily="34" charset="0"/>
              </a:rPr>
            </a:br>
            <a:endParaRPr lang="bg-BG" sz="3200" dirty="0">
              <a:solidFill>
                <a:schemeClr val="accent1"/>
              </a:solidFill>
              <a:latin typeface="Book Antiqua" panose="02040602050305030304" pitchFamily="18" charset="0"/>
              <a:cs typeface="Arial" pitchFamily="34" charset="0"/>
            </a:endParaRPr>
          </a:p>
        </p:txBody>
      </p:sp>
      <p:sp>
        <p:nvSpPr>
          <p:cNvPr id="3" name="Content Placeholder 2">
            <a:extLst>
              <a:ext uri="{FF2B5EF4-FFF2-40B4-BE49-F238E27FC236}">
                <a16:creationId xmlns:a16="http://schemas.microsoft.com/office/drawing/2014/main" id="{710EF4FD-7A10-45F0-82D4-8E78731B505F}"/>
              </a:ext>
            </a:extLst>
          </p:cNvPr>
          <p:cNvSpPr>
            <a:spLocks noGrp="1"/>
          </p:cNvSpPr>
          <p:nvPr>
            <p:ph idx="1"/>
          </p:nvPr>
        </p:nvSpPr>
        <p:spPr>
          <a:xfrm>
            <a:off x="217964" y="1390918"/>
            <a:ext cx="11514689" cy="5089301"/>
          </a:xfrm>
        </p:spPr>
        <p:txBody>
          <a:bodyPr>
            <a:normAutofit/>
          </a:bodyPr>
          <a:lstStyle/>
          <a:p>
            <a:pPr algn="just">
              <a:lnSpc>
                <a:spcPct val="120000"/>
              </a:lnSpc>
              <a:spcBef>
                <a:spcPts val="0"/>
              </a:spcBef>
            </a:pPr>
            <a:r>
              <a:rPr lang="bg-BG" sz="2400" dirty="0">
                <a:effectLst/>
                <a:latin typeface="Book Antiqua" panose="02040602050305030304" pitchFamily="18" charset="0"/>
                <a:ea typeface="Calibri" panose="020F0502020204030204" pitchFamily="34" charset="0"/>
                <a:cs typeface="Arial" pitchFamily="34" charset="0"/>
              </a:rPr>
              <a:t>При ранни, бързо прогресиращи акутни лезии с емайлова кавитация, простиращи се в дентина, клетките на одонтобластите вече могат да липсват. По този начин, когато преминават един в друг етапите на клинично установима кавитация на дентина в кратък период от време, може никога да не покажат реакционна дентиногенеза. Смята се, че това се случва, защото широкото предаване на бактериални стимули е причинило ранна некроза на одонтобластната клетка. </a:t>
            </a:r>
          </a:p>
          <a:p>
            <a:pPr algn="just">
              <a:lnSpc>
                <a:spcPct val="120000"/>
              </a:lnSpc>
              <a:spcBef>
                <a:spcPts val="0"/>
              </a:spcBef>
            </a:pPr>
            <a:r>
              <a:rPr lang="bg-BG" sz="2400" dirty="0">
                <a:solidFill>
                  <a:srgbClr val="000000"/>
                </a:solidFill>
                <a:effectLst/>
                <a:latin typeface="Book Antiqua" panose="02040602050305030304" pitchFamily="18" charset="0"/>
                <a:ea typeface="Calibri" panose="020F0502020204030204" pitchFamily="34" charset="0"/>
                <a:cs typeface="Arial" pitchFamily="34" charset="0"/>
              </a:rPr>
              <a:t>Следователно всякакви допълнителни форми на твърда зъбна тъкан, които могат да бъдат образувани, са без присъствието и дейността на първични одонтобластни клетки и са дефинирани като </a:t>
            </a:r>
            <a:r>
              <a:rPr lang="bg-BG" sz="2400" b="1" dirty="0" err="1">
                <a:solidFill>
                  <a:srgbClr val="000000"/>
                </a:solidFill>
                <a:effectLst/>
                <a:latin typeface="Book Antiqua" panose="02040602050305030304" pitchFamily="18" charset="0"/>
                <a:ea typeface="Calibri" panose="020F0502020204030204" pitchFamily="34" charset="0"/>
                <a:cs typeface="Arial" pitchFamily="34" charset="0"/>
              </a:rPr>
              <a:t>фибродентин</a:t>
            </a:r>
            <a:r>
              <a:rPr lang="bg-BG" sz="2400" dirty="0">
                <a:solidFill>
                  <a:srgbClr val="000000"/>
                </a:solidFill>
                <a:effectLst/>
                <a:latin typeface="Book Antiqua" panose="02040602050305030304" pitchFamily="18" charset="0"/>
                <a:ea typeface="Calibri" panose="020F0502020204030204" pitchFamily="34" charset="0"/>
                <a:cs typeface="Arial" pitchFamily="34" charset="0"/>
              </a:rPr>
              <a:t> или </a:t>
            </a:r>
            <a:r>
              <a:rPr lang="bg-BG" sz="2400" b="1" dirty="0" err="1">
                <a:solidFill>
                  <a:srgbClr val="000000"/>
                </a:solidFill>
                <a:effectLst/>
                <a:latin typeface="Book Antiqua" panose="02040602050305030304" pitchFamily="18" charset="0"/>
                <a:ea typeface="Calibri" panose="020F0502020204030204" pitchFamily="34" charset="0"/>
                <a:cs typeface="Arial" pitchFamily="34" charset="0"/>
              </a:rPr>
              <a:t>интерфейсен</a:t>
            </a:r>
            <a:r>
              <a:rPr lang="bg-BG" sz="2400" b="1" dirty="0">
                <a:solidFill>
                  <a:srgbClr val="000000"/>
                </a:solidFill>
                <a:effectLst/>
                <a:latin typeface="Book Antiqua" panose="02040602050305030304" pitchFamily="18" charset="0"/>
                <a:ea typeface="Calibri" panose="020F0502020204030204" pitchFamily="34" charset="0"/>
                <a:cs typeface="Arial" pitchFamily="34" charset="0"/>
              </a:rPr>
              <a:t> </a:t>
            </a:r>
            <a:r>
              <a:rPr lang="bg-BG" sz="2400" b="1" dirty="0" err="1">
                <a:solidFill>
                  <a:srgbClr val="000000"/>
                </a:solidFill>
                <a:effectLst/>
                <a:latin typeface="Book Antiqua" panose="02040602050305030304" pitchFamily="18" charset="0"/>
                <a:ea typeface="Calibri" panose="020F0502020204030204" pitchFamily="34" charset="0"/>
                <a:cs typeface="Arial" pitchFamily="34" charset="0"/>
              </a:rPr>
              <a:t>дентин</a:t>
            </a:r>
            <a:r>
              <a:rPr lang="bg-BG" sz="2400" dirty="0">
                <a:solidFill>
                  <a:srgbClr val="000000"/>
                </a:solidFill>
                <a:effectLst/>
                <a:latin typeface="Book Antiqua" panose="02040602050305030304" pitchFamily="18" charset="0"/>
                <a:ea typeface="Calibri" panose="020F0502020204030204" pitchFamily="34" charset="0"/>
                <a:cs typeface="Arial" pitchFamily="34" charset="0"/>
              </a:rPr>
              <a:t>. </a:t>
            </a:r>
          </a:p>
          <a:p>
            <a:endParaRPr lang="bg-BG"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bg-BG" dirty="0"/>
          </a:p>
        </p:txBody>
      </p:sp>
    </p:spTree>
    <p:extLst>
      <p:ext uri="{BB962C8B-B14F-4D97-AF65-F5344CB8AC3E}">
        <p14:creationId xmlns:p14="http://schemas.microsoft.com/office/powerpoint/2010/main" val="4182220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E6C0455-9B5D-47FB-A97C-540BBD68CD10}"/>
              </a:ext>
            </a:extLst>
          </p:cNvPr>
          <p:cNvSpPr>
            <a:spLocks noGrp="1"/>
          </p:cNvSpPr>
          <p:nvPr>
            <p:ph type="title"/>
          </p:nvPr>
        </p:nvSpPr>
        <p:spPr>
          <a:xfrm>
            <a:off x="856165" y="272135"/>
            <a:ext cx="9374602" cy="766762"/>
          </a:xfrm>
        </p:spPr>
        <p:txBody>
          <a:bodyPr/>
          <a:lstStyle/>
          <a:p>
            <a:pPr algn="r"/>
            <a:r>
              <a:rPr lang="bg-BG" sz="3200" b="1" dirty="0">
                <a:solidFill>
                  <a:schemeClr val="accent1"/>
                </a:solidFill>
                <a:effectLst/>
                <a:latin typeface="Book Antiqua" panose="02040602050305030304" pitchFamily="18" charset="0"/>
                <a:ea typeface="Calibri" panose="020F0502020204030204" pitchFamily="34" charset="0"/>
                <a:cs typeface="Arial" pitchFamily="34" charset="0"/>
              </a:rPr>
              <a:t>Третична дентиногенеза и зъбния кариес</a:t>
            </a:r>
            <a:br>
              <a:rPr lang="bg-BG" sz="3200" dirty="0">
                <a:solidFill>
                  <a:schemeClr val="tx1"/>
                </a:solidFill>
                <a:effectLst/>
                <a:latin typeface="Book Antiqua" panose="02040602050305030304" pitchFamily="18" charset="0"/>
                <a:ea typeface="Calibri" panose="020F0502020204030204" pitchFamily="34" charset="0"/>
              </a:rPr>
            </a:br>
            <a:endParaRPr lang="bg-BG" sz="3200" dirty="0">
              <a:solidFill>
                <a:schemeClr val="tx1"/>
              </a:solidFill>
              <a:latin typeface="Book Antiqua" panose="02040602050305030304" pitchFamily="18" charset="0"/>
            </a:endParaRPr>
          </a:p>
        </p:txBody>
      </p:sp>
      <p:sp>
        <p:nvSpPr>
          <p:cNvPr id="3" name="Content Placeholder 2">
            <a:extLst>
              <a:ext uri="{FF2B5EF4-FFF2-40B4-BE49-F238E27FC236}">
                <a16:creationId xmlns:a16="http://schemas.microsoft.com/office/drawing/2014/main" id="{A1A940D7-BD77-45A7-998B-F95A2C021E75}"/>
              </a:ext>
            </a:extLst>
          </p:cNvPr>
          <p:cNvSpPr>
            <a:spLocks noGrp="1"/>
          </p:cNvSpPr>
          <p:nvPr>
            <p:ph idx="1"/>
          </p:nvPr>
        </p:nvSpPr>
        <p:spPr>
          <a:xfrm>
            <a:off x="244699" y="1364973"/>
            <a:ext cx="11565227" cy="5040587"/>
          </a:xfrm>
        </p:spPr>
        <p:txBody>
          <a:bodyPr>
            <a:normAutofit fontScale="92500" lnSpcReduction="10000"/>
          </a:bodyPr>
          <a:lstStyle/>
          <a:p>
            <a:pPr algn="just">
              <a:lnSpc>
                <a:spcPct val="130000"/>
              </a:lnSpc>
              <a:spcBef>
                <a:spcPts val="0"/>
              </a:spcBef>
            </a:pPr>
            <a:r>
              <a:rPr lang="bg-BG" sz="2200" dirty="0">
                <a:solidFill>
                  <a:srgbClr val="000000"/>
                </a:solidFill>
                <a:effectLst/>
                <a:latin typeface="Book Antiqua" panose="02040602050305030304" pitchFamily="18" charset="0"/>
                <a:ea typeface="Calibri" panose="020F0502020204030204" pitchFamily="34" charset="0"/>
                <a:cs typeface="Arial" pitchFamily="34" charset="0"/>
              </a:rPr>
              <a:t>Третичен дентин, произведен от първичния одонтобластен слой, може да бъде интерпретиран като локален, физиологичен растеж на ортодентина, докато видовете формиране на твърда тъкан трябва да се разглеждат като репаративни процеси след сложното взаимодействие на възпалителните реакции. По принцип това допускане се подкрепя от експериментални резултати на животни, след приготвяне на препарационни изпитателни модели и техники. Не се наблюдават имунокомпетентни клетки, когато възникне образуване на твърда зъбна структура. Най-често могат да бъдат свързани с различни качества на третичния дентин и с вида на стимулите. </a:t>
            </a:r>
          </a:p>
          <a:p>
            <a:pPr algn="just">
              <a:lnSpc>
                <a:spcPct val="130000"/>
              </a:lnSpc>
              <a:spcBef>
                <a:spcPts val="0"/>
              </a:spcBef>
            </a:pPr>
            <a:r>
              <a:rPr lang="bg-BG" sz="2200" dirty="0">
                <a:solidFill>
                  <a:srgbClr val="000000"/>
                </a:solidFill>
                <a:effectLst/>
                <a:latin typeface="Book Antiqua" panose="02040602050305030304" pitchFamily="18" charset="0"/>
                <a:ea typeface="Calibri" panose="020F0502020204030204" pitchFamily="34" charset="0"/>
                <a:cs typeface="Arial" pitchFamily="34" charset="0"/>
              </a:rPr>
              <a:t>В много бавно напредващи дентинови лезии третичният дентин прилича на ортодентина, но по-специално и с доказателства на нови вторични одонтобластно подобни клетки, или смесени клетки. В лезии с такава преобразувана кариесна активност образуването на нова матрица на дентина се поставя върху основата на фибродентин и се дефинира като  </a:t>
            </a:r>
            <a:r>
              <a:rPr lang="bg-BG" sz="2200" b="1" dirty="0" err="1">
                <a:solidFill>
                  <a:srgbClr val="000000"/>
                </a:solidFill>
                <a:effectLst/>
                <a:latin typeface="Book Antiqua" panose="02040602050305030304" pitchFamily="18" charset="0"/>
                <a:ea typeface="Calibri" panose="020F0502020204030204" pitchFamily="34" charset="0"/>
                <a:cs typeface="Arial" pitchFamily="34" charset="0"/>
              </a:rPr>
              <a:t>репаративна</a:t>
            </a:r>
            <a:r>
              <a:rPr lang="bg-BG" sz="2200" b="1" dirty="0">
                <a:solidFill>
                  <a:srgbClr val="000000"/>
                </a:solidFill>
                <a:effectLst/>
                <a:latin typeface="Book Antiqua" panose="02040602050305030304" pitchFamily="18" charset="0"/>
                <a:ea typeface="Calibri" panose="020F0502020204030204" pitchFamily="34" charset="0"/>
                <a:cs typeface="Arial" pitchFamily="34" charset="0"/>
              </a:rPr>
              <a:t> </a:t>
            </a:r>
            <a:r>
              <a:rPr lang="bg-BG" sz="2200" b="1" dirty="0" err="1">
                <a:solidFill>
                  <a:srgbClr val="000000"/>
                </a:solidFill>
                <a:effectLst/>
                <a:latin typeface="Book Antiqua" panose="02040602050305030304" pitchFamily="18" charset="0"/>
                <a:ea typeface="Calibri" panose="020F0502020204030204" pitchFamily="34" charset="0"/>
                <a:cs typeface="Arial" pitchFamily="34" charset="0"/>
              </a:rPr>
              <a:t>дентиногенеза</a:t>
            </a:r>
            <a:r>
              <a:rPr lang="bg-BG" sz="2200" dirty="0">
                <a:solidFill>
                  <a:srgbClr val="000000"/>
                </a:solidFill>
                <a:effectLst/>
                <a:latin typeface="Book Antiqua" panose="02040602050305030304" pitchFamily="18" charset="0"/>
                <a:ea typeface="Calibri" panose="020F0502020204030204" pitchFamily="34" charset="0"/>
                <a:cs typeface="Arial" pitchFamily="34" charset="0"/>
              </a:rPr>
              <a:t>.</a:t>
            </a:r>
          </a:p>
        </p:txBody>
      </p:sp>
    </p:spTree>
    <p:extLst>
      <p:ext uri="{BB962C8B-B14F-4D97-AF65-F5344CB8AC3E}">
        <p14:creationId xmlns:p14="http://schemas.microsoft.com/office/powerpoint/2010/main" val="3735315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2BC9-E39E-44B1-B6C8-97D06A0995EC}"/>
              </a:ext>
            </a:extLst>
          </p:cNvPr>
          <p:cNvSpPr>
            <a:spLocks noGrp="1"/>
          </p:cNvSpPr>
          <p:nvPr>
            <p:ph type="title"/>
          </p:nvPr>
        </p:nvSpPr>
        <p:spPr>
          <a:xfrm>
            <a:off x="154547" y="143625"/>
            <a:ext cx="10174310" cy="1942752"/>
          </a:xfrm>
        </p:spPr>
        <p:txBody>
          <a:bodyPr/>
          <a:lstStyle/>
          <a:p>
            <a:pPr algn="r"/>
            <a:r>
              <a:rPr lang="bg-BG" sz="2400" b="1" dirty="0">
                <a:solidFill>
                  <a:schemeClr val="accent1"/>
                </a:solidFill>
                <a:effectLst/>
                <a:latin typeface="Book Antiqua" panose="02040602050305030304" pitchFamily="18" charset="0"/>
                <a:ea typeface="Calibri" panose="020F0502020204030204" pitchFamily="34" charset="0"/>
                <a:cs typeface="Arial" pitchFamily="34" charset="0"/>
              </a:rPr>
              <a:t>Изследване за сравнение на средните стойности на засегнатите от кариес зъби и повърхности – между (d3mft/s) и (d4mft/s). </a:t>
            </a:r>
            <a:br>
              <a:rPr lang="bg-BG" sz="2400" b="1" dirty="0">
                <a:solidFill>
                  <a:schemeClr val="accent1"/>
                </a:solidFill>
                <a:latin typeface="Book Antiqua" panose="02040602050305030304" pitchFamily="18" charset="0"/>
                <a:ea typeface="Calibri" panose="020F0502020204030204" pitchFamily="34" charset="0"/>
                <a:cs typeface="Arial" pitchFamily="34" charset="0"/>
              </a:rPr>
            </a:br>
            <a:r>
              <a:rPr lang="bg-BG" sz="2400" b="1" dirty="0">
                <a:solidFill>
                  <a:schemeClr val="accent1"/>
                </a:solidFill>
                <a:latin typeface="Book Antiqua" panose="02040602050305030304" pitchFamily="18" charset="0"/>
                <a:ea typeface="Calibri" panose="020F0502020204030204" pitchFamily="34" charset="0"/>
                <a:cs typeface="Arial" pitchFamily="34" charset="0"/>
              </a:rPr>
              <a:t>С провеждане на и</a:t>
            </a:r>
            <a:r>
              <a:rPr lang="bg-BG" sz="2400" b="1" dirty="0">
                <a:solidFill>
                  <a:schemeClr val="accent1"/>
                </a:solidFill>
                <a:effectLst/>
                <a:latin typeface="Book Antiqua" panose="02040602050305030304" pitchFamily="18" charset="0"/>
                <a:ea typeface="Calibri" panose="020F0502020204030204" pitchFamily="34" charset="0"/>
                <a:cs typeface="Arial" pitchFamily="34" charset="0"/>
              </a:rPr>
              <a:t>нвазивно оперативно лечение на зъбния кариес чрез обтуриране на препарираните кавитети с минимално инвазивна техника</a:t>
            </a:r>
            <a:br>
              <a:rPr lang="bg-BG" sz="2400" dirty="0">
                <a:solidFill>
                  <a:schemeClr val="accent1"/>
                </a:solidFill>
                <a:effectLst/>
                <a:latin typeface="Arial" pitchFamily="34" charset="0"/>
                <a:ea typeface="Calibri" panose="020F0502020204030204" pitchFamily="34" charset="0"/>
                <a:cs typeface="Arial" pitchFamily="34" charset="0"/>
              </a:rPr>
            </a:br>
            <a:endParaRPr lang="bg-BG" sz="2400" dirty="0">
              <a:solidFill>
                <a:schemeClr val="accent1"/>
              </a:solidFill>
              <a:latin typeface="Arial" pitchFamily="34" charset="0"/>
              <a:cs typeface="Arial" pitchFamily="34" charset="0"/>
            </a:endParaRPr>
          </a:p>
        </p:txBody>
      </p:sp>
      <p:sp>
        <p:nvSpPr>
          <p:cNvPr id="3" name="Content Placeholder 2">
            <a:extLst>
              <a:ext uri="{FF2B5EF4-FFF2-40B4-BE49-F238E27FC236}">
                <a16:creationId xmlns:a16="http://schemas.microsoft.com/office/drawing/2014/main" id="{180D49F1-03A5-4B5E-A75E-8202AD60432B}"/>
              </a:ext>
            </a:extLst>
          </p:cNvPr>
          <p:cNvSpPr>
            <a:spLocks noGrp="1"/>
          </p:cNvSpPr>
          <p:nvPr>
            <p:ph idx="1"/>
          </p:nvPr>
        </p:nvSpPr>
        <p:spPr>
          <a:xfrm>
            <a:off x="201791" y="2323374"/>
            <a:ext cx="11724046" cy="4195481"/>
          </a:xfrm>
        </p:spPr>
        <p:txBody>
          <a:bodyPr>
            <a:normAutofit lnSpcReduction="10000"/>
          </a:bodyPr>
          <a:lstStyle/>
          <a:p>
            <a:pPr algn="just">
              <a:lnSpc>
                <a:spcPct val="130000"/>
              </a:lnSpc>
              <a:spcBef>
                <a:spcPts val="0"/>
              </a:spcBef>
            </a:pPr>
            <a:r>
              <a:rPr lang="bg-BG" sz="2200" dirty="0">
                <a:effectLst/>
                <a:latin typeface="Book Antiqua" panose="02040602050305030304" pitchFamily="18" charset="0"/>
                <a:ea typeface="Calibri" panose="020F0502020204030204" pitchFamily="34" charset="0"/>
                <a:cs typeface="Arial" pitchFamily="34" charset="0"/>
              </a:rPr>
              <a:t>Целта на изследването беше да се определи обемът на активните обратими и необратими кариозни лезии в началото на изследването. </a:t>
            </a:r>
          </a:p>
          <a:p>
            <a:pPr algn="just">
              <a:lnSpc>
                <a:spcPct val="130000"/>
              </a:lnSpc>
              <a:spcBef>
                <a:spcPts val="0"/>
              </a:spcBef>
            </a:pPr>
            <a:r>
              <a:rPr lang="bg-BG" sz="2200" dirty="0">
                <a:effectLst/>
                <a:latin typeface="Book Antiqua" panose="02040602050305030304" pitchFamily="18" charset="0"/>
                <a:ea typeface="Calibri" panose="020F0502020204030204" pitchFamily="34" charset="0"/>
                <a:cs typeface="Arial" pitchFamily="34" charset="0"/>
              </a:rPr>
              <a:t>Двеста деца от 3 до 6 години, посещаващи клиничната практика в УМДЦ, ФДМ – Варна, бяха включени в две групи, с приложение на минерализиращ флуорен лак </a:t>
            </a:r>
            <a:r>
              <a:rPr lang="bg-BG" sz="2200" dirty="0" err="1">
                <a:effectLst/>
                <a:latin typeface="Book Antiqua" panose="02040602050305030304" pitchFamily="18" charset="0"/>
                <a:ea typeface="Calibri" panose="020F0502020204030204" pitchFamily="34" charset="0"/>
                <a:cs typeface="Arial" pitchFamily="34" charset="0"/>
              </a:rPr>
              <a:t>Clinpro</a:t>
            </a:r>
            <a:r>
              <a:rPr lang="bg-BG" sz="2200" dirty="0">
                <a:effectLst/>
                <a:latin typeface="Book Antiqua" panose="02040602050305030304" pitchFamily="18" charset="0"/>
                <a:ea typeface="Calibri" panose="020F0502020204030204" pitchFamily="34" charset="0"/>
                <a:cs typeface="Arial" pitchFamily="34" charset="0"/>
              </a:rPr>
              <a:t> </a:t>
            </a:r>
            <a:r>
              <a:rPr lang="en-US" sz="2200" dirty="0">
                <a:effectLst/>
                <a:latin typeface="Book Antiqua" panose="02040602050305030304" pitchFamily="18" charset="0"/>
                <a:ea typeface="Calibri" panose="020F0502020204030204" pitchFamily="34" charset="0"/>
                <a:cs typeface="Arial" pitchFamily="34" charset="0"/>
              </a:rPr>
              <a:t>White varnish</a:t>
            </a:r>
            <a:r>
              <a:rPr lang="bg-BG" sz="2200" dirty="0">
                <a:effectLst/>
                <a:latin typeface="Book Antiqua" panose="02040602050305030304" pitchFamily="18" charset="0"/>
                <a:ea typeface="Calibri" panose="020F0502020204030204" pitchFamily="34" charset="0"/>
                <a:cs typeface="Arial" pitchFamily="34" charset="0"/>
              </a:rPr>
              <a:t>(CV) и контролна група. Финалната селекция на третираните деца се проведе, като от общо прегледаните 300 деца се подбраха децата с висок риск от развитие на кариес.</a:t>
            </a:r>
          </a:p>
          <a:p>
            <a:pPr algn="just">
              <a:lnSpc>
                <a:spcPct val="130000"/>
              </a:lnSpc>
              <a:spcBef>
                <a:spcPts val="0"/>
              </a:spcBef>
            </a:pPr>
            <a:r>
              <a:rPr lang="bg-BG" sz="2200" dirty="0">
                <a:effectLst/>
                <a:latin typeface="Book Antiqua" panose="02040602050305030304" pitchFamily="18" charset="0"/>
                <a:ea typeface="Calibri" panose="020F0502020204030204" pitchFamily="34" charset="0"/>
                <a:cs typeface="Arial" pitchFamily="34" charset="0"/>
              </a:rPr>
              <a:t>Обект на наблюдение в изследването са 200 деца от Варна, на възраст от 3 до 6 години, разпределени по равно в стандартизирани по възраст групи, с еднакъв брой момчета и момичета.</a:t>
            </a:r>
          </a:p>
          <a:p>
            <a:pPr marL="0" indent="0">
              <a:buNone/>
            </a:pPr>
            <a:endParaRPr lang="bg-BG" dirty="0"/>
          </a:p>
        </p:txBody>
      </p:sp>
    </p:spTree>
    <p:extLst>
      <p:ext uri="{BB962C8B-B14F-4D97-AF65-F5344CB8AC3E}">
        <p14:creationId xmlns:p14="http://schemas.microsoft.com/office/powerpoint/2010/main" val="1911520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F2E50-C060-45D1-8920-B9E502F4E008}"/>
              </a:ext>
            </a:extLst>
          </p:cNvPr>
          <p:cNvSpPr>
            <a:spLocks noGrp="1"/>
          </p:cNvSpPr>
          <p:nvPr>
            <p:ph type="title"/>
          </p:nvPr>
        </p:nvSpPr>
        <p:spPr>
          <a:xfrm>
            <a:off x="270457" y="143625"/>
            <a:ext cx="9986440" cy="1400530"/>
          </a:xfrm>
        </p:spPr>
        <p:txBody>
          <a:bodyPr/>
          <a:lstStyle/>
          <a:p>
            <a:pPr algn="r">
              <a:lnSpc>
                <a:spcPct val="115000"/>
              </a:lnSpc>
            </a:pPr>
            <a:r>
              <a:rPr lang="bg-BG" sz="2400" b="1" dirty="0">
                <a:solidFill>
                  <a:schemeClr val="accent1"/>
                </a:solidFill>
                <a:effectLst/>
                <a:latin typeface="Book Antiqua" panose="02040602050305030304" pitchFamily="18" charset="0"/>
                <a:ea typeface="Calibri" panose="020F0502020204030204" pitchFamily="34" charset="0"/>
                <a:cs typeface="Arial" pitchFamily="34" charset="0"/>
              </a:rPr>
              <a:t>Сравнителен анализ на d3+d4 необратими, кавитирани лезии на децата, лекувани с лак Clinpro White Varnish и без лечение</a:t>
            </a:r>
            <a:br>
              <a:rPr lang="bg-BG" sz="2400" b="1" dirty="0">
                <a:solidFill>
                  <a:schemeClr val="accent1"/>
                </a:solidFill>
                <a:effectLst/>
                <a:latin typeface="Book Antiqua" panose="02040602050305030304" pitchFamily="18" charset="0"/>
                <a:ea typeface="Calibri" panose="020F0502020204030204" pitchFamily="34" charset="0"/>
                <a:cs typeface="Arial" pitchFamily="34" charset="0"/>
              </a:rPr>
            </a:br>
            <a:r>
              <a:rPr lang="bg-BG" sz="2400" b="1" dirty="0">
                <a:solidFill>
                  <a:schemeClr val="accent1"/>
                </a:solidFill>
                <a:effectLst/>
                <a:highlight>
                  <a:srgbClr val="00FFFF"/>
                </a:highlight>
                <a:latin typeface="Arial" pitchFamily="34" charset="0"/>
                <a:ea typeface="Calibri" panose="020F0502020204030204" pitchFamily="34" charset="0"/>
                <a:cs typeface="Arial" pitchFamily="34" charset="0"/>
              </a:rPr>
              <a:t> </a:t>
            </a:r>
            <a:br>
              <a:rPr lang="bg-BG" sz="2400" b="1" dirty="0">
                <a:solidFill>
                  <a:schemeClr val="accent1"/>
                </a:solidFill>
                <a:effectLst/>
                <a:latin typeface="Arial" pitchFamily="34" charset="0"/>
                <a:ea typeface="Calibri" panose="020F0502020204030204" pitchFamily="34" charset="0"/>
                <a:cs typeface="Arial" pitchFamily="34" charset="0"/>
              </a:rPr>
            </a:br>
            <a:endParaRPr lang="bg-BG" sz="2400" b="1" dirty="0">
              <a:solidFill>
                <a:schemeClr val="accent1"/>
              </a:solidFill>
              <a:latin typeface="Arial" pitchFamily="34" charset="0"/>
              <a:cs typeface="Arial" pitchFamily="34" charset="0"/>
            </a:endParaRPr>
          </a:p>
        </p:txBody>
      </p:sp>
      <p:sp>
        <p:nvSpPr>
          <p:cNvPr id="3" name="Content Placeholder 2">
            <a:extLst>
              <a:ext uri="{FF2B5EF4-FFF2-40B4-BE49-F238E27FC236}">
                <a16:creationId xmlns:a16="http://schemas.microsoft.com/office/drawing/2014/main" id="{58DD30D2-8989-4FAA-8BF0-31CCDEFB735E}"/>
              </a:ext>
            </a:extLst>
          </p:cNvPr>
          <p:cNvSpPr>
            <a:spLocks noGrp="1"/>
          </p:cNvSpPr>
          <p:nvPr>
            <p:ph idx="1"/>
          </p:nvPr>
        </p:nvSpPr>
        <p:spPr>
          <a:xfrm>
            <a:off x="418416" y="1073728"/>
            <a:ext cx="11513713" cy="4696690"/>
          </a:xfrm>
        </p:spPr>
        <p:txBody>
          <a:bodyPr>
            <a:noAutofit/>
          </a:bodyPr>
          <a:lstStyle/>
          <a:p>
            <a:pPr algn="just">
              <a:lnSpc>
                <a:spcPct val="120000"/>
              </a:lnSpc>
              <a:spcBef>
                <a:spcPts val="0"/>
              </a:spcBef>
            </a:pPr>
            <a:r>
              <a:rPr lang="bg-BG" dirty="0">
                <a:effectLst/>
                <a:latin typeface="Book Antiqua" panose="02040602050305030304" pitchFamily="18" charset="0"/>
                <a:ea typeface="Calibri" panose="020F0502020204030204" pitchFamily="34" charset="0"/>
                <a:cs typeface="Arial" pitchFamily="34" charset="0"/>
              </a:rPr>
              <a:t>Установи се статистически значима разлика между двете изследвани групи, групата лекувана с лак и без лечение (t= 1,93, критерия: p= 0,049504, р&lt;0,05).</a:t>
            </a:r>
          </a:p>
          <a:p>
            <a:pPr>
              <a:lnSpc>
                <a:spcPct val="120000"/>
              </a:lnSpc>
              <a:spcBef>
                <a:spcPts val="0"/>
              </a:spcBef>
            </a:pPr>
            <a:r>
              <a:rPr lang="bg-BG" dirty="0">
                <a:effectLst/>
                <a:latin typeface="Book Antiqua" panose="02040602050305030304" pitchFamily="18" charset="0"/>
                <a:ea typeface="Calibri" panose="020F0502020204030204" pitchFamily="34" charset="0"/>
                <a:cs typeface="Arial" pitchFamily="34" charset="0"/>
              </a:rPr>
              <a:t>Децата от групата, лекувана с лак CV, имаха по-висок среден брой кавитирани кариесни лезии d3+d4 на временните си зъби (3, 81) в сравнение с децата от контролната група (2, 96), които не бяха лекувани от нас с лак. За брой кариеси d3+d4 (кавитирани лезии), като зависима от OHI-S (орално-хигиенен индекс на Грийн-Вермилиън (Green-Vermillion), 1964) и възраст на пациента при групата, лекувана с лака Clinpro White Varnish (TCP) при р-ниво на значимост p=0,05</a:t>
            </a:r>
            <a:r>
              <a:rPr lang="en-US" dirty="0">
                <a:effectLst/>
                <a:latin typeface="Book Antiqua" panose="02040602050305030304" pitchFamily="18" charset="0"/>
                <a:ea typeface="Calibri" panose="020F0502020204030204" pitchFamily="34" charset="0"/>
                <a:cs typeface="Arial" pitchFamily="34" charset="0"/>
              </a:rPr>
              <a:t>;</a:t>
            </a:r>
            <a:r>
              <a:rPr lang="bg-BG" dirty="0">
                <a:effectLst/>
                <a:latin typeface="Book Antiqua" panose="02040602050305030304" pitchFamily="18" charset="0"/>
                <a:ea typeface="Calibri" panose="020F0502020204030204" pitchFamily="34" charset="0"/>
                <a:cs typeface="Arial" pitchFamily="34" charset="0"/>
              </a:rPr>
              <a:t> </a:t>
            </a:r>
            <a:endParaRPr lang="en-US" dirty="0">
              <a:effectLst/>
              <a:latin typeface="Book Antiqua" panose="02040602050305030304" pitchFamily="18" charset="0"/>
              <a:ea typeface="Calibri" panose="020F0502020204030204" pitchFamily="34" charset="0"/>
              <a:cs typeface="Arial" pitchFamily="34" charset="0"/>
            </a:endParaRPr>
          </a:p>
          <a:p>
            <a:pPr algn="just">
              <a:lnSpc>
                <a:spcPct val="120000"/>
              </a:lnSpc>
              <a:spcBef>
                <a:spcPts val="0"/>
              </a:spcBef>
            </a:pPr>
            <a:r>
              <a:rPr lang="bg-BG" dirty="0">
                <a:effectLst/>
                <a:latin typeface="Book Antiqua" panose="02040602050305030304" pitchFamily="18" charset="0"/>
                <a:ea typeface="Calibri" panose="020F0502020204030204" pitchFamily="34" charset="0"/>
                <a:cs typeface="Arial" pitchFamily="34" charset="0"/>
              </a:rPr>
              <a:t>От получените р-нива</a:t>
            </a:r>
            <a:r>
              <a:rPr lang="en-US" dirty="0">
                <a:effectLst/>
                <a:latin typeface="Book Antiqua" panose="02040602050305030304" pitchFamily="18" charset="0"/>
                <a:ea typeface="Calibri" panose="020F0502020204030204" pitchFamily="34" charset="0"/>
                <a:cs typeface="Arial" pitchFamily="34" charset="0"/>
              </a:rPr>
              <a:t> </a:t>
            </a:r>
            <a:r>
              <a:rPr lang="bg-BG" dirty="0">
                <a:effectLst/>
                <a:latin typeface="Book Antiqua" panose="02040602050305030304" pitchFamily="18" charset="0"/>
                <a:ea typeface="Calibri" panose="020F0502020204030204" pitchFamily="34" charset="0"/>
                <a:cs typeface="Arial" pitchFamily="34" charset="0"/>
              </a:rPr>
              <a:t>съответно за OHI-S и възраст на пациента се вижда, че броят на кавитираните кариеси d3+d4 зависи от OHI-S Green-Vermillion (р-ниво по-малко от p&lt;0,05). От получените р-нива съответно за OHI-S и възрастта на пациентите се вижда, че броят на кавитираните кариеси d3+d4 зависи от OHI-S и не зависи от възрастта на децата (р-ниво по-голямо от p&gt;0,05). И двете групи са подбрани от подобни възрасти и имат висок риск от кариес и високо ниво на плаковия микробен биофилм, както и двете групи са с висока кариозност</a:t>
            </a:r>
            <a:r>
              <a:rPr lang="en-US" dirty="0">
                <a:solidFill>
                  <a:srgbClr val="000000"/>
                </a:solidFill>
                <a:effectLst/>
                <a:latin typeface="Book Antiqua" panose="02040602050305030304" pitchFamily="18" charset="0"/>
                <a:ea typeface="Calibri" panose="020F0502020204030204" pitchFamily="34" charset="0"/>
                <a:cs typeface="Arial" pitchFamily="34" charset="0"/>
              </a:rPr>
              <a:t>.</a:t>
            </a:r>
            <a:endParaRPr lang="bg-BG" dirty="0">
              <a:solidFill>
                <a:srgbClr val="000000"/>
              </a:solidFill>
              <a:effectLst/>
              <a:latin typeface="Book Antiqua" panose="02040602050305030304" pitchFamily="18" charset="0"/>
              <a:ea typeface="Calibri" panose="020F0502020204030204" pitchFamily="34" charset="0"/>
              <a:cs typeface="Arial" pitchFamily="34" charset="0"/>
            </a:endParaRPr>
          </a:p>
        </p:txBody>
      </p:sp>
    </p:spTree>
    <p:extLst>
      <p:ext uri="{BB962C8B-B14F-4D97-AF65-F5344CB8AC3E}">
        <p14:creationId xmlns:p14="http://schemas.microsoft.com/office/powerpoint/2010/main" val="3540906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2F79C-D083-498E-9D51-240DA1291328}"/>
              </a:ext>
            </a:extLst>
          </p:cNvPr>
          <p:cNvSpPr>
            <a:spLocks noGrp="1"/>
          </p:cNvSpPr>
          <p:nvPr>
            <p:ph type="title"/>
          </p:nvPr>
        </p:nvSpPr>
        <p:spPr>
          <a:xfrm>
            <a:off x="167426" y="130746"/>
            <a:ext cx="10097036" cy="1400530"/>
          </a:xfrm>
        </p:spPr>
        <p:txBody>
          <a:bodyPr/>
          <a:lstStyle/>
          <a:p>
            <a:pPr algn="r"/>
            <a:r>
              <a:rPr lang="bg-BG" sz="2800" dirty="0">
                <a:solidFill>
                  <a:schemeClr val="accent1"/>
                </a:solidFill>
                <a:effectLst/>
                <a:latin typeface="Book Antiqua" panose="02040602050305030304" pitchFamily="18" charset="0"/>
                <a:ea typeface="Calibri" panose="020F0502020204030204" pitchFamily="34" charset="0"/>
                <a:cs typeface="Arial" pitchFamily="34" charset="0"/>
              </a:rPr>
              <a:t>Сравнителен анализ на d3+d4 необратими, кавитирани лезии на децата, лекувани с лак Clinpro White Varnish и без лечение</a:t>
            </a:r>
            <a:endParaRPr lang="bg-BG" sz="2800" dirty="0">
              <a:solidFill>
                <a:schemeClr val="accent1"/>
              </a:solidFill>
              <a:latin typeface="Book Antiqua" panose="02040602050305030304" pitchFamily="18" charset="0"/>
              <a:cs typeface="Arial" pitchFamily="34" charset="0"/>
            </a:endParaRPr>
          </a:p>
        </p:txBody>
      </p:sp>
      <p:pic>
        <p:nvPicPr>
          <p:cNvPr id="7" name="Content Placeholder 6">
            <a:extLst>
              <a:ext uri="{FF2B5EF4-FFF2-40B4-BE49-F238E27FC236}">
                <a16:creationId xmlns:a16="http://schemas.microsoft.com/office/drawing/2014/main" id="{C8B2885C-E148-44D4-8C3B-5479ADE3CB9D}"/>
              </a:ext>
            </a:extLst>
          </p:cNvPr>
          <p:cNvPicPr>
            <a:picLocks noGrp="1" noChangeAspect="1"/>
          </p:cNvPicPr>
          <p:nvPr>
            <p:ph sz="half" idx="1"/>
          </p:nvPr>
        </p:nvPicPr>
        <p:blipFill>
          <a:blip r:embed="rId2"/>
          <a:stretch>
            <a:fillRect/>
          </a:stretch>
        </p:blipFill>
        <p:spPr>
          <a:xfrm>
            <a:off x="488754" y="1544099"/>
            <a:ext cx="6607505" cy="4955628"/>
          </a:xfrm>
          <a:prstGeom prst="rect">
            <a:avLst/>
          </a:prstGeom>
        </p:spPr>
      </p:pic>
      <p:sp>
        <p:nvSpPr>
          <p:cNvPr id="4" name="Content Placeholder 3">
            <a:extLst>
              <a:ext uri="{FF2B5EF4-FFF2-40B4-BE49-F238E27FC236}">
                <a16:creationId xmlns:a16="http://schemas.microsoft.com/office/drawing/2014/main" id="{545BA4DF-96E2-4B9D-A09A-3940A69EBF06}"/>
              </a:ext>
            </a:extLst>
          </p:cNvPr>
          <p:cNvSpPr>
            <a:spLocks noGrp="1"/>
          </p:cNvSpPr>
          <p:nvPr>
            <p:ph sz="half" idx="2"/>
          </p:nvPr>
        </p:nvSpPr>
        <p:spPr>
          <a:xfrm>
            <a:off x="7277231" y="2056092"/>
            <a:ext cx="4396341" cy="4200245"/>
          </a:xfrm>
        </p:spPr>
        <p:txBody>
          <a:bodyPr/>
          <a:lstStyle/>
          <a:p>
            <a:r>
              <a:rPr lang="bg-BG" sz="2800" i="1" dirty="0">
                <a:effectLst/>
                <a:latin typeface="Book Antiqua" panose="02040602050305030304" pitchFamily="18" charset="0"/>
                <a:ea typeface="Calibri" panose="020F0502020204030204" pitchFamily="34" charset="0"/>
              </a:rPr>
              <a:t>Съвместна хистограма за визуално сравнение на групата, лекувана с лак, и контролната група по показателя кавитирани кариеси d3+d4 и необходимост от оперативно лечение на изследваните деца</a:t>
            </a:r>
          </a:p>
          <a:p>
            <a:endParaRPr lang="bg-BG" dirty="0"/>
          </a:p>
        </p:txBody>
      </p:sp>
    </p:spTree>
    <p:extLst>
      <p:ext uri="{BB962C8B-B14F-4D97-AF65-F5344CB8AC3E}">
        <p14:creationId xmlns:p14="http://schemas.microsoft.com/office/powerpoint/2010/main" val="844611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1CA60-2845-46FF-B122-C053C549E5A0}"/>
              </a:ext>
            </a:extLst>
          </p:cNvPr>
          <p:cNvSpPr>
            <a:spLocks noGrp="1"/>
          </p:cNvSpPr>
          <p:nvPr>
            <p:ph type="title"/>
          </p:nvPr>
        </p:nvSpPr>
        <p:spPr>
          <a:xfrm>
            <a:off x="800658" y="169382"/>
            <a:ext cx="9404723" cy="1400530"/>
          </a:xfrm>
        </p:spPr>
        <p:txBody>
          <a:bodyPr/>
          <a:lstStyle/>
          <a:p>
            <a:pPr algn="r"/>
            <a:r>
              <a:rPr lang="bg-BG" sz="3200" b="1" dirty="0">
                <a:solidFill>
                  <a:schemeClr val="accent1"/>
                </a:solidFill>
                <a:effectLst/>
                <a:latin typeface="Book Antiqua" panose="02040602050305030304" pitchFamily="18" charset="0"/>
                <a:ea typeface="Calibri" panose="020F0502020204030204" pitchFamily="34" charset="0"/>
                <a:cs typeface="Arial" pitchFamily="34" charset="0"/>
              </a:rPr>
              <a:t>Съвременен подход за инвазивно лечение детска възраст</a:t>
            </a:r>
            <a:br>
              <a:rPr lang="bg-BG" sz="3200" b="1" dirty="0">
                <a:solidFill>
                  <a:schemeClr val="accent1"/>
                </a:solidFill>
                <a:effectLst/>
                <a:latin typeface="Arial" pitchFamily="34" charset="0"/>
                <a:ea typeface="Calibri" panose="020F0502020204030204" pitchFamily="34" charset="0"/>
                <a:cs typeface="Arial" pitchFamily="34" charset="0"/>
              </a:rPr>
            </a:br>
            <a:endParaRPr lang="bg-BG" sz="3200" b="1" dirty="0">
              <a:solidFill>
                <a:schemeClr val="accent1"/>
              </a:solidFill>
              <a:latin typeface="Arial" pitchFamily="34" charset="0"/>
              <a:cs typeface="Arial" pitchFamily="34" charset="0"/>
            </a:endParaRPr>
          </a:p>
        </p:txBody>
      </p:sp>
      <p:sp>
        <p:nvSpPr>
          <p:cNvPr id="3" name="Content Placeholder 2">
            <a:extLst>
              <a:ext uri="{FF2B5EF4-FFF2-40B4-BE49-F238E27FC236}">
                <a16:creationId xmlns:a16="http://schemas.microsoft.com/office/drawing/2014/main" id="{1C37B9A7-056D-4B7B-8F9D-DE68967101E3}"/>
              </a:ext>
            </a:extLst>
          </p:cNvPr>
          <p:cNvSpPr>
            <a:spLocks noGrp="1"/>
          </p:cNvSpPr>
          <p:nvPr>
            <p:ph sz="half" idx="1"/>
          </p:nvPr>
        </p:nvSpPr>
        <p:spPr>
          <a:xfrm>
            <a:off x="373487" y="2060575"/>
            <a:ext cx="5126165" cy="4195763"/>
          </a:xfrm>
        </p:spPr>
        <p:txBody>
          <a:bodyPr>
            <a:normAutofit fontScale="55000" lnSpcReduction="20000"/>
          </a:bodyPr>
          <a:lstStyle/>
          <a:p>
            <a:pPr algn="just">
              <a:lnSpc>
                <a:spcPct val="140000"/>
              </a:lnSpc>
              <a:spcBef>
                <a:spcPts val="0"/>
              </a:spcBef>
            </a:pPr>
            <a:r>
              <a:rPr lang="bg-BG" sz="3600" dirty="0">
                <a:effectLst/>
                <a:latin typeface="Book Antiqua" panose="02040602050305030304" pitchFamily="18" charset="0"/>
                <a:ea typeface="Calibri" panose="020F0502020204030204" pitchFamily="34" charset="0"/>
                <a:cs typeface="Arial" pitchFamily="34" charset="0"/>
              </a:rPr>
              <a:t>Лечението на кариозните зъби трябва да се основава на нуждите на детето. Дългосрочната цел трябва да помогне на детето да достигне зряла възраст със здраво постоянно съзъбие, да няма нито един активен кариес, възможно най-малко възстановени и обтурирани зъби и положително отношение към бъдещото им зъболечение.</a:t>
            </a:r>
          </a:p>
          <a:p>
            <a:endParaRPr lang="bg-BG" dirty="0"/>
          </a:p>
        </p:txBody>
      </p:sp>
      <p:sp>
        <p:nvSpPr>
          <p:cNvPr id="4" name="Content Placeholder 3">
            <a:extLst>
              <a:ext uri="{FF2B5EF4-FFF2-40B4-BE49-F238E27FC236}">
                <a16:creationId xmlns:a16="http://schemas.microsoft.com/office/drawing/2014/main" id="{7A1D3599-357E-4BDC-B11C-BF26EF6291F6}"/>
              </a:ext>
            </a:extLst>
          </p:cNvPr>
          <p:cNvSpPr>
            <a:spLocks noGrp="1"/>
          </p:cNvSpPr>
          <p:nvPr>
            <p:ph sz="half" idx="2"/>
          </p:nvPr>
        </p:nvSpPr>
        <p:spPr>
          <a:xfrm>
            <a:off x="5782614" y="1991698"/>
            <a:ext cx="6091707" cy="4200245"/>
          </a:xfrm>
        </p:spPr>
        <p:txBody>
          <a:bodyPr>
            <a:normAutofit fontScale="55000" lnSpcReduction="20000"/>
          </a:bodyPr>
          <a:lstStyle/>
          <a:p>
            <a:pPr algn="just">
              <a:lnSpc>
                <a:spcPct val="140000"/>
              </a:lnSpc>
              <a:spcBef>
                <a:spcPts val="0"/>
              </a:spcBef>
            </a:pPr>
            <a:r>
              <a:rPr lang="bg-BG" sz="2900" b="1" dirty="0">
                <a:effectLst/>
                <a:latin typeface="Book Antiqua" panose="02040602050305030304" pitchFamily="18" charset="0"/>
                <a:ea typeface="Calibri" panose="020F0502020204030204" pitchFamily="34" charset="0"/>
                <a:cs typeface="Arial" pitchFamily="34" charset="0"/>
              </a:rPr>
              <a:t>СЪВРЕМЕННИ РЕСТОРАТИВНИ МАТЕРИАЛИ</a:t>
            </a:r>
            <a:endParaRPr lang="bg-BG" sz="2900" dirty="0">
              <a:effectLst/>
              <a:latin typeface="Book Antiqua" panose="02040602050305030304" pitchFamily="18" charset="0"/>
              <a:ea typeface="Calibri" panose="020F0502020204030204" pitchFamily="34" charset="0"/>
              <a:cs typeface="Arial" pitchFamily="34" charset="0"/>
            </a:endParaRPr>
          </a:p>
          <a:p>
            <a:pPr algn="just">
              <a:lnSpc>
                <a:spcPct val="140000"/>
              </a:lnSpc>
              <a:spcBef>
                <a:spcPts val="0"/>
              </a:spcBef>
            </a:pPr>
            <a:r>
              <a:rPr lang="bg-BG" sz="2900" dirty="0">
                <a:effectLst/>
                <a:latin typeface="Book Antiqua" panose="02040602050305030304" pitchFamily="18" charset="0"/>
                <a:ea typeface="Calibri" panose="020F0502020204030204" pitchFamily="34" charset="0"/>
                <a:cs typeface="Arial" pitchFamily="34" charset="0"/>
              </a:rPr>
              <a:t>Параграф 2 на (Регламент на ЕС 2017/852) на Европейския парламент и на Съвета от 17.05.2017 г., относно живака и за отмяна на регламент (ЕО №1102/2008 г.) гласи, че от 01.07.2017 г. не се използва дентална амалгама за лечение на деца под 15 г., както и на бременни или кърмещи жени, освен ако това не се счита за абсолютно необходимо от страна на лекаря по дентална медицина въз основа на специфични медицински нужди на пациента. Считано от 01.01.2019 г., денталната амалгама  се използва само в предварително дозирана капсулирана форма.</a:t>
            </a:r>
          </a:p>
          <a:p>
            <a:pPr marL="0" indent="0">
              <a:buNone/>
            </a:pPr>
            <a:endParaRPr lang="bg-BG" dirty="0">
              <a:latin typeface="Book Antiqua" panose="02040602050305030304" pitchFamily="18" charset="0"/>
            </a:endParaRPr>
          </a:p>
        </p:txBody>
      </p:sp>
    </p:spTree>
    <p:extLst>
      <p:ext uri="{BB962C8B-B14F-4D97-AF65-F5344CB8AC3E}">
        <p14:creationId xmlns:p14="http://schemas.microsoft.com/office/powerpoint/2010/main" val="289203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3345C-0D1A-4510-8E94-890C6F218391}"/>
              </a:ext>
            </a:extLst>
          </p:cNvPr>
          <p:cNvSpPr>
            <a:spLocks noGrp="1"/>
          </p:cNvSpPr>
          <p:nvPr>
            <p:ph type="title"/>
          </p:nvPr>
        </p:nvSpPr>
        <p:spPr>
          <a:xfrm>
            <a:off x="852173" y="231820"/>
            <a:ext cx="9404723" cy="888642"/>
          </a:xfrm>
        </p:spPr>
        <p:txBody>
          <a:bodyPr/>
          <a:lstStyle/>
          <a:p>
            <a:pPr algn="r"/>
            <a:r>
              <a:rPr lang="bg-BG" sz="3600" b="1" dirty="0">
                <a:solidFill>
                  <a:schemeClr val="accent1"/>
                </a:solidFill>
                <a:effectLst/>
                <a:latin typeface="Book Antiqua" panose="02040602050305030304" pitchFamily="18" charset="0"/>
                <a:ea typeface="Calibri" panose="020F0502020204030204" pitchFamily="34" charset="0"/>
                <a:cs typeface="Arial" pitchFamily="34" charset="0"/>
              </a:rPr>
              <a:t>Изводи</a:t>
            </a:r>
            <a:r>
              <a:rPr lang="en-US" sz="3600" b="1" dirty="0">
                <a:solidFill>
                  <a:schemeClr val="accent1"/>
                </a:solidFill>
                <a:latin typeface="Book Antiqua" panose="02040602050305030304" pitchFamily="18" charset="0"/>
                <a:ea typeface="Calibri" panose="020F0502020204030204" pitchFamily="34" charset="0"/>
                <a:cs typeface="Arial" pitchFamily="34" charset="0"/>
              </a:rPr>
              <a:t> </a:t>
            </a:r>
            <a:r>
              <a:rPr lang="bg-BG" sz="3600" b="1" dirty="0">
                <a:solidFill>
                  <a:schemeClr val="accent1"/>
                </a:solidFill>
                <a:latin typeface="Book Antiqua" panose="02040602050305030304" pitchFamily="18" charset="0"/>
                <a:ea typeface="Calibri" panose="020F0502020204030204" pitchFamily="34" charset="0"/>
                <a:cs typeface="Arial" pitchFamily="34" charset="0"/>
              </a:rPr>
              <a:t>и п</a:t>
            </a:r>
            <a:r>
              <a:rPr lang="bg-BG" sz="3600" b="1" dirty="0">
                <a:solidFill>
                  <a:schemeClr val="accent1"/>
                </a:solidFill>
                <a:effectLst/>
                <a:latin typeface="Book Antiqua" panose="02040602050305030304" pitchFamily="18" charset="0"/>
                <a:ea typeface="Calibri" panose="020F0502020204030204" pitchFamily="34" charset="0"/>
                <a:cs typeface="Arial" pitchFamily="34" charset="0"/>
              </a:rPr>
              <a:t>репоръки</a:t>
            </a:r>
            <a:r>
              <a:rPr lang="bg-BG" sz="3600" dirty="0">
                <a:solidFill>
                  <a:schemeClr val="accent1"/>
                </a:solidFill>
                <a:effectLst/>
                <a:latin typeface="Arial" pitchFamily="34" charset="0"/>
                <a:ea typeface="Calibri" panose="020F0502020204030204" pitchFamily="34" charset="0"/>
                <a:cs typeface="Arial" pitchFamily="34" charset="0"/>
              </a:rPr>
              <a:t>:</a:t>
            </a:r>
            <a:br>
              <a:rPr lang="bg-BG" sz="3600" dirty="0">
                <a:solidFill>
                  <a:schemeClr val="accent1"/>
                </a:solidFill>
                <a:effectLst/>
                <a:latin typeface="Arial" pitchFamily="34" charset="0"/>
                <a:ea typeface="Calibri" panose="020F0502020204030204" pitchFamily="34" charset="0"/>
                <a:cs typeface="Arial" pitchFamily="34" charset="0"/>
              </a:rPr>
            </a:br>
            <a:endParaRPr lang="bg-BG" sz="3600" dirty="0">
              <a:solidFill>
                <a:schemeClr val="accent1"/>
              </a:solidFill>
              <a:latin typeface="Arial" pitchFamily="34" charset="0"/>
              <a:cs typeface="Arial" pitchFamily="34" charset="0"/>
            </a:endParaRPr>
          </a:p>
        </p:txBody>
      </p:sp>
      <p:sp>
        <p:nvSpPr>
          <p:cNvPr id="3" name="Content Placeholder 2">
            <a:extLst>
              <a:ext uri="{FF2B5EF4-FFF2-40B4-BE49-F238E27FC236}">
                <a16:creationId xmlns:a16="http://schemas.microsoft.com/office/drawing/2014/main" id="{72CAFDCD-BDF3-4324-A5AB-1AB35B638A4D}"/>
              </a:ext>
            </a:extLst>
          </p:cNvPr>
          <p:cNvSpPr>
            <a:spLocks noGrp="1"/>
          </p:cNvSpPr>
          <p:nvPr>
            <p:ph idx="1"/>
          </p:nvPr>
        </p:nvSpPr>
        <p:spPr>
          <a:xfrm>
            <a:off x="231820" y="1545464"/>
            <a:ext cx="11719774" cy="4945487"/>
          </a:xfrm>
        </p:spPr>
        <p:txBody>
          <a:bodyPr>
            <a:normAutofit fontScale="25000" lnSpcReduction="20000"/>
          </a:bodyPr>
          <a:lstStyle/>
          <a:p>
            <a:pPr marL="1503045" indent="-1143000" algn="just">
              <a:lnSpc>
                <a:spcPct val="140000"/>
              </a:lnSpc>
              <a:spcBef>
                <a:spcPts val="0"/>
              </a:spcBef>
              <a:buSzPct val="100000"/>
              <a:buFont typeface="+mj-lt"/>
              <a:buAutoNum type="arabicParenR"/>
            </a:pPr>
            <a:r>
              <a:rPr lang="bg-BG" sz="7200" dirty="0">
                <a:solidFill>
                  <a:srgbClr val="000000"/>
                </a:solidFill>
                <a:effectLst/>
                <a:latin typeface="Book Antiqua" panose="02040602050305030304" pitchFamily="18" charset="0"/>
                <a:ea typeface="Calibri" panose="020F0502020204030204" pitchFamily="34" charset="0"/>
                <a:cs typeface="Arial" pitchFamily="34" charset="0"/>
              </a:rPr>
              <a:t>С напредването на възрастта се увеличава броят на активните лезии, като по-леките се превръщат в по-тежки (d1a в d1b), d1 преминават до d2, d2 преминават до d3.</a:t>
            </a:r>
          </a:p>
          <a:p>
            <a:pPr marL="1503045" indent="-1143000" algn="just">
              <a:lnSpc>
                <a:spcPct val="140000"/>
              </a:lnSpc>
              <a:spcBef>
                <a:spcPts val="0"/>
              </a:spcBef>
              <a:buSzPct val="100000"/>
              <a:buFont typeface="+mj-lt"/>
              <a:buAutoNum type="arabicParenR"/>
            </a:pPr>
            <a:r>
              <a:rPr lang="bg-BG" sz="7200" dirty="0">
                <a:solidFill>
                  <a:srgbClr val="000000"/>
                </a:solidFill>
                <a:effectLst/>
                <a:latin typeface="Book Antiqua" panose="02040602050305030304" pitchFamily="18" charset="0"/>
                <a:ea typeface="Calibri" panose="020F0502020204030204" pitchFamily="34" charset="0"/>
                <a:cs typeface="Arial" pitchFamily="34" charset="0"/>
              </a:rPr>
              <a:t>Всички обратими лезии могат да се задържат или да се излекуват напълно като регресират.</a:t>
            </a:r>
          </a:p>
          <a:p>
            <a:pPr marL="1503045" indent="-1143000" algn="just">
              <a:lnSpc>
                <a:spcPct val="140000"/>
              </a:lnSpc>
              <a:spcBef>
                <a:spcPts val="0"/>
              </a:spcBef>
              <a:buSzPct val="100000"/>
              <a:buFont typeface="+mj-lt"/>
              <a:buAutoNum type="arabicParenR"/>
            </a:pPr>
            <a:r>
              <a:rPr lang="bg-BG" sz="7200" dirty="0">
                <a:solidFill>
                  <a:srgbClr val="000000"/>
                </a:solidFill>
                <a:effectLst/>
                <a:latin typeface="Book Antiqua" panose="02040602050305030304" pitchFamily="18" charset="0"/>
                <a:ea typeface="Calibri" panose="020F0502020204030204" pitchFamily="34" charset="0"/>
                <a:cs typeface="Arial" pitchFamily="34" charset="0"/>
              </a:rPr>
              <a:t>Оперативната техника за кавитираните лезии на временни зъби е минимално инвазивна препарационна техника за кавитети на временните зъби </a:t>
            </a:r>
            <a:r>
              <a:rPr lang="en-US" sz="7200" dirty="0">
                <a:solidFill>
                  <a:srgbClr val="000000"/>
                </a:solidFill>
                <a:effectLst/>
                <a:latin typeface="Book Antiqua" panose="02040602050305030304" pitchFamily="18" charset="0"/>
                <a:ea typeface="Calibri" panose="020F0502020204030204" pitchFamily="34" charset="0"/>
                <a:cs typeface="Arial" pitchFamily="34" charset="0"/>
              </a:rPr>
              <a:t>(MIT)</a:t>
            </a:r>
            <a:r>
              <a:rPr lang="bg-BG" sz="7200" dirty="0">
                <a:solidFill>
                  <a:srgbClr val="000000"/>
                </a:solidFill>
                <a:effectLst/>
                <a:latin typeface="Book Antiqua" panose="02040602050305030304" pitchFamily="18" charset="0"/>
                <a:ea typeface="Calibri" panose="020F0502020204030204" pitchFamily="34" charset="0"/>
                <a:cs typeface="Arial" pitchFamily="34" charset="0"/>
              </a:rPr>
              <a:t> и инвазивна за усложнените d4 лезии.</a:t>
            </a:r>
          </a:p>
          <a:p>
            <a:pPr algn="just">
              <a:lnSpc>
                <a:spcPct val="140000"/>
              </a:lnSpc>
              <a:spcBef>
                <a:spcPts val="0"/>
              </a:spcBef>
            </a:pPr>
            <a:r>
              <a:rPr lang="bg-BG" sz="7200" dirty="0">
                <a:solidFill>
                  <a:srgbClr val="000000"/>
                </a:solidFill>
                <a:effectLst/>
                <a:latin typeface="Book Antiqua" panose="02040602050305030304" pitchFamily="18" charset="0"/>
                <a:ea typeface="Calibri" panose="020F0502020204030204" pitchFamily="34" charset="0"/>
                <a:cs typeface="Arial" pitchFamily="34" charset="0"/>
              </a:rPr>
              <a:t>Да се извърши навременна и ранна диагностика, за да се обхванат кариозните лезии в ранната им фаза чрез прилагане на превантивно и неинвазивно лечение или навременно оперативно лечение. Този подход спестява време, болка и предпазва детето от усложняване на кариеса и преминаването му в необратимо възпаление на пулпата на временните зъби.</a:t>
            </a:r>
          </a:p>
          <a:p>
            <a:pPr algn="just">
              <a:lnSpc>
                <a:spcPct val="140000"/>
              </a:lnSpc>
              <a:spcBef>
                <a:spcPts val="0"/>
              </a:spcBef>
            </a:pPr>
            <a:r>
              <a:rPr lang="bg-BG" sz="7200" dirty="0">
                <a:solidFill>
                  <a:srgbClr val="000000"/>
                </a:solidFill>
                <a:effectLst/>
                <a:latin typeface="Book Antiqua" panose="02040602050305030304" pitchFamily="18" charset="0"/>
                <a:ea typeface="Calibri" panose="020F0502020204030204" pitchFamily="34" charset="0"/>
                <a:cs typeface="Arial" pitchFamily="34" charset="0"/>
              </a:rPr>
              <a:t>Да се извърши провеждането на биологично лечение, инвазивно, оперативно лечение на усложнените с възпаление на зъбната пулпа (d4) лезии и с поставени окончателни диагнози: обратим и необратим, отворен или затворен, симптоматичен или асимптоматичен пулпит. </a:t>
            </a:r>
            <a:endParaRPr lang="bg-BG" sz="4500" dirty="0">
              <a:latin typeface="Book Antiqua" panose="02040602050305030304" pitchFamily="18" charset="0"/>
            </a:endParaRPr>
          </a:p>
        </p:txBody>
      </p:sp>
    </p:spTree>
    <p:extLst>
      <p:ext uri="{BB962C8B-B14F-4D97-AF65-F5344CB8AC3E}">
        <p14:creationId xmlns:p14="http://schemas.microsoft.com/office/powerpoint/2010/main" val="4265601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55611-C841-466F-A70B-4B10FC3F5D4E}"/>
              </a:ext>
            </a:extLst>
          </p:cNvPr>
          <p:cNvSpPr>
            <a:spLocks noGrp="1"/>
          </p:cNvSpPr>
          <p:nvPr>
            <p:ph type="title"/>
          </p:nvPr>
        </p:nvSpPr>
        <p:spPr>
          <a:xfrm>
            <a:off x="749142" y="117867"/>
            <a:ext cx="9404723" cy="1400530"/>
          </a:xfrm>
        </p:spPr>
        <p:txBody>
          <a:bodyPr/>
          <a:lstStyle/>
          <a:p>
            <a:pPr algn="r"/>
            <a:r>
              <a:rPr lang="bg-BG" sz="2800" b="1" dirty="0">
                <a:solidFill>
                  <a:schemeClr val="accent1"/>
                </a:solidFill>
                <a:effectLst/>
                <a:latin typeface="Book Antiqua" panose="02040602050305030304" pitchFamily="18" charset="0"/>
                <a:ea typeface="Calibri" panose="020F0502020204030204" pitchFamily="34" charset="0"/>
                <a:cs typeface="Arial" pitchFamily="34" charset="0"/>
              </a:rPr>
              <a:t>Ендодонтско лечение на възпалението на пулпата </a:t>
            </a:r>
            <a:br>
              <a:rPr lang="bg-BG" sz="2800" b="1" dirty="0">
                <a:solidFill>
                  <a:schemeClr val="accent1"/>
                </a:solidFill>
                <a:effectLst/>
                <a:latin typeface="Book Antiqua" panose="02040602050305030304" pitchFamily="18" charset="0"/>
                <a:ea typeface="Calibri" panose="020F0502020204030204" pitchFamily="34" charset="0"/>
                <a:cs typeface="Arial" pitchFamily="34" charset="0"/>
              </a:rPr>
            </a:br>
            <a:r>
              <a:rPr lang="bg-BG" sz="2800" b="1" dirty="0">
                <a:solidFill>
                  <a:schemeClr val="accent1"/>
                </a:solidFill>
                <a:effectLst/>
                <a:latin typeface="Book Antiqua" panose="02040602050305030304" pitchFamily="18" charset="0"/>
                <a:ea typeface="Calibri" panose="020F0502020204030204" pitchFamily="34" charset="0"/>
                <a:cs typeface="Arial" pitchFamily="34" charset="0"/>
              </a:rPr>
              <a:t>на временните зъби</a:t>
            </a:r>
            <a:br>
              <a:rPr lang="bg-BG" sz="2800" dirty="0">
                <a:effectLst/>
                <a:latin typeface="Book Antiqua" panose="02040602050305030304" pitchFamily="18" charset="0"/>
                <a:ea typeface="Calibri" panose="020F0502020204030204" pitchFamily="34" charset="0"/>
                <a:cs typeface="Times New Roman" panose="02020603050405020304" pitchFamily="18" charset="0"/>
              </a:rPr>
            </a:br>
            <a:endParaRPr lang="bg-BG" sz="2800" dirty="0">
              <a:latin typeface="Book Antiqua" panose="0204060205030503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5CC8943-BFC9-4763-9023-30ADCF076881}"/>
              </a:ext>
            </a:extLst>
          </p:cNvPr>
          <p:cNvSpPr>
            <a:spLocks noGrp="1"/>
          </p:cNvSpPr>
          <p:nvPr>
            <p:ph idx="1"/>
          </p:nvPr>
        </p:nvSpPr>
        <p:spPr>
          <a:xfrm>
            <a:off x="296214" y="2052918"/>
            <a:ext cx="9753639" cy="4195481"/>
          </a:xfrm>
        </p:spPr>
        <p:txBody>
          <a:bodyPr>
            <a:normAutofit/>
          </a:bodyPr>
          <a:lstStyle/>
          <a:p>
            <a:r>
              <a:rPr lang="bg-BG" b="1" dirty="0">
                <a:solidFill>
                  <a:srgbClr val="000000"/>
                </a:solidFill>
                <a:effectLst/>
                <a:latin typeface="Book Antiqua" panose="02040602050305030304" pitchFamily="18" charset="0"/>
                <a:ea typeface="Calibri" panose="020F0502020204030204" pitchFamily="34" charset="0"/>
              </a:rPr>
              <a:t>МЕТОДИ ЗА ЛЕЧЕНИЕ НА ПУЛПИТИ НА ВРЕМЕННИТЕ ЗЪБИ</a:t>
            </a:r>
          </a:p>
          <a:p>
            <a:r>
              <a:rPr lang="bg-BG" b="1" dirty="0">
                <a:solidFill>
                  <a:srgbClr val="000000"/>
                </a:solidFill>
                <a:effectLst/>
                <a:latin typeface="Book Antiqua" panose="02040602050305030304" pitchFamily="18" charset="0"/>
                <a:ea typeface="Calibri" panose="020F0502020204030204" pitchFamily="34" charset="0"/>
              </a:rPr>
              <a:t>Витални методи за лечение</a:t>
            </a:r>
          </a:p>
          <a:p>
            <a:r>
              <a:rPr lang="bg-BG" b="1" dirty="0">
                <a:solidFill>
                  <a:srgbClr val="000000"/>
                </a:solidFill>
                <a:effectLst/>
                <a:latin typeface="Book Antiqua" panose="02040602050305030304" pitchFamily="18" charset="0"/>
                <a:ea typeface="Calibri" panose="020F0502020204030204" pitchFamily="34" charset="0"/>
              </a:rPr>
              <a:t>Индиректно и директно пулпно покритие </a:t>
            </a:r>
          </a:p>
          <a:p>
            <a:r>
              <a:rPr lang="bg-BG" b="1" dirty="0">
                <a:solidFill>
                  <a:srgbClr val="000000"/>
                </a:solidFill>
                <a:latin typeface="Book Antiqua" panose="02040602050305030304" pitchFamily="18" charset="0"/>
                <a:ea typeface="Calibri" panose="020F0502020204030204" pitchFamily="34" charset="0"/>
              </a:rPr>
              <a:t>Витална пулпотомия</a:t>
            </a:r>
          </a:p>
          <a:p>
            <a:endParaRPr lang="bg-BG" dirty="0">
              <a:solidFill>
                <a:srgbClr val="000000"/>
              </a:solidFill>
              <a:effectLst/>
              <a:latin typeface="Book Antiqua" panose="02040602050305030304" pitchFamily="18" charset="0"/>
              <a:ea typeface="Calibri" panose="020F0502020204030204" pitchFamily="34" charset="0"/>
            </a:endParaRPr>
          </a:p>
          <a:p>
            <a:r>
              <a:rPr lang="bg-BG" dirty="0">
                <a:latin typeface="Book Antiqua" panose="02040602050305030304" pitchFamily="18" charset="0"/>
              </a:rPr>
              <a:t>Мортални методи за лечение</a:t>
            </a:r>
          </a:p>
          <a:p>
            <a:r>
              <a:rPr lang="bg-BG" dirty="0">
                <a:latin typeface="Book Antiqua" panose="02040602050305030304" pitchFamily="18" charset="0"/>
              </a:rPr>
              <a:t>Пулпотомия (мортална ампутация)</a:t>
            </a:r>
          </a:p>
          <a:p>
            <a:r>
              <a:rPr lang="bg-BG" dirty="0">
                <a:latin typeface="Book Antiqua" panose="02040602050305030304" pitchFamily="18" charset="0"/>
              </a:rPr>
              <a:t>Пулпектомия</a:t>
            </a:r>
          </a:p>
        </p:txBody>
      </p:sp>
      <p:pic>
        <p:nvPicPr>
          <p:cNvPr id="5" name="Picture 4">
            <a:extLst>
              <a:ext uri="{FF2B5EF4-FFF2-40B4-BE49-F238E27FC236}">
                <a16:creationId xmlns:a16="http://schemas.microsoft.com/office/drawing/2014/main" id="{CB4D7542-E30E-4F2C-BDFE-ACC39BB24EB2}"/>
              </a:ext>
            </a:extLst>
          </p:cNvPr>
          <p:cNvPicPr>
            <a:picLocks noChangeAspect="1"/>
          </p:cNvPicPr>
          <p:nvPr/>
        </p:nvPicPr>
        <p:blipFill rotWithShape="1">
          <a:blip r:embed="rId2">
            <a:extLst>
              <a:ext uri="{28A0092B-C50C-407E-A947-70E740481C1C}">
                <a14:useLocalDpi xmlns:a14="http://schemas.microsoft.com/office/drawing/2010/main" val="0"/>
              </a:ext>
            </a:extLst>
          </a:blip>
          <a:srcRect l="28105" r="20502" b="4911"/>
          <a:stretch/>
        </p:blipFill>
        <p:spPr>
          <a:xfrm>
            <a:off x="9144001" y="2848797"/>
            <a:ext cx="2717442" cy="3770944"/>
          </a:xfrm>
          <a:prstGeom prst="rect">
            <a:avLst/>
          </a:prstGeom>
          <a:ln>
            <a:noFill/>
          </a:ln>
          <a:effectLst>
            <a:softEdge rad="112500"/>
          </a:effectLst>
        </p:spPr>
      </p:pic>
    </p:spTree>
    <p:extLst>
      <p:ext uri="{BB962C8B-B14F-4D97-AF65-F5344CB8AC3E}">
        <p14:creationId xmlns:p14="http://schemas.microsoft.com/office/powerpoint/2010/main" val="3044260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83148-DF85-403A-898B-2196B121B751}"/>
              </a:ext>
            </a:extLst>
          </p:cNvPr>
          <p:cNvSpPr>
            <a:spLocks noGrp="1"/>
          </p:cNvSpPr>
          <p:nvPr>
            <p:ph type="title"/>
          </p:nvPr>
        </p:nvSpPr>
        <p:spPr>
          <a:xfrm>
            <a:off x="877931" y="195140"/>
            <a:ext cx="9404723" cy="938201"/>
          </a:xfrm>
        </p:spPr>
        <p:txBody>
          <a:bodyPr/>
          <a:lstStyle/>
          <a:p>
            <a:pPr algn="r"/>
            <a:r>
              <a:rPr lang="bg-BG" sz="2800" b="1" dirty="0">
                <a:solidFill>
                  <a:schemeClr val="accent1"/>
                </a:solidFill>
                <a:effectLst/>
                <a:latin typeface="Book Antiqua" panose="02040602050305030304" pitchFamily="18" charset="0"/>
                <a:ea typeface="Calibri" panose="020F0502020204030204" pitchFamily="34" charset="0"/>
                <a:cs typeface="Arial" pitchFamily="34" charset="0"/>
              </a:rPr>
              <a:t>Собствено изследване проведено в УМДЦ – Варна</a:t>
            </a:r>
            <a:br>
              <a:rPr lang="bg-BG" sz="2800" dirty="0">
                <a:solidFill>
                  <a:schemeClr val="tx1"/>
                </a:solidFill>
                <a:effectLst/>
                <a:latin typeface="Book Antiqua" panose="02040602050305030304" pitchFamily="18" charset="0"/>
                <a:ea typeface="Calibri" panose="020F0502020204030204" pitchFamily="34" charset="0"/>
              </a:rPr>
            </a:br>
            <a:endParaRPr lang="bg-BG" sz="2800" dirty="0">
              <a:solidFill>
                <a:schemeClr val="tx1"/>
              </a:solidFill>
              <a:latin typeface="Book Antiqua" panose="02040602050305030304" pitchFamily="18" charset="0"/>
            </a:endParaRPr>
          </a:p>
        </p:txBody>
      </p:sp>
      <p:sp>
        <p:nvSpPr>
          <p:cNvPr id="3" name="Content Placeholder 2">
            <a:extLst>
              <a:ext uri="{FF2B5EF4-FFF2-40B4-BE49-F238E27FC236}">
                <a16:creationId xmlns:a16="http://schemas.microsoft.com/office/drawing/2014/main" id="{F620D59A-553D-4C96-8A68-D089B91FBEF8}"/>
              </a:ext>
            </a:extLst>
          </p:cNvPr>
          <p:cNvSpPr>
            <a:spLocks noGrp="1"/>
          </p:cNvSpPr>
          <p:nvPr>
            <p:ph idx="1"/>
          </p:nvPr>
        </p:nvSpPr>
        <p:spPr>
          <a:xfrm>
            <a:off x="463639" y="1339403"/>
            <a:ext cx="11256136" cy="5125791"/>
          </a:xfrm>
        </p:spPr>
        <p:txBody>
          <a:bodyPr>
            <a:normAutofit/>
          </a:bodyPr>
          <a:lstStyle/>
          <a:p>
            <a:pPr algn="just">
              <a:lnSpc>
                <a:spcPct val="115000"/>
              </a:lnSpc>
              <a:spcAft>
                <a:spcPts val="565"/>
              </a:spcAft>
            </a:pPr>
            <a:r>
              <a:rPr lang="bg-BG" dirty="0">
                <a:solidFill>
                  <a:srgbClr val="000000"/>
                </a:solidFill>
                <a:effectLst/>
                <a:latin typeface="Book Antiqua" panose="02040602050305030304" pitchFamily="18" charset="0"/>
                <a:ea typeface="Calibri" panose="020F0502020204030204" pitchFamily="34" charset="0"/>
                <a:cs typeface="Arial" pitchFamily="34" charset="0"/>
              </a:rPr>
              <a:t>Изследвани са 67 деца, 37 момичета (55,20%) и 30 момчета (44,80%) на средна възраст 5,1 г. ± 0,8 г., минимална възраст 4 години, максимална възраст 6 години с преобладаващ дял на 6-годишните деца (41,80%).</a:t>
            </a:r>
          </a:p>
          <a:p>
            <a:pPr marL="0" indent="0" algn="just">
              <a:lnSpc>
                <a:spcPct val="115000"/>
              </a:lnSpc>
              <a:spcAft>
                <a:spcPts val="565"/>
              </a:spcAft>
              <a:buNone/>
            </a:pPr>
            <a:r>
              <a:rPr lang="bg-BG" sz="1800" dirty="0">
                <a:solidFill>
                  <a:srgbClr val="000000"/>
                </a:solidFill>
                <a:effectLst/>
                <a:latin typeface="Times New Roman" panose="02020603050405020304" pitchFamily="18" charset="0"/>
                <a:ea typeface="Calibri" panose="020F0502020204030204" pitchFamily="34" charset="0"/>
              </a:rPr>
              <a:t> </a:t>
            </a:r>
          </a:p>
          <a:p>
            <a:pPr marL="0" indent="0" algn="just">
              <a:lnSpc>
                <a:spcPct val="115000"/>
              </a:lnSpc>
              <a:spcAft>
                <a:spcPts val="565"/>
              </a:spcAft>
              <a:buNone/>
            </a:pPr>
            <a:endParaRPr lang="bg-BG" sz="1800" i="1" dirty="0">
              <a:solidFill>
                <a:srgbClr val="000000"/>
              </a:solidFill>
              <a:latin typeface="Times New Roman" panose="02020603050405020304" pitchFamily="18" charset="0"/>
              <a:ea typeface="Calibri" panose="020F0502020204030204" pitchFamily="34" charset="0"/>
            </a:endParaRPr>
          </a:p>
          <a:p>
            <a:pPr marL="0" indent="0" algn="just">
              <a:lnSpc>
                <a:spcPct val="115000"/>
              </a:lnSpc>
              <a:spcAft>
                <a:spcPts val="565"/>
              </a:spcAft>
              <a:buNone/>
            </a:pPr>
            <a:endParaRPr lang="bg-BG" sz="1800" i="1" dirty="0">
              <a:solidFill>
                <a:srgbClr val="000000"/>
              </a:solidFill>
              <a:effectLst/>
              <a:latin typeface="Times New Roman" panose="02020603050405020304" pitchFamily="18" charset="0"/>
              <a:ea typeface="Calibri" panose="020F0502020204030204" pitchFamily="34" charset="0"/>
            </a:endParaRPr>
          </a:p>
          <a:p>
            <a:pPr marL="0" indent="0" algn="just">
              <a:lnSpc>
                <a:spcPct val="115000"/>
              </a:lnSpc>
              <a:spcAft>
                <a:spcPts val="565"/>
              </a:spcAft>
              <a:buNone/>
            </a:pPr>
            <a:endParaRPr lang="bg-BG" sz="1800" i="1" dirty="0">
              <a:solidFill>
                <a:srgbClr val="000000"/>
              </a:solidFill>
              <a:latin typeface="Times New Roman" panose="02020603050405020304" pitchFamily="18" charset="0"/>
              <a:ea typeface="Calibri" panose="020F0502020204030204" pitchFamily="34" charset="0"/>
            </a:endParaRPr>
          </a:p>
          <a:p>
            <a:pPr marL="0" indent="0" algn="just">
              <a:lnSpc>
                <a:spcPct val="115000"/>
              </a:lnSpc>
              <a:spcAft>
                <a:spcPts val="565"/>
              </a:spcAft>
              <a:buNone/>
            </a:pPr>
            <a:endParaRPr lang="bg-BG" sz="1800" i="1" dirty="0">
              <a:solidFill>
                <a:srgbClr val="000000"/>
              </a:solidFill>
              <a:effectLst/>
              <a:latin typeface="Times New Roman" panose="02020603050405020304" pitchFamily="18" charset="0"/>
              <a:ea typeface="Calibri" panose="020F0502020204030204" pitchFamily="34" charset="0"/>
            </a:endParaRPr>
          </a:p>
          <a:p>
            <a:pPr marL="0" indent="0" algn="just">
              <a:lnSpc>
                <a:spcPct val="115000"/>
              </a:lnSpc>
              <a:spcAft>
                <a:spcPts val="565"/>
              </a:spcAft>
              <a:buNone/>
            </a:pPr>
            <a:r>
              <a:rPr lang="bg-BG" sz="1800" i="1" dirty="0">
                <a:solidFill>
                  <a:srgbClr val="000000"/>
                </a:solidFill>
                <a:latin typeface="Times New Roman" panose="02020603050405020304" pitchFamily="18" charset="0"/>
                <a:ea typeface="Calibri" panose="020F0502020204030204" pitchFamily="34" charset="0"/>
              </a:rPr>
              <a:t>				</a:t>
            </a:r>
            <a:r>
              <a:rPr lang="en-GB" sz="1800" i="1" dirty="0">
                <a:solidFill>
                  <a:srgbClr val="000000"/>
                </a:solidFill>
                <a:effectLst/>
                <a:latin typeface="Times New Roman" panose="02020603050405020304" pitchFamily="18" charset="0"/>
                <a:ea typeface="Calibri" panose="020F0502020204030204" pitchFamily="34" charset="0"/>
              </a:rPr>
              <a:t> </a:t>
            </a:r>
          </a:p>
          <a:p>
            <a:pPr marL="0" indent="0" algn="ctr">
              <a:lnSpc>
                <a:spcPct val="115000"/>
              </a:lnSpc>
              <a:spcAft>
                <a:spcPts val="565"/>
              </a:spcAft>
              <a:buNone/>
            </a:pPr>
            <a:r>
              <a:rPr lang="en-GB" sz="1800" i="1" dirty="0" err="1">
                <a:solidFill>
                  <a:srgbClr val="000000"/>
                </a:solidFill>
                <a:effectLst/>
                <a:latin typeface="Book Antiqua" panose="02040602050305030304" pitchFamily="18" charset="0"/>
                <a:ea typeface="Calibri" panose="020F0502020204030204" pitchFamily="34" charset="0"/>
              </a:rPr>
              <a:t>Възрастово</a:t>
            </a:r>
            <a:r>
              <a:rPr lang="en-GB" sz="1800" i="1" dirty="0">
                <a:solidFill>
                  <a:srgbClr val="000000"/>
                </a:solidFill>
                <a:effectLst/>
                <a:latin typeface="Book Antiqua" panose="02040602050305030304" pitchFamily="18" charset="0"/>
                <a:ea typeface="Calibri" panose="020F0502020204030204" pitchFamily="34" charset="0"/>
              </a:rPr>
              <a:t> </a:t>
            </a:r>
            <a:r>
              <a:rPr lang="en-GB" sz="1800" i="1" dirty="0" err="1">
                <a:solidFill>
                  <a:srgbClr val="000000"/>
                </a:solidFill>
                <a:effectLst/>
                <a:latin typeface="Book Antiqua" panose="02040602050305030304" pitchFamily="18" charset="0"/>
                <a:ea typeface="Calibri" panose="020F0502020204030204" pitchFamily="34" charset="0"/>
              </a:rPr>
              <a:t>разпределение</a:t>
            </a:r>
            <a:r>
              <a:rPr lang="en-GB" sz="1800" i="1" dirty="0">
                <a:solidFill>
                  <a:srgbClr val="000000"/>
                </a:solidFill>
                <a:effectLst/>
                <a:latin typeface="Book Antiqua" panose="02040602050305030304" pitchFamily="18" charset="0"/>
                <a:ea typeface="Calibri" panose="020F0502020204030204" pitchFamily="34" charset="0"/>
              </a:rPr>
              <a:t> </a:t>
            </a:r>
            <a:r>
              <a:rPr lang="en-GB" sz="1800" i="1" dirty="0" err="1">
                <a:solidFill>
                  <a:srgbClr val="000000"/>
                </a:solidFill>
                <a:effectLst/>
                <a:latin typeface="Book Antiqua" panose="02040602050305030304" pitchFamily="18" charset="0"/>
                <a:ea typeface="Calibri" panose="020F0502020204030204" pitchFamily="34" charset="0"/>
              </a:rPr>
              <a:t>на</a:t>
            </a:r>
            <a:r>
              <a:rPr lang="en-GB" sz="1800" i="1" dirty="0">
                <a:solidFill>
                  <a:srgbClr val="000000"/>
                </a:solidFill>
                <a:effectLst/>
                <a:latin typeface="Book Antiqua" panose="02040602050305030304" pitchFamily="18" charset="0"/>
                <a:ea typeface="Calibri" panose="020F0502020204030204" pitchFamily="34" charset="0"/>
              </a:rPr>
              <a:t> </a:t>
            </a:r>
            <a:r>
              <a:rPr lang="en-GB" sz="1800" i="1" dirty="0" err="1">
                <a:solidFill>
                  <a:srgbClr val="000000"/>
                </a:solidFill>
                <a:effectLst/>
                <a:latin typeface="Book Antiqua" panose="02040602050305030304" pitchFamily="18" charset="0"/>
                <a:ea typeface="Calibri" panose="020F0502020204030204" pitchFamily="34" charset="0"/>
              </a:rPr>
              <a:t>изследваните</a:t>
            </a:r>
            <a:r>
              <a:rPr lang="en-GB" sz="1800" i="1" dirty="0">
                <a:solidFill>
                  <a:srgbClr val="000000"/>
                </a:solidFill>
                <a:effectLst/>
                <a:latin typeface="Book Antiqua" panose="02040602050305030304" pitchFamily="18" charset="0"/>
                <a:ea typeface="Calibri" panose="020F0502020204030204" pitchFamily="34" charset="0"/>
              </a:rPr>
              <a:t> </a:t>
            </a:r>
            <a:r>
              <a:rPr lang="en-GB" sz="1800" i="1" dirty="0" err="1">
                <a:solidFill>
                  <a:srgbClr val="000000"/>
                </a:solidFill>
                <a:effectLst/>
                <a:latin typeface="Book Antiqua" panose="02040602050305030304" pitchFamily="18" charset="0"/>
                <a:ea typeface="Calibri" panose="020F0502020204030204" pitchFamily="34" charset="0"/>
              </a:rPr>
              <a:t>деца</a:t>
            </a:r>
            <a:r>
              <a:rPr lang="bg-BG" sz="1800" dirty="0">
                <a:solidFill>
                  <a:srgbClr val="000000"/>
                </a:solidFill>
                <a:effectLst/>
                <a:latin typeface="Book Antiqua" panose="02040602050305030304" pitchFamily="18" charset="0"/>
                <a:ea typeface="Calibri" panose="020F0502020204030204" pitchFamily="34" charset="0"/>
              </a:rPr>
              <a:t> </a:t>
            </a:r>
          </a:p>
          <a:p>
            <a:endParaRPr lang="bg-BG" dirty="0"/>
          </a:p>
        </p:txBody>
      </p:sp>
      <p:graphicFrame>
        <p:nvGraphicFramePr>
          <p:cNvPr id="4" name="Chart 3">
            <a:extLst>
              <a:ext uri="{FF2B5EF4-FFF2-40B4-BE49-F238E27FC236}">
                <a16:creationId xmlns:a16="http://schemas.microsoft.com/office/drawing/2014/main" id="{23E4127D-5E4E-410B-8095-7AC427AB8F58}"/>
              </a:ext>
            </a:extLst>
          </p:cNvPr>
          <p:cNvGraphicFramePr/>
          <p:nvPr>
            <p:extLst>
              <p:ext uri="{D42A27DB-BD31-4B8C-83A1-F6EECF244321}">
                <p14:modId xmlns:p14="http://schemas.microsoft.com/office/powerpoint/2010/main" val="3891977189"/>
              </p:ext>
            </p:extLst>
          </p:nvPr>
        </p:nvGraphicFramePr>
        <p:xfrm>
          <a:off x="772732" y="2846231"/>
          <a:ext cx="10728102" cy="27818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09416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93265-8213-48C0-BDB2-9C35F99CF398}"/>
              </a:ext>
            </a:extLst>
          </p:cNvPr>
          <p:cNvSpPr>
            <a:spLocks noGrp="1"/>
          </p:cNvSpPr>
          <p:nvPr>
            <p:ph type="title"/>
          </p:nvPr>
        </p:nvSpPr>
        <p:spPr>
          <a:xfrm>
            <a:off x="877931" y="233777"/>
            <a:ext cx="9404723" cy="1015474"/>
          </a:xfrm>
        </p:spPr>
        <p:txBody>
          <a:bodyPr/>
          <a:lstStyle/>
          <a:p>
            <a:pPr algn="r"/>
            <a:r>
              <a:rPr lang="bg-BG" sz="3600" b="1" dirty="0">
                <a:solidFill>
                  <a:schemeClr val="accent1"/>
                </a:solidFill>
                <a:latin typeface="Book Antiqua" panose="02040602050305030304" pitchFamily="18" charset="0"/>
                <a:cs typeface="Arial" pitchFamily="34" charset="0"/>
              </a:rPr>
              <a:t>Резултати</a:t>
            </a:r>
          </a:p>
        </p:txBody>
      </p:sp>
      <p:sp>
        <p:nvSpPr>
          <p:cNvPr id="3" name="Content Placeholder 2">
            <a:extLst>
              <a:ext uri="{FF2B5EF4-FFF2-40B4-BE49-F238E27FC236}">
                <a16:creationId xmlns:a16="http://schemas.microsoft.com/office/drawing/2014/main" id="{B1C21546-D5D9-47B0-96A1-D42CB0DE0896}"/>
              </a:ext>
            </a:extLst>
          </p:cNvPr>
          <p:cNvSpPr>
            <a:spLocks noGrp="1"/>
          </p:cNvSpPr>
          <p:nvPr>
            <p:ph idx="1"/>
          </p:nvPr>
        </p:nvSpPr>
        <p:spPr>
          <a:xfrm>
            <a:off x="244699" y="1725769"/>
            <a:ext cx="11655379" cy="4778061"/>
          </a:xfrm>
        </p:spPr>
        <p:txBody>
          <a:bodyPr>
            <a:normAutofit/>
          </a:bodyPr>
          <a:lstStyle/>
          <a:p>
            <a:pPr algn="just">
              <a:lnSpc>
                <a:spcPct val="120000"/>
              </a:lnSpc>
              <a:spcBef>
                <a:spcPts val="0"/>
              </a:spcBef>
            </a:pPr>
            <a:r>
              <a:rPr lang="bg-BG" sz="2400" dirty="0">
                <a:solidFill>
                  <a:srgbClr val="000000"/>
                </a:solidFill>
                <a:effectLst/>
                <a:latin typeface="Book Antiqua" panose="02040602050305030304" pitchFamily="18" charset="0"/>
                <a:ea typeface="Calibri" panose="020F0502020204030204" pitchFamily="34" charset="0"/>
                <a:cs typeface="Arial" pitchFamily="34" charset="0"/>
              </a:rPr>
              <a:t>Резултатите от сравнителния анализ на изследваните деца по пол и възраст не показаха значима разлика, като и в двете групи преобладават децата на 6 години (40,50% за момичетата и 43,30% за момчетата). </a:t>
            </a:r>
          </a:p>
          <a:p>
            <a:pPr algn="just">
              <a:lnSpc>
                <a:spcPct val="120000"/>
              </a:lnSpc>
              <a:spcBef>
                <a:spcPts val="0"/>
              </a:spcBef>
            </a:pPr>
            <a:r>
              <a:rPr lang="bg-BG" sz="2400" dirty="0">
                <a:solidFill>
                  <a:srgbClr val="000000"/>
                </a:solidFill>
                <a:effectLst/>
                <a:latin typeface="Book Antiqua" panose="02040602050305030304" pitchFamily="18" charset="0"/>
                <a:ea typeface="Calibri" panose="020F0502020204030204" pitchFamily="34" charset="0"/>
                <a:cs typeface="Arial" pitchFamily="34" charset="0"/>
              </a:rPr>
              <a:t>Освен метода на формалин-резорцин, са приложени биологични методи с MTA и </a:t>
            </a:r>
            <a:r>
              <a:rPr lang="en-GB" sz="2400" dirty="0">
                <a:solidFill>
                  <a:srgbClr val="000000"/>
                </a:solidFill>
                <a:effectLst/>
                <a:latin typeface="Book Antiqua" panose="02040602050305030304" pitchFamily="18" charset="0"/>
                <a:ea typeface="Calibri" panose="020F0502020204030204" pitchFamily="34" charset="0"/>
                <a:cs typeface="Arial" pitchFamily="34" charset="0"/>
              </a:rPr>
              <a:t>DPC</a:t>
            </a:r>
            <a:r>
              <a:rPr lang="bg-BG" sz="2400" dirty="0">
                <a:solidFill>
                  <a:srgbClr val="000000"/>
                </a:solidFill>
                <a:effectLst/>
                <a:latin typeface="Book Antiqua" panose="02040602050305030304" pitchFamily="18" charset="0"/>
                <a:ea typeface="Calibri" panose="020F0502020204030204" pitchFamily="34" charset="0"/>
                <a:cs typeface="Arial" pitchFamily="34" charset="0"/>
              </a:rPr>
              <a:t>. Въз основа на данните, получени от амбулаторните дневници и медицинските картони на пациентите, се установиха и усложнения след ендодонтската терапия. Резултатите показват, че в нашата извадка преобладава относителният дял на пулпитите на зъби 64 – 16,42% (горни първи временни молари вляво), следвани от временните зъби 74 – 14,93%, и за зъби 54 и 65 (13,43%).</a:t>
            </a:r>
          </a:p>
          <a:p>
            <a:pPr marL="0" indent="0">
              <a:buNone/>
            </a:pPr>
            <a:endParaRPr lang="bg-BG" sz="2400" dirty="0">
              <a:latin typeface="Book Antiqua" panose="02040602050305030304" pitchFamily="18" charset="0"/>
            </a:endParaRPr>
          </a:p>
        </p:txBody>
      </p:sp>
    </p:spTree>
    <p:extLst>
      <p:ext uri="{BB962C8B-B14F-4D97-AF65-F5344CB8AC3E}">
        <p14:creationId xmlns:p14="http://schemas.microsoft.com/office/powerpoint/2010/main" val="778498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37373-BA07-494D-B2AA-65F63303D356}"/>
              </a:ext>
            </a:extLst>
          </p:cNvPr>
          <p:cNvSpPr>
            <a:spLocks noGrp="1"/>
          </p:cNvSpPr>
          <p:nvPr>
            <p:ph type="title"/>
          </p:nvPr>
        </p:nvSpPr>
        <p:spPr>
          <a:xfrm>
            <a:off x="646111" y="231820"/>
            <a:ext cx="9669866" cy="914400"/>
          </a:xfrm>
        </p:spPr>
        <p:txBody>
          <a:bodyPr/>
          <a:lstStyle/>
          <a:p>
            <a:pPr algn="r"/>
            <a:r>
              <a:rPr lang="bg-BG"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bg-BG" sz="3200" b="1" dirty="0">
                <a:solidFill>
                  <a:schemeClr val="accent1"/>
                </a:solidFill>
                <a:effectLst/>
                <a:latin typeface="Book Antiqua" panose="02040602050305030304" pitchFamily="18" charset="0"/>
                <a:ea typeface="Calibri" panose="020F0502020204030204" pitchFamily="34" charset="0"/>
                <a:cs typeface="Times New Roman" panose="02020603050405020304" pitchFamily="18" charset="0"/>
              </a:rPr>
              <a:t>ВЪВЕДЕНИЕ</a:t>
            </a:r>
            <a:br>
              <a:rPr lang="bg-BG" sz="2400" dirty="0">
                <a:solidFill>
                  <a:schemeClr val="accent1"/>
                </a:solidFill>
                <a:effectLst/>
                <a:latin typeface="Book Antiqua" panose="02040602050305030304" pitchFamily="18" charset="0"/>
                <a:ea typeface="Calibri" panose="020F0502020204030204" pitchFamily="34" charset="0"/>
                <a:cs typeface="Times New Roman" panose="02020603050405020304" pitchFamily="18" charset="0"/>
              </a:rPr>
            </a:br>
            <a:endParaRPr lang="bg-BG" sz="2400" dirty="0">
              <a:solidFill>
                <a:schemeClr val="accent1"/>
              </a:solidFill>
              <a:latin typeface="Book Antiqua" panose="02040602050305030304" pitchFamily="18" charset="0"/>
            </a:endParaRPr>
          </a:p>
        </p:txBody>
      </p:sp>
      <p:sp>
        <p:nvSpPr>
          <p:cNvPr id="3" name="Content Placeholder 2">
            <a:extLst>
              <a:ext uri="{FF2B5EF4-FFF2-40B4-BE49-F238E27FC236}">
                <a16:creationId xmlns:a16="http://schemas.microsoft.com/office/drawing/2014/main" id="{1AC0C381-3B89-42E9-A872-360179752D44}"/>
              </a:ext>
            </a:extLst>
          </p:cNvPr>
          <p:cNvSpPr>
            <a:spLocks noGrp="1"/>
          </p:cNvSpPr>
          <p:nvPr>
            <p:ph idx="1"/>
          </p:nvPr>
        </p:nvSpPr>
        <p:spPr>
          <a:xfrm>
            <a:off x="414612" y="848541"/>
            <a:ext cx="11410682" cy="4921876"/>
          </a:xfrm>
        </p:spPr>
        <p:txBody>
          <a:bodyPr>
            <a:noAutofit/>
          </a:bodyPr>
          <a:lstStyle/>
          <a:p>
            <a:pPr algn="just">
              <a:lnSpc>
                <a:spcPct val="150000"/>
              </a:lnSpc>
              <a:spcBef>
                <a:spcPts val="0"/>
              </a:spcBef>
            </a:pPr>
            <a:r>
              <a:rPr lang="bg-BG" sz="2400" dirty="0">
                <a:solidFill>
                  <a:srgbClr val="000000"/>
                </a:solidFill>
                <a:effectLst/>
                <a:latin typeface="Book Antiqua" panose="02040602050305030304" pitchFamily="18" charset="0"/>
                <a:ea typeface="Calibri" panose="020F0502020204030204" pitchFamily="34" charset="0"/>
                <a:cs typeface="Arial" pitchFamily="34" charset="0"/>
              </a:rPr>
              <a:t>Успешната практика на детската дентална медицина изисква отлично познаване на нормалното развитие и поведение на детето, както и наличие на технически и клинични умения, които са необходими за работа в детска възраст. </a:t>
            </a:r>
          </a:p>
          <a:p>
            <a:pPr algn="just">
              <a:lnSpc>
                <a:spcPct val="150000"/>
              </a:lnSpc>
              <a:spcBef>
                <a:spcPts val="0"/>
              </a:spcBef>
            </a:pPr>
            <a:r>
              <a:rPr lang="bg-BG" sz="2400" dirty="0">
                <a:effectLst/>
                <a:latin typeface="Book Antiqua" panose="02040602050305030304" pitchFamily="18" charset="0"/>
                <a:ea typeface="Calibri" panose="020F0502020204030204" pitchFamily="34" charset="0"/>
                <a:cs typeface="Arial" pitchFamily="34" charset="0"/>
              </a:rPr>
              <a:t>Целта на всеки клиницист, който диагностицира и лекува деца, е да предостави на децата до юношеството и зрелостта им мотивацията да приемат без страх и с толерантност зъболечението. </a:t>
            </a:r>
          </a:p>
          <a:p>
            <a:pPr algn="just">
              <a:lnSpc>
                <a:spcPct val="150000"/>
              </a:lnSpc>
              <a:spcBef>
                <a:spcPts val="0"/>
              </a:spcBef>
            </a:pPr>
            <a:r>
              <a:rPr lang="bg-BG" sz="2400" dirty="0">
                <a:solidFill>
                  <a:srgbClr val="000000"/>
                </a:solidFill>
                <a:effectLst/>
                <a:latin typeface="Book Antiqua" panose="02040602050305030304" pitchFamily="18" charset="0"/>
                <a:ea typeface="Calibri" panose="020F0502020204030204" pitchFamily="34" charset="0"/>
                <a:cs typeface="Arial" pitchFamily="34" charset="0"/>
              </a:rPr>
              <a:t>В клиничната практика, ако това се постигне и децата и юношите оценят значението на </a:t>
            </a:r>
            <a:r>
              <a:rPr lang="bg-BG" sz="2400" dirty="0">
                <a:solidFill>
                  <a:srgbClr val="000000"/>
                </a:solidFill>
                <a:latin typeface="Book Antiqua" panose="02040602050305030304" pitchFamily="18" charset="0"/>
                <a:ea typeface="Calibri" panose="020F0502020204030204" pitchFamily="34" charset="0"/>
                <a:cs typeface="Arial" pitchFamily="34" charset="0"/>
              </a:rPr>
              <a:t>денталното си</a:t>
            </a:r>
            <a:r>
              <a:rPr lang="bg-BG" sz="2400" dirty="0">
                <a:solidFill>
                  <a:srgbClr val="000000"/>
                </a:solidFill>
                <a:effectLst/>
                <a:latin typeface="Book Antiqua" panose="02040602050305030304" pitchFamily="18" charset="0"/>
                <a:ea typeface="Calibri" panose="020F0502020204030204" pitchFamily="34" charset="0"/>
                <a:cs typeface="Arial" pitchFamily="34" charset="0"/>
              </a:rPr>
              <a:t> здраве за общото здравословно състояние, тогава часовете, прекарани в управление на поведението и практическата превенция, стават полезни.</a:t>
            </a:r>
          </a:p>
        </p:txBody>
      </p:sp>
    </p:spTree>
    <p:extLst>
      <p:ext uri="{BB962C8B-B14F-4D97-AF65-F5344CB8AC3E}">
        <p14:creationId xmlns:p14="http://schemas.microsoft.com/office/powerpoint/2010/main" val="1029645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CDE71-55CB-4FFB-B622-F929870C4596}"/>
              </a:ext>
            </a:extLst>
          </p:cNvPr>
          <p:cNvSpPr>
            <a:spLocks noGrp="1"/>
          </p:cNvSpPr>
          <p:nvPr>
            <p:ph type="title"/>
          </p:nvPr>
        </p:nvSpPr>
        <p:spPr>
          <a:xfrm>
            <a:off x="244699" y="143625"/>
            <a:ext cx="10084157" cy="1400530"/>
          </a:xfrm>
        </p:spPr>
        <p:txBody>
          <a:bodyPr/>
          <a:lstStyle/>
          <a:p>
            <a:pPr algn="r">
              <a:lnSpc>
                <a:spcPct val="115000"/>
              </a:lnSpc>
            </a:pPr>
            <a:r>
              <a:rPr lang="bg-BG" sz="2800" b="1" i="1" dirty="0">
                <a:solidFill>
                  <a:schemeClr val="accent1"/>
                </a:solidFill>
                <a:effectLst/>
                <a:latin typeface="Book Antiqua" panose="02040602050305030304" pitchFamily="18" charset="0"/>
                <a:ea typeface="Calibri" panose="020F0502020204030204" pitchFamily="34" charset="0"/>
                <a:cs typeface="Arial" pitchFamily="34" charset="0"/>
              </a:rPr>
              <a:t>Относителен дял на временните зъби с ендодонтско лечение</a:t>
            </a:r>
            <a:br>
              <a:rPr lang="bg-BG" sz="1800" i="1" dirty="0">
                <a:effectLst/>
                <a:latin typeface="Times New Roman" panose="02020603050405020304" pitchFamily="18" charset="0"/>
                <a:ea typeface="Calibri" panose="020F0502020204030204" pitchFamily="34" charset="0"/>
              </a:rPr>
            </a:br>
            <a:r>
              <a:rPr lang="bg-BG" sz="1800" i="1" dirty="0">
                <a:effectLst/>
                <a:latin typeface="Times New Roman" panose="02020603050405020304" pitchFamily="18" charset="0"/>
                <a:ea typeface="Calibri" panose="020F0502020204030204" pitchFamily="34" charset="0"/>
              </a:rPr>
              <a:t> </a:t>
            </a:r>
            <a:br>
              <a:rPr lang="bg-BG" sz="1800" i="1" dirty="0">
                <a:effectLst/>
                <a:latin typeface="Times New Roman" panose="02020603050405020304" pitchFamily="18" charset="0"/>
                <a:ea typeface="Calibri" panose="020F0502020204030204" pitchFamily="34" charset="0"/>
              </a:rPr>
            </a:br>
            <a:endParaRPr lang="bg-BG" dirty="0"/>
          </a:p>
        </p:txBody>
      </p:sp>
      <p:sp>
        <p:nvSpPr>
          <p:cNvPr id="3" name="Content Placeholder 2">
            <a:extLst>
              <a:ext uri="{FF2B5EF4-FFF2-40B4-BE49-F238E27FC236}">
                <a16:creationId xmlns:a16="http://schemas.microsoft.com/office/drawing/2014/main" id="{BE2F20AC-667E-4C97-A461-2AF5091191DD}"/>
              </a:ext>
            </a:extLst>
          </p:cNvPr>
          <p:cNvSpPr>
            <a:spLocks noGrp="1"/>
          </p:cNvSpPr>
          <p:nvPr>
            <p:ph sz="half" idx="1"/>
          </p:nvPr>
        </p:nvSpPr>
        <p:spPr>
          <a:xfrm>
            <a:off x="201791" y="1996180"/>
            <a:ext cx="5001274" cy="4195763"/>
          </a:xfrm>
        </p:spPr>
        <p:txBody>
          <a:bodyPr>
            <a:normAutofit/>
          </a:bodyPr>
          <a:lstStyle/>
          <a:p>
            <a:pPr algn="just"/>
            <a:r>
              <a:rPr lang="bg-BG" sz="2000" dirty="0">
                <a:effectLst/>
                <a:latin typeface="Book Antiqua" panose="02040602050305030304" pitchFamily="18" charset="0"/>
                <a:ea typeface="Calibri" panose="020F0502020204030204" pitchFamily="34" charset="0"/>
                <a:cs typeface="Arial" pitchFamily="34" charset="0"/>
              </a:rPr>
              <a:t>При извършване на сравнителния анализ между възрастта и </a:t>
            </a:r>
            <a:r>
              <a:rPr lang="bg-BG" sz="2000" dirty="0" err="1">
                <a:effectLst/>
                <a:latin typeface="Book Antiqua" panose="02040602050305030304" pitchFamily="18" charset="0"/>
                <a:ea typeface="Calibri" panose="020F0502020204030204" pitchFamily="34" charset="0"/>
                <a:cs typeface="Arial" pitchFamily="34" charset="0"/>
              </a:rPr>
              <a:t>ендодонтските</a:t>
            </a:r>
            <a:r>
              <a:rPr lang="bg-BG" sz="2000" dirty="0">
                <a:effectLst/>
                <a:latin typeface="Book Antiqua" panose="02040602050305030304" pitchFamily="18" charset="0"/>
                <a:ea typeface="Calibri" panose="020F0502020204030204" pitchFamily="34" charset="0"/>
                <a:cs typeface="Arial" pitchFamily="34" charset="0"/>
              </a:rPr>
              <a:t> лечения на съзъбието се установи статистически значима разлика (χ2=28,92, р&lt;0,05). </a:t>
            </a:r>
            <a:endParaRPr lang="en-US" sz="2000" dirty="0">
              <a:effectLst/>
              <a:latin typeface="Book Antiqua" panose="02040602050305030304" pitchFamily="18" charset="0"/>
              <a:ea typeface="Calibri" panose="020F0502020204030204" pitchFamily="34" charset="0"/>
              <a:cs typeface="Arial" pitchFamily="34" charset="0"/>
            </a:endParaRPr>
          </a:p>
          <a:p>
            <a:pPr algn="just"/>
            <a:r>
              <a:rPr lang="bg-BG" sz="2000" dirty="0">
                <a:effectLst/>
                <a:latin typeface="Book Antiqua" panose="02040602050305030304" pitchFamily="18" charset="0"/>
                <a:ea typeface="Calibri" panose="020F0502020204030204" pitchFamily="34" charset="0"/>
                <a:cs typeface="Arial" pitchFamily="34" charset="0"/>
              </a:rPr>
              <a:t>При 4- и 5-годишните деца преобладава относителният дял на </a:t>
            </a:r>
            <a:r>
              <a:rPr lang="bg-BG" sz="2000" dirty="0" err="1">
                <a:effectLst/>
                <a:latin typeface="Book Antiqua" panose="02040602050305030304" pitchFamily="18" charset="0"/>
                <a:ea typeface="Calibri" panose="020F0502020204030204" pitchFamily="34" charset="0"/>
                <a:cs typeface="Arial" pitchFamily="34" charset="0"/>
              </a:rPr>
              <a:t>ендодонтски</a:t>
            </a:r>
            <a:r>
              <a:rPr lang="bg-BG" sz="2000" dirty="0">
                <a:effectLst/>
                <a:latin typeface="Book Antiqua" panose="02040602050305030304" pitchFamily="18" charset="0"/>
                <a:ea typeface="Calibri" panose="020F0502020204030204" pitchFamily="34" charset="0"/>
                <a:cs typeface="Arial" pitchFamily="34" charset="0"/>
              </a:rPr>
              <a:t> лечения на зъбите 64 (съответно 21,10% за 4 г. и 15,00% за 5 г.), докато при 6-годишните това са зъбите 65 (21,40%).</a:t>
            </a:r>
            <a:endParaRPr lang="bg-BG" sz="2000" dirty="0">
              <a:latin typeface="Book Antiqua" panose="02040602050305030304" pitchFamily="18" charset="0"/>
              <a:cs typeface="Arial" pitchFamily="34" charset="0"/>
            </a:endParaRPr>
          </a:p>
        </p:txBody>
      </p:sp>
      <p:pic>
        <p:nvPicPr>
          <p:cNvPr id="5" name="Content Placeholder 4">
            <a:extLst>
              <a:ext uri="{FF2B5EF4-FFF2-40B4-BE49-F238E27FC236}">
                <a16:creationId xmlns:a16="http://schemas.microsoft.com/office/drawing/2014/main" id="{2AFA60B9-E9BD-4E8D-9780-898DBCFDD855}"/>
              </a:ext>
            </a:extLst>
          </p:cNvPr>
          <p:cNvPicPr>
            <a:picLocks noGrp="1" noChangeAspect="1"/>
          </p:cNvPicPr>
          <p:nvPr>
            <p:ph sz="half" idx="2"/>
          </p:nvPr>
        </p:nvPicPr>
        <p:blipFill>
          <a:blip r:embed="rId2">
            <a:duotone>
              <a:schemeClr val="accent1">
                <a:shade val="45000"/>
                <a:satMod val="135000"/>
              </a:schemeClr>
              <a:prstClr val="white"/>
            </a:duotone>
          </a:blip>
          <a:stretch>
            <a:fillRect/>
          </a:stretch>
        </p:blipFill>
        <p:spPr>
          <a:xfrm>
            <a:off x="5549189" y="1867436"/>
            <a:ext cx="6445702" cy="4478205"/>
          </a:xfrm>
          <a:prstGeom prst="rect">
            <a:avLst/>
          </a:prstGeom>
        </p:spPr>
      </p:pic>
    </p:spTree>
    <p:extLst>
      <p:ext uri="{BB962C8B-B14F-4D97-AF65-F5344CB8AC3E}">
        <p14:creationId xmlns:p14="http://schemas.microsoft.com/office/powerpoint/2010/main" val="1144318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554818-19FD-4E5E-9FA7-F22E315984A4}"/>
              </a:ext>
            </a:extLst>
          </p:cNvPr>
          <p:cNvPicPr>
            <a:picLocks noChangeAspect="1"/>
          </p:cNvPicPr>
          <p:nvPr/>
        </p:nvPicPr>
        <p:blipFill>
          <a:blip r:embed="rId2"/>
          <a:stretch>
            <a:fillRect/>
          </a:stretch>
        </p:blipFill>
        <p:spPr>
          <a:xfrm>
            <a:off x="279694" y="673403"/>
            <a:ext cx="7483767" cy="5534214"/>
          </a:xfrm>
          <a:prstGeom prst="rect">
            <a:avLst/>
          </a:prstGeom>
        </p:spPr>
      </p:pic>
      <p:sp>
        <p:nvSpPr>
          <p:cNvPr id="4" name="TextBox 3">
            <a:extLst>
              <a:ext uri="{FF2B5EF4-FFF2-40B4-BE49-F238E27FC236}">
                <a16:creationId xmlns:a16="http://schemas.microsoft.com/office/drawing/2014/main" id="{15265299-D7D0-474A-8110-B956AE76DEDE}"/>
              </a:ext>
            </a:extLst>
          </p:cNvPr>
          <p:cNvSpPr txBox="1"/>
          <p:nvPr/>
        </p:nvSpPr>
        <p:spPr>
          <a:xfrm>
            <a:off x="7933386" y="2435533"/>
            <a:ext cx="4127094" cy="4317336"/>
          </a:xfrm>
          <a:prstGeom prst="rect">
            <a:avLst/>
          </a:prstGeom>
          <a:noFill/>
        </p:spPr>
        <p:txBody>
          <a:bodyPr wrap="square">
            <a:spAutoFit/>
          </a:bodyPr>
          <a:lstStyle/>
          <a:p>
            <a:pPr algn="ctr">
              <a:lnSpc>
                <a:spcPct val="115000"/>
              </a:lnSpc>
            </a:pPr>
            <a:r>
              <a:rPr lang="bg-BG" sz="2400" i="1" dirty="0">
                <a:effectLst/>
                <a:latin typeface="Book Antiqua" panose="02040602050305030304" pitchFamily="18" charset="0"/>
                <a:ea typeface="Calibri" panose="020F0502020204030204" pitchFamily="34" charset="0"/>
              </a:rPr>
              <a:t>Сравнителен анализ на ендодонтски лекуваните временни зъби според възрастта</a:t>
            </a:r>
          </a:p>
          <a:p>
            <a:pPr algn="l">
              <a:lnSpc>
                <a:spcPct val="115000"/>
              </a:lnSpc>
            </a:pPr>
            <a:r>
              <a:rPr lang="bg-BG" sz="2400" i="1" dirty="0">
                <a:effectLst/>
                <a:latin typeface="Book Antiqua" panose="02040602050305030304" pitchFamily="18" charset="0"/>
                <a:ea typeface="Calibri" panose="020F0502020204030204" pitchFamily="34" charset="0"/>
              </a:rPr>
              <a:t>Диагностична скала – изследван код: d4 – усложнен кариес с възпаление на пулпата; необратими лезии – d4</a:t>
            </a:r>
          </a:p>
          <a:p>
            <a:pPr algn="just">
              <a:lnSpc>
                <a:spcPct val="115000"/>
              </a:lnSpc>
            </a:pPr>
            <a:r>
              <a:rPr lang="bg-BG" sz="2400" dirty="0">
                <a:solidFill>
                  <a:srgbClr val="000000"/>
                </a:solidFill>
                <a:effectLst/>
                <a:latin typeface="Book Antiqua" panose="02040602050305030304" pitchFamily="18" charset="0"/>
                <a:ea typeface="Calibri" panose="020F0502020204030204" pitchFamily="34" charset="0"/>
              </a:rPr>
              <a:t> </a:t>
            </a:r>
          </a:p>
        </p:txBody>
      </p:sp>
    </p:spTree>
    <p:extLst>
      <p:ext uri="{BB962C8B-B14F-4D97-AF65-F5344CB8AC3E}">
        <p14:creationId xmlns:p14="http://schemas.microsoft.com/office/powerpoint/2010/main" val="2871484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9EC50-FE6A-48D0-9288-FFD0875A2EE3}"/>
              </a:ext>
            </a:extLst>
          </p:cNvPr>
          <p:cNvSpPr>
            <a:spLocks noGrp="1"/>
          </p:cNvSpPr>
          <p:nvPr>
            <p:ph type="title"/>
          </p:nvPr>
        </p:nvSpPr>
        <p:spPr>
          <a:xfrm>
            <a:off x="813536" y="195140"/>
            <a:ext cx="9404723" cy="1028353"/>
          </a:xfrm>
        </p:spPr>
        <p:txBody>
          <a:bodyPr/>
          <a:lstStyle/>
          <a:p>
            <a:pPr algn="r"/>
            <a:r>
              <a:rPr lang="bg-BG" sz="3600" b="1" dirty="0">
                <a:solidFill>
                  <a:schemeClr val="accent1"/>
                </a:solidFill>
                <a:latin typeface="Book Antiqua" panose="02040602050305030304" pitchFamily="18" charset="0"/>
                <a:cs typeface="Arial" pitchFamily="34" charset="0"/>
              </a:rPr>
              <a:t>Резултати</a:t>
            </a:r>
          </a:p>
        </p:txBody>
      </p:sp>
      <p:sp>
        <p:nvSpPr>
          <p:cNvPr id="3" name="Content Placeholder 2">
            <a:extLst>
              <a:ext uri="{FF2B5EF4-FFF2-40B4-BE49-F238E27FC236}">
                <a16:creationId xmlns:a16="http://schemas.microsoft.com/office/drawing/2014/main" id="{19BEDC64-0AB8-479F-9197-5265C7549C54}"/>
              </a:ext>
            </a:extLst>
          </p:cNvPr>
          <p:cNvSpPr>
            <a:spLocks noGrp="1"/>
          </p:cNvSpPr>
          <p:nvPr>
            <p:ph idx="1"/>
          </p:nvPr>
        </p:nvSpPr>
        <p:spPr>
          <a:xfrm>
            <a:off x="244699" y="1454728"/>
            <a:ext cx="11526591" cy="4793672"/>
          </a:xfrm>
        </p:spPr>
        <p:txBody>
          <a:bodyPr>
            <a:normAutofit fontScale="92500"/>
          </a:bodyPr>
          <a:lstStyle/>
          <a:p>
            <a:pPr algn="just">
              <a:lnSpc>
                <a:spcPct val="120000"/>
              </a:lnSpc>
              <a:spcBef>
                <a:spcPts val="0"/>
              </a:spcBef>
            </a:pPr>
            <a:r>
              <a:rPr lang="bg-BG" sz="2400" dirty="0">
                <a:effectLst/>
                <a:latin typeface="Book Antiqua" panose="02040602050305030304" pitchFamily="18" charset="0"/>
                <a:ea typeface="Calibri" panose="020F0502020204030204" pitchFamily="34" charset="0"/>
                <a:cs typeface="Arial" pitchFamily="34" charset="0"/>
              </a:rPr>
              <a:t>Най-често използваният метод за ендодонтско лечение на пулпитите на временните зъби е морталната пулпотомия (ампутация) с формалин – резорцинов метод (76,10%), а най-рядко използван е методът на директното пулпно покритие (3,00%).</a:t>
            </a:r>
          </a:p>
          <a:p>
            <a:pPr algn="just">
              <a:lnSpc>
                <a:spcPct val="120000"/>
              </a:lnSpc>
              <a:spcBef>
                <a:spcPts val="0"/>
              </a:spcBef>
            </a:pPr>
            <a:r>
              <a:rPr lang="bg-BG" sz="2400" dirty="0">
                <a:effectLst/>
                <a:latin typeface="Book Antiqua" panose="02040602050305030304" pitchFamily="18" charset="0"/>
                <a:ea typeface="Calibri" panose="020F0502020204030204" pitchFamily="34" charset="0"/>
                <a:cs typeface="Arial" pitchFamily="34" charset="0"/>
              </a:rPr>
              <a:t>Причината за това е, че от</a:t>
            </a:r>
            <a:r>
              <a:rPr lang="bg-BG" sz="2400" kern="1200" dirty="0">
                <a:effectLst/>
                <a:latin typeface="Book Antiqua" panose="02040602050305030304" pitchFamily="18" charset="0"/>
                <a:ea typeface="Times New Roman" panose="02020603050405020304" pitchFamily="18" charset="0"/>
                <a:cs typeface="Arial" pitchFamily="34" charset="0"/>
              </a:rPr>
              <a:t> 4- до 6-годишна възраст е характерен функционалният (активен) период на обмяна на пулпата във временното съзъбие.</a:t>
            </a:r>
            <a:r>
              <a:rPr lang="bg-BG" sz="2400" dirty="0">
                <a:effectLst/>
                <a:latin typeface="Book Antiqua" panose="02040602050305030304" pitchFamily="18" charset="0"/>
                <a:ea typeface="Times New Roman" panose="02020603050405020304" pitchFamily="18" charset="0"/>
                <a:cs typeface="Arial" pitchFamily="34" charset="0"/>
              </a:rPr>
              <a:t> Т</a:t>
            </a:r>
            <a:r>
              <a:rPr lang="bg-BG" sz="2400" kern="1200" dirty="0">
                <a:effectLst/>
                <a:latin typeface="Book Antiqua" panose="02040602050305030304" pitchFamily="18" charset="0"/>
                <a:ea typeface="Times New Roman" panose="02020603050405020304" pitchFamily="18" charset="0"/>
                <a:cs typeface="Arial" pitchFamily="34" charset="0"/>
              </a:rPr>
              <a:t>оксините и ензимите на микроорганизмите при разграждане на дентина ще стимулират пулпата към защитна реакция и изграждане на транспарентен склеротичен защитен дентин (под кариеса в дентина),</a:t>
            </a:r>
            <a:r>
              <a:rPr lang="bg-BG" sz="2400" dirty="0">
                <a:effectLst/>
                <a:latin typeface="Book Antiqua" panose="02040602050305030304" pitchFamily="18" charset="0"/>
                <a:ea typeface="Times New Roman" panose="02020603050405020304" pitchFamily="18" charset="0"/>
                <a:cs typeface="Arial" pitchFamily="34" charset="0"/>
              </a:rPr>
              <a:t> </a:t>
            </a:r>
            <a:r>
              <a:rPr lang="bg-BG" sz="2400" kern="1200" dirty="0">
                <a:effectLst/>
                <a:latin typeface="Book Antiqua" panose="02040602050305030304" pitchFamily="18" charset="0"/>
                <a:ea typeface="Times New Roman" panose="02020603050405020304" pitchFamily="18" charset="0"/>
                <a:cs typeface="Arial" pitchFamily="34" charset="0"/>
              </a:rPr>
              <a:t>секундерен защитен дентин (в пулпната камера, под мястото на кариозното разрушение)</a:t>
            </a:r>
            <a:r>
              <a:rPr lang="bg-BG" sz="2400" dirty="0">
                <a:effectLst/>
                <a:latin typeface="Book Antiqua" panose="02040602050305030304" pitchFamily="18" charset="0"/>
                <a:ea typeface="Times New Roman" panose="02020603050405020304" pitchFamily="18" charset="0"/>
                <a:cs typeface="Arial" pitchFamily="34" charset="0"/>
              </a:rPr>
              <a:t>. </a:t>
            </a:r>
            <a:r>
              <a:rPr lang="bg-BG" sz="2400" kern="1200" dirty="0">
                <a:effectLst/>
                <a:latin typeface="Book Antiqua" panose="02040602050305030304" pitchFamily="18" charset="0"/>
                <a:ea typeface="Times New Roman" panose="02020603050405020304" pitchFamily="18" charset="0"/>
                <a:cs typeface="Arial" pitchFamily="34" charset="0"/>
              </a:rPr>
              <a:t>Блокира се пътят за проникване на</a:t>
            </a:r>
            <a:r>
              <a:rPr lang="bg-BG" sz="2400" dirty="0">
                <a:effectLst/>
                <a:latin typeface="Book Antiqua" panose="02040602050305030304" pitchFamily="18" charset="0"/>
                <a:ea typeface="Times New Roman" panose="02020603050405020304" pitchFamily="18" charset="0"/>
                <a:cs typeface="Arial" pitchFamily="34" charset="0"/>
              </a:rPr>
              <a:t> </a:t>
            </a:r>
            <a:r>
              <a:rPr lang="bg-BG" sz="2400" kern="1200" dirty="0">
                <a:effectLst/>
                <a:latin typeface="Book Antiqua" panose="02040602050305030304" pitchFamily="18" charset="0"/>
                <a:ea typeface="Times New Roman" panose="02020603050405020304" pitchFamily="18" charset="0"/>
                <a:cs typeface="Arial" pitchFamily="34" charset="0"/>
              </a:rPr>
              <a:t>етиологичните фактори в дълбочина. </a:t>
            </a:r>
            <a:endParaRPr lang="bg-BG" sz="2400" dirty="0">
              <a:effectLst/>
              <a:latin typeface="Book Antiqua" panose="02040602050305030304" pitchFamily="18" charset="0"/>
              <a:ea typeface="Calibri" panose="020F0502020204030204" pitchFamily="34" charset="0"/>
              <a:cs typeface="Arial" pitchFamily="34" charset="0"/>
            </a:endParaRPr>
          </a:p>
          <a:p>
            <a:endParaRPr lang="bg-BG" dirty="0">
              <a:latin typeface="Book Antiqua" panose="02040602050305030304" pitchFamily="18" charset="0"/>
            </a:endParaRPr>
          </a:p>
        </p:txBody>
      </p:sp>
    </p:spTree>
    <p:extLst>
      <p:ext uri="{BB962C8B-B14F-4D97-AF65-F5344CB8AC3E}">
        <p14:creationId xmlns:p14="http://schemas.microsoft.com/office/powerpoint/2010/main" val="169003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125051-C983-4D65-8E58-D91B33A5110E}"/>
              </a:ext>
            </a:extLst>
          </p:cNvPr>
          <p:cNvSpPr>
            <a:spLocks noGrp="1"/>
          </p:cNvSpPr>
          <p:nvPr>
            <p:ph idx="1"/>
          </p:nvPr>
        </p:nvSpPr>
        <p:spPr>
          <a:xfrm>
            <a:off x="180305" y="1210614"/>
            <a:ext cx="11745532" cy="5396248"/>
          </a:xfrm>
        </p:spPr>
        <p:txBody>
          <a:bodyPr>
            <a:normAutofit fontScale="92500" lnSpcReduction="10000"/>
          </a:bodyPr>
          <a:lstStyle/>
          <a:p>
            <a:pPr algn="just">
              <a:lnSpc>
                <a:spcPct val="120000"/>
              </a:lnSpc>
              <a:spcBef>
                <a:spcPts val="0"/>
              </a:spcBef>
            </a:pPr>
            <a:r>
              <a:rPr lang="bg-BG" kern="1200" dirty="0">
                <a:effectLst/>
                <a:latin typeface="Book Antiqua" panose="02040602050305030304" pitchFamily="18" charset="0"/>
                <a:ea typeface="Times New Roman" panose="02020603050405020304" pitchFamily="18" charset="0"/>
                <a:cs typeface="Arial" pitchFamily="34" charset="0"/>
              </a:rPr>
              <a:t>При екзацербация на хроничен пулпит на временен зъб процесите преминават изключително бързо от една фаза в друга. Pulpitis asymptomatica clausa – под кариозен дентин установяваме комуникация с пулпата. Pulpitis asymtomatica aperta има налична комуникация с пулпната камера, установява се и директно при внимателно сондиране. При временните зъби в краткия функционален стадий почти не се диагностицират острите пулпити (за разлика от постоянните зъби). Усложнението на пулпитите на временните зъби и преминаването им в пулпна гангрена включва микроорганизмите – Bactеroides putrificus, Bacteroides perfringens, Bacteroides coli, Bacteroides fusiformis, Staphilococcus </a:t>
            </a:r>
            <a:r>
              <a:rPr lang="bg-BG" kern="1200" dirty="0" err="1">
                <a:effectLst/>
                <a:latin typeface="Book Antiqua" panose="02040602050305030304" pitchFamily="18" charset="0"/>
                <a:ea typeface="Times New Roman" panose="02020603050405020304" pitchFamily="18" charset="0"/>
                <a:cs typeface="Arial" pitchFamily="34" charset="0"/>
              </a:rPr>
              <a:t>aureus</a:t>
            </a:r>
            <a:r>
              <a:rPr lang="bg-BG" kern="1200" dirty="0">
                <a:effectLst/>
                <a:latin typeface="Book Antiqua" panose="02040602050305030304" pitchFamily="18" charset="0"/>
                <a:ea typeface="Times New Roman" panose="02020603050405020304" pitchFamily="18" charset="0"/>
                <a:cs typeface="Arial" pitchFamily="34" charset="0"/>
              </a:rPr>
              <a:t>.</a:t>
            </a:r>
            <a:endParaRPr lang="en-US" kern="1200" dirty="0">
              <a:effectLst/>
              <a:latin typeface="Book Antiqua" panose="02040602050305030304" pitchFamily="18" charset="0"/>
              <a:ea typeface="Times New Roman" panose="02020603050405020304" pitchFamily="18" charset="0"/>
              <a:cs typeface="Arial" pitchFamily="34" charset="0"/>
            </a:endParaRPr>
          </a:p>
          <a:p>
            <a:pPr marL="0" indent="0" algn="just">
              <a:lnSpc>
                <a:spcPct val="120000"/>
              </a:lnSpc>
              <a:spcBef>
                <a:spcPts val="0"/>
              </a:spcBef>
              <a:buNone/>
            </a:pPr>
            <a:endParaRPr lang="bg-BG" dirty="0">
              <a:effectLst/>
              <a:latin typeface="Book Antiqua" panose="02040602050305030304" pitchFamily="18" charset="0"/>
              <a:ea typeface="Calibri" panose="020F0502020204030204" pitchFamily="34" charset="0"/>
              <a:cs typeface="Arial" pitchFamily="34" charset="0"/>
            </a:endParaRPr>
          </a:p>
          <a:p>
            <a:pPr algn="just">
              <a:lnSpc>
                <a:spcPct val="120000"/>
              </a:lnSpc>
              <a:spcBef>
                <a:spcPts val="0"/>
              </a:spcBef>
            </a:pPr>
            <a:r>
              <a:rPr lang="bg-BG" i="1" kern="1200" dirty="0">
                <a:effectLst/>
                <a:latin typeface="Book Antiqua" panose="02040602050305030304" pitchFamily="18" charset="0"/>
                <a:ea typeface="Times New Roman" panose="02020603050405020304" pitchFamily="18" charset="0"/>
                <a:cs typeface="Arial" pitchFamily="34" charset="0"/>
              </a:rPr>
              <a:t>Съществуват патогенетични механизми на пулпното възпаление на временните зъби.</a:t>
            </a:r>
            <a:r>
              <a:rPr lang="bg-BG" kern="1200" dirty="0">
                <a:effectLst/>
                <a:latin typeface="Book Antiqua" panose="02040602050305030304" pitchFamily="18" charset="0"/>
                <a:ea typeface="Times New Roman" panose="02020603050405020304" pitchFamily="18" charset="0"/>
                <a:cs typeface="Arial" pitchFamily="34" charset="0"/>
              </a:rPr>
              <a:t> Гнойният пулпит, улцерозният пулпит и гангренозният пулпит се развиват с наличието на био-</a:t>
            </a:r>
            <a:r>
              <a:rPr lang="bg-BG" dirty="0" err="1">
                <a:latin typeface="Book Antiqua" panose="02040602050305030304" pitchFamily="18" charset="0"/>
                <a:ea typeface="Times New Roman" panose="02020603050405020304" pitchFamily="18" charset="0"/>
                <a:cs typeface="Arial" pitchFamily="34" charset="0"/>
              </a:rPr>
              <a:t>некротични</a:t>
            </a:r>
            <a:r>
              <a:rPr lang="bg-BG" kern="1200" dirty="0">
                <a:effectLst/>
                <a:latin typeface="Book Antiqua" panose="02040602050305030304" pitchFamily="18" charset="0"/>
                <a:ea typeface="Calibri" panose="020F0502020204030204" pitchFamily="34" charset="0"/>
                <a:cs typeface="Arial" pitchFamily="34" charset="0"/>
              </a:rPr>
              <a:t> продукти</a:t>
            </a:r>
            <a:r>
              <a:rPr lang="bg-BG" kern="1200" dirty="0">
                <a:effectLst/>
                <a:latin typeface="Book Antiqua" panose="02040602050305030304" pitchFamily="18" charset="0"/>
                <a:ea typeface="Times New Roman" panose="02020603050405020304" pitchFamily="18" charset="0"/>
                <a:cs typeface="Arial" pitchFamily="34" charset="0"/>
              </a:rPr>
              <a:t> и това определя последващата некроза. Установяват се р</a:t>
            </a:r>
            <a:r>
              <a:rPr lang="bg-BG" kern="1200" dirty="0">
                <a:effectLst/>
                <a:latin typeface="Book Antiqua" panose="02040602050305030304" pitchFamily="18" charset="0"/>
                <a:ea typeface="Calibri" panose="020F0502020204030204" pitchFamily="34" charset="0"/>
                <a:cs typeface="Arial" pitchFamily="34" charset="0"/>
              </a:rPr>
              <a:t>азпадни продукти</a:t>
            </a:r>
            <a:r>
              <a:rPr lang="bg-BG" kern="1200" dirty="0">
                <a:effectLst/>
                <a:latin typeface="Book Antiqua" panose="02040602050305030304" pitchFamily="18" charset="0"/>
                <a:ea typeface="Times New Roman" panose="02020603050405020304" pitchFamily="18" charset="0"/>
                <a:cs typeface="Arial" pitchFamily="34" charset="0"/>
              </a:rPr>
              <a:t>, кръвни елементи и ензими с последващ гнилостен разпад. Постепенно разпадане има и на междуклетъчната субстанция и на </a:t>
            </a:r>
            <a:r>
              <a:rPr lang="bg-BG" kern="1200" dirty="0" err="1">
                <a:effectLst/>
                <a:latin typeface="Book Antiqua" panose="02040602050305030304" pitchFamily="18" charset="0"/>
                <a:ea typeface="Times New Roman" panose="02020603050405020304" pitchFamily="18" charset="0"/>
                <a:cs typeface="Arial" pitchFamily="34" charset="0"/>
              </a:rPr>
              <a:t>фибрилите</a:t>
            </a:r>
            <a:r>
              <a:rPr lang="bg-BG" kern="1200" dirty="0">
                <a:effectLst/>
                <a:latin typeface="Book Antiqua" panose="02040602050305030304" pitchFamily="18" charset="0"/>
                <a:ea typeface="Times New Roman" panose="02020603050405020304" pitchFamily="18" charset="0"/>
                <a:cs typeface="Arial" pitchFamily="34" charset="0"/>
              </a:rPr>
              <a:t> на зъбната пулпа. Разпадните продукти, които имат токсоалергично</a:t>
            </a:r>
            <a:r>
              <a:rPr lang="bg-BG" dirty="0">
                <a:effectLst/>
                <a:latin typeface="Book Antiqua" panose="02040602050305030304" pitchFamily="18" charset="0"/>
                <a:ea typeface="Calibri" panose="020F0502020204030204" pitchFamily="34" charset="0"/>
                <a:cs typeface="Arial" pitchFamily="34" charset="0"/>
              </a:rPr>
              <a:t> </a:t>
            </a:r>
            <a:r>
              <a:rPr lang="bg-BG" kern="1200" dirty="0">
                <a:effectLst/>
                <a:latin typeface="Book Antiqua" panose="02040602050305030304" pitchFamily="18" charset="0"/>
                <a:ea typeface="Times New Roman" panose="02020603050405020304" pitchFamily="18" charset="0"/>
                <a:cs typeface="Arial" pitchFamily="34" charset="0"/>
              </a:rPr>
              <a:t>действие, са биогенни </a:t>
            </a:r>
            <a:r>
              <a:rPr lang="bg-BG" kern="1200" dirty="0">
                <a:effectLst/>
                <a:latin typeface="Book Antiqua" panose="02040602050305030304" pitchFamily="18" charset="0"/>
                <a:ea typeface="Calibri" panose="020F0502020204030204" pitchFamily="34" charset="0"/>
                <a:cs typeface="Arial" pitchFamily="34" charset="0"/>
              </a:rPr>
              <a:t>амини</a:t>
            </a:r>
            <a:r>
              <a:rPr lang="bg-BG" kern="1200" dirty="0">
                <a:effectLst/>
                <a:latin typeface="Book Antiqua" panose="02040602050305030304" pitchFamily="18" charset="0"/>
                <a:ea typeface="Times New Roman" panose="02020603050405020304" pitchFamily="18" charset="0"/>
                <a:cs typeface="Arial" pitchFamily="34" charset="0"/>
              </a:rPr>
              <a:t> – цитотоксин, индол, скатол, фенол, путресцин, сероводород, амоняк, мастни киселини и CO</a:t>
            </a:r>
            <a:r>
              <a:rPr lang="bg-BG" kern="1200" baseline="-25000" dirty="0">
                <a:effectLst/>
                <a:latin typeface="Book Antiqua" panose="02040602050305030304" pitchFamily="18" charset="0"/>
                <a:ea typeface="Times New Roman" panose="02020603050405020304" pitchFamily="18" charset="0"/>
                <a:cs typeface="Arial" pitchFamily="34" charset="0"/>
              </a:rPr>
              <a:t>2</a:t>
            </a:r>
            <a:r>
              <a:rPr lang="bg-BG" kern="1200" dirty="0">
                <a:effectLst/>
                <a:latin typeface="Book Antiqua" panose="02040602050305030304" pitchFamily="18" charset="0"/>
                <a:ea typeface="Times New Roman" panose="02020603050405020304" pitchFamily="18" charset="0"/>
                <a:cs typeface="Arial" pitchFamily="34" charset="0"/>
              </a:rPr>
              <a:t>.</a:t>
            </a:r>
            <a:endParaRPr lang="bg-BG" dirty="0">
              <a:effectLst/>
              <a:latin typeface="Book Antiqua" panose="02040602050305030304" pitchFamily="18" charset="0"/>
              <a:ea typeface="Calibri" panose="020F0502020204030204" pitchFamily="34" charset="0"/>
              <a:cs typeface="Arial" pitchFamily="34" charset="0"/>
            </a:endParaRPr>
          </a:p>
          <a:p>
            <a:pPr marL="0" indent="0">
              <a:buNone/>
            </a:pPr>
            <a:endParaRPr lang="bg-BG" dirty="0"/>
          </a:p>
        </p:txBody>
      </p:sp>
    </p:spTree>
    <p:extLst>
      <p:ext uri="{BB962C8B-B14F-4D97-AF65-F5344CB8AC3E}">
        <p14:creationId xmlns:p14="http://schemas.microsoft.com/office/powerpoint/2010/main" val="991778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63414-A509-407A-BB02-08E7AB3464B9}"/>
              </a:ext>
            </a:extLst>
          </p:cNvPr>
          <p:cNvSpPr>
            <a:spLocks noGrp="1"/>
          </p:cNvSpPr>
          <p:nvPr>
            <p:ph type="title"/>
          </p:nvPr>
        </p:nvSpPr>
        <p:spPr>
          <a:xfrm>
            <a:off x="774900" y="92109"/>
            <a:ext cx="9404723" cy="1400530"/>
          </a:xfrm>
        </p:spPr>
        <p:txBody>
          <a:bodyPr/>
          <a:lstStyle/>
          <a:p>
            <a:pPr algn="r"/>
            <a:r>
              <a:rPr lang="bg-BG" sz="2800" b="1" dirty="0">
                <a:solidFill>
                  <a:schemeClr val="accent1"/>
                </a:solidFill>
                <a:effectLst/>
                <a:latin typeface="Book Antiqua" panose="02040602050305030304" pitchFamily="18" charset="0"/>
                <a:ea typeface="Calibri" panose="020F0502020204030204" pitchFamily="34" charset="0"/>
                <a:cs typeface="Arial" pitchFamily="34" charset="0"/>
              </a:rPr>
              <a:t>Относителен дял на използваните методи за ендодонтско лечение на временните зъби</a:t>
            </a:r>
            <a:endParaRPr lang="bg-BG" sz="2800" b="1" dirty="0">
              <a:solidFill>
                <a:schemeClr val="accent1"/>
              </a:solidFill>
              <a:latin typeface="Book Antiqua" panose="02040602050305030304" pitchFamily="18" charset="0"/>
              <a:cs typeface="Arial" pitchFamily="34" charset="0"/>
            </a:endParaRPr>
          </a:p>
        </p:txBody>
      </p:sp>
      <p:pic>
        <p:nvPicPr>
          <p:cNvPr id="5" name="Content Placeholder 4">
            <a:extLst>
              <a:ext uri="{FF2B5EF4-FFF2-40B4-BE49-F238E27FC236}">
                <a16:creationId xmlns:a16="http://schemas.microsoft.com/office/drawing/2014/main" id="{4BE5B471-879D-460B-AABC-050B465E9181}"/>
              </a:ext>
            </a:extLst>
          </p:cNvPr>
          <p:cNvPicPr>
            <a:picLocks noGrp="1" noChangeAspect="1"/>
          </p:cNvPicPr>
          <p:nvPr>
            <p:ph sz="half" idx="1"/>
          </p:nvPr>
        </p:nvPicPr>
        <p:blipFill>
          <a:blip r:embed="rId2">
            <a:duotone>
              <a:schemeClr val="accent1">
                <a:shade val="45000"/>
                <a:satMod val="135000"/>
              </a:schemeClr>
              <a:prstClr val="white"/>
            </a:duotone>
          </a:blip>
          <a:stretch>
            <a:fillRect/>
          </a:stretch>
        </p:blipFill>
        <p:spPr>
          <a:xfrm>
            <a:off x="181341" y="1691034"/>
            <a:ext cx="6464158" cy="3924155"/>
          </a:xfrm>
          <a:prstGeom prst="rect">
            <a:avLst/>
          </a:prstGeom>
        </p:spPr>
      </p:pic>
      <p:sp>
        <p:nvSpPr>
          <p:cNvPr id="4" name="Content Placeholder 3">
            <a:extLst>
              <a:ext uri="{FF2B5EF4-FFF2-40B4-BE49-F238E27FC236}">
                <a16:creationId xmlns:a16="http://schemas.microsoft.com/office/drawing/2014/main" id="{C782A8E4-291E-4C43-B456-2C968BEAFF1E}"/>
              </a:ext>
            </a:extLst>
          </p:cNvPr>
          <p:cNvSpPr>
            <a:spLocks noGrp="1"/>
          </p:cNvSpPr>
          <p:nvPr>
            <p:ph sz="half" idx="2"/>
          </p:nvPr>
        </p:nvSpPr>
        <p:spPr>
          <a:xfrm>
            <a:off x="6877319" y="1854559"/>
            <a:ext cx="5002316" cy="4594962"/>
          </a:xfrm>
        </p:spPr>
        <p:txBody>
          <a:bodyPr>
            <a:normAutofit/>
          </a:bodyPr>
          <a:lstStyle/>
          <a:p>
            <a:pPr algn="just"/>
            <a:r>
              <a:rPr lang="bg-BG" sz="2400" dirty="0">
                <a:effectLst/>
                <a:latin typeface="Book Antiqua" panose="02040602050305030304" pitchFamily="18" charset="0"/>
                <a:ea typeface="Calibri" panose="020F0502020204030204" pitchFamily="34" charset="0"/>
                <a:cs typeface="Arial" pitchFamily="34" charset="0"/>
              </a:rPr>
              <a:t>Индиректното пулпно покритие е витален метод с приложение на МТА. </a:t>
            </a:r>
            <a:r>
              <a:rPr lang="bg-BG" sz="2400" dirty="0" err="1">
                <a:effectLst/>
                <a:latin typeface="Book Antiqua" panose="02040602050305030304" pitchFamily="18" charset="0"/>
                <a:ea typeface="Calibri" panose="020F0502020204030204" pitchFamily="34" charset="0"/>
                <a:cs typeface="Arial" pitchFamily="34" charset="0"/>
              </a:rPr>
              <a:t>Морталната</a:t>
            </a:r>
            <a:r>
              <a:rPr lang="bg-BG" sz="2400" dirty="0">
                <a:effectLst/>
                <a:latin typeface="Book Antiqua" panose="02040602050305030304" pitchFamily="18" charset="0"/>
                <a:ea typeface="Calibri" panose="020F0502020204030204" pitchFamily="34" charset="0"/>
                <a:cs typeface="Arial" pitchFamily="34" charset="0"/>
              </a:rPr>
              <a:t>  пулпотомия (ампутация) или формалин-</a:t>
            </a:r>
            <a:r>
              <a:rPr lang="bg-BG" sz="2400" dirty="0" err="1">
                <a:effectLst/>
                <a:latin typeface="Book Antiqua" panose="02040602050305030304" pitchFamily="18" charset="0"/>
                <a:ea typeface="Calibri" panose="020F0502020204030204" pitchFamily="34" charset="0"/>
                <a:cs typeface="Arial" pitchFamily="34" charset="0"/>
              </a:rPr>
              <a:t>резорциновия</a:t>
            </a:r>
            <a:r>
              <a:rPr lang="bg-BG" sz="2400" dirty="0">
                <a:effectLst/>
                <a:latin typeface="Book Antiqua" panose="02040602050305030304" pitchFamily="18" charset="0"/>
                <a:ea typeface="Calibri" panose="020F0502020204030204" pitchFamily="34" charset="0"/>
                <a:cs typeface="Arial" pitchFamily="34" charset="0"/>
              </a:rPr>
              <a:t> метод е мортален метод. Директното пулпно покритие е витален метод с приложение на МТА и Ca(OH)</a:t>
            </a:r>
            <a:r>
              <a:rPr lang="bg-BG" sz="2400" baseline="-25000" dirty="0">
                <a:effectLst/>
                <a:latin typeface="Book Antiqua" panose="02040602050305030304" pitchFamily="18" charset="0"/>
                <a:ea typeface="Calibri" panose="020F0502020204030204" pitchFamily="34" charset="0"/>
                <a:cs typeface="Arial" pitchFamily="34" charset="0"/>
              </a:rPr>
              <a:t>2</a:t>
            </a:r>
            <a:r>
              <a:rPr lang="bg-BG" sz="2400" dirty="0">
                <a:effectLst/>
                <a:latin typeface="Book Antiqua" panose="02040602050305030304" pitchFamily="18" charset="0"/>
                <a:ea typeface="Calibri" panose="020F0502020204030204" pitchFamily="34" charset="0"/>
                <a:cs typeface="Arial" pitchFamily="34" charset="0"/>
              </a:rPr>
              <a:t> средство.</a:t>
            </a:r>
            <a:endParaRPr lang="bg-BG" sz="2400" dirty="0">
              <a:latin typeface="Book Antiqua" panose="02040602050305030304" pitchFamily="18" charset="0"/>
              <a:cs typeface="Arial" pitchFamily="34" charset="0"/>
            </a:endParaRPr>
          </a:p>
        </p:txBody>
      </p:sp>
    </p:spTree>
    <p:extLst>
      <p:ext uri="{BB962C8B-B14F-4D97-AF65-F5344CB8AC3E}">
        <p14:creationId xmlns:p14="http://schemas.microsoft.com/office/powerpoint/2010/main" val="749551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44549-0ED7-430F-92EF-C0AF7CD39573}"/>
              </a:ext>
            </a:extLst>
          </p:cNvPr>
          <p:cNvSpPr>
            <a:spLocks noGrp="1"/>
          </p:cNvSpPr>
          <p:nvPr>
            <p:ph type="title"/>
          </p:nvPr>
        </p:nvSpPr>
        <p:spPr>
          <a:xfrm>
            <a:off x="193184" y="182262"/>
            <a:ext cx="9986440" cy="1400530"/>
          </a:xfrm>
        </p:spPr>
        <p:txBody>
          <a:bodyPr/>
          <a:lstStyle/>
          <a:p>
            <a:pPr algn="r"/>
            <a:r>
              <a:rPr lang="bg-BG" sz="2800" b="1" i="1" dirty="0">
                <a:solidFill>
                  <a:schemeClr val="accent1"/>
                </a:solidFill>
                <a:effectLst/>
                <a:latin typeface="Book Antiqua" panose="02040602050305030304" pitchFamily="18" charset="0"/>
                <a:ea typeface="Calibri" panose="020F0502020204030204" pitchFamily="34" charset="0"/>
                <a:cs typeface="Arial" pitchFamily="34" charset="0"/>
              </a:rPr>
              <a:t>Относителен дял на броя проведени ендодонтски лечения за едно дете</a:t>
            </a:r>
            <a:br>
              <a:rPr lang="bg-BG" sz="2800" i="1" dirty="0">
                <a:effectLst/>
                <a:latin typeface="Times New Roman" panose="02020603050405020304" pitchFamily="18" charset="0"/>
                <a:ea typeface="Calibri" panose="020F0502020204030204" pitchFamily="34" charset="0"/>
              </a:rPr>
            </a:br>
            <a:endParaRPr lang="bg-BG" sz="2800" dirty="0"/>
          </a:p>
        </p:txBody>
      </p:sp>
      <p:pic>
        <p:nvPicPr>
          <p:cNvPr id="5" name="Content Placeholder 4">
            <a:extLst>
              <a:ext uri="{FF2B5EF4-FFF2-40B4-BE49-F238E27FC236}">
                <a16:creationId xmlns:a16="http://schemas.microsoft.com/office/drawing/2014/main" id="{8AD4CCA7-B423-4DA3-BDFD-FC12E7946B8D}"/>
              </a:ext>
            </a:extLst>
          </p:cNvPr>
          <p:cNvPicPr>
            <a:picLocks noGrp="1" noChangeAspect="1"/>
          </p:cNvPicPr>
          <p:nvPr>
            <p:ph sz="half" idx="1"/>
          </p:nvPr>
        </p:nvPicPr>
        <p:blipFill>
          <a:blip r:embed="rId2">
            <a:duotone>
              <a:schemeClr val="accent1">
                <a:shade val="45000"/>
                <a:satMod val="135000"/>
              </a:schemeClr>
              <a:prstClr val="white"/>
            </a:duotone>
          </a:blip>
          <a:stretch>
            <a:fillRect/>
          </a:stretch>
        </p:blipFill>
        <p:spPr>
          <a:xfrm>
            <a:off x="339461" y="1685377"/>
            <a:ext cx="6155243" cy="4470723"/>
          </a:xfrm>
          <a:prstGeom prst="rect">
            <a:avLst/>
          </a:prstGeom>
        </p:spPr>
      </p:pic>
      <p:sp>
        <p:nvSpPr>
          <p:cNvPr id="4" name="Content Placeholder 3">
            <a:extLst>
              <a:ext uri="{FF2B5EF4-FFF2-40B4-BE49-F238E27FC236}">
                <a16:creationId xmlns:a16="http://schemas.microsoft.com/office/drawing/2014/main" id="{226BD198-90B4-4AC5-8A59-68033F0219F9}"/>
              </a:ext>
            </a:extLst>
          </p:cNvPr>
          <p:cNvSpPr>
            <a:spLocks noGrp="1"/>
          </p:cNvSpPr>
          <p:nvPr>
            <p:ph sz="half" idx="2"/>
          </p:nvPr>
        </p:nvSpPr>
        <p:spPr>
          <a:xfrm>
            <a:off x="6761408" y="2060620"/>
            <a:ext cx="5169742" cy="4453294"/>
          </a:xfrm>
        </p:spPr>
        <p:txBody>
          <a:bodyPr>
            <a:normAutofit/>
          </a:bodyPr>
          <a:lstStyle/>
          <a:p>
            <a:pPr algn="just"/>
            <a:r>
              <a:rPr lang="bg-BG" sz="2400" dirty="0">
                <a:effectLst/>
                <a:latin typeface="Book Antiqua" panose="02040602050305030304" pitchFamily="18" charset="0"/>
                <a:ea typeface="Calibri" panose="020F0502020204030204" pitchFamily="34" charset="0"/>
                <a:cs typeface="Arial" pitchFamily="34" charset="0"/>
              </a:rPr>
              <a:t>Най-висок относителен дял имат децата с 2 ендодонтски лечения средно за временното съзъбие (46,30%), следвани от едно лечение средно в съзъбието (22,40%).</a:t>
            </a:r>
            <a:endParaRPr lang="bg-BG" sz="2400" dirty="0">
              <a:latin typeface="Book Antiqua" panose="02040602050305030304" pitchFamily="18" charset="0"/>
              <a:cs typeface="Arial" pitchFamily="34" charset="0"/>
            </a:endParaRPr>
          </a:p>
        </p:txBody>
      </p:sp>
    </p:spTree>
    <p:extLst>
      <p:ext uri="{BB962C8B-B14F-4D97-AF65-F5344CB8AC3E}">
        <p14:creationId xmlns:p14="http://schemas.microsoft.com/office/powerpoint/2010/main" val="2008275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1F58D-C22F-4AEE-8FE0-9B1A98FEEC6A}"/>
              </a:ext>
            </a:extLst>
          </p:cNvPr>
          <p:cNvSpPr>
            <a:spLocks noGrp="1"/>
          </p:cNvSpPr>
          <p:nvPr>
            <p:ph type="title"/>
          </p:nvPr>
        </p:nvSpPr>
        <p:spPr>
          <a:xfrm>
            <a:off x="684747" y="259535"/>
            <a:ext cx="9618351" cy="1041231"/>
          </a:xfrm>
        </p:spPr>
        <p:txBody>
          <a:bodyPr/>
          <a:lstStyle/>
          <a:p>
            <a:pPr algn="r">
              <a:lnSpc>
                <a:spcPct val="115000"/>
              </a:lnSpc>
            </a:pPr>
            <a:r>
              <a:rPr lang="bg-BG" sz="3200" b="1" i="1" dirty="0">
                <a:solidFill>
                  <a:schemeClr val="accent1"/>
                </a:solidFill>
                <a:latin typeface="Book Antiqua" panose="02040602050305030304" pitchFamily="18" charset="0"/>
                <a:ea typeface="Calibri" panose="020F0502020204030204" pitchFamily="34" charset="0"/>
                <a:cs typeface="Arial" pitchFamily="34" charset="0"/>
              </a:rPr>
              <a:t>Б</a:t>
            </a:r>
            <a:r>
              <a:rPr lang="en-GB" sz="3200" b="1" i="1" dirty="0" err="1">
                <a:solidFill>
                  <a:schemeClr val="accent1"/>
                </a:solidFill>
                <a:effectLst/>
                <a:latin typeface="Book Antiqua" panose="02040602050305030304" pitchFamily="18" charset="0"/>
                <a:ea typeface="Calibri" panose="020F0502020204030204" pitchFamily="34" charset="0"/>
                <a:cs typeface="Arial" pitchFamily="34" charset="0"/>
              </a:rPr>
              <a:t>ро</a:t>
            </a:r>
            <a:r>
              <a:rPr lang="bg-BG" sz="3200" b="1" i="1" dirty="0">
                <a:solidFill>
                  <a:schemeClr val="accent1"/>
                </a:solidFill>
                <a:effectLst/>
                <a:latin typeface="Book Antiqua" panose="02040602050305030304" pitchFamily="18" charset="0"/>
                <a:ea typeface="Calibri" panose="020F0502020204030204" pitchFamily="34" charset="0"/>
                <a:cs typeface="Arial" pitchFamily="34" charset="0"/>
              </a:rPr>
              <a:t>й</a:t>
            </a:r>
            <a:r>
              <a:rPr lang="en-GB" sz="3200" b="1" i="1" dirty="0">
                <a:solidFill>
                  <a:schemeClr val="accent1"/>
                </a:solidFill>
                <a:effectLst/>
                <a:latin typeface="Book Antiqua" panose="02040602050305030304" pitchFamily="18" charset="0"/>
                <a:ea typeface="Calibri" panose="020F0502020204030204" pitchFamily="34" charset="0"/>
                <a:cs typeface="Arial" pitchFamily="34" charset="0"/>
              </a:rPr>
              <a:t> </a:t>
            </a:r>
            <a:r>
              <a:rPr lang="en-GB" sz="3200" b="1" i="1" dirty="0" err="1">
                <a:solidFill>
                  <a:schemeClr val="accent1"/>
                </a:solidFill>
                <a:effectLst/>
                <a:latin typeface="Book Antiqua" panose="02040602050305030304" pitchFamily="18" charset="0"/>
                <a:ea typeface="Calibri" panose="020F0502020204030204" pitchFamily="34" charset="0"/>
                <a:cs typeface="Arial" pitchFamily="34" charset="0"/>
              </a:rPr>
              <a:t>на</a:t>
            </a:r>
            <a:r>
              <a:rPr lang="en-GB" sz="3200" b="1" i="1" dirty="0">
                <a:solidFill>
                  <a:schemeClr val="accent1"/>
                </a:solidFill>
                <a:effectLst/>
                <a:latin typeface="Book Antiqua" panose="02040602050305030304" pitchFamily="18" charset="0"/>
                <a:ea typeface="Calibri" panose="020F0502020204030204" pitchFamily="34" charset="0"/>
                <a:cs typeface="Arial" pitchFamily="34" charset="0"/>
              </a:rPr>
              <a:t> </a:t>
            </a:r>
            <a:r>
              <a:rPr lang="en-GB" sz="3200" b="1" i="1" dirty="0" err="1">
                <a:solidFill>
                  <a:schemeClr val="accent1"/>
                </a:solidFill>
                <a:effectLst/>
                <a:latin typeface="Book Antiqua" panose="02040602050305030304" pitchFamily="18" charset="0"/>
                <a:ea typeface="Calibri" panose="020F0502020204030204" pitchFamily="34" charset="0"/>
                <a:cs typeface="Arial" pitchFamily="34" charset="0"/>
              </a:rPr>
              <a:t>ендодонтските</a:t>
            </a:r>
            <a:r>
              <a:rPr lang="en-GB" sz="3200" b="1" i="1" dirty="0">
                <a:solidFill>
                  <a:schemeClr val="accent1"/>
                </a:solidFill>
                <a:effectLst/>
                <a:latin typeface="Book Antiqua" panose="02040602050305030304" pitchFamily="18" charset="0"/>
                <a:ea typeface="Calibri" panose="020F0502020204030204" pitchFamily="34" charset="0"/>
                <a:cs typeface="Arial" pitchFamily="34" charset="0"/>
              </a:rPr>
              <a:t> </a:t>
            </a:r>
            <a:r>
              <a:rPr lang="en-GB" sz="3200" b="1" i="1" dirty="0" err="1">
                <a:solidFill>
                  <a:schemeClr val="accent1"/>
                </a:solidFill>
                <a:effectLst/>
                <a:latin typeface="Book Antiqua" panose="02040602050305030304" pitchFamily="18" charset="0"/>
                <a:ea typeface="Calibri" panose="020F0502020204030204" pitchFamily="34" charset="0"/>
                <a:cs typeface="Arial" pitchFamily="34" charset="0"/>
              </a:rPr>
              <a:t>лечения</a:t>
            </a:r>
            <a:br>
              <a:rPr lang="bg-BG" sz="3200" i="1" dirty="0">
                <a:solidFill>
                  <a:schemeClr val="tx1"/>
                </a:solidFill>
                <a:effectLst/>
                <a:latin typeface="Book Antiqua" panose="02040602050305030304" pitchFamily="18" charset="0"/>
                <a:ea typeface="Calibri" panose="020F0502020204030204" pitchFamily="34" charset="0"/>
              </a:rPr>
            </a:br>
            <a:r>
              <a:rPr lang="bg-BG" sz="3200" dirty="0">
                <a:solidFill>
                  <a:schemeClr val="tx1"/>
                </a:solidFill>
                <a:effectLst/>
                <a:latin typeface="Times New Roman" panose="02020603050405020304" pitchFamily="18" charset="0"/>
                <a:ea typeface="Calibri" panose="020F0502020204030204" pitchFamily="34" charset="0"/>
              </a:rPr>
              <a:t> </a:t>
            </a:r>
            <a:br>
              <a:rPr lang="bg-BG" sz="3200" dirty="0">
                <a:solidFill>
                  <a:schemeClr val="tx1"/>
                </a:solidFill>
                <a:effectLst/>
                <a:latin typeface="Times New Roman" panose="02020603050405020304" pitchFamily="18" charset="0"/>
                <a:ea typeface="Calibri" panose="020F0502020204030204" pitchFamily="34" charset="0"/>
              </a:rPr>
            </a:br>
            <a:endParaRPr lang="bg-BG" sz="3200" dirty="0">
              <a:solidFill>
                <a:schemeClr val="tx1"/>
              </a:solidFill>
            </a:endParaRPr>
          </a:p>
        </p:txBody>
      </p:sp>
      <p:pic>
        <p:nvPicPr>
          <p:cNvPr id="5" name="Content Placeholder 4">
            <a:extLst>
              <a:ext uri="{FF2B5EF4-FFF2-40B4-BE49-F238E27FC236}">
                <a16:creationId xmlns:a16="http://schemas.microsoft.com/office/drawing/2014/main" id="{50880AAB-4D74-4C8F-B722-3EF7C6D6C013}"/>
              </a:ext>
            </a:extLst>
          </p:cNvPr>
          <p:cNvPicPr>
            <a:picLocks noGrp="1" noChangeAspect="1"/>
          </p:cNvPicPr>
          <p:nvPr>
            <p:ph sz="half" idx="1"/>
          </p:nvPr>
        </p:nvPicPr>
        <p:blipFill rotWithShape="1">
          <a:blip r:embed="rId2">
            <a:duotone>
              <a:schemeClr val="accent1">
                <a:shade val="45000"/>
                <a:satMod val="135000"/>
              </a:schemeClr>
              <a:prstClr val="white"/>
            </a:duotone>
          </a:blip>
          <a:srcRect t="3161" r="9035"/>
          <a:stretch/>
        </p:blipFill>
        <p:spPr>
          <a:xfrm>
            <a:off x="261458" y="1674254"/>
            <a:ext cx="5508277" cy="4829577"/>
          </a:xfrm>
          <a:prstGeom prst="rect">
            <a:avLst/>
          </a:prstGeom>
        </p:spPr>
      </p:pic>
      <p:sp>
        <p:nvSpPr>
          <p:cNvPr id="4" name="Content Placeholder 3">
            <a:extLst>
              <a:ext uri="{FF2B5EF4-FFF2-40B4-BE49-F238E27FC236}">
                <a16:creationId xmlns:a16="http://schemas.microsoft.com/office/drawing/2014/main" id="{4154966A-3B02-4EC0-93C4-5639CEE8CB8B}"/>
              </a:ext>
            </a:extLst>
          </p:cNvPr>
          <p:cNvSpPr>
            <a:spLocks noGrp="1"/>
          </p:cNvSpPr>
          <p:nvPr>
            <p:ph sz="half" idx="2"/>
          </p:nvPr>
        </p:nvSpPr>
        <p:spPr>
          <a:xfrm>
            <a:off x="6156101" y="1712891"/>
            <a:ext cx="5679584" cy="4775266"/>
          </a:xfrm>
        </p:spPr>
        <p:txBody>
          <a:bodyPr>
            <a:normAutofit/>
          </a:bodyPr>
          <a:lstStyle/>
          <a:p>
            <a:pPr algn="just">
              <a:lnSpc>
                <a:spcPct val="150000"/>
              </a:lnSpc>
              <a:spcBef>
                <a:spcPts val="0"/>
              </a:spcBef>
            </a:pPr>
            <a:r>
              <a:rPr lang="bg-BG" sz="2400" dirty="0">
                <a:effectLst/>
                <a:latin typeface="Book Antiqua" panose="02040602050305030304" pitchFamily="18" charset="0"/>
                <a:ea typeface="Calibri" panose="020F0502020204030204" pitchFamily="34" charset="0"/>
                <a:cs typeface="Arial" pitchFamily="34" charset="0"/>
              </a:rPr>
              <a:t>Средно на едно дете са проведени 2,25±1,39 броя ендодонтски лечения. Максимално са проведени до 8 ендодонтски лечения в съзъбието.</a:t>
            </a:r>
            <a:endParaRPr lang="bg-BG" sz="2400" dirty="0">
              <a:latin typeface="Book Antiqua" panose="02040602050305030304" pitchFamily="18" charset="0"/>
              <a:cs typeface="Arial" pitchFamily="34" charset="0"/>
            </a:endParaRPr>
          </a:p>
        </p:txBody>
      </p:sp>
    </p:spTree>
    <p:extLst>
      <p:ext uri="{BB962C8B-B14F-4D97-AF65-F5344CB8AC3E}">
        <p14:creationId xmlns:p14="http://schemas.microsoft.com/office/powerpoint/2010/main" val="2377832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3C98E-6707-4531-84E6-29A7CC89FC87}"/>
              </a:ext>
            </a:extLst>
          </p:cNvPr>
          <p:cNvSpPr>
            <a:spLocks noGrp="1"/>
          </p:cNvSpPr>
          <p:nvPr>
            <p:ph type="title"/>
          </p:nvPr>
        </p:nvSpPr>
        <p:spPr>
          <a:xfrm>
            <a:off x="646111" y="193183"/>
            <a:ext cx="9605472" cy="1197735"/>
          </a:xfrm>
        </p:spPr>
        <p:txBody>
          <a:bodyPr/>
          <a:lstStyle/>
          <a:p>
            <a:pPr algn="r"/>
            <a:r>
              <a:rPr lang="bg-BG" sz="3200" b="1" i="1" dirty="0">
                <a:solidFill>
                  <a:schemeClr val="accent1"/>
                </a:solidFill>
                <a:effectLst/>
                <a:latin typeface="Book Antiqua" panose="02040602050305030304" pitchFamily="18" charset="0"/>
                <a:ea typeface="Calibri" panose="020F0502020204030204" pitchFamily="34" charset="0"/>
                <a:cs typeface="Arial" pitchFamily="34" charset="0"/>
              </a:rPr>
              <a:t>Брой на пулпитите на временните зъби</a:t>
            </a:r>
            <a:br>
              <a:rPr lang="bg-BG" sz="3200" i="1" dirty="0">
                <a:effectLst/>
                <a:latin typeface="Book Antiqua" panose="02040602050305030304" pitchFamily="18" charset="0"/>
                <a:ea typeface="Calibri" panose="020F0502020204030204" pitchFamily="34" charset="0"/>
              </a:rPr>
            </a:br>
            <a:endParaRPr lang="bg-BG" sz="3200" dirty="0">
              <a:latin typeface="Book Antiqua" panose="02040602050305030304" pitchFamily="18" charset="0"/>
            </a:endParaRPr>
          </a:p>
        </p:txBody>
      </p:sp>
      <p:pic>
        <p:nvPicPr>
          <p:cNvPr id="5" name="Content Placeholder 4">
            <a:extLst>
              <a:ext uri="{FF2B5EF4-FFF2-40B4-BE49-F238E27FC236}">
                <a16:creationId xmlns:a16="http://schemas.microsoft.com/office/drawing/2014/main" id="{6CD9DC16-64C0-4073-9CF2-7A24195002EE}"/>
              </a:ext>
            </a:extLst>
          </p:cNvPr>
          <p:cNvPicPr>
            <a:picLocks noGrp="1" noChangeAspect="1"/>
          </p:cNvPicPr>
          <p:nvPr>
            <p:ph sz="half" idx="1"/>
          </p:nvPr>
        </p:nvPicPr>
        <p:blipFill>
          <a:blip r:embed="rId2">
            <a:duotone>
              <a:schemeClr val="accent1">
                <a:shade val="45000"/>
                <a:satMod val="135000"/>
              </a:schemeClr>
              <a:prstClr val="white"/>
            </a:duotone>
          </a:blip>
          <a:stretch>
            <a:fillRect/>
          </a:stretch>
        </p:blipFill>
        <p:spPr>
          <a:xfrm>
            <a:off x="377494" y="1679522"/>
            <a:ext cx="5701334" cy="4747035"/>
          </a:xfrm>
          <a:prstGeom prst="rect">
            <a:avLst/>
          </a:prstGeom>
        </p:spPr>
      </p:pic>
      <p:sp>
        <p:nvSpPr>
          <p:cNvPr id="4" name="Content Placeholder 3">
            <a:extLst>
              <a:ext uri="{FF2B5EF4-FFF2-40B4-BE49-F238E27FC236}">
                <a16:creationId xmlns:a16="http://schemas.microsoft.com/office/drawing/2014/main" id="{E8E066D8-294B-4D90-974D-1F5376D6A229}"/>
              </a:ext>
            </a:extLst>
          </p:cNvPr>
          <p:cNvSpPr>
            <a:spLocks noGrp="1"/>
          </p:cNvSpPr>
          <p:nvPr>
            <p:ph sz="half" idx="2"/>
          </p:nvPr>
        </p:nvSpPr>
        <p:spPr>
          <a:xfrm>
            <a:off x="6735651" y="1700011"/>
            <a:ext cx="5280338" cy="4775267"/>
          </a:xfrm>
        </p:spPr>
        <p:txBody>
          <a:bodyPr>
            <a:normAutofit/>
          </a:bodyPr>
          <a:lstStyle/>
          <a:p>
            <a:pPr algn="just"/>
            <a:r>
              <a:rPr lang="bg-BG" sz="2400" dirty="0">
                <a:effectLst/>
                <a:latin typeface="Book Antiqua" panose="02040602050305030304" pitchFamily="18" charset="0"/>
                <a:ea typeface="Calibri" panose="020F0502020204030204" pitchFamily="34" charset="0"/>
                <a:cs typeface="Arial" pitchFamily="34" charset="0"/>
              </a:rPr>
              <a:t>Средната честота на пулпитите на временните зъби при едно дете е 1,55 ± 0,93. Минимално децата боледуват с един развит пулпит. Максимално децата боледуват с 5 пулпитни зъби от общия брой зъби на съзъбието на дете от извадката.</a:t>
            </a:r>
            <a:endParaRPr lang="bg-BG" sz="2400" dirty="0">
              <a:latin typeface="Book Antiqua" panose="02040602050305030304" pitchFamily="18" charset="0"/>
              <a:cs typeface="Arial" pitchFamily="34" charset="0"/>
            </a:endParaRPr>
          </a:p>
        </p:txBody>
      </p:sp>
    </p:spTree>
    <p:extLst>
      <p:ext uri="{BB962C8B-B14F-4D97-AF65-F5344CB8AC3E}">
        <p14:creationId xmlns:p14="http://schemas.microsoft.com/office/powerpoint/2010/main" val="11695017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6FBFB-59BD-46FB-920E-DE680E2940B7}"/>
              </a:ext>
            </a:extLst>
          </p:cNvPr>
          <p:cNvSpPr>
            <a:spLocks noGrp="1"/>
          </p:cNvSpPr>
          <p:nvPr>
            <p:ph type="title"/>
          </p:nvPr>
        </p:nvSpPr>
        <p:spPr>
          <a:xfrm>
            <a:off x="813537" y="195141"/>
            <a:ext cx="9502441" cy="1182898"/>
          </a:xfrm>
        </p:spPr>
        <p:txBody>
          <a:bodyPr/>
          <a:lstStyle/>
          <a:p>
            <a:pPr algn="r">
              <a:lnSpc>
                <a:spcPct val="115000"/>
              </a:lnSpc>
            </a:pPr>
            <a:r>
              <a:rPr lang="en-GB" sz="2800" b="1" i="1" dirty="0" err="1">
                <a:solidFill>
                  <a:schemeClr val="accent1"/>
                </a:solidFill>
                <a:effectLst/>
                <a:latin typeface="Book Antiqua" panose="02040602050305030304" pitchFamily="18" charset="0"/>
                <a:ea typeface="Calibri" panose="020F0502020204030204" pitchFamily="34" charset="0"/>
                <a:cs typeface="Arial" pitchFamily="34" charset="0"/>
              </a:rPr>
              <a:t>Относителен</a:t>
            </a:r>
            <a:r>
              <a:rPr lang="en-GB" sz="2800" b="1" i="1" dirty="0">
                <a:solidFill>
                  <a:schemeClr val="accent1"/>
                </a:solidFill>
                <a:effectLst/>
                <a:latin typeface="Book Antiqua" panose="02040602050305030304" pitchFamily="18" charset="0"/>
                <a:ea typeface="Calibri" panose="020F0502020204030204" pitchFamily="34" charset="0"/>
                <a:cs typeface="Arial" pitchFamily="34" charset="0"/>
              </a:rPr>
              <a:t> </a:t>
            </a:r>
            <a:r>
              <a:rPr lang="en-GB" sz="2800" b="1" i="1" dirty="0" err="1">
                <a:solidFill>
                  <a:schemeClr val="accent1"/>
                </a:solidFill>
                <a:effectLst/>
                <a:latin typeface="Book Antiqua" panose="02040602050305030304" pitchFamily="18" charset="0"/>
                <a:ea typeface="Calibri" panose="020F0502020204030204" pitchFamily="34" charset="0"/>
                <a:cs typeface="Arial" pitchFamily="34" charset="0"/>
              </a:rPr>
              <a:t>дял</a:t>
            </a:r>
            <a:r>
              <a:rPr lang="en-GB" sz="2800" b="1" i="1" dirty="0">
                <a:solidFill>
                  <a:schemeClr val="accent1"/>
                </a:solidFill>
                <a:effectLst/>
                <a:latin typeface="Book Antiqua" panose="02040602050305030304" pitchFamily="18" charset="0"/>
                <a:ea typeface="Calibri" panose="020F0502020204030204" pitchFamily="34" charset="0"/>
                <a:cs typeface="Arial" pitchFamily="34" charset="0"/>
              </a:rPr>
              <a:t> </a:t>
            </a:r>
            <a:r>
              <a:rPr lang="en-GB" sz="2800" b="1" i="1" dirty="0" err="1">
                <a:solidFill>
                  <a:schemeClr val="accent1"/>
                </a:solidFill>
                <a:effectLst/>
                <a:latin typeface="Book Antiqua" panose="02040602050305030304" pitchFamily="18" charset="0"/>
                <a:ea typeface="Calibri" panose="020F0502020204030204" pitchFamily="34" charset="0"/>
                <a:cs typeface="Arial" pitchFamily="34" charset="0"/>
              </a:rPr>
              <a:t>на</a:t>
            </a:r>
            <a:r>
              <a:rPr lang="en-GB" sz="2800" b="1" i="1" dirty="0">
                <a:solidFill>
                  <a:schemeClr val="accent1"/>
                </a:solidFill>
                <a:effectLst/>
                <a:latin typeface="Book Antiqua" panose="02040602050305030304" pitchFamily="18" charset="0"/>
                <a:ea typeface="Calibri" panose="020F0502020204030204" pitchFamily="34" charset="0"/>
                <a:cs typeface="Arial" pitchFamily="34" charset="0"/>
              </a:rPr>
              <a:t> </a:t>
            </a:r>
            <a:r>
              <a:rPr lang="en-GB" sz="2800" b="1" i="1" dirty="0" err="1">
                <a:solidFill>
                  <a:schemeClr val="accent1"/>
                </a:solidFill>
                <a:effectLst/>
                <a:latin typeface="Book Antiqua" panose="02040602050305030304" pitchFamily="18" charset="0"/>
                <a:ea typeface="Calibri" panose="020F0502020204030204" pitchFamily="34" charset="0"/>
                <a:cs typeface="Arial" pitchFamily="34" charset="0"/>
              </a:rPr>
              <a:t>броя</a:t>
            </a:r>
            <a:r>
              <a:rPr lang="en-GB" sz="2800" b="1" i="1" dirty="0">
                <a:solidFill>
                  <a:schemeClr val="accent1"/>
                </a:solidFill>
                <a:effectLst/>
                <a:latin typeface="Book Antiqua" panose="02040602050305030304" pitchFamily="18" charset="0"/>
                <a:ea typeface="Calibri" panose="020F0502020204030204" pitchFamily="34" charset="0"/>
                <a:cs typeface="Arial" pitchFamily="34" charset="0"/>
              </a:rPr>
              <a:t> </a:t>
            </a:r>
            <a:r>
              <a:rPr lang="en-GB" sz="2800" b="1" i="1" dirty="0" err="1">
                <a:solidFill>
                  <a:schemeClr val="accent1"/>
                </a:solidFill>
                <a:effectLst/>
                <a:latin typeface="Book Antiqua" panose="02040602050305030304" pitchFamily="18" charset="0"/>
                <a:ea typeface="Calibri" panose="020F0502020204030204" pitchFamily="34" charset="0"/>
                <a:cs typeface="Arial" pitchFamily="34" charset="0"/>
              </a:rPr>
              <a:t>на</a:t>
            </a:r>
            <a:r>
              <a:rPr lang="en-GB" sz="2800" b="1" i="1" dirty="0">
                <a:solidFill>
                  <a:schemeClr val="accent1"/>
                </a:solidFill>
                <a:effectLst/>
                <a:latin typeface="Book Antiqua" panose="02040602050305030304" pitchFamily="18" charset="0"/>
                <a:ea typeface="Calibri" panose="020F0502020204030204" pitchFamily="34" charset="0"/>
                <a:cs typeface="Arial" pitchFamily="34" charset="0"/>
              </a:rPr>
              <a:t> </a:t>
            </a:r>
            <a:r>
              <a:rPr lang="en-GB" sz="2800" b="1" i="1" dirty="0" err="1">
                <a:solidFill>
                  <a:schemeClr val="accent1"/>
                </a:solidFill>
                <a:effectLst/>
                <a:latin typeface="Book Antiqua" panose="02040602050305030304" pitchFamily="18" charset="0"/>
                <a:ea typeface="Calibri" panose="020F0502020204030204" pitchFamily="34" charset="0"/>
                <a:cs typeface="Arial" pitchFamily="34" charset="0"/>
              </a:rPr>
              <a:t>пулпитните</a:t>
            </a:r>
            <a:r>
              <a:rPr lang="en-GB" sz="2800" b="1" i="1" dirty="0">
                <a:solidFill>
                  <a:schemeClr val="accent1"/>
                </a:solidFill>
                <a:effectLst/>
                <a:latin typeface="Book Antiqua" panose="02040602050305030304" pitchFamily="18" charset="0"/>
                <a:ea typeface="Calibri" panose="020F0502020204030204" pitchFamily="34" charset="0"/>
                <a:cs typeface="Arial" pitchFamily="34" charset="0"/>
              </a:rPr>
              <a:t> </a:t>
            </a:r>
            <a:r>
              <a:rPr lang="en-GB" sz="2800" b="1" i="1" dirty="0" err="1">
                <a:solidFill>
                  <a:schemeClr val="accent1"/>
                </a:solidFill>
                <a:effectLst/>
                <a:latin typeface="Book Antiqua" panose="02040602050305030304" pitchFamily="18" charset="0"/>
                <a:ea typeface="Calibri" panose="020F0502020204030204" pitchFamily="34" charset="0"/>
                <a:cs typeface="Arial" pitchFamily="34" charset="0"/>
              </a:rPr>
              <a:t>възпаления</a:t>
            </a:r>
            <a:r>
              <a:rPr lang="en-GB" sz="2800" b="1" i="1" dirty="0">
                <a:solidFill>
                  <a:schemeClr val="accent1"/>
                </a:solidFill>
                <a:effectLst/>
                <a:latin typeface="Book Antiqua" panose="02040602050305030304" pitchFamily="18" charset="0"/>
                <a:ea typeface="Calibri" panose="020F0502020204030204" pitchFamily="34" charset="0"/>
                <a:cs typeface="Arial" pitchFamily="34" charset="0"/>
              </a:rPr>
              <a:t> </a:t>
            </a:r>
            <a:r>
              <a:rPr lang="en-GB" sz="2800" b="1" i="1" dirty="0" err="1">
                <a:solidFill>
                  <a:schemeClr val="accent1"/>
                </a:solidFill>
                <a:effectLst/>
                <a:latin typeface="Book Antiqua" panose="02040602050305030304" pitchFamily="18" charset="0"/>
                <a:ea typeface="Calibri" panose="020F0502020204030204" pitchFamily="34" charset="0"/>
                <a:cs typeface="Arial" pitchFamily="34" charset="0"/>
              </a:rPr>
              <a:t>във</a:t>
            </a:r>
            <a:r>
              <a:rPr lang="en-GB" sz="2800" b="1" i="1" dirty="0">
                <a:solidFill>
                  <a:schemeClr val="accent1"/>
                </a:solidFill>
                <a:effectLst/>
                <a:latin typeface="Book Antiqua" panose="02040602050305030304" pitchFamily="18" charset="0"/>
                <a:ea typeface="Calibri" panose="020F0502020204030204" pitchFamily="34" charset="0"/>
                <a:cs typeface="Arial" pitchFamily="34" charset="0"/>
              </a:rPr>
              <a:t> </a:t>
            </a:r>
            <a:r>
              <a:rPr lang="en-GB" sz="2800" b="1" i="1" dirty="0" err="1">
                <a:solidFill>
                  <a:schemeClr val="accent1"/>
                </a:solidFill>
                <a:effectLst/>
                <a:latin typeface="Book Antiqua" panose="02040602050305030304" pitchFamily="18" charset="0"/>
                <a:ea typeface="Calibri" panose="020F0502020204030204" pitchFamily="34" charset="0"/>
                <a:cs typeface="Arial" pitchFamily="34" charset="0"/>
              </a:rPr>
              <a:t>временното</a:t>
            </a:r>
            <a:r>
              <a:rPr lang="en-GB" sz="2800" b="1" i="1" dirty="0">
                <a:solidFill>
                  <a:schemeClr val="accent1"/>
                </a:solidFill>
                <a:effectLst/>
                <a:latin typeface="Book Antiqua" panose="02040602050305030304" pitchFamily="18" charset="0"/>
                <a:ea typeface="Calibri" panose="020F0502020204030204" pitchFamily="34" charset="0"/>
                <a:cs typeface="Arial" pitchFamily="34" charset="0"/>
              </a:rPr>
              <a:t> </a:t>
            </a:r>
            <a:r>
              <a:rPr lang="en-GB" sz="2800" b="1" i="1" dirty="0" err="1">
                <a:solidFill>
                  <a:schemeClr val="accent1"/>
                </a:solidFill>
                <a:effectLst/>
                <a:latin typeface="Book Antiqua" panose="02040602050305030304" pitchFamily="18" charset="0"/>
                <a:ea typeface="Calibri" panose="020F0502020204030204" pitchFamily="34" charset="0"/>
                <a:cs typeface="Arial" pitchFamily="34" charset="0"/>
              </a:rPr>
              <a:t>съзъбие</a:t>
            </a:r>
            <a:br>
              <a:rPr lang="bg-BG" sz="2800" i="1" dirty="0">
                <a:solidFill>
                  <a:schemeClr val="tx1"/>
                </a:solidFill>
                <a:effectLst/>
                <a:latin typeface="Times New Roman" panose="02020603050405020304" pitchFamily="18" charset="0"/>
                <a:ea typeface="Calibri" panose="020F0502020204030204" pitchFamily="34" charset="0"/>
              </a:rPr>
            </a:br>
            <a:r>
              <a:rPr lang="bg-BG" sz="2800" dirty="0">
                <a:solidFill>
                  <a:schemeClr val="tx1"/>
                </a:solidFill>
                <a:effectLst/>
                <a:latin typeface="Times New Roman" panose="02020603050405020304" pitchFamily="18" charset="0"/>
                <a:ea typeface="Calibri" panose="020F0502020204030204" pitchFamily="34" charset="0"/>
              </a:rPr>
              <a:t> </a:t>
            </a:r>
            <a:br>
              <a:rPr lang="bg-BG" sz="2800" dirty="0">
                <a:solidFill>
                  <a:schemeClr val="tx1"/>
                </a:solidFill>
                <a:effectLst/>
                <a:latin typeface="Times New Roman" panose="02020603050405020304" pitchFamily="18" charset="0"/>
                <a:ea typeface="Calibri" panose="020F0502020204030204" pitchFamily="34" charset="0"/>
              </a:rPr>
            </a:br>
            <a:endParaRPr lang="bg-BG" sz="2800" dirty="0">
              <a:solidFill>
                <a:schemeClr val="tx1"/>
              </a:solidFill>
            </a:endParaRPr>
          </a:p>
        </p:txBody>
      </p:sp>
      <p:pic>
        <p:nvPicPr>
          <p:cNvPr id="5" name="Content Placeholder 4">
            <a:extLst>
              <a:ext uri="{FF2B5EF4-FFF2-40B4-BE49-F238E27FC236}">
                <a16:creationId xmlns:a16="http://schemas.microsoft.com/office/drawing/2014/main" id="{A78C3DE9-593E-485F-9A44-EE9A7021A455}"/>
              </a:ext>
            </a:extLst>
          </p:cNvPr>
          <p:cNvPicPr>
            <a:picLocks noGrp="1" noChangeAspect="1"/>
          </p:cNvPicPr>
          <p:nvPr>
            <p:ph sz="half" idx="1"/>
          </p:nvPr>
        </p:nvPicPr>
        <p:blipFill>
          <a:blip r:embed="rId2">
            <a:duotone>
              <a:schemeClr val="accent1">
                <a:shade val="45000"/>
                <a:satMod val="135000"/>
              </a:schemeClr>
              <a:prstClr val="white"/>
            </a:duotone>
          </a:blip>
          <a:stretch>
            <a:fillRect/>
          </a:stretch>
        </p:blipFill>
        <p:spPr>
          <a:xfrm>
            <a:off x="268454" y="1750941"/>
            <a:ext cx="5810374" cy="4727132"/>
          </a:xfrm>
          <a:prstGeom prst="rect">
            <a:avLst/>
          </a:prstGeom>
        </p:spPr>
      </p:pic>
      <p:sp>
        <p:nvSpPr>
          <p:cNvPr id="4" name="Content Placeholder 3">
            <a:extLst>
              <a:ext uri="{FF2B5EF4-FFF2-40B4-BE49-F238E27FC236}">
                <a16:creationId xmlns:a16="http://schemas.microsoft.com/office/drawing/2014/main" id="{0A0B3D35-00C1-4B7E-82B2-4A9E7EFB1AC9}"/>
              </a:ext>
            </a:extLst>
          </p:cNvPr>
          <p:cNvSpPr>
            <a:spLocks noGrp="1"/>
          </p:cNvSpPr>
          <p:nvPr>
            <p:ph sz="half" idx="2"/>
          </p:nvPr>
        </p:nvSpPr>
        <p:spPr>
          <a:xfrm>
            <a:off x="6516709" y="1674254"/>
            <a:ext cx="5357611" cy="4582084"/>
          </a:xfrm>
        </p:spPr>
        <p:txBody>
          <a:bodyPr>
            <a:normAutofit lnSpcReduction="10000"/>
          </a:bodyPr>
          <a:lstStyle/>
          <a:p>
            <a:pPr algn="just">
              <a:lnSpc>
                <a:spcPct val="115000"/>
              </a:lnSpc>
              <a:spcAft>
                <a:spcPts val="565"/>
              </a:spcAft>
            </a:pPr>
            <a:r>
              <a:rPr lang="bg-BG" sz="1900" dirty="0">
                <a:effectLst/>
                <a:latin typeface="Book Antiqua" panose="02040602050305030304" pitchFamily="18" charset="0"/>
                <a:ea typeface="Calibri" panose="020F0502020204030204" pitchFamily="34" charset="0"/>
                <a:cs typeface="Arial" pitchFamily="34" charset="0"/>
              </a:rPr>
              <a:t>С най-висока честота във временното съзъбие са децата с един пулпит на временен зъб от всичките зъби в съзъбието (56,70%). При две от децата са диагностицирани по 5 пулпитно възпалени зъби от общия брой на временните зъби 20 на брой.</a:t>
            </a:r>
          </a:p>
          <a:p>
            <a:pPr algn="just">
              <a:lnSpc>
                <a:spcPct val="115000"/>
              </a:lnSpc>
              <a:spcAft>
                <a:spcPts val="565"/>
              </a:spcAft>
            </a:pPr>
            <a:r>
              <a:rPr lang="bg-BG" sz="1900" dirty="0">
                <a:effectLst/>
                <a:latin typeface="Book Antiqua" panose="02040602050305030304" pitchFamily="18" charset="0"/>
                <a:ea typeface="Calibri" panose="020F0502020204030204" pitchFamily="34" charset="0"/>
                <a:cs typeface="Arial" pitchFamily="34" charset="0"/>
              </a:rPr>
              <a:t>В 82,10% (n=55) от изследваните деца не са диагностицирани усложнения след проведените ендодонтски лечения. При 10 от децата (14,90%) е настъпило по едно усложнение. Две от децата (3,0%) имат по две усложнения на пулпитните лечения.</a:t>
            </a:r>
          </a:p>
          <a:p>
            <a:endParaRPr lang="bg-BG" dirty="0">
              <a:latin typeface="Book Antiqua" panose="02040602050305030304" pitchFamily="18" charset="0"/>
              <a:cs typeface="Arial" pitchFamily="34" charset="0"/>
            </a:endParaRPr>
          </a:p>
        </p:txBody>
      </p:sp>
    </p:spTree>
    <p:extLst>
      <p:ext uri="{BB962C8B-B14F-4D97-AF65-F5344CB8AC3E}">
        <p14:creationId xmlns:p14="http://schemas.microsoft.com/office/powerpoint/2010/main" val="3077923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F32C6-6128-469C-B658-F9A3291C2312}"/>
              </a:ext>
            </a:extLst>
          </p:cNvPr>
          <p:cNvSpPr>
            <a:spLocks noGrp="1"/>
          </p:cNvSpPr>
          <p:nvPr>
            <p:ph type="title"/>
          </p:nvPr>
        </p:nvSpPr>
        <p:spPr>
          <a:xfrm>
            <a:off x="723384" y="246656"/>
            <a:ext cx="9404723" cy="848048"/>
          </a:xfrm>
        </p:spPr>
        <p:txBody>
          <a:bodyPr/>
          <a:lstStyle/>
          <a:p>
            <a:pPr algn="r"/>
            <a:r>
              <a:rPr lang="bg-BG" sz="4000" b="1" dirty="0">
                <a:solidFill>
                  <a:schemeClr val="accent1"/>
                </a:solidFill>
                <a:latin typeface="Book Antiqua" panose="02040602050305030304" pitchFamily="18" charset="0"/>
                <a:cs typeface="Arial" pitchFamily="34" charset="0"/>
              </a:rPr>
              <a:t>Изводи</a:t>
            </a:r>
          </a:p>
        </p:txBody>
      </p:sp>
      <p:sp>
        <p:nvSpPr>
          <p:cNvPr id="3" name="Content Placeholder 2">
            <a:extLst>
              <a:ext uri="{FF2B5EF4-FFF2-40B4-BE49-F238E27FC236}">
                <a16:creationId xmlns:a16="http://schemas.microsoft.com/office/drawing/2014/main" id="{4D5260D2-499A-4CC5-8FAB-4E1781F9BA21}"/>
              </a:ext>
            </a:extLst>
          </p:cNvPr>
          <p:cNvSpPr>
            <a:spLocks noGrp="1"/>
          </p:cNvSpPr>
          <p:nvPr>
            <p:ph idx="1"/>
          </p:nvPr>
        </p:nvSpPr>
        <p:spPr>
          <a:xfrm>
            <a:off x="193184" y="1468192"/>
            <a:ext cx="11552348" cy="4780207"/>
          </a:xfrm>
        </p:spPr>
        <p:txBody>
          <a:bodyPr/>
          <a:lstStyle/>
          <a:p>
            <a:pPr algn="just">
              <a:lnSpc>
                <a:spcPct val="150000"/>
              </a:lnSpc>
              <a:spcBef>
                <a:spcPts val="0"/>
              </a:spcBef>
            </a:pPr>
            <a:r>
              <a:rPr lang="bg-BG" sz="2400" dirty="0">
                <a:solidFill>
                  <a:srgbClr val="000000"/>
                </a:solidFill>
                <a:latin typeface="Book Antiqua" panose="02040602050305030304" pitchFamily="18" charset="0"/>
                <a:ea typeface="Calibri" panose="020F0502020204030204" pitchFamily="34" charset="0"/>
                <a:cs typeface="Arial" pitchFamily="34" charset="0"/>
              </a:rPr>
              <a:t>Н</a:t>
            </a:r>
            <a:r>
              <a:rPr lang="bg-BG" sz="2400" dirty="0">
                <a:solidFill>
                  <a:srgbClr val="000000"/>
                </a:solidFill>
                <a:effectLst/>
                <a:latin typeface="Book Antiqua" panose="02040602050305030304" pitchFamily="18" charset="0"/>
                <a:ea typeface="Calibri" panose="020F0502020204030204" pitchFamily="34" charset="0"/>
                <a:cs typeface="Arial" pitchFamily="34" charset="0"/>
              </a:rPr>
              <a:t>ай-често прилаганият метод за ендодонтско лечение на възпалението на пулпата на временните зъби е пулпотомията с формалин-резорцин (76,10% от всички случаи). Най-малко се прилага методът за </a:t>
            </a:r>
            <a:r>
              <a:rPr lang="en-GB" sz="2400" dirty="0">
                <a:solidFill>
                  <a:srgbClr val="000000"/>
                </a:solidFill>
                <a:effectLst/>
                <a:latin typeface="Book Antiqua" panose="02040602050305030304" pitchFamily="18" charset="0"/>
                <a:ea typeface="Calibri" panose="020F0502020204030204" pitchFamily="34" charset="0"/>
                <a:cs typeface="Arial" pitchFamily="34" charset="0"/>
              </a:rPr>
              <a:t>DPC </a:t>
            </a:r>
            <a:r>
              <a:rPr lang="bg-BG" sz="2400" dirty="0">
                <a:solidFill>
                  <a:srgbClr val="000000"/>
                </a:solidFill>
                <a:effectLst/>
                <a:latin typeface="Book Antiqua" panose="02040602050305030304" pitchFamily="18" charset="0"/>
                <a:ea typeface="Calibri" panose="020F0502020204030204" pitchFamily="34" charset="0"/>
                <a:cs typeface="Arial" pitchFamily="34" charset="0"/>
              </a:rPr>
              <a:t>(3,00% от всички случаи).</a:t>
            </a:r>
          </a:p>
          <a:p>
            <a:pPr algn="just">
              <a:lnSpc>
                <a:spcPct val="150000"/>
              </a:lnSpc>
              <a:spcBef>
                <a:spcPts val="0"/>
              </a:spcBef>
            </a:pPr>
            <a:r>
              <a:rPr lang="bg-BG" sz="2400" dirty="0">
                <a:solidFill>
                  <a:srgbClr val="000000"/>
                </a:solidFill>
                <a:effectLst/>
                <a:latin typeface="Book Antiqua" panose="02040602050305030304" pitchFamily="18" charset="0"/>
                <a:ea typeface="Calibri" panose="020F0502020204030204" pitchFamily="34" charset="0"/>
                <a:cs typeface="Arial" pitchFamily="34" charset="0"/>
              </a:rPr>
              <a:t> Най-малката степен на усложнения е свързана с приложения метод на пулпотомия с формалин-</a:t>
            </a:r>
            <a:r>
              <a:rPr lang="bg-BG" sz="2400" dirty="0" err="1">
                <a:solidFill>
                  <a:srgbClr val="000000"/>
                </a:solidFill>
                <a:effectLst/>
                <a:latin typeface="Book Antiqua" panose="02040602050305030304" pitchFamily="18" charset="0"/>
                <a:ea typeface="Calibri" panose="020F0502020204030204" pitchFamily="34" charset="0"/>
                <a:cs typeface="Arial" pitchFamily="34" charset="0"/>
              </a:rPr>
              <a:t>резорцин</a:t>
            </a:r>
            <a:r>
              <a:rPr lang="en-US" sz="2400" dirty="0">
                <a:solidFill>
                  <a:srgbClr val="000000"/>
                </a:solidFill>
                <a:effectLst/>
                <a:latin typeface="Book Antiqua" panose="02040602050305030304" pitchFamily="18" charset="0"/>
                <a:ea typeface="Calibri" panose="020F0502020204030204" pitchFamily="34" charset="0"/>
                <a:cs typeface="Arial" pitchFamily="34" charset="0"/>
              </a:rPr>
              <a:t>.</a:t>
            </a:r>
            <a:endParaRPr lang="bg-BG" sz="2400" dirty="0">
              <a:solidFill>
                <a:srgbClr val="000000"/>
              </a:solidFill>
              <a:effectLst/>
              <a:latin typeface="Book Antiqua" panose="02040602050305030304" pitchFamily="18" charset="0"/>
              <a:ea typeface="Calibri" panose="020F0502020204030204" pitchFamily="34" charset="0"/>
              <a:cs typeface="Arial" pitchFamily="34" charset="0"/>
            </a:endParaRPr>
          </a:p>
          <a:p>
            <a:pPr marL="0" indent="0">
              <a:buNone/>
            </a:pPr>
            <a:endParaRPr lang="bg-BG" dirty="0">
              <a:latin typeface="Book Antiqua" panose="02040602050305030304" pitchFamily="18" charset="0"/>
            </a:endParaRPr>
          </a:p>
        </p:txBody>
      </p:sp>
    </p:spTree>
    <p:extLst>
      <p:ext uri="{BB962C8B-B14F-4D97-AF65-F5344CB8AC3E}">
        <p14:creationId xmlns:p14="http://schemas.microsoft.com/office/powerpoint/2010/main" val="2731451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9D860A-74AB-4082-BC85-B95B7BB4DAC4}"/>
              </a:ext>
            </a:extLst>
          </p:cNvPr>
          <p:cNvSpPr>
            <a:spLocks noGrp="1"/>
          </p:cNvSpPr>
          <p:nvPr>
            <p:ph idx="1"/>
          </p:nvPr>
        </p:nvSpPr>
        <p:spPr>
          <a:xfrm>
            <a:off x="155864" y="1046848"/>
            <a:ext cx="11758412" cy="5422006"/>
          </a:xfrm>
        </p:spPr>
        <p:txBody>
          <a:bodyPr>
            <a:normAutofit fontScale="32500" lnSpcReduction="20000"/>
          </a:bodyPr>
          <a:lstStyle/>
          <a:p>
            <a:pPr marL="685800" algn="just">
              <a:lnSpc>
                <a:spcPct val="140000"/>
              </a:lnSpc>
              <a:spcBef>
                <a:spcPts val="0"/>
              </a:spcBef>
            </a:pPr>
            <a:r>
              <a:rPr lang="bg-BG" sz="5900" dirty="0">
                <a:solidFill>
                  <a:srgbClr val="000000"/>
                </a:solidFill>
                <a:latin typeface="Book Antiqua" panose="02040602050305030304" pitchFamily="18" charset="0"/>
                <a:ea typeface="Calibri" panose="020F0502020204030204" pitchFamily="34" charset="0"/>
                <a:cs typeface="Arial" pitchFamily="34" charset="0"/>
              </a:rPr>
              <a:t>П</a:t>
            </a:r>
            <a:r>
              <a:rPr lang="bg-BG" sz="5900" dirty="0">
                <a:solidFill>
                  <a:srgbClr val="000000"/>
                </a:solidFill>
                <a:effectLst/>
                <a:latin typeface="Book Antiqua" panose="02040602050305030304" pitchFamily="18" charset="0"/>
                <a:ea typeface="Calibri" panose="020F0502020204030204" pitchFamily="34" charset="0"/>
                <a:cs typeface="Arial" pitchFamily="34" charset="0"/>
              </a:rPr>
              <a:t>ациентите в детска възраст често се различават по нивото на отговора си към болката. Силна, продължителна, спонтанна или нощна болка навеждат към мисълта за необратим пулпит или към дентален абсцес. Анамнеза за повтаряща се нужда от аналгетици показва некроза на пулпата. </a:t>
            </a:r>
          </a:p>
          <a:p>
            <a:pPr marL="685800" algn="just">
              <a:lnSpc>
                <a:spcPct val="140000"/>
              </a:lnSpc>
              <a:spcBef>
                <a:spcPts val="0"/>
              </a:spcBef>
            </a:pPr>
            <a:r>
              <a:rPr lang="bg-BG" sz="5900" dirty="0">
                <a:solidFill>
                  <a:srgbClr val="000000"/>
                </a:solidFill>
                <a:effectLst/>
                <a:latin typeface="Book Antiqua" panose="02040602050305030304" pitchFamily="18" charset="0"/>
                <a:ea typeface="Calibri" panose="020F0502020204030204" pitchFamily="34" charset="0"/>
                <a:cs typeface="Arial" pitchFamily="34" charset="0"/>
              </a:rPr>
              <a:t>Зъбната болка намалява, когато се образува фистула и така се намалява вътрешното налягане. В тези случаи причината все още е налице и трябва да се елиминира.</a:t>
            </a:r>
          </a:p>
          <a:p>
            <a:pPr marL="685800" algn="just">
              <a:lnSpc>
                <a:spcPct val="140000"/>
              </a:lnSpc>
              <a:spcBef>
                <a:spcPts val="0"/>
              </a:spcBef>
            </a:pPr>
            <a:r>
              <a:rPr lang="bg-BG" sz="5900" dirty="0">
                <a:solidFill>
                  <a:srgbClr val="000000"/>
                </a:solidFill>
                <a:effectLst/>
                <a:latin typeface="Book Antiqua" panose="02040602050305030304" pitchFamily="18" charset="0"/>
                <a:ea typeface="Calibri" panose="020F0502020204030204" pitchFamily="34" charset="0"/>
                <a:cs typeface="Arial" pitchFamily="34" charset="0"/>
              </a:rPr>
              <a:t>При временните зъби пулпната гангрена винаги е комплицирана със засягане на периодонциума, като най-често се среща </a:t>
            </a:r>
            <a:r>
              <a:rPr lang="bg-BG" sz="5900" dirty="0">
                <a:solidFill>
                  <a:srgbClr val="000000"/>
                </a:solidFill>
                <a:latin typeface="Book Antiqua" panose="02040602050305030304" pitchFamily="18" charset="0"/>
                <a:ea typeface="Calibri" panose="020F0502020204030204" pitchFamily="34" charset="0"/>
                <a:cs typeface="Arial" pitchFamily="34" charset="0"/>
              </a:rPr>
              <a:t>О</a:t>
            </a:r>
            <a:r>
              <a:rPr lang="en-US" sz="5900" dirty="0" err="1">
                <a:solidFill>
                  <a:srgbClr val="000000"/>
                </a:solidFill>
                <a:latin typeface="Book Antiqua" panose="02040602050305030304" pitchFamily="18" charset="0"/>
                <a:ea typeface="Calibri" panose="020F0502020204030204" pitchFamily="34" charset="0"/>
                <a:cs typeface="Arial" pitchFamily="34" charset="0"/>
              </a:rPr>
              <a:t>steitis</a:t>
            </a:r>
            <a:r>
              <a:rPr lang="bg-BG" sz="5900" dirty="0">
                <a:solidFill>
                  <a:srgbClr val="000000"/>
                </a:solidFill>
                <a:latin typeface="Book Antiqua" panose="02040602050305030304" pitchFamily="18" charset="0"/>
                <a:ea typeface="Calibri" panose="020F0502020204030204" pitchFamily="34" charset="0"/>
                <a:cs typeface="Arial" pitchFamily="34" charset="0"/>
              </a:rPr>
              <a:t> </a:t>
            </a:r>
            <a:r>
              <a:rPr lang="bg-BG" sz="5900" dirty="0">
                <a:solidFill>
                  <a:srgbClr val="000000"/>
                </a:solidFill>
                <a:effectLst/>
                <a:latin typeface="Book Antiqua" panose="02040602050305030304" pitchFamily="18" charset="0"/>
                <a:ea typeface="Calibri" panose="020F0502020204030204" pitchFamily="34" charset="0"/>
                <a:cs typeface="Arial" pitchFamily="34" charset="0"/>
              </a:rPr>
              <a:t>(</a:t>
            </a:r>
            <a:r>
              <a:rPr lang="bg-BG" sz="5900" dirty="0" err="1">
                <a:solidFill>
                  <a:srgbClr val="000000"/>
                </a:solidFill>
                <a:effectLst/>
                <a:latin typeface="Book Antiqua" panose="02040602050305030304" pitchFamily="18" charset="0"/>
                <a:ea typeface="Calibri" panose="020F0502020204030204" pitchFamily="34" charset="0"/>
                <a:cs typeface="Arial" pitchFamily="34" charset="0"/>
              </a:rPr>
              <a:t>Periodontitis</a:t>
            </a:r>
            <a:r>
              <a:rPr lang="en-US" sz="5900" dirty="0">
                <a:solidFill>
                  <a:srgbClr val="000000"/>
                </a:solidFill>
                <a:effectLst/>
                <a:latin typeface="Book Antiqua" panose="02040602050305030304" pitchFamily="18" charset="0"/>
                <a:ea typeface="Calibri" panose="020F0502020204030204" pitchFamily="34" charset="0"/>
                <a:cs typeface="Arial" pitchFamily="34" charset="0"/>
              </a:rPr>
              <a:t>)</a:t>
            </a:r>
            <a:r>
              <a:rPr lang="bg-BG" sz="5900" dirty="0">
                <a:solidFill>
                  <a:srgbClr val="000000"/>
                </a:solidFill>
                <a:effectLst/>
                <a:latin typeface="Book Antiqua" panose="02040602050305030304" pitchFamily="18" charset="0"/>
                <a:ea typeface="Calibri" panose="020F0502020204030204" pitchFamily="34" charset="0"/>
                <a:cs typeface="Arial" pitchFamily="34" charset="0"/>
              </a:rPr>
              <a:t> chronica granulomatosa diffusa cum/sine fistulae. Поради отворения апекс, процесите лесно преминават в </a:t>
            </a:r>
            <a:r>
              <a:rPr lang="bg-BG" sz="5900" dirty="0" err="1">
                <a:solidFill>
                  <a:srgbClr val="000000"/>
                </a:solidFill>
                <a:effectLst/>
                <a:latin typeface="Book Antiqua" panose="02040602050305030304" pitchFamily="18" charset="0"/>
                <a:ea typeface="Calibri" panose="020F0502020204030204" pitchFamily="34" charset="0"/>
                <a:cs typeface="Arial" pitchFamily="34" charset="0"/>
              </a:rPr>
              <a:t>периапикалната</a:t>
            </a:r>
            <a:r>
              <a:rPr lang="bg-BG" sz="5900" dirty="0">
                <a:solidFill>
                  <a:srgbClr val="000000"/>
                </a:solidFill>
                <a:effectLst/>
                <a:latin typeface="Book Antiqua" panose="02040602050305030304" pitchFamily="18" charset="0"/>
                <a:ea typeface="Calibri" panose="020F0502020204030204" pitchFamily="34" charset="0"/>
                <a:cs typeface="Arial" pitchFamily="34" charset="0"/>
              </a:rPr>
              <a:t> зона и гангрената се усложнява с периодонтит, поради резорбтивните процеси в </a:t>
            </a:r>
            <a:r>
              <a:rPr lang="bg-BG" sz="5900" dirty="0" err="1">
                <a:solidFill>
                  <a:srgbClr val="000000"/>
                </a:solidFill>
                <a:effectLst/>
                <a:latin typeface="Book Antiqua" panose="02040602050305030304" pitchFamily="18" charset="0"/>
                <a:ea typeface="Calibri" panose="020F0502020204030204" pitchFamily="34" charset="0"/>
                <a:cs typeface="Arial" pitchFamily="34" charset="0"/>
              </a:rPr>
              <a:t>периапикалната</a:t>
            </a:r>
            <a:r>
              <a:rPr lang="bg-BG" sz="5900" dirty="0">
                <a:solidFill>
                  <a:srgbClr val="000000"/>
                </a:solidFill>
                <a:effectLst/>
                <a:latin typeface="Book Antiqua" panose="02040602050305030304" pitchFamily="18" charset="0"/>
                <a:ea typeface="Calibri" panose="020F0502020204030204" pitchFamily="34" charset="0"/>
                <a:cs typeface="Arial" pitchFamily="34" charset="0"/>
              </a:rPr>
              <a:t> зона, повишената остеокластна активност, като всичко това води до невъзможност за ограничаване на възпалението.</a:t>
            </a:r>
          </a:p>
          <a:p>
            <a:pPr marL="685800" algn="just">
              <a:lnSpc>
                <a:spcPct val="140000"/>
              </a:lnSpc>
              <a:spcBef>
                <a:spcPts val="0"/>
              </a:spcBef>
            </a:pPr>
            <a:r>
              <a:rPr lang="bg-BG" sz="5900" dirty="0">
                <a:solidFill>
                  <a:srgbClr val="000000"/>
                </a:solidFill>
                <a:effectLst/>
                <a:latin typeface="Book Antiqua" panose="02040602050305030304" pitchFamily="18" charset="0"/>
                <a:ea typeface="Calibri" panose="020F0502020204030204" pitchFamily="34" charset="0"/>
                <a:cs typeface="Arial" pitchFamily="34" charset="0"/>
              </a:rPr>
              <a:t>Всяка екзацербация на затихнал възпалителен процес е свързана с бурно ексудативно възпаление и абсцедиране. Процесът лесно хронифицира с образуване на фистулен ход. Намалява и болката от зъба за пациента.</a:t>
            </a:r>
          </a:p>
          <a:p>
            <a:endParaRPr lang="bg-BG" dirty="0"/>
          </a:p>
        </p:txBody>
      </p:sp>
    </p:spTree>
    <p:extLst>
      <p:ext uri="{BB962C8B-B14F-4D97-AF65-F5344CB8AC3E}">
        <p14:creationId xmlns:p14="http://schemas.microsoft.com/office/powerpoint/2010/main" val="1901485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142" y="298172"/>
            <a:ext cx="9404723" cy="770775"/>
          </a:xfrm>
        </p:spPr>
        <p:txBody>
          <a:bodyPr/>
          <a:lstStyle/>
          <a:p>
            <a:pPr algn="r"/>
            <a:r>
              <a:rPr lang="bg-BG" sz="4000" b="1" dirty="0">
                <a:solidFill>
                  <a:schemeClr val="accent1"/>
                </a:solidFill>
                <a:latin typeface="Book Antiqua" panose="02040602050305030304" pitchFamily="18" charset="0"/>
                <a:cs typeface="Arial" pitchFamily="34" charset="0"/>
              </a:rPr>
              <a:t>Клинични случаи</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202" y="1118584"/>
            <a:ext cx="3339519" cy="435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5202" y="5368567"/>
            <a:ext cx="3622854" cy="1323439"/>
          </a:xfrm>
          <a:prstGeom prst="rect">
            <a:avLst/>
          </a:prstGeom>
        </p:spPr>
        <p:txBody>
          <a:bodyPr wrap="square">
            <a:spAutoFit/>
          </a:bodyPr>
          <a:lstStyle/>
          <a:p>
            <a:pPr algn="ctr"/>
            <a:r>
              <a:rPr lang="bg-BG" sz="1600" b="1" dirty="0">
                <a:latin typeface="Book Antiqua" panose="02040602050305030304" pitchFamily="18" charset="0"/>
                <a:ea typeface="Calibri"/>
                <a:cs typeface="Arial" pitchFamily="34" charset="0"/>
              </a:rPr>
              <a:t>Препарира се гингивалната основа на кавитета на 84 и се изборва кариозният емайл в точката на контакт пункта със съседния зъб</a:t>
            </a:r>
            <a:endParaRPr lang="bg-BG" sz="1600" dirty="0">
              <a:latin typeface="Book Antiqua" panose="02040602050305030304" pitchFamily="18" charset="0"/>
              <a:cs typeface="Arial"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4436" y="1217321"/>
            <a:ext cx="5258516" cy="39453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971863" y="5368566"/>
            <a:ext cx="5258516" cy="673646"/>
          </a:xfrm>
          <a:prstGeom prst="rect">
            <a:avLst/>
          </a:prstGeom>
        </p:spPr>
        <p:txBody>
          <a:bodyPr wrap="square">
            <a:spAutoFit/>
          </a:bodyPr>
          <a:lstStyle/>
          <a:p>
            <a:pPr algn="ctr">
              <a:lnSpc>
                <a:spcPct val="107000"/>
              </a:lnSpc>
              <a:spcAft>
                <a:spcPts val="0"/>
              </a:spcAft>
            </a:pPr>
            <a:r>
              <a:rPr lang="bg-BG" b="1" dirty="0">
                <a:latin typeface="Book Antiqua" panose="02040602050305030304" pitchFamily="18" charset="0"/>
                <a:ea typeface="Calibri"/>
                <a:cs typeface="Arial" pitchFamily="34" charset="0"/>
              </a:rPr>
              <a:t>Клинична диагностика на кариесни лезии на 55, 54, 64 и 65</a:t>
            </a:r>
            <a:endParaRPr lang="bg-BG" dirty="0">
              <a:effectLst/>
              <a:latin typeface="Book Antiqua" panose="02040602050305030304" pitchFamily="18" charset="0"/>
              <a:ea typeface="Calibri"/>
              <a:cs typeface="Arial" pitchFamily="34" charset="0"/>
            </a:endParaRPr>
          </a:p>
        </p:txBody>
      </p:sp>
    </p:spTree>
    <p:extLst>
      <p:ext uri="{BB962C8B-B14F-4D97-AF65-F5344CB8AC3E}">
        <p14:creationId xmlns:p14="http://schemas.microsoft.com/office/powerpoint/2010/main" val="10555865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537" y="222586"/>
            <a:ext cx="4767881" cy="2636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134378" y="325617"/>
            <a:ext cx="5181599" cy="2585323"/>
          </a:xfrm>
          <a:prstGeom prst="rect">
            <a:avLst/>
          </a:prstGeom>
        </p:spPr>
        <p:txBody>
          <a:bodyPr wrap="square">
            <a:spAutoFit/>
          </a:bodyPr>
          <a:lstStyle/>
          <a:p>
            <a:pPr algn="just"/>
            <a:r>
              <a:rPr lang="ru-RU" b="1" dirty="0" err="1">
                <a:latin typeface="Book Antiqua" panose="02040602050305030304" pitchFamily="18" charset="0"/>
                <a:cs typeface="Arial" pitchFamily="34" charset="0"/>
              </a:rPr>
              <a:t>Рентгенографските</a:t>
            </a:r>
            <a:r>
              <a:rPr lang="ru-RU" b="1" dirty="0">
                <a:latin typeface="Book Antiqua" panose="02040602050305030304" pitchFamily="18" charset="0"/>
                <a:cs typeface="Arial" pitchFamily="34" charset="0"/>
              </a:rPr>
              <a:t> </a:t>
            </a:r>
            <a:r>
              <a:rPr lang="ru-RU" b="1" dirty="0" err="1">
                <a:latin typeface="Book Antiqua" panose="02040602050305030304" pitchFamily="18" charset="0"/>
                <a:cs typeface="Arial" pitchFamily="34" charset="0"/>
              </a:rPr>
              <a:t>промени</a:t>
            </a:r>
            <a:r>
              <a:rPr lang="ru-RU" b="1" dirty="0">
                <a:latin typeface="Book Antiqua" panose="02040602050305030304" pitchFamily="18" charset="0"/>
                <a:cs typeface="Arial" pitchFamily="34" charset="0"/>
              </a:rPr>
              <a:t> </a:t>
            </a:r>
            <a:r>
              <a:rPr lang="ru-RU" b="1" dirty="0" err="1">
                <a:latin typeface="Book Antiqua" panose="02040602050305030304" pitchFamily="18" charset="0"/>
                <a:cs typeface="Arial" pitchFamily="34" charset="0"/>
              </a:rPr>
              <a:t>варират</a:t>
            </a:r>
            <a:r>
              <a:rPr lang="ru-RU" b="1" dirty="0">
                <a:latin typeface="Book Antiqua" panose="02040602050305030304" pitchFamily="18" charset="0"/>
                <a:cs typeface="Arial" pitchFamily="34" charset="0"/>
              </a:rPr>
              <a:t> до </a:t>
            </a:r>
            <a:r>
              <a:rPr lang="ru-RU" b="1" dirty="0" err="1">
                <a:latin typeface="Book Antiqua" panose="02040602050305030304" pitchFamily="18" charset="0"/>
                <a:cs typeface="Arial" pitchFamily="34" charset="0"/>
              </a:rPr>
              <a:t>разширяване</a:t>
            </a:r>
            <a:r>
              <a:rPr lang="ru-RU" b="1" dirty="0">
                <a:latin typeface="Book Antiqua" panose="02040602050305030304" pitchFamily="18" charset="0"/>
                <a:cs typeface="Arial" pitchFamily="34" charset="0"/>
              </a:rPr>
              <a:t> на </a:t>
            </a:r>
            <a:r>
              <a:rPr lang="ru-RU" b="1" dirty="0" err="1">
                <a:latin typeface="Book Antiqua" panose="02040602050305030304" pitchFamily="18" charset="0"/>
                <a:cs typeface="Arial" pitchFamily="34" charset="0"/>
              </a:rPr>
              <a:t>периодонталното</a:t>
            </a:r>
            <a:r>
              <a:rPr lang="ru-RU" b="1" dirty="0">
                <a:latin typeface="Book Antiqua" panose="02040602050305030304" pitchFamily="18" charset="0"/>
                <a:cs typeface="Arial" pitchFamily="34" charset="0"/>
              </a:rPr>
              <a:t> пространство. Просветление </a:t>
            </a:r>
            <a:r>
              <a:rPr lang="ru-RU" b="1" dirty="0" err="1">
                <a:latin typeface="Book Antiqua" panose="02040602050305030304" pitchFamily="18" charset="0"/>
                <a:cs typeface="Arial" pitchFamily="34" charset="0"/>
              </a:rPr>
              <a:t>със</a:t>
            </a:r>
            <a:r>
              <a:rPr lang="ru-RU" b="1" dirty="0">
                <a:latin typeface="Book Antiqua" panose="02040602050305030304" pitchFamily="18" charset="0"/>
                <a:cs typeface="Arial" pitchFamily="34" charset="0"/>
              </a:rPr>
              <a:t> зона на </a:t>
            </a:r>
            <a:r>
              <a:rPr lang="ru-RU" b="1" dirty="0" err="1">
                <a:latin typeface="Book Antiqua" panose="02040602050305030304" pitchFamily="18" charset="0"/>
                <a:cs typeface="Arial" pitchFamily="34" charset="0"/>
              </a:rPr>
              <a:t>възпаление</a:t>
            </a:r>
            <a:r>
              <a:rPr lang="ru-RU" b="1" dirty="0">
                <a:latin typeface="Book Antiqua" panose="02040602050305030304" pitchFamily="18" charset="0"/>
                <a:cs typeface="Arial" pitchFamily="34" charset="0"/>
              </a:rPr>
              <a:t>, добре </a:t>
            </a:r>
            <a:r>
              <a:rPr lang="ru-RU" b="1" dirty="0" err="1">
                <a:latin typeface="Book Antiqua" panose="02040602050305030304" pitchFamily="18" charset="0"/>
                <a:cs typeface="Arial" pitchFamily="34" charset="0"/>
              </a:rPr>
              <a:t>дефинирана</a:t>
            </a:r>
            <a:r>
              <a:rPr lang="ru-RU" b="1" dirty="0">
                <a:latin typeface="Book Antiqua" panose="02040602050305030304" pitchFamily="18" charset="0"/>
                <a:cs typeface="Arial" pitchFamily="34" charset="0"/>
              </a:rPr>
              <a:t> </a:t>
            </a:r>
            <a:r>
              <a:rPr lang="ru-RU" b="1" dirty="0" err="1">
                <a:latin typeface="Book Antiqua" panose="02040602050305030304" pitchFamily="18" charset="0"/>
                <a:cs typeface="Arial" pitchFamily="34" charset="0"/>
              </a:rPr>
              <a:t>област</a:t>
            </a:r>
            <a:r>
              <a:rPr lang="ru-RU" b="1" dirty="0">
                <a:latin typeface="Book Antiqua" panose="02040602050305030304" pitchFamily="18" charset="0"/>
                <a:cs typeface="Arial" pitchFamily="34" charset="0"/>
              </a:rPr>
              <a:t> на рентгенова </a:t>
            </a:r>
            <a:r>
              <a:rPr lang="ru-RU" b="1" dirty="0" err="1">
                <a:latin typeface="Book Antiqua" panose="02040602050305030304" pitchFamily="18" charset="0"/>
                <a:cs typeface="Arial" pitchFamily="34" charset="0"/>
              </a:rPr>
              <a:t>реактивност</a:t>
            </a:r>
            <a:r>
              <a:rPr lang="ru-RU" b="1" dirty="0">
                <a:latin typeface="Book Antiqua" panose="02040602050305030304" pitchFamily="18" charset="0"/>
                <a:cs typeface="Arial" pitchFamily="34" charset="0"/>
              </a:rPr>
              <a:t> на </a:t>
            </a:r>
            <a:r>
              <a:rPr lang="ru-RU" b="1" dirty="0" err="1">
                <a:latin typeface="Book Antiqua" panose="02040602050305030304" pitchFamily="18" charset="0"/>
                <a:cs typeface="Arial" pitchFamily="34" charset="0"/>
              </a:rPr>
              <a:t>зъби</a:t>
            </a:r>
            <a:r>
              <a:rPr lang="ru-RU" b="1" dirty="0">
                <a:latin typeface="Book Antiqua" panose="02040602050305030304" pitchFamily="18" charset="0"/>
                <a:cs typeface="Arial" pitchFamily="34" charset="0"/>
              </a:rPr>
              <a:t> 74, 75 и 84. </a:t>
            </a:r>
            <a:r>
              <a:rPr lang="ru-RU" b="1" dirty="0" err="1">
                <a:latin typeface="Book Antiqua" panose="02040602050305030304" pitchFamily="18" charset="0"/>
                <a:cs typeface="Arial" pitchFamily="34" charset="0"/>
              </a:rPr>
              <a:t>Една</a:t>
            </a:r>
            <a:r>
              <a:rPr lang="ru-RU" b="1" dirty="0">
                <a:latin typeface="Book Antiqua" panose="02040602050305030304" pitchFamily="18" charset="0"/>
                <a:cs typeface="Arial" pitchFamily="34" charset="0"/>
              </a:rPr>
              <a:t> година след </a:t>
            </a:r>
            <a:r>
              <a:rPr lang="ru-RU" b="1" dirty="0" err="1">
                <a:latin typeface="Book Antiqua" panose="02040602050305030304" pitchFamily="18" charset="0"/>
                <a:cs typeface="Arial" pitchFamily="34" charset="0"/>
              </a:rPr>
              <a:t>лечението</a:t>
            </a:r>
            <a:r>
              <a:rPr lang="ru-RU" b="1" dirty="0">
                <a:latin typeface="Book Antiqua" panose="02040602050305030304" pitchFamily="18" charset="0"/>
                <a:cs typeface="Arial" pitchFamily="34" charset="0"/>
              </a:rPr>
              <a:t> на необратим </a:t>
            </a:r>
            <a:r>
              <a:rPr lang="ru-RU" b="1" dirty="0" err="1">
                <a:latin typeface="Book Antiqua" panose="02040602050305030304" pitchFamily="18" charset="0"/>
                <a:cs typeface="Arial" pitchFamily="34" charset="0"/>
              </a:rPr>
              <a:t>пулпит</a:t>
            </a:r>
            <a:r>
              <a:rPr lang="ru-RU" b="1" dirty="0">
                <a:latin typeface="Book Antiqua" panose="02040602050305030304" pitchFamily="18" charset="0"/>
                <a:cs typeface="Arial" pitchFamily="34" charset="0"/>
              </a:rPr>
              <a:t> на </a:t>
            </a:r>
            <a:r>
              <a:rPr lang="ru-RU" b="1" dirty="0" err="1">
                <a:latin typeface="Book Antiqua" panose="02040602050305030304" pitchFamily="18" charset="0"/>
                <a:cs typeface="Arial" pitchFamily="34" charset="0"/>
              </a:rPr>
              <a:t>зъб</a:t>
            </a:r>
            <a:r>
              <a:rPr lang="ru-RU" b="1" dirty="0">
                <a:latin typeface="Book Antiqua" panose="02040602050305030304" pitchFamily="18" charset="0"/>
                <a:cs typeface="Arial" pitchFamily="34" charset="0"/>
              </a:rPr>
              <a:t> 85, не се </a:t>
            </a:r>
            <a:r>
              <a:rPr lang="ru-RU" b="1" dirty="0" err="1">
                <a:latin typeface="Book Antiqua" panose="02040602050305030304" pitchFamily="18" charset="0"/>
                <a:cs typeface="Arial" pitchFamily="34" charset="0"/>
              </a:rPr>
              <a:t>установяват</a:t>
            </a:r>
            <a:r>
              <a:rPr lang="ru-RU" b="1" dirty="0">
                <a:latin typeface="Book Antiqua" panose="02040602050305030304" pitchFamily="18" charset="0"/>
                <a:cs typeface="Arial" pitchFamily="34" charset="0"/>
              </a:rPr>
              <a:t>  </a:t>
            </a:r>
            <a:r>
              <a:rPr lang="ru-RU" b="1" dirty="0" err="1">
                <a:latin typeface="Book Antiqua" panose="02040602050305030304" pitchFamily="18" charset="0"/>
                <a:cs typeface="Arial" pitchFamily="34" charset="0"/>
              </a:rPr>
              <a:t>периапикални</a:t>
            </a:r>
            <a:r>
              <a:rPr lang="ru-RU" b="1" dirty="0">
                <a:latin typeface="Book Antiqua" panose="02040602050305030304" pitchFamily="18" charset="0"/>
                <a:cs typeface="Arial" pitchFamily="34" charset="0"/>
              </a:rPr>
              <a:t> изменения и </a:t>
            </a:r>
            <a:r>
              <a:rPr lang="ru-RU" b="1" dirty="0" err="1">
                <a:latin typeface="Book Antiqua" panose="02040602050305030304" pitchFamily="18" charset="0"/>
                <a:cs typeface="Arial" pitchFamily="34" charset="0"/>
              </a:rPr>
              <a:t>промяна</a:t>
            </a:r>
            <a:r>
              <a:rPr lang="ru-RU" b="1" dirty="0">
                <a:latin typeface="Book Antiqua" panose="02040602050305030304" pitchFamily="18" charset="0"/>
                <a:cs typeface="Arial" pitchFamily="34" charset="0"/>
              </a:rPr>
              <a:t> на </a:t>
            </a:r>
            <a:r>
              <a:rPr lang="ru-RU" b="1" dirty="0" err="1">
                <a:latin typeface="Book Antiqua" panose="02040602050305030304" pitchFamily="18" charset="0"/>
                <a:cs typeface="Arial" pitchFamily="34" charset="0"/>
              </a:rPr>
              <a:t>костната</a:t>
            </a:r>
            <a:r>
              <a:rPr lang="ru-RU" b="1" dirty="0">
                <a:latin typeface="Book Antiqua" panose="02040602050305030304" pitchFamily="18" charset="0"/>
                <a:cs typeface="Arial" pitchFamily="34" charset="0"/>
              </a:rPr>
              <a:t> </a:t>
            </a:r>
            <a:r>
              <a:rPr lang="ru-RU" b="1" dirty="0" err="1">
                <a:latin typeface="Book Antiqua" panose="02040602050305030304" pitchFamily="18" charset="0"/>
                <a:cs typeface="Arial" pitchFamily="34" charset="0"/>
              </a:rPr>
              <a:t>плътност</a:t>
            </a:r>
            <a:endParaRPr lang="bg-BG" b="1" dirty="0">
              <a:latin typeface="Book Antiqua" panose="02040602050305030304" pitchFamily="18" charset="0"/>
              <a:cs typeface="Arial"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537" y="3404460"/>
            <a:ext cx="4758794" cy="2919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050664" y="4554357"/>
            <a:ext cx="5574406" cy="673646"/>
          </a:xfrm>
          <a:prstGeom prst="rect">
            <a:avLst/>
          </a:prstGeom>
        </p:spPr>
        <p:txBody>
          <a:bodyPr wrap="square">
            <a:spAutoFit/>
          </a:bodyPr>
          <a:lstStyle/>
          <a:p>
            <a:pPr algn="ctr">
              <a:lnSpc>
                <a:spcPct val="107000"/>
              </a:lnSpc>
              <a:spcAft>
                <a:spcPts val="0"/>
              </a:spcAft>
            </a:pPr>
            <a:r>
              <a:rPr lang="bg-BG" b="1" dirty="0" err="1">
                <a:latin typeface="Book Antiqua" panose="02040602050305030304" pitchFamily="18" charset="0"/>
                <a:ea typeface="Calibri"/>
                <a:cs typeface="Arial" pitchFamily="34" charset="0"/>
              </a:rPr>
              <a:t>Рентгенографска</a:t>
            </a:r>
            <a:r>
              <a:rPr lang="bg-BG" b="1" dirty="0">
                <a:latin typeface="Book Antiqua" panose="02040602050305030304" pitchFamily="18" charset="0"/>
                <a:ea typeface="Calibri"/>
                <a:cs typeface="Arial" pitchFamily="34" charset="0"/>
              </a:rPr>
              <a:t> диагностика на необратим </a:t>
            </a:r>
            <a:r>
              <a:rPr lang="bg-BG" b="1" dirty="0" err="1">
                <a:latin typeface="Book Antiqua" panose="02040602050305030304" pitchFamily="18" charset="0"/>
                <a:ea typeface="Calibri"/>
                <a:cs typeface="Arial" pitchFamily="34" charset="0"/>
              </a:rPr>
              <a:t>пулпит</a:t>
            </a:r>
            <a:r>
              <a:rPr lang="bg-BG" b="1" dirty="0">
                <a:latin typeface="Book Antiqua" panose="02040602050305030304" pitchFamily="18" charset="0"/>
                <a:ea typeface="Calibri"/>
                <a:cs typeface="Arial" pitchFamily="34" charset="0"/>
              </a:rPr>
              <a:t> на 64, 74 и 75.  </a:t>
            </a:r>
            <a:r>
              <a:rPr lang="bg-BG" b="1" dirty="0" err="1">
                <a:latin typeface="Book Antiqua" panose="02040602050305030304" pitchFamily="18" charset="0"/>
                <a:ea typeface="Calibri"/>
                <a:cs typeface="Arial" pitchFamily="34" charset="0"/>
              </a:rPr>
              <a:t>Ro</a:t>
            </a:r>
            <a:r>
              <a:rPr lang="bg-BG" b="1" dirty="0">
                <a:latin typeface="Book Antiqua" panose="02040602050305030304" pitchFamily="18" charset="0"/>
                <a:ea typeface="Calibri"/>
                <a:cs typeface="Arial" pitchFamily="34" charset="0"/>
              </a:rPr>
              <a:t> </a:t>
            </a:r>
            <a:r>
              <a:rPr lang="bg-BG" b="1" dirty="0" err="1">
                <a:latin typeface="Book Antiqua" panose="02040602050305030304" pitchFamily="18" charset="0"/>
                <a:ea typeface="Calibri"/>
                <a:cs typeface="Arial" pitchFamily="34" charset="0"/>
              </a:rPr>
              <a:t>gr</a:t>
            </a:r>
            <a:r>
              <a:rPr lang="bg-BG" b="1" dirty="0">
                <a:latin typeface="Book Antiqua" panose="02040602050305030304" pitchFamily="18" charset="0"/>
                <a:ea typeface="Calibri"/>
                <a:cs typeface="Arial" pitchFamily="34" charset="0"/>
              </a:rPr>
              <a:t>. и на зъб 65</a:t>
            </a:r>
            <a:endParaRPr lang="bg-BG" dirty="0">
              <a:effectLst/>
              <a:latin typeface="Book Antiqua" panose="02040602050305030304" pitchFamily="18" charset="0"/>
              <a:ea typeface="Calibri"/>
              <a:cs typeface="Arial" pitchFamily="34" charset="0"/>
            </a:endParaRPr>
          </a:p>
        </p:txBody>
      </p:sp>
    </p:spTree>
    <p:extLst>
      <p:ext uri="{BB962C8B-B14F-4D97-AF65-F5344CB8AC3E}">
        <p14:creationId xmlns:p14="http://schemas.microsoft.com/office/powerpoint/2010/main" val="14843699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364" y="260462"/>
            <a:ext cx="4730973" cy="6313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1043189" y="2897746"/>
            <a:ext cx="1661374" cy="1339403"/>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 name="TextBox 4"/>
          <p:cNvSpPr txBox="1"/>
          <p:nvPr/>
        </p:nvSpPr>
        <p:spPr>
          <a:xfrm>
            <a:off x="5898525" y="2446986"/>
            <a:ext cx="5151548" cy="968920"/>
          </a:xfrm>
          <a:prstGeom prst="rect">
            <a:avLst/>
          </a:prstGeom>
          <a:noFill/>
        </p:spPr>
        <p:txBody>
          <a:bodyPr wrap="square" rtlCol="0">
            <a:spAutoFit/>
          </a:bodyPr>
          <a:lstStyle/>
          <a:p>
            <a:pPr algn="just">
              <a:lnSpc>
                <a:spcPct val="150000"/>
              </a:lnSpc>
            </a:pPr>
            <a:r>
              <a:rPr lang="bg-BG" sz="2000" b="1" dirty="0">
                <a:latin typeface="Book Antiqua" panose="02040602050305030304" pitchFamily="18" charset="0"/>
                <a:cs typeface="Arial" pitchFamily="34" charset="0"/>
              </a:rPr>
              <a:t>Препариране на </a:t>
            </a:r>
            <a:r>
              <a:rPr lang="bg-BG" sz="2000" b="1" dirty="0" err="1">
                <a:latin typeface="Book Antiqua" panose="02040602050305030304" pitchFamily="18" charset="0"/>
                <a:cs typeface="Arial" pitchFamily="34" charset="0"/>
              </a:rPr>
              <a:t>ендодонтски</a:t>
            </a:r>
            <a:r>
              <a:rPr lang="bg-BG" sz="2000" b="1" dirty="0">
                <a:latin typeface="Book Antiqua" panose="02040602050305030304" pitchFamily="18" charset="0"/>
                <a:cs typeface="Arial" pitchFamily="34" charset="0"/>
              </a:rPr>
              <a:t> </a:t>
            </a:r>
            <a:r>
              <a:rPr lang="bg-BG" sz="2000" b="1" dirty="0" err="1">
                <a:latin typeface="Book Antiqua" panose="02040602050305030304" pitchFamily="18" charset="0"/>
                <a:cs typeface="Arial" pitchFamily="34" charset="0"/>
              </a:rPr>
              <a:t>кавитет</a:t>
            </a:r>
            <a:r>
              <a:rPr lang="bg-BG" sz="2000" b="1" dirty="0">
                <a:latin typeface="Book Antiqua" panose="02040602050305030304" pitchFamily="18" charset="0"/>
                <a:cs typeface="Arial" pitchFamily="34" charset="0"/>
              </a:rPr>
              <a:t> и достъп до </a:t>
            </a:r>
            <a:r>
              <a:rPr lang="bg-BG" sz="2000" b="1" dirty="0" err="1">
                <a:latin typeface="Book Antiqua" panose="02040602050305030304" pitchFamily="18" charset="0"/>
                <a:cs typeface="Arial" pitchFamily="34" charset="0"/>
              </a:rPr>
              <a:t>орифициумите</a:t>
            </a:r>
            <a:endParaRPr lang="bg-BG" sz="2000" b="1" dirty="0">
              <a:latin typeface="Book Antiqua" panose="02040602050305030304" pitchFamily="18" charset="0"/>
              <a:cs typeface="Arial" pitchFamily="34" charset="0"/>
            </a:endParaRPr>
          </a:p>
        </p:txBody>
      </p:sp>
    </p:spTree>
    <p:extLst>
      <p:ext uri="{BB962C8B-B14F-4D97-AF65-F5344CB8AC3E}">
        <p14:creationId xmlns:p14="http://schemas.microsoft.com/office/powerpoint/2010/main" val="939292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8" y="285773"/>
            <a:ext cx="4249737" cy="28654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51519" y="4290691"/>
            <a:ext cx="4140178" cy="2585323"/>
          </a:xfrm>
          <a:prstGeom prst="rect">
            <a:avLst/>
          </a:prstGeom>
        </p:spPr>
        <p:txBody>
          <a:bodyPr wrap="square">
            <a:spAutoFit/>
          </a:bodyPr>
          <a:lstStyle/>
          <a:p>
            <a:pPr algn="just">
              <a:lnSpc>
                <a:spcPct val="150000"/>
              </a:lnSpc>
            </a:pPr>
            <a:r>
              <a:rPr lang="ru-RU" b="1" dirty="0">
                <a:latin typeface="Book Antiqua" panose="02040602050305030304" pitchFamily="18" charset="0"/>
                <a:cs typeface="Arial" pitchFamily="34" charset="0"/>
              </a:rPr>
              <a:t>Д. пациент на 8 г. </a:t>
            </a:r>
            <a:r>
              <a:rPr lang="ru-RU" b="1" dirty="0" err="1">
                <a:latin typeface="Book Antiqua" panose="02040602050305030304" pitchFamily="18" charset="0"/>
                <a:cs typeface="Arial" pitchFamily="34" charset="0"/>
              </a:rPr>
              <a:t>Ro</a:t>
            </a:r>
            <a:r>
              <a:rPr lang="ru-RU" b="1" dirty="0">
                <a:latin typeface="Book Antiqua" panose="02040602050305030304" pitchFamily="18" charset="0"/>
                <a:cs typeface="Arial" pitchFamily="34" charset="0"/>
              </a:rPr>
              <a:t> </a:t>
            </a:r>
            <a:r>
              <a:rPr lang="ru-RU" b="1" dirty="0" err="1">
                <a:latin typeface="Book Antiqua" panose="02040602050305030304" pitchFamily="18" charset="0"/>
                <a:cs typeface="Arial" pitchFamily="34" charset="0"/>
              </a:rPr>
              <a:t>gr</a:t>
            </a:r>
            <a:r>
              <a:rPr lang="ru-RU" b="1" dirty="0">
                <a:latin typeface="Book Antiqua" panose="02040602050305030304" pitchFamily="18" charset="0"/>
                <a:cs typeface="Arial" pitchFamily="34" charset="0"/>
              </a:rPr>
              <a:t>. на зъб 55 по време на лечението на необратим симптоматичен пулпит с временна вложка от </a:t>
            </a:r>
            <a:r>
              <a:rPr lang="ru-RU" b="1" dirty="0" err="1">
                <a:latin typeface="Book Antiqua" panose="02040602050305030304" pitchFamily="18" charset="0"/>
                <a:cs typeface="Arial" pitchFamily="34" charset="0"/>
              </a:rPr>
              <a:t>преситен</a:t>
            </a:r>
            <a:r>
              <a:rPr lang="ru-RU" b="1" dirty="0">
                <a:latin typeface="Book Antiqua" panose="02040602050305030304" pitchFamily="18" charset="0"/>
                <a:cs typeface="Arial" pitchFamily="34" charset="0"/>
              </a:rPr>
              <a:t> </a:t>
            </a:r>
            <a:r>
              <a:rPr lang="ru-RU" b="1" dirty="0" err="1">
                <a:latin typeface="Book Antiqua" panose="02040602050305030304" pitchFamily="18" charset="0"/>
                <a:cs typeface="Arial" pitchFamily="34" charset="0"/>
              </a:rPr>
              <a:t>разтвор</a:t>
            </a:r>
            <a:r>
              <a:rPr lang="ru-RU" b="1" dirty="0">
                <a:latin typeface="Book Antiqua" panose="02040602050305030304" pitchFamily="18" charset="0"/>
                <a:cs typeface="Arial" pitchFamily="34" charset="0"/>
              </a:rPr>
              <a:t> на 40% формалин и резорцин на кристали</a:t>
            </a:r>
            <a:endParaRPr lang="bg-BG" b="1" dirty="0">
              <a:latin typeface="Book Antiqua" panose="02040602050305030304" pitchFamily="18" charset="0"/>
              <a:cs typeface="Arial" pitchFamily="34" charset="0"/>
            </a:endParaRPr>
          </a:p>
        </p:txBody>
      </p:sp>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7837"/>
          <a:stretch/>
        </p:blipFill>
        <p:spPr bwMode="auto">
          <a:xfrm>
            <a:off x="5035639" y="386366"/>
            <a:ext cx="5306096" cy="5109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035639" y="5769735"/>
            <a:ext cx="5306096" cy="707886"/>
          </a:xfrm>
          <a:prstGeom prst="rect">
            <a:avLst/>
          </a:prstGeom>
          <a:noFill/>
        </p:spPr>
        <p:txBody>
          <a:bodyPr wrap="square" rtlCol="0">
            <a:spAutoFit/>
          </a:bodyPr>
          <a:lstStyle/>
          <a:p>
            <a:pPr algn="ctr"/>
            <a:r>
              <a:rPr lang="bg-BG" sz="2000" b="1" dirty="0">
                <a:latin typeface="Book Antiqua" panose="02040602050305030304" pitchFamily="18" charset="0"/>
                <a:cs typeface="Arial" pitchFamily="34" charset="0"/>
              </a:rPr>
              <a:t>Апликация на подложка от гласлайнер (ГИЦ)</a:t>
            </a:r>
          </a:p>
        </p:txBody>
      </p:sp>
    </p:spTree>
    <p:extLst>
      <p:ext uri="{BB962C8B-B14F-4D97-AF65-F5344CB8AC3E}">
        <p14:creationId xmlns:p14="http://schemas.microsoft.com/office/powerpoint/2010/main" val="6366177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99208" y="319688"/>
            <a:ext cx="8034957" cy="646331"/>
          </a:xfrm>
          <a:prstGeom prst="rect">
            <a:avLst/>
          </a:prstGeom>
        </p:spPr>
        <p:txBody>
          <a:bodyPr wrap="none">
            <a:spAutoFit/>
          </a:bodyPr>
          <a:lstStyle/>
          <a:p>
            <a:r>
              <a:rPr lang="bg-BG" sz="3600" b="1" dirty="0">
                <a:solidFill>
                  <a:schemeClr val="accent1"/>
                </a:solidFill>
                <a:latin typeface="Book Antiqua" panose="02040602050305030304" pitchFamily="18" charset="0"/>
                <a:cs typeface="Arial" pitchFamily="34" charset="0"/>
              </a:rPr>
              <a:t>Завършено лечение с </a:t>
            </a:r>
            <a:r>
              <a:rPr lang="bg-BG" sz="3600" b="1" dirty="0" err="1">
                <a:solidFill>
                  <a:schemeClr val="accent1"/>
                </a:solidFill>
                <a:latin typeface="Book Antiqua" panose="02040602050305030304" pitchFamily="18" charset="0"/>
                <a:cs typeface="Arial" pitchFamily="34" charset="0"/>
              </a:rPr>
              <a:t>обтуриране</a:t>
            </a:r>
            <a:endParaRPr lang="bg-BG" sz="3600" b="1" dirty="0">
              <a:solidFill>
                <a:schemeClr val="accent1"/>
              </a:solidFill>
              <a:latin typeface="Book Antiqua" panose="02040602050305030304" pitchFamily="18" charset="0"/>
              <a:cs typeface="Arial" pitchFamily="34" charset="0"/>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2020"/>
          <a:stretch/>
        </p:blipFill>
        <p:spPr bwMode="auto">
          <a:xfrm>
            <a:off x="933383" y="1184856"/>
            <a:ext cx="4900478" cy="2498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4243"/>
          <a:stretch/>
        </p:blipFill>
        <p:spPr bwMode="auto">
          <a:xfrm>
            <a:off x="212166" y="4043966"/>
            <a:ext cx="2511786" cy="253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8173" y="4043966"/>
            <a:ext cx="3375160" cy="2531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8522" y="1265846"/>
            <a:ext cx="3978824" cy="5309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26943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a:latin typeface="Book Antiqua" panose="02040602050305030304" pitchFamily="18" charset="0"/>
              </a:rPr>
              <a:t>Литература</a:t>
            </a:r>
            <a:endParaRPr lang="en-US" dirty="0">
              <a:latin typeface="Book Antiqua" panose="02040602050305030304" pitchFamily="18" charset="0"/>
            </a:endParaRPr>
          </a:p>
        </p:txBody>
      </p:sp>
      <p:sp>
        <p:nvSpPr>
          <p:cNvPr id="3" name="Content Placeholder 2"/>
          <p:cNvSpPr>
            <a:spLocks noGrp="1"/>
          </p:cNvSpPr>
          <p:nvPr>
            <p:ph idx="1"/>
          </p:nvPr>
        </p:nvSpPr>
        <p:spPr>
          <a:xfrm>
            <a:off x="862446" y="1153392"/>
            <a:ext cx="9187408" cy="5095008"/>
          </a:xfrm>
        </p:spPr>
        <p:txBody>
          <a:bodyPr>
            <a:noAutofit/>
          </a:bodyPr>
          <a:lstStyle/>
          <a:p>
            <a:r>
              <a:rPr lang="bg-BG" sz="1200" dirty="0" err="1">
                <a:latin typeface="Book Antiqua" panose="02040602050305030304" pitchFamily="18" charset="0"/>
                <a:ea typeface="Calibri" panose="020F0502020204030204" pitchFamily="34" charset="0"/>
                <a:cs typeface="Times New Roman" panose="02020603050405020304" pitchFamily="18" charset="0"/>
              </a:rPr>
              <a:t>Brännström</a:t>
            </a:r>
            <a:r>
              <a:rPr lang="bg-BG" sz="1200" dirty="0">
                <a:latin typeface="Book Antiqua" panose="02040602050305030304" pitchFamily="18" charset="0"/>
                <a:ea typeface="Calibri" panose="020F0502020204030204" pitchFamily="34" charset="0"/>
                <a:cs typeface="Times New Roman" panose="02020603050405020304" pitchFamily="18" charset="0"/>
              </a:rPr>
              <a:t> M </a:t>
            </a:r>
            <a:r>
              <a:rPr lang="bg-BG" sz="1200" dirty="0" err="1">
                <a:latin typeface="Book Antiqua" panose="02040602050305030304" pitchFamily="18" charset="0"/>
                <a:ea typeface="Calibri" panose="020F0502020204030204" pitchFamily="34" charset="0"/>
                <a:cs typeface="Times New Roman" panose="02020603050405020304" pitchFamily="18" charset="0"/>
              </a:rPr>
              <a:t>et</a:t>
            </a:r>
            <a:r>
              <a:rPr lang="bg-BG" sz="1200" dirty="0">
                <a:latin typeface="Book Antiqua" panose="02040602050305030304" pitchFamily="18" charset="0"/>
                <a:ea typeface="Calibri" panose="020F0502020204030204" pitchFamily="34" charset="0"/>
                <a:cs typeface="Times New Roman" panose="02020603050405020304" pitchFamily="18" charset="0"/>
              </a:rPr>
              <a:t> </a:t>
            </a:r>
            <a:r>
              <a:rPr lang="bg-BG" sz="1200" dirty="0" err="1">
                <a:latin typeface="Book Antiqua" panose="02040602050305030304" pitchFamily="18" charset="0"/>
                <a:ea typeface="Calibri" panose="020F0502020204030204" pitchFamily="34" charset="0"/>
                <a:cs typeface="Times New Roman" panose="02020603050405020304" pitchFamily="18" charset="0"/>
              </a:rPr>
              <a:t>al</a:t>
            </a:r>
            <a:r>
              <a:rPr lang="bg-BG" sz="1200" dirty="0">
                <a:latin typeface="Book Antiqua" panose="02040602050305030304" pitchFamily="18" charset="0"/>
                <a:ea typeface="Calibri" panose="020F0502020204030204" pitchFamily="34" charset="0"/>
                <a:cs typeface="Times New Roman" panose="02020603050405020304" pitchFamily="18" charset="0"/>
              </a:rPr>
              <a:t>. 1965</a:t>
            </a:r>
          </a:p>
          <a:p>
            <a:r>
              <a:rPr lang="bg-BG" sz="1200" dirty="0" err="1">
                <a:latin typeface="Book Antiqua" panose="02040602050305030304" pitchFamily="18" charset="0"/>
                <a:ea typeface="Calibri" panose="020F0502020204030204" pitchFamily="34" charset="0"/>
                <a:cs typeface="Times New Roman" panose="02020603050405020304" pitchFamily="18" charset="0"/>
              </a:rPr>
              <a:t>Reeves</a:t>
            </a:r>
            <a:r>
              <a:rPr lang="bg-BG" sz="1200" dirty="0">
                <a:latin typeface="Book Antiqua" panose="02040602050305030304" pitchFamily="18" charset="0"/>
                <a:ea typeface="Calibri" panose="020F0502020204030204" pitchFamily="34" charset="0"/>
                <a:cs typeface="Times New Roman" panose="02020603050405020304" pitchFamily="18" charset="0"/>
              </a:rPr>
              <a:t> R </a:t>
            </a:r>
            <a:r>
              <a:rPr lang="bg-BG" sz="1200" dirty="0" err="1">
                <a:latin typeface="Book Antiqua" panose="02040602050305030304" pitchFamily="18" charset="0"/>
                <a:ea typeface="Calibri" panose="020F0502020204030204" pitchFamily="34" charset="0"/>
                <a:cs typeface="Times New Roman" panose="02020603050405020304" pitchFamily="18" charset="0"/>
              </a:rPr>
              <a:t>et</a:t>
            </a:r>
            <a:r>
              <a:rPr lang="bg-BG" sz="1200" dirty="0">
                <a:latin typeface="Book Antiqua" panose="02040602050305030304" pitchFamily="18" charset="0"/>
                <a:ea typeface="Calibri" panose="020F0502020204030204" pitchFamily="34" charset="0"/>
                <a:cs typeface="Times New Roman" panose="02020603050405020304" pitchFamily="18" charset="0"/>
              </a:rPr>
              <a:t> </a:t>
            </a:r>
            <a:r>
              <a:rPr lang="bg-BG" sz="1200" dirty="0" err="1">
                <a:latin typeface="Book Antiqua" panose="02040602050305030304" pitchFamily="18" charset="0"/>
                <a:ea typeface="Calibri" panose="020F0502020204030204" pitchFamily="34" charset="0"/>
                <a:cs typeface="Times New Roman" panose="02020603050405020304" pitchFamily="18" charset="0"/>
              </a:rPr>
              <a:t>al</a:t>
            </a:r>
            <a:r>
              <a:rPr lang="bg-BG" sz="1200" dirty="0">
                <a:latin typeface="Book Antiqua" panose="02040602050305030304" pitchFamily="18" charset="0"/>
                <a:ea typeface="Calibri" panose="020F0502020204030204" pitchFamily="34" charset="0"/>
                <a:cs typeface="Times New Roman" panose="02020603050405020304" pitchFamily="18" charset="0"/>
              </a:rPr>
              <a:t>. 1966</a:t>
            </a:r>
          </a:p>
          <a:p>
            <a:r>
              <a:rPr lang="bg-BG" sz="1200" dirty="0" err="1">
                <a:latin typeface="Book Antiqua" panose="02040602050305030304" pitchFamily="18" charset="0"/>
                <a:ea typeface="Calibri" panose="020F0502020204030204" pitchFamily="34" charset="0"/>
                <a:cs typeface="Times New Roman" panose="02020603050405020304" pitchFamily="18" charset="0"/>
              </a:rPr>
              <a:t>Bjørndal</a:t>
            </a:r>
            <a:r>
              <a:rPr lang="bg-BG" sz="1200" dirty="0">
                <a:latin typeface="Book Antiqua" panose="02040602050305030304" pitchFamily="18" charset="0"/>
                <a:ea typeface="Calibri" panose="020F0502020204030204" pitchFamily="34" charset="0"/>
                <a:cs typeface="Times New Roman" panose="02020603050405020304" pitchFamily="18" charset="0"/>
              </a:rPr>
              <a:t> L </a:t>
            </a:r>
            <a:r>
              <a:rPr lang="bg-BG" sz="1200" dirty="0" err="1">
                <a:latin typeface="Book Antiqua" panose="02040602050305030304" pitchFamily="18" charset="0"/>
                <a:ea typeface="Calibri" panose="020F0502020204030204" pitchFamily="34" charset="0"/>
                <a:cs typeface="Times New Roman" panose="02020603050405020304" pitchFamily="18" charset="0"/>
              </a:rPr>
              <a:t>et</a:t>
            </a:r>
            <a:r>
              <a:rPr lang="bg-BG" sz="1200" dirty="0">
                <a:latin typeface="Book Antiqua" panose="02040602050305030304" pitchFamily="18" charset="0"/>
                <a:ea typeface="Calibri" panose="020F0502020204030204" pitchFamily="34" charset="0"/>
                <a:cs typeface="Times New Roman" panose="02020603050405020304" pitchFamily="18" charset="0"/>
              </a:rPr>
              <a:t> </a:t>
            </a:r>
            <a:r>
              <a:rPr lang="bg-BG" sz="1200" dirty="0" err="1">
                <a:latin typeface="Book Antiqua" panose="02040602050305030304" pitchFamily="18" charset="0"/>
                <a:ea typeface="Calibri" panose="020F0502020204030204" pitchFamily="34" charset="0"/>
                <a:cs typeface="Times New Roman" panose="02020603050405020304" pitchFamily="18" charset="0"/>
              </a:rPr>
              <a:t>al</a:t>
            </a:r>
            <a:r>
              <a:rPr lang="bg-BG" sz="1200" dirty="0">
                <a:latin typeface="Book Antiqua" panose="02040602050305030304" pitchFamily="18" charset="0"/>
                <a:ea typeface="Calibri" panose="020F0502020204030204" pitchFamily="34" charset="0"/>
                <a:cs typeface="Times New Roman" panose="02020603050405020304" pitchFamily="18" charset="0"/>
              </a:rPr>
              <a:t>. 1997</a:t>
            </a:r>
          </a:p>
          <a:p>
            <a:r>
              <a:rPr lang="bg-BG" sz="1200" dirty="0" err="1">
                <a:latin typeface="Book Antiqua" panose="02040602050305030304" pitchFamily="18" charset="0"/>
                <a:ea typeface="Calibri" panose="020F0502020204030204" pitchFamily="34" charset="0"/>
                <a:cs typeface="Times New Roman" panose="02020603050405020304" pitchFamily="18" charset="0"/>
              </a:rPr>
              <a:t>Mjör</a:t>
            </a:r>
            <a:r>
              <a:rPr lang="bg-BG" sz="1200" dirty="0">
                <a:latin typeface="Book Antiqua" panose="02040602050305030304" pitchFamily="18" charset="0"/>
                <a:ea typeface="Calibri" panose="020F0502020204030204" pitchFamily="34" charset="0"/>
                <a:cs typeface="Times New Roman" panose="02020603050405020304" pitchFamily="18" charset="0"/>
              </a:rPr>
              <a:t> IA. 1985</a:t>
            </a:r>
          </a:p>
          <a:p>
            <a:r>
              <a:rPr lang="bg-BG" sz="1200" dirty="0" err="1">
                <a:latin typeface="Book Antiqua" panose="02040602050305030304" pitchFamily="18" charset="0"/>
                <a:ea typeface="Calibri" panose="020F0502020204030204" pitchFamily="34" charset="0"/>
                <a:cs typeface="Times New Roman" panose="02020603050405020304" pitchFamily="18" charset="0"/>
              </a:rPr>
              <a:t>Kleter</a:t>
            </a:r>
            <a:r>
              <a:rPr lang="bg-BG" sz="1200" dirty="0">
                <a:latin typeface="Book Antiqua" panose="02040602050305030304" pitchFamily="18" charset="0"/>
                <a:ea typeface="Calibri" panose="020F0502020204030204" pitchFamily="34" charset="0"/>
                <a:cs typeface="Times New Roman" panose="02020603050405020304" pitchFamily="18" charset="0"/>
              </a:rPr>
              <a:t> GA </a:t>
            </a:r>
            <a:r>
              <a:rPr lang="bg-BG" sz="1200" dirty="0" err="1">
                <a:latin typeface="Book Antiqua" panose="02040602050305030304" pitchFamily="18" charset="0"/>
                <a:ea typeface="Calibri" panose="020F0502020204030204" pitchFamily="34" charset="0"/>
                <a:cs typeface="Times New Roman" panose="02020603050405020304" pitchFamily="18" charset="0"/>
              </a:rPr>
              <a:t>et</a:t>
            </a:r>
            <a:r>
              <a:rPr lang="bg-BG" sz="1200" dirty="0">
                <a:latin typeface="Book Antiqua" panose="02040602050305030304" pitchFamily="18" charset="0"/>
                <a:ea typeface="Calibri" panose="020F0502020204030204" pitchFamily="34" charset="0"/>
                <a:cs typeface="Times New Roman" panose="02020603050405020304" pitchFamily="18" charset="0"/>
              </a:rPr>
              <a:t> </a:t>
            </a:r>
            <a:r>
              <a:rPr lang="bg-BG" sz="1200" dirty="0" err="1">
                <a:latin typeface="Book Antiqua" panose="02040602050305030304" pitchFamily="18" charset="0"/>
                <a:ea typeface="Calibri" panose="020F0502020204030204" pitchFamily="34" charset="0"/>
                <a:cs typeface="Times New Roman" panose="02020603050405020304" pitchFamily="18" charset="0"/>
              </a:rPr>
              <a:t>al</a:t>
            </a:r>
            <a:r>
              <a:rPr lang="bg-BG" sz="1200" dirty="0">
                <a:latin typeface="Book Antiqua" panose="02040602050305030304" pitchFamily="18" charset="0"/>
                <a:ea typeface="Calibri" panose="020F0502020204030204" pitchFamily="34" charset="0"/>
                <a:cs typeface="Times New Roman" panose="02020603050405020304" pitchFamily="18" charset="0"/>
              </a:rPr>
              <a:t>. 1998</a:t>
            </a:r>
          </a:p>
          <a:p>
            <a:r>
              <a:rPr lang="bg-BG" sz="1200" dirty="0" err="1">
                <a:latin typeface="Book Antiqua" panose="02040602050305030304" pitchFamily="18" charset="0"/>
                <a:ea typeface="Calibri" panose="020F0502020204030204" pitchFamily="34" charset="0"/>
                <a:cs typeface="Times New Roman" panose="02020603050405020304" pitchFamily="18" charset="0"/>
              </a:rPr>
              <a:t>Jontell</a:t>
            </a:r>
            <a:r>
              <a:rPr lang="bg-BG" sz="1200" dirty="0">
                <a:latin typeface="Book Antiqua" panose="02040602050305030304" pitchFamily="18" charset="0"/>
                <a:ea typeface="Calibri" panose="020F0502020204030204" pitchFamily="34" charset="0"/>
                <a:cs typeface="Times New Roman" panose="02020603050405020304" pitchFamily="18" charset="0"/>
              </a:rPr>
              <a:t> M </a:t>
            </a:r>
            <a:r>
              <a:rPr lang="bg-BG" sz="1200" dirty="0" err="1">
                <a:latin typeface="Book Antiqua" panose="02040602050305030304" pitchFamily="18" charset="0"/>
                <a:ea typeface="Calibri" panose="020F0502020204030204" pitchFamily="34" charset="0"/>
                <a:cs typeface="Times New Roman" panose="02020603050405020304" pitchFamily="18" charset="0"/>
              </a:rPr>
              <a:t>et</a:t>
            </a:r>
            <a:r>
              <a:rPr lang="bg-BG" sz="1200" dirty="0">
                <a:latin typeface="Book Antiqua" panose="02040602050305030304" pitchFamily="18" charset="0"/>
                <a:ea typeface="Calibri" panose="020F0502020204030204" pitchFamily="34" charset="0"/>
                <a:cs typeface="Times New Roman" panose="02020603050405020304" pitchFamily="18" charset="0"/>
              </a:rPr>
              <a:t> </a:t>
            </a:r>
            <a:r>
              <a:rPr lang="bg-BG" sz="1200" dirty="0" err="1">
                <a:latin typeface="Book Antiqua" panose="02040602050305030304" pitchFamily="18" charset="0"/>
                <a:ea typeface="Calibri" panose="020F0502020204030204" pitchFamily="34" charset="0"/>
                <a:cs typeface="Times New Roman" panose="02020603050405020304" pitchFamily="18" charset="0"/>
              </a:rPr>
              <a:t>al</a:t>
            </a:r>
            <a:r>
              <a:rPr lang="bg-BG" sz="1200" dirty="0">
                <a:latin typeface="Book Antiqua" panose="02040602050305030304" pitchFamily="18" charset="0"/>
                <a:ea typeface="Calibri" panose="020F0502020204030204" pitchFamily="34" charset="0"/>
                <a:cs typeface="Times New Roman" panose="02020603050405020304" pitchFamily="18" charset="0"/>
              </a:rPr>
              <a:t>. 1987</a:t>
            </a:r>
          </a:p>
          <a:p>
            <a:r>
              <a:rPr lang="bg-BG" sz="1200" dirty="0" err="1">
                <a:latin typeface="Book Antiqua" panose="02040602050305030304" pitchFamily="18" charset="0"/>
                <a:ea typeface="Calibri" panose="020F0502020204030204" pitchFamily="34" charset="0"/>
                <a:cs typeface="Times New Roman" panose="02020603050405020304" pitchFamily="18" charset="0"/>
              </a:rPr>
              <a:t>Izumi</a:t>
            </a:r>
            <a:r>
              <a:rPr lang="bg-BG" sz="1200" dirty="0">
                <a:latin typeface="Book Antiqua" panose="02040602050305030304" pitchFamily="18" charset="0"/>
                <a:ea typeface="Calibri" panose="020F0502020204030204" pitchFamily="34" charset="0"/>
                <a:cs typeface="Times New Roman" panose="02020603050405020304" pitchFamily="18" charset="0"/>
              </a:rPr>
              <a:t> T </a:t>
            </a:r>
            <a:r>
              <a:rPr lang="bg-BG" sz="1200" dirty="0" err="1">
                <a:latin typeface="Book Antiqua" panose="02040602050305030304" pitchFamily="18" charset="0"/>
                <a:ea typeface="Calibri" panose="020F0502020204030204" pitchFamily="34" charset="0"/>
                <a:cs typeface="Times New Roman" panose="02020603050405020304" pitchFamily="18" charset="0"/>
              </a:rPr>
              <a:t>et</a:t>
            </a:r>
            <a:r>
              <a:rPr lang="bg-BG" sz="1200" dirty="0">
                <a:latin typeface="Book Antiqua" panose="02040602050305030304" pitchFamily="18" charset="0"/>
                <a:ea typeface="Calibri" panose="020F0502020204030204" pitchFamily="34" charset="0"/>
                <a:cs typeface="Times New Roman" panose="02020603050405020304" pitchFamily="18" charset="0"/>
              </a:rPr>
              <a:t> </a:t>
            </a:r>
            <a:r>
              <a:rPr lang="bg-BG" sz="1200" dirty="0" err="1">
                <a:latin typeface="Book Antiqua" panose="02040602050305030304" pitchFamily="18" charset="0"/>
                <a:ea typeface="Calibri" panose="020F0502020204030204" pitchFamily="34" charset="0"/>
                <a:cs typeface="Times New Roman" panose="02020603050405020304" pitchFamily="18" charset="0"/>
              </a:rPr>
              <a:t>al</a:t>
            </a:r>
            <a:r>
              <a:rPr lang="bg-BG" sz="1200" dirty="0">
                <a:latin typeface="Book Antiqua" panose="02040602050305030304" pitchFamily="18" charset="0"/>
                <a:ea typeface="Calibri" panose="020F0502020204030204" pitchFamily="34" charset="0"/>
                <a:cs typeface="Times New Roman" panose="02020603050405020304" pitchFamily="18" charset="0"/>
              </a:rPr>
              <a:t>. 1995</a:t>
            </a:r>
          </a:p>
          <a:p>
            <a:r>
              <a:rPr lang="bg-BG" sz="1200" dirty="0" err="1">
                <a:latin typeface="Book Antiqua" panose="02040602050305030304" pitchFamily="18" charset="0"/>
                <a:ea typeface="Calibri" panose="020F0502020204030204" pitchFamily="34" charset="0"/>
                <a:cs typeface="Times New Roman" panose="02020603050405020304" pitchFamily="18" charset="0"/>
              </a:rPr>
              <a:t>Jontell</a:t>
            </a:r>
            <a:r>
              <a:rPr lang="bg-BG" sz="1200" dirty="0">
                <a:latin typeface="Book Antiqua" panose="02040602050305030304" pitchFamily="18" charset="0"/>
                <a:ea typeface="Calibri" panose="020F0502020204030204" pitchFamily="34" charset="0"/>
                <a:cs typeface="Times New Roman" panose="02020603050405020304" pitchFamily="18" charset="0"/>
              </a:rPr>
              <a:t> M </a:t>
            </a:r>
            <a:r>
              <a:rPr lang="bg-BG" sz="1200" dirty="0" err="1">
                <a:latin typeface="Book Antiqua" panose="02040602050305030304" pitchFamily="18" charset="0"/>
                <a:ea typeface="Calibri" panose="020F0502020204030204" pitchFamily="34" charset="0"/>
                <a:cs typeface="Times New Roman" panose="02020603050405020304" pitchFamily="18" charset="0"/>
              </a:rPr>
              <a:t>et</a:t>
            </a:r>
            <a:r>
              <a:rPr lang="bg-BG" sz="1200" dirty="0">
                <a:latin typeface="Book Antiqua" panose="02040602050305030304" pitchFamily="18" charset="0"/>
                <a:ea typeface="Calibri" panose="020F0502020204030204" pitchFamily="34" charset="0"/>
                <a:cs typeface="Times New Roman" panose="02020603050405020304" pitchFamily="18" charset="0"/>
              </a:rPr>
              <a:t> </a:t>
            </a:r>
            <a:r>
              <a:rPr lang="bg-BG" sz="1200" dirty="0" err="1">
                <a:latin typeface="Book Antiqua" panose="02040602050305030304" pitchFamily="18" charset="0"/>
                <a:ea typeface="Calibri" panose="020F0502020204030204" pitchFamily="34" charset="0"/>
                <a:cs typeface="Times New Roman" panose="02020603050405020304" pitchFamily="18" charset="0"/>
              </a:rPr>
              <a:t>al</a:t>
            </a:r>
            <a:r>
              <a:rPr lang="bg-BG" sz="1200" dirty="0">
                <a:latin typeface="Book Antiqua" panose="02040602050305030304" pitchFamily="18" charset="0"/>
                <a:ea typeface="Calibri" panose="020F0502020204030204" pitchFamily="34" charset="0"/>
                <a:cs typeface="Times New Roman" panose="02020603050405020304" pitchFamily="18" charset="0"/>
              </a:rPr>
              <a:t>. 1998</a:t>
            </a:r>
          </a:p>
          <a:p>
            <a:r>
              <a:rPr lang="bg-BG" sz="1200" dirty="0" err="1">
                <a:latin typeface="Book Antiqua" panose="02040602050305030304" pitchFamily="18" charset="0"/>
                <a:ea typeface="Calibri" panose="020F0502020204030204" pitchFamily="34" charset="0"/>
                <a:cs typeface="Times New Roman" panose="02020603050405020304" pitchFamily="18" charset="0"/>
              </a:rPr>
              <a:t>Kamal</a:t>
            </a:r>
            <a:r>
              <a:rPr lang="bg-BG" sz="1200" dirty="0">
                <a:latin typeface="Book Antiqua" panose="02040602050305030304" pitchFamily="18" charset="0"/>
                <a:ea typeface="Calibri" panose="020F0502020204030204" pitchFamily="34" charset="0"/>
                <a:cs typeface="Times New Roman" panose="02020603050405020304" pitchFamily="18" charset="0"/>
              </a:rPr>
              <a:t> AMN </a:t>
            </a:r>
            <a:r>
              <a:rPr lang="bg-BG" sz="1200" dirty="0" err="1">
                <a:latin typeface="Book Antiqua" panose="02040602050305030304" pitchFamily="18" charset="0"/>
                <a:ea typeface="Calibri" panose="020F0502020204030204" pitchFamily="34" charset="0"/>
                <a:cs typeface="Times New Roman" panose="02020603050405020304" pitchFamily="18" charset="0"/>
              </a:rPr>
              <a:t>et</a:t>
            </a:r>
            <a:r>
              <a:rPr lang="bg-BG" sz="1200" dirty="0">
                <a:latin typeface="Book Antiqua" panose="02040602050305030304" pitchFamily="18" charset="0"/>
                <a:ea typeface="Calibri" panose="020F0502020204030204" pitchFamily="34" charset="0"/>
                <a:cs typeface="Times New Roman" panose="02020603050405020304" pitchFamily="18" charset="0"/>
              </a:rPr>
              <a:t> </a:t>
            </a:r>
            <a:r>
              <a:rPr lang="bg-BG" sz="1200" dirty="0" err="1">
                <a:latin typeface="Book Antiqua" panose="02040602050305030304" pitchFamily="18" charset="0"/>
                <a:ea typeface="Calibri" panose="020F0502020204030204" pitchFamily="34" charset="0"/>
                <a:cs typeface="Times New Roman" panose="02020603050405020304" pitchFamily="18" charset="0"/>
              </a:rPr>
              <a:t>al</a:t>
            </a:r>
            <a:r>
              <a:rPr lang="bg-BG" sz="1200" dirty="0">
                <a:latin typeface="Book Antiqua" panose="02040602050305030304" pitchFamily="18" charset="0"/>
                <a:ea typeface="Calibri" panose="020F0502020204030204" pitchFamily="34" charset="0"/>
                <a:cs typeface="Times New Roman" panose="02020603050405020304" pitchFamily="18" charset="0"/>
              </a:rPr>
              <a:t>. 1996</a:t>
            </a:r>
          </a:p>
          <a:p>
            <a:r>
              <a:rPr lang="bg-BG" sz="1200" dirty="0" err="1">
                <a:latin typeface="Book Antiqua" panose="02040602050305030304" pitchFamily="18" charset="0"/>
                <a:ea typeface="Calibri" panose="020F0502020204030204" pitchFamily="34" charset="0"/>
                <a:cs typeface="Times New Roman" panose="02020603050405020304" pitchFamily="18" charset="0"/>
              </a:rPr>
              <a:t>Yoshiba</a:t>
            </a:r>
            <a:r>
              <a:rPr lang="bg-BG" sz="1200" dirty="0">
                <a:latin typeface="Book Antiqua" panose="02040602050305030304" pitchFamily="18" charset="0"/>
                <a:ea typeface="Calibri" panose="020F0502020204030204" pitchFamily="34" charset="0"/>
                <a:cs typeface="Times New Roman" panose="02020603050405020304" pitchFamily="18" charset="0"/>
              </a:rPr>
              <a:t> N e </a:t>
            </a:r>
            <a:r>
              <a:rPr lang="bg-BG" sz="1200" dirty="0" err="1">
                <a:latin typeface="Book Antiqua" panose="02040602050305030304" pitchFamily="18" charset="0"/>
                <a:ea typeface="Calibri" panose="020F0502020204030204" pitchFamily="34" charset="0"/>
                <a:cs typeface="Times New Roman" panose="02020603050405020304" pitchFamily="18" charset="0"/>
              </a:rPr>
              <a:t>al</a:t>
            </a:r>
            <a:r>
              <a:rPr lang="bg-BG" sz="1200" dirty="0">
                <a:latin typeface="Book Antiqua" panose="02040602050305030304" pitchFamily="18" charset="0"/>
                <a:ea typeface="Calibri" panose="020F0502020204030204" pitchFamily="34" charset="0"/>
                <a:cs typeface="Times New Roman" panose="02020603050405020304" pitchFamily="18" charset="0"/>
              </a:rPr>
              <a:t>. 1996</a:t>
            </a:r>
          </a:p>
          <a:p>
            <a:r>
              <a:rPr lang="bg-BG" sz="1200" dirty="0" err="1">
                <a:latin typeface="Book Antiqua" panose="02040602050305030304" pitchFamily="18" charset="0"/>
                <a:ea typeface="Calibri" panose="020F0502020204030204" pitchFamily="34" charset="0"/>
                <a:cs typeface="Times New Roman" panose="02020603050405020304" pitchFamily="18" charset="0"/>
              </a:rPr>
              <a:t>Bjørndal</a:t>
            </a:r>
            <a:r>
              <a:rPr lang="bg-BG" sz="1200" dirty="0">
                <a:latin typeface="Book Antiqua" panose="02040602050305030304" pitchFamily="18" charset="0"/>
                <a:ea typeface="Calibri" panose="020F0502020204030204" pitchFamily="34" charset="0"/>
                <a:cs typeface="Times New Roman" panose="02020603050405020304" pitchFamily="18" charset="0"/>
              </a:rPr>
              <a:t> L. 2001</a:t>
            </a:r>
          </a:p>
          <a:p>
            <a:r>
              <a:rPr lang="bg-BG" sz="1200" dirty="0" err="1">
                <a:latin typeface="Book Antiqua" panose="02040602050305030304" pitchFamily="18" charset="0"/>
                <a:ea typeface="Calibri" panose="020F0502020204030204" pitchFamily="34" charset="0"/>
                <a:cs typeface="Times New Roman" panose="02020603050405020304" pitchFamily="18" charset="0"/>
              </a:rPr>
              <a:t>Baume</a:t>
            </a:r>
            <a:r>
              <a:rPr lang="bg-BG" sz="1200" dirty="0">
                <a:latin typeface="Book Antiqua" panose="02040602050305030304" pitchFamily="18" charset="0"/>
                <a:ea typeface="Calibri" panose="020F0502020204030204" pitchFamily="34" charset="0"/>
                <a:cs typeface="Times New Roman" panose="02020603050405020304" pitchFamily="18" charset="0"/>
              </a:rPr>
              <a:t> LJ. 1970</a:t>
            </a:r>
          </a:p>
          <a:p>
            <a:r>
              <a:rPr lang="bg-BG" sz="1200" dirty="0" err="1">
                <a:latin typeface="Book Antiqua" panose="02040602050305030304" pitchFamily="18" charset="0"/>
                <a:ea typeface="Calibri" panose="020F0502020204030204" pitchFamily="34" charset="0"/>
                <a:cs typeface="Times New Roman" panose="02020603050405020304" pitchFamily="18" charset="0"/>
              </a:rPr>
              <a:t>Ohshima</a:t>
            </a:r>
            <a:r>
              <a:rPr lang="bg-BG" sz="1200" dirty="0">
                <a:latin typeface="Book Antiqua" panose="02040602050305030304" pitchFamily="18" charset="0"/>
                <a:ea typeface="Calibri" panose="020F0502020204030204" pitchFamily="34" charset="0"/>
                <a:cs typeface="Times New Roman" panose="02020603050405020304" pitchFamily="18" charset="0"/>
              </a:rPr>
              <a:t> H </a:t>
            </a:r>
            <a:r>
              <a:rPr lang="bg-BG" sz="1200" dirty="0" err="1">
                <a:latin typeface="Book Antiqua" panose="02040602050305030304" pitchFamily="18" charset="0"/>
                <a:ea typeface="Calibri" panose="020F0502020204030204" pitchFamily="34" charset="0"/>
                <a:cs typeface="Times New Roman" panose="02020603050405020304" pitchFamily="18" charset="0"/>
              </a:rPr>
              <a:t>et</a:t>
            </a:r>
            <a:r>
              <a:rPr lang="bg-BG" sz="1200" dirty="0">
                <a:latin typeface="Book Antiqua" panose="02040602050305030304" pitchFamily="18" charset="0"/>
                <a:ea typeface="Calibri" panose="020F0502020204030204" pitchFamily="34" charset="0"/>
                <a:cs typeface="Times New Roman" panose="02020603050405020304" pitchFamily="18" charset="0"/>
              </a:rPr>
              <a:t> </a:t>
            </a:r>
            <a:r>
              <a:rPr lang="bg-BG" sz="1200" dirty="0" err="1">
                <a:latin typeface="Book Antiqua" panose="02040602050305030304" pitchFamily="18" charset="0"/>
                <a:ea typeface="Calibri" panose="020F0502020204030204" pitchFamily="34" charset="0"/>
                <a:cs typeface="Times New Roman" panose="02020603050405020304" pitchFamily="18" charset="0"/>
              </a:rPr>
              <a:t>al</a:t>
            </a:r>
            <a:r>
              <a:rPr lang="bg-BG" sz="1200" dirty="0">
                <a:latin typeface="Book Antiqua" panose="02040602050305030304" pitchFamily="18" charset="0"/>
                <a:ea typeface="Calibri" panose="020F0502020204030204" pitchFamily="34" charset="0"/>
                <a:cs typeface="Times New Roman" panose="02020603050405020304" pitchFamily="18" charset="0"/>
              </a:rPr>
              <a:t>. 1995</a:t>
            </a:r>
          </a:p>
          <a:p>
            <a:r>
              <a:rPr lang="bg-BG" sz="1200" dirty="0" err="1">
                <a:latin typeface="Book Antiqua" panose="02040602050305030304" pitchFamily="18" charset="0"/>
                <a:ea typeface="Calibri" panose="020F0502020204030204" pitchFamily="34" charset="0"/>
              </a:rPr>
              <a:t>Lesot</a:t>
            </a:r>
            <a:r>
              <a:rPr lang="bg-BG" sz="1200" dirty="0">
                <a:latin typeface="Book Antiqua" panose="02040602050305030304" pitchFamily="18" charset="0"/>
                <a:ea typeface="Calibri" panose="020F0502020204030204" pitchFamily="34" charset="0"/>
              </a:rPr>
              <a:t> H </a:t>
            </a:r>
            <a:r>
              <a:rPr lang="bg-BG" sz="1200" dirty="0" err="1">
                <a:latin typeface="Book Antiqua" panose="02040602050305030304" pitchFamily="18" charset="0"/>
                <a:ea typeface="Calibri" panose="020F0502020204030204" pitchFamily="34" charset="0"/>
              </a:rPr>
              <a:t>et</a:t>
            </a:r>
            <a:r>
              <a:rPr lang="bg-BG" sz="1200" dirty="0">
                <a:latin typeface="Book Antiqua" panose="02040602050305030304" pitchFamily="18" charset="0"/>
                <a:ea typeface="Calibri" panose="020F0502020204030204" pitchFamily="34" charset="0"/>
              </a:rPr>
              <a:t> </a:t>
            </a:r>
            <a:r>
              <a:rPr lang="bg-BG" sz="1200" dirty="0" err="1">
                <a:latin typeface="Book Antiqua" panose="02040602050305030304" pitchFamily="18" charset="0"/>
                <a:ea typeface="Calibri" panose="020F0502020204030204" pitchFamily="34" charset="0"/>
              </a:rPr>
              <a:t>al</a:t>
            </a:r>
            <a:r>
              <a:rPr lang="bg-BG" sz="1200" dirty="0">
                <a:latin typeface="Book Antiqua" panose="02040602050305030304" pitchFamily="18" charset="0"/>
                <a:ea typeface="Calibri" panose="020F0502020204030204" pitchFamily="34" charset="0"/>
              </a:rPr>
              <a:t>. 1993</a:t>
            </a:r>
          </a:p>
          <a:p>
            <a:r>
              <a:rPr lang="bg-BG" sz="1200" dirty="0" err="1">
                <a:latin typeface="Book Antiqua" panose="02040602050305030304" pitchFamily="18" charset="0"/>
                <a:ea typeface="Calibri" panose="020F0502020204030204" pitchFamily="34" charset="0"/>
              </a:rPr>
              <a:t>Pashley</a:t>
            </a:r>
            <a:r>
              <a:rPr lang="bg-BG" sz="1200" dirty="0">
                <a:latin typeface="Book Antiqua" panose="02040602050305030304" pitchFamily="18" charset="0"/>
                <a:ea typeface="Calibri" panose="020F0502020204030204" pitchFamily="34" charset="0"/>
              </a:rPr>
              <a:t> EL </a:t>
            </a:r>
            <a:r>
              <a:rPr lang="bg-BG" sz="1200" dirty="0" err="1">
                <a:latin typeface="Book Antiqua" panose="02040602050305030304" pitchFamily="18" charset="0"/>
                <a:ea typeface="Calibri" panose="020F0502020204030204" pitchFamily="34" charset="0"/>
              </a:rPr>
              <a:t>et</a:t>
            </a:r>
            <a:r>
              <a:rPr lang="bg-BG" sz="1200" dirty="0">
                <a:latin typeface="Book Antiqua" panose="02040602050305030304" pitchFamily="18" charset="0"/>
                <a:ea typeface="Calibri" panose="020F0502020204030204" pitchFamily="34" charset="0"/>
              </a:rPr>
              <a:t> </a:t>
            </a:r>
            <a:r>
              <a:rPr lang="bg-BG" sz="1200" dirty="0" err="1">
                <a:latin typeface="Book Antiqua" panose="02040602050305030304" pitchFamily="18" charset="0"/>
                <a:ea typeface="Calibri" panose="020F0502020204030204" pitchFamily="34" charset="0"/>
              </a:rPr>
              <a:t>al</a:t>
            </a:r>
            <a:r>
              <a:rPr lang="bg-BG" sz="1200" dirty="0">
                <a:latin typeface="Book Antiqua" panose="02040602050305030304" pitchFamily="18" charset="0"/>
                <a:ea typeface="Calibri" panose="020F0502020204030204" pitchFamily="34" charset="0"/>
              </a:rPr>
              <a:t>. 1991</a:t>
            </a:r>
          </a:p>
          <a:p>
            <a:r>
              <a:rPr lang="bg-BG" sz="1200" dirty="0" err="1">
                <a:latin typeface="Book Antiqua" panose="02040602050305030304" pitchFamily="18" charset="0"/>
                <a:ea typeface="Calibri" panose="020F0502020204030204" pitchFamily="34" charset="0"/>
                <a:cs typeface="Times New Roman" panose="02020603050405020304" pitchFamily="18" charset="0"/>
              </a:rPr>
              <a:t>Duggal</a:t>
            </a:r>
            <a:r>
              <a:rPr lang="bg-BG" sz="1200" dirty="0">
                <a:latin typeface="Book Antiqua" panose="02040602050305030304" pitchFamily="18" charset="0"/>
                <a:ea typeface="Calibri" panose="020F0502020204030204" pitchFamily="34" charset="0"/>
                <a:cs typeface="Times New Roman" panose="02020603050405020304" pitchFamily="18" charset="0"/>
              </a:rPr>
              <a:t> MS </a:t>
            </a:r>
            <a:r>
              <a:rPr lang="bg-BG" sz="1200" dirty="0" err="1">
                <a:latin typeface="Book Antiqua" panose="02040602050305030304" pitchFamily="18" charset="0"/>
                <a:ea typeface="Calibri" panose="020F0502020204030204" pitchFamily="34" charset="0"/>
                <a:cs typeface="Times New Roman" panose="02020603050405020304" pitchFamily="18" charset="0"/>
              </a:rPr>
              <a:t>et</a:t>
            </a:r>
            <a:r>
              <a:rPr lang="bg-BG" sz="1200" dirty="0">
                <a:latin typeface="Book Antiqua" panose="02040602050305030304" pitchFamily="18" charset="0"/>
                <a:ea typeface="Calibri" panose="020F0502020204030204" pitchFamily="34" charset="0"/>
                <a:cs typeface="Times New Roman" panose="02020603050405020304" pitchFamily="18" charset="0"/>
              </a:rPr>
              <a:t> </a:t>
            </a:r>
            <a:r>
              <a:rPr lang="bg-BG" sz="1200" dirty="0" err="1">
                <a:latin typeface="Book Antiqua" panose="02040602050305030304" pitchFamily="18" charset="0"/>
                <a:ea typeface="Calibri" panose="020F0502020204030204" pitchFamily="34" charset="0"/>
                <a:cs typeface="Times New Roman" panose="02020603050405020304" pitchFamily="18" charset="0"/>
              </a:rPr>
              <a:t>al</a:t>
            </a:r>
            <a:r>
              <a:rPr lang="bg-BG" sz="1200" dirty="0">
                <a:latin typeface="Book Antiqua" panose="02040602050305030304" pitchFamily="18" charset="0"/>
                <a:ea typeface="Calibri" panose="020F0502020204030204" pitchFamily="34" charset="0"/>
                <a:cs typeface="Times New Roman" panose="02020603050405020304" pitchFamily="18" charset="0"/>
              </a:rPr>
              <a:t>. 2015</a:t>
            </a:r>
          </a:p>
          <a:p>
            <a:r>
              <a:rPr lang="bg-BG" sz="1200" dirty="0">
                <a:latin typeface="Book Antiqua" panose="02040602050305030304" pitchFamily="18" charset="0"/>
                <a:ea typeface="Calibri" panose="020F0502020204030204" pitchFamily="34" charset="0"/>
                <a:cs typeface="Times New Roman" panose="02020603050405020304" pitchFamily="18" charset="0"/>
              </a:rPr>
              <a:t>Шарков Н. </a:t>
            </a:r>
            <a:r>
              <a:rPr lang="bg-BG" sz="1200" dirty="0" err="1">
                <a:latin typeface="Book Antiqua" panose="02040602050305030304" pitchFamily="18" charset="0"/>
                <a:ea typeface="Calibri" panose="020F0502020204030204" pitchFamily="34" charset="0"/>
                <a:cs typeface="Times New Roman" panose="02020603050405020304" pitchFamily="18" charset="0"/>
              </a:rPr>
              <a:t>Дентамедика</a:t>
            </a:r>
            <a:r>
              <a:rPr lang="bg-BG" sz="1200" dirty="0">
                <a:latin typeface="Book Antiqua" panose="02040602050305030304" pitchFamily="18" charset="0"/>
                <a:ea typeface="Calibri" panose="020F0502020204030204" pitchFamily="34" charset="0"/>
                <a:cs typeface="Times New Roman" panose="02020603050405020304" pitchFamily="18" charset="0"/>
              </a:rPr>
              <a:t>; бр. 9, септ. 2017:2</a:t>
            </a:r>
          </a:p>
          <a:p>
            <a:r>
              <a:rPr lang="bg-BG" sz="1200" dirty="0">
                <a:latin typeface="Book Antiqua" panose="02040602050305030304" pitchFamily="18" charset="0"/>
                <a:ea typeface="Calibri" panose="020F0502020204030204" pitchFamily="34" charset="0"/>
                <a:cs typeface="Arial" pitchFamily="34" charset="0"/>
              </a:rPr>
              <a:t>Национално сдружение на лекарите по детска дентална медицина.</a:t>
            </a:r>
            <a:endParaRPr lang="bg-BG" sz="1200" dirty="0">
              <a:latin typeface="Book Antiqua" panose="02040602050305030304" pitchFamily="18" charset="0"/>
              <a:ea typeface="Calibri" panose="020F0502020204030204" pitchFamily="34" charset="0"/>
              <a:cs typeface="Times New Roman" panose="02020603050405020304" pitchFamily="18" charset="0"/>
            </a:endParaRPr>
          </a:p>
          <a:p>
            <a:endParaRPr lang="en-US" sz="1200" dirty="0">
              <a:latin typeface="Book Antiqua" panose="02040602050305030304" pitchFamily="18" charset="0"/>
            </a:endParaRPr>
          </a:p>
        </p:txBody>
      </p:sp>
    </p:spTree>
    <p:extLst>
      <p:ext uri="{BB962C8B-B14F-4D97-AF65-F5344CB8AC3E}">
        <p14:creationId xmlns:p14="http://schemas.microsoft.com/office/powerpoint/2010/main" val="17254727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94EA5A-1B79-4EB8-B11C-08D20B80F8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774" y="1398568"/>
            <a:ext cx="6703722" cy="5027792"/>
          </a:xfrm>
          <a:prstGeom prst="rect">
            <a:avLst/>
          </a:prstGeom>
        </p:spPr>
      </p:pic>
      <p:sp>
        <p:nvSpPr>
          <p:cNvPr id="7" name="TextBox 6">
            <a:extLst>
              <a:ext uri="{FF2B5EF4-FFF2-40B4-BE49-F238E27FC236}">
                <a16:creationId xmlns:a16="http://schemas.microsoft.com/office/drawing/2014/main" id="{6327F35E-ED5A-45F8-8960-D801E912A14D}"/>
              </a:ext>
            </a:extLst>
          </p:cNvPr>
          <p:cNvSpPr txBox="1"/>
          <p:nvPr/>
        </p:nvSpPr>
        <p:spPr>
          <a:xfrm>
            <a:off x="218940" y="3204577"/>
            <a:ext cx="8845547" cy="1323439"/>
          </a:xfrm>
          <a:prstGeom prst="rect">
            <a:avLst/>
          </a:prstGeom>
          <a:noFill/>
        </p:spPr>
        <p:txBody>
          <a:bodyPr wrap="square">
            <a:spAutoFit/>
          </a:bodyPr>
          <a:lstStyle/>
          <a:p>
            <a:r>
              <a:rPr lang="bg-BG" sz="4000" b="1" dirty="0">
                <a:solidFill>
                  <a:srgbClr val="000000"/>
                </a:solidFill>
                <a:latin typeface="Book Antiqua" panose="02040602050305030304" pitchFamily="18" charset="0"/>
                <a:ea typeface="Calibri" panose="020F0502020204030204" pitchFamily="34" charset="0"/>
                <a:cs typeface="Arial" pitchFamily="34" charset="0"/>
              </a:rPr>
              <a:t>Благодаря за</a:t>
            </a:r>
          </a:p>
          <a:p>
            <a:r>
              <a:rPr lang="bg-BG" sz="4000" b="1" dirty="0" err="1">
                <a:solidFill>
                  <a:srgbClr val="000000"/>
                </a:solidFill>
                <a:latin typeface="Book Antiqua" panose="02040602050305030304" pitchFamily="18" charset="0"/>
                <a:ea typeface="Calibri" panose="020F0502020204030204" pitchFamily="34" charset="0"/>
                <a:cs typeface="Arial" pitchFamily="34" charset="0"/>
              </a:rPr>
              <a:t>в</a:t>
            </a:r>
            <a:r>
              <a:rPr lang="bg-BG" sz="4000" b="1" dirty="0" err="1">
                <a:solidFill>
                  <a:srgbClr val="000000"/>
                </a:solidFill>
                <a:effectLst/>
                <a:latin typeface="Book Antiqua" panose="02040602050305030304" pitchFamily="18" charset="0"/>
                <a:ea typeface="Calibri" panose="020F0502020204030204" pitchFamily="34" charset="0"/>
                <a:cs typeface="Arial" pitchFamily="34" charset="0"/>
              </a:rPr>
              <a:t>нимането</a:t>
            </a:r>
            <a:r>
              <a:rPr lang="bg-BG" sz="4000" b="1" dirty="0">
                <a:solidFill>
                  <a:srgbClr val="000000"/>
                </a:solidFill>
                <a:effectLst/>
                <a:latin typeface="Book Antiqua" panose="02040602050305030304" pitchFamily="18" charset="0"/>
                <a:ea typeface="Calibri" panose="020F0502020204030204" pitchFamily="34" charset="0"/>
                <a:cs typeface="Arial" pitchFamily="34" charset="0"/>
              </a:rPr>
              <a:t>!</a:t>
            </a:r>
          </a:p>
        </p:txBody>
      </p:sp>
    </p:spTree>
    <p:extLst>
      <p:ext uri="{BB962C8B-B14F-4D97-AF65-F5344CB8AC3E}">
        <p14:creationId xmlns:p14="http://schemas.microsoft.com/office/powerpoint/2010/main" val="1577303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C5CBD-D58D-4B6A-8237-5F1FB336CD32}"/>
              </a:ext>
            </a:extLst>
          </p:cNvPr>
          <p:cNvSpPr>
            <a:spLocks noGrp="1"/>
          </p:cNvSpPr>
          <p:nvPr>
            <p:ph type="title"/>
          </p:nvPr>
        </p:nvSpPr>
        <p:spPr>
          <a:xfrm>
            <a:off x="646111" y="452718"/>
            <a:ext cx="9244863" cy="1066989"/>
          </a:xfrm>
        </p:spPr>
        <p:txBody>
          <a:bodyPr/>
          <a:lstStyle/>
          <a:p>
            <a:pPr algn="r"/>
            <a:r>
              <a:rPr lang="bg-BG" sz="3200" b="1" dirty="0">
                <a:solidFill>
                  <a:schemeClr val="accent1"/>
                </a:solidFill>
                <a:effectLst/>
                <a:latin typeface="Book Antiqua" panose="02040602050305030304" pitchFamily="18" charset="0"/>
                <a:ea typeface="Calibri" panose="020F0502020204030204" pitchFamily="34" charset="0"/>
                <a:cs typeface="Arial" pitchFamily="34" charset="0"/>
              </a:rPr>
              <a:t>Етиология и патогенеза на пулпита на временните зъби</a:t>
            </a:r>
            <a:endParaRPr lang="bg-BG" sz="3200" dirty="0">
              <a:solidFill>
                <a:schemeClr val="accent1"/>
              </a:solidFill>
              <a:latin typeface="Book Antiqua" panose="02040602050305030304" pitchFamily="18" charset="0"/>
              <a:cs typeface="Arial" pitchFamily="34" charset="0"/>
            </a:endParaRPr>
          </a:p>
        </p:txBody>
      </p:sp>
      <p:sp>
        <p:nvSpPr>
          <p:cNvPr id="3" name="Content Placeholder 2">
            <a:extLst>
              <a:ext uri="{FF2B5EF4-FFF2-40B4-BE49-F238E27FC236}">
                <a16:creationId xmlns:a16="http://schemas.microsoft.com/office/drawing/2014/main" id="{C673DA8F-7FD3-42CA-9AF3-E9C4393772A0}"/>
              </a:ext>
            </a:extLst>
          </p:cNvPr>
          <p:cNvSpPr>
            <a:spLocks noGrp="1"/>
          </p:cNvSpPr>
          <p:nvPr>
            <p:ph idx="1"/>
          </p:nvPr>
        </p:nvSpPr>
        <p:spPr>
          <a:xfrm>
            <a:off x="273384" y="1794202"/>
            <a:ext cx="11694017" cy="5063798"/>
          </a:xfrm>
        </p:spPr>
        <p:txBody>
          <a:bodyPr>
            <a:noAutofit/>
          </a:bodyPr>
          <a:lstStyle/>
          <a:p>
            <a:pPr marL="504000" indent="-285750" algn="just">
              <a:lnSpc>
                <a:spcPct val="120000"/>
              </a:lnSpc>
              <a:spcBef>
                <a:spcPts val="0"/>
              </a:spcBef>
            </a:pPr>
            <a:r>
              <a:rPr lang="bg-BG" dirty="0">
                <a:solidFill>
                  <a:srgbClr val="000000"/>
                </a:solidFill>
                <a:effectLst/>
                <a:latin typeface="Book Antiqua" panose="02040602050305030304" pitchFamily="18" charset="0"/>
                <a:ea typeface="Calibri" panose="020F0502020204030204" pitchFamily="34" charset="0"/>
                <a:cs typeface="Arial" pitchFamily="34" charset="0"/>
              </a:rPr>
              <a:t>Основният етиологичен фактор на пулпита в детска възраст са микроорганизмите, които се натрупват от кариесната кухина. Това са главно аеробни микроорганизми или анаеробни микроорганизми с аеробни. Освен това пулпитът може да се развие под въздействието на травматични, химични и температурни фактори.</a:t>
            </a:r>
          </a:p>
          <a:p>
            <a:pPr marL="504000" indent="-285750" algn="just">
              <a:lnSpc>
                <a:spcPct val="120000"/>
              </a:lnSpc>
              <a:spcBef>
                <a:spcPts val="0"/>
              </a:spcBef>
            </a:pPr>
            <a:r>
              <a:rPr lang="bg-BG" dirty="0">
                <a:solidFill>
                  <a:srgbClr val="000000"/>
                </a:solidFill>
                <a:effectLst/>
                <a:latin typeface="Book Antiqua" panose="02040602050305030304" pitchFamily="18" charset="0"/>
                <a:ea typeface="Calibri" panose="020F0502020204030204" pitchFamily="34" charset="0"/>
                <a:cs typeface="Arial" pitchFamily="34" charset="0"/>
              </a:rPr>
              <a:t>Характерно за възпалението, което се развива под действието на инфекциозния фактор, е, че токсините и продуктите от метаболизма на микроорганизмите действат върху съединителна тъкан. Ензимите на микроорганизмите участват в метаболизма им, което се съпровожда от образуването на продукти от пулпното разпадане, което оказва влияние върху други, но здрави зони на твърдите зъбни структури. </a:t>
            </a:r>
          </a:p>
          <a:p>
            <a:pPr marL="504000" indent="-285750" algn="just">
              <a:lnSpc>
                <a:spcPct val="120000"/>
              </a:lnSpc>
              <a:spcBef>
                <a:spcPts val="0"/>
              </a:spcBef>
            </a:pPr>
            <a:r>
              <a:rPr lang="bg-BG" dirty="0">
                <a:solidFill>
                  <a:srgbClr val="000000"/>
                </a:solidFill>
                <a:effectLst/>
                <a:latin typeface="Book Antiqua" panose="02040602050305030304" pitchFamily="18" charset="0"/>
                <a:ea typeface="Calibri" panose="020F0502020204030204" pitchFamily="34" charset="0"/>
                <a:cs typeface="Arial" pitchFamily="34" charset="0"/>
              </a:rPr>
              <a:t>Хистаминът и други вещества подпомагат развитието на възпаление, а също левкотоксинът и други биоактивни връзки. По-често пулпитът се развива в резултат на дълбок и усложнен зъбен кариес.</a:t>
            </a:r>
            <a:endParaRPr lang="bg-BG" dirty="0">
              <a:latin typeface="Book Antiqua" panose="02040602050305030304" pitchFamily="18" charset="0"/>
            </a:endParaRPr>
          </a:p>
        </p:txBody>
      </p:sp>
      <p:pic>
        <p:nvPicPr>
          <p:cNvPr id="4" name="Picture 24" descr="Diagnodent-Pen_0">
            <a:extLst>
              <a:ext uri="{FF2B5EF4-FFF2-40B4-BE49-F238E27FC236}">
                <a16:creationId xmlns:a16="http://schemas.microsoft.com/office/drawing/2014/main" id="{5E1F049F-74B7-4971-A55C-B2E249CB77CA}"/>
              </a:ext>
            </a:extLst>
          </p:cNvPr>
          <p:cNvPicPr>
            <a:picLocks noChangeAspect="1" noChangeArrowheads="1"/>
          </p:cNvPicPr>
          <p:nvPr/>
        </p:nvPicPr>
        <p:blipFill>
          <a:blip r:embed="rId2" cstate="print"/>
          <a:srcRect/>
          <a:stretch>
            <a:fillRect/>
          </a:stretch>
        </p:blipFill>
        <p:spPr bwMode="auto">
          <a:xfrm>
            <a:off x="9994006" y="-10591"/>
            <a:ext cx="2197994" cy="1656686"/>
          </a:xfrm>
          <a:prstGeom prst="rect">
            <a:avLst/>
          </a:prstGeom>
          <a:ln>
            <a:noFill/>
          </a:ln>
          <a:effectLst>
            <a:softEdge rad="112500"/>
          </a:effectLst>
        </p:spPr>
      </p:pic>
    </p:spTree>
    <p:extLst>
      <p:ext uri="{BB962C8B-B14F-4D97-AF65-F5344CB8AC3E}">
        <p14:creationId xmlns:p14="http://schemas.microsoft.com/office/powerpoint/2010/main" val="2418609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138DB-FA3B-4FE0-9120-191C4D46C537}"/>
              </a:ext>
            </a:extLst>
          </p:cNvPr>
          <p:cNvSpPr>
            <a:spLocks noGrp="1"/>
          </p:cNvSpPr>
          <p:nvPr>
            <p:ph type="title"/>
          </p:nvPr>
        </p:nvSpPr>
        <p:spPr>
          <a:xfrm>
            <a:off x="167425" y="130746"/>
            <a:ext cx="10174310" cy="1182899"/>
          </a:xfrm>
        </p:spPr>
        <p:txBody>
          <a:bodyPr/>
          <a:lstStyle/>
          <a:p>
            <a:pPr algn="r"/>
            <a:r>
              <a:rPr lang="bg-BG" sz="2800" b="1" dirty="0">
                <a:solidFill>
                  <a:schemeClr val="accent1"/>
                </a:solidFill>
                <a:effectLst/>
                <a:latin typeface="Arial" pitchFamily="34" charset="0"/>
                <a:ea typeface="Calibri" panose="020F0502020204030204" pitchFamily="34" charset="0"/>
                <a:cs typeface="Arial" pitchFamily="34" charset="0"/>
              </a:rPr>
              <a:t>Съвременна класификация приета от Националното сдружение на лекарите по детска дентална медицина (НСЛДДМ) в </a:t>
            </a:r>
            <a:r>
              <a:rPr lang="bg-BG" sz="2400" b="1" dirty="0">
                <a:solidFill>
                  <a:schemeClr val="accent1"/>
                </a:solidFill>
                <a:effectLst/>
                <a:latin typeface="Book Antiqua" panose="02040602050305030304" pitchFamily="18" charset="0"/>
                <a:ea typeface="Calibri" panose="020F0502020204030204" pitchFamily="34" charset="0"/>
                <a:cs typeface="Arial" pitchFamily="34" charset="0"/>
              </a:rPr>
              <a:t>България</a:t>
            </a:r>
            <a:br>
              <a:rPr lang="bg-BG" sz="2400" dirty="0">
                <a:solidFill>
                  <a:schemeClr val="accent1"/>
                </a:solidFill>
                <a:effectLst/>
                <a:latin typeface="Book Antiqua" panose="02040602050305030304" pitchFamily="18" charset="0"/>
                <a:ea typeface="Calibri" panose="020F0502020204030204" pitchFamily="34" charset="0"/>
              </a:rPr>
            </a:br>
            <a:endParaRPr lang="bg-BG" sz="2400" dirty="0">
              <a:solidFill>
                <a:schemeClr val="accent1"/>
              </a:solidFill>
              <a:latin typeface="Book Antiqua" panose="02040602050305030304" pitchFamily="18" charset="0"/>
            </a:endParaRPr>
          </a:p>
        </p:txBody>
      </p:sp>
      <p:sp>
        <p:nvSpPr>
          <p:cNvPr id="3" name="Content Placeholder 2">
            <a:extLst>
              <a:ext uri="{FF2B5EF4-FFF2-40B4-BE49-F238E27FC236}">
                <a16:creationId xmlns:a16="http://schemas.microsoft.com/office/drawing/2014/main" id="{8C7FE36D-1327-4A6F-BB68-935753BABF04}"/>
              </a:ext>
            </a:extLst>
          </p:cNvPr>
          <p:cNvSpPr>
            <a:spLocks noGrp="1"/>
          </p:cNvSpPr>
          <p:nvPr>
            <p:ph idx="1"/>
          </p:nvPr>
        </p:nvSpPr>
        <p:spPr>
          <a:xfrm>
            <a:off x="425004" y="1702348"/>
            <a:ext cx="9650608" cy="4702934"/>
          </a:xfrm>
        </p:spPr>
        <p:txBody>
          <a:bodyPr/>
          <a:lstStyle/>
          <a:p>
            <a:pPr marL="342900" lvl="0" indent="-342900" algn="just">
              <a:lnSpc>
                <a:spcPct val="115000"/>
              </a:lnSpc>
              <a:spcAft>
                <a:spcPts val="1000"/>
              </a:spcAft>
              <a:buFont typeface="+mj-lt"/>
              <a:buAutoNum type="arabicPeriod"/>
            </a:pPr>
            <a:r>
              <a:rPr lang="bg-BG" sz="2800" dirty="0">
                <a:effectLst/>
                <a:latin typeface="Book Antiqua" panose="02040602050305030304" pitchFamily="18" charset="0"/>
                <a:ea typeface="Calibri" panose="020F0502020204030204" pitchFamily="34" charset="0"/>
                <a:cs typeface="Times New Roman" panose="02020603050405020304" pitchFamily="18" charset="0"/>
              </a:rPr>
              <a:t>Обратими пулпити (Reversible pulpitis)</a:t>
            </a:r>
          </a:p>
          <a:p>
            <a:pPr marL="742950" lvl="1" indent="-285750" algn="just">
              <a:lnSpc>
                <a:spcPct val="115000"/>
              </a:lnSpc>
              <a:spcAft>
                <a:spcPts val="800"/>
              </a:spcAft>
              <a:buFont typeface="+mj-lt"/>
              <a:buAutoNum type="alphaLcPeriod"/>
            </a:pPr>
            <a:r>
              <a:rPr lang="bg-BG" sz="2800" dirty="0">
                <a:effectLst/>
                <a:latin typeface="Book Antiqua" panose="02040602050305030304" pitchFamily="18" charset="0"/>
                <a:ea typeface="Calibri" panose="020F0502020204030204" pitchFamily="34" charset="0"/>
                <a:cs typeface="Times New Roman" panose="02020603050405020304" pitchFamily="18" charset="0"/>
              </a:rPr>
              <a:t>Closed asymtomatic pulpitis</a:t>
            </a:r>
          </a:p>
          <a:p>
            <a:pPr marL="742950" lvl="1" indent="-285750" algn="just">
              <a:lnSpc>
                <a:spcPct val="115000"/>
              </a:lnSpc>
              <a:spcAft>
                <a:spcPts val="800"/>
              </a:spcAft>
              <a:buFont typeface="+mj-lt"/>
              <a:buAutoNum type="alphaLcPeriod"/>
            </a:pPr>
            <a:r>
              <a:rPr lang="bg-BG" sz="2800" dirty="0">
                <a:effectLst/>
                <a:latin typeface="Book Antiqua" panose="02040602050305030304" pitchFamily="18" charset="0"/>
                <a:ea typeface="Calibri" panose="020F0502020204030204" pitchFamily="34" charset="0"/>
                <a:cs typeface="Times New Roman" panose="02020603050405020304" pitchFamily="18" charset="0"/>
              </a:rPr>
              <a:t>Opened asymtomatic pulpitis</a:t>
            </a:r>
          </a:p>
          <a:p>
            <a:pPr marL="342900" lvl="0" indent="-342900" algn="just">
              <a:lnSpc>
                <a:spcPct val="115000"/>
              </a:lnSpc>
              <a:spcAft>
                <a:spcPts val="800"/>
              </a:spcAft>
              <a:buFont typeface="+mj-lt"/>
              <a:buAutoNum type="arabicPeriod"/>
            </a:pPr>
            <a:r>
              <a:rPr lang="bg-BG" sz="2800" dirty="0">
                <a:effectLst/>
                <a:latin typeface="Book Antiqua" panose="02040602050305030304" pitchFamily="18" charset="0"/>
                <a:ea typeface="Calibri" panose="020F0502020204030204" pitchFamily="34" charset="0"/>
                <a:cs typeface="Times New Roman" panose="02020603050405020304" pitchFamily="18" charset="0"/>
              </a:rPr>
              <a:t>Необратими пулпити (Irreversible pulpitis)</a:t>
            </a:r>
          </a:p>
          <a:p>
            <a:pPr marL="742950" lvl="1" indent="-285750" algn="just">
              <a:lnSpc>
                <a:spcPct val="115000"/>
              </a:lnSpc>
              <a:spcAft>
                <a:spcPts val="800"/>
              </a:spcAft>
              <a:buFont typeface="+mj-lt"/>
              <a:buAutoNum type="alphaLcPeriod"/>
            </a:pPr>
            <a:r>
              <a:rPr lang="bg-BG" sz="2800" dirty="0">
                <a:effectLst/>
                <a:latin typeface="Book Antiqua" panose="02040602050305030304" pitchFamily="18" charset="0"/>
                <a:ea typeface="Calibri" panose="020F0502020204030204" pitchFamily="34" charset="0"/>
                <a:cs typeface="Times New Roman" panose="02020603050405020304" pitchFamily="18" charset="0"/>
              </a:rPr>
              <a:t>Closed symtomatic pulpitis</a:t>
            </a:r>
          </a:p>
          <a:p>
            <a:pPr marL="742950" lvl="1" indent="-285750" algn="just">
              <a:lnSpc>
                <a:spcPct val="115000"/>
              </a:lnSpc>
              <a:spcAft>
                <a:spcPts val="800"/>
              </a:spcAft>
              <a:buFont typeface="+mj-lt"/>
              <a:buAutoNum type="alphaLcPeriod"/>
            </a:pPr>
            <a:r>
              <a:rPr lang="bg-BG" sz="2800" dirty="0">
                <a:effectLst/>
                <a:latin typeface="Book Antiqua" panose="02040602050305030304" pitchFamily="18" charset="0"/>
                <a:ea typeface="Calibri" panose="020F0502020204030204" pitchFamily="34" charset="0"/>
                <a:cs typeface="Times New Roman" panose="02020603050405020304" pitchFamily="18" charset="0"/>
              </a:rPr>
              <a:t>Opened symtomatic pulpitis</a:t>
            </a:r>
          </a:p>
          <a:p>
            <a:pPr marL="0" indent="0">
              <a:buNone/>
            </a:pPr>
            <a:endParaRPr lang="bg-BG" dirty="0"/>
          </a:p>
        </p:txBody>
      </p:sp>
      <p:pic>
        <p:nvPicPr>
          <p:cNvPr id="5" name="Picture 4">
            <a:extLst>
              <a:ext uri="{FF2B5EF4-FFF2-40B4-BE49-F238E27FC236}">
                <a16:creationId xmlns:a16="http://schemas.microsoft.com/office/drawing/2014/main" id="{8247654B-627A-4DCA-B776-89388F5A34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887" y="4553944"/>
            <a:ext cx="3581400" cy="2057400"/>
          </a:xfrm>
          <a:prstGeom prst="rect">
            <a:avLst/>
          </a:prstGeom>
          <a:ln>
            <a:noFill/>
          </a:ln>
          <a:effectLst>
            <a:softEdge rad="112500"/>
          </a:effectLst>
        </p:spPr>
      </p:pic>
    </p:spTree>
    <p:extLst>
      <p:ext uri="{BB962C8B-B14F-4D97-AF65-F5344CB8AC3E}">
        <p14:creationId xmlns:p14="http://schemas.microsoft.com/office/powerpoint/2010/main" val="1237874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6D79F-253B-4FEF-BDA0-5078D46BA5F9}"/>
              </a:ext>
            </a:extLst>
          </p:cNvPr>
          <p:cNvSpPr>
            <a:spLocks noGrp="1"/>
          </p:cNvSpPr>
          <p:nvPr>
            <p:ph type="title"/>
          </p:nvPr>
        </p:nvSpPr>
        <p:spPr>
          <a:xfrm>
            <a:off x="649357" y="227431"/>
            <a:ext cx="9537832" cy="912256"/>
          </a:xfrm>
        </p:spPr>
        <p:txBody>
          <a:bodyPr/>
          <a:lstStyle/>
          <a:p>
            <a:pPr algn="r"/>
            <a:r>
              <a:rPr lang="bg-BG" sz="3200" b="1" dirty="0">
                <a:solidFill>
                  <a:schemeClr val="accent1"/>
                </a:solidFill>
                <a:effectLst/>
                <a:latin typeface="Book Antiqua" panose="02040602050305030304" pitchFamily="18" charset="0"/>
                <a:ea typeface="Calibri" panose="020F0502020204030204" pitchFamily="34" charset="0"/>
                <a:cs typeface="Arial" pitchFamily="34" charset="0"/>
              </a:rPr>
              <a:t>Съвременна концепция за </a:t>
            </a:r>
            <a:r>
              <a:rPr lang="bg-BG" sz="3200" b="1" dirty="0" err="1">
                <a:solidFill>
                  <a:schemeClr val="accent1"/>
                </a:solidFill>
                <a:effectLst/>
                <a:latin typeface="Book Antiqua" panose="02040602050305030304" pitchFamily="18" charset="0"/>
                <a:ea typeface="Calibri" panose="020F0502020204030204" pitchFamily="34" charset="0"/>
                <a:cs typeface="Arial" pitchFamily="34" charset="0"/>
              </a:rPr>
              <a:t>пулпитите</a:t>
            </a:r>
            <a:endParaRPr lang="bg-BG" sz="3200" dirty="0">
              <a:solidFill>
                <a:schemeClr val="accent1"/>
              </a:solidFill>
              <a:latin typeface="Book Antiqua" panose="02040602050305030304" pitchFamily="18" charset="0"/>
              <a:cs typeface="Arial" pitchFamily="34" charset="0"/>
            </a:endParaRPr>
          </a:p>
        </p:txBody>
      </p:sp>
      <p:sp>
        <p:nvSpPr>
          <p:cNvPr id="3" name="Content Placeholder 2">
            <a:extLst>
              <a:ext uri="{FF2B5EF4-FFF2-40B4-BE49-F238E27FC236}">
                <a16:creationId xmlns:a16="http://schemas.microsoft.com/office/drawing/2014/main" id="{9A3B627B-A04D-480F-8154-47EC3BA546F5}"/>
              </a:ext>
            </a:extLst>
          </p:cNvPr>
          <p:cNvSpPr>
            <a:spLocks noGrp="1"/>
          </p:cNvSpPr>
          <p:nvPr>
            <p:ph idx="1"/>
          </p:nvPr>
        </p:nvSpPr>
        <p:spPr>
          <a:xfrm>
            <a:off x="246940" y="1365161"/>
            <a:ext cx="11575866" cy="5140815"/>
          </a:xfrm>
        </p:spPr>
        <p:txBody>
          <a:bodyPr>
            <a:normAutofit/>
          </a:bodyPr>
          <a:lstStyle/>
          <a:p>
            <a:pPr algn="just">
              <a:lnSpc>
                <a:spcPct val="120000"/>
              </a:lnSpc>
              <a:spcBef>
                <a:spcPts val="0"/>
              </a:spcBef>
            </a:pPr>
            <a:r>
              <a:rPr lang="bg-BG" sz="2200" dirty="0">
                <a:solidFill>
                  <a:srgbClr val="000000"/>
                </a:solidFill>
                <a:effectLst/>
                <a:latin typeface="Book Antiqua" panose="02040602050305030304" pitchFamily="18" charset="0"/>
                <a:ea typeface="Calibri" panose="020F0502020204030204" pitchFamily="34" charset="0"/>
                <a:cs typeface="Arial" pitchFamily="34" charset="0"/>
              </a:rPr>
              <a:t>Irreversible pulpitis – Closed symptomatic pulpitis, се развива в резултат на остро серозно или гнойно възпаление на пулпата. При временните зъби развитието на процеса е възможно като първоначално хронично възпаление. Като характеристика хроничният фиброзен пулпит е пролиферация на фиброзни структури, което води до компресия и склероза на </a:t>
            </a:r>
            <a:r>
              <a:rPr lang="bg-BG" sz="2200" dirty="0" err="1">
                <a:solidFill>
                  <a:srgbClr val="000000"/>
                </a:solidFill>
                <a:effectLst/>
                <a:latin typeface="Book Antiqua" panose="02040602050305030304" pitchFamily="18" charset="0"/>
                <a:ea typeface="Calibri" panose="020F0502020204030204" pitchFamily="34" charset="0"/>
                <a:cs typeface="Arial" pitchFamily="34" charset="0"/>
              </a:rPr>
              <a:t>пулпата</a:t>
            </a:r>
            <a:r>
              <a:rPr lang="bg-BG" sz="2200" dirty="0">
                <a:solidFill>
                  <a:srgbClr val="000000"/>
                </a:solidFill>
                <a:effectLst/>
                <a:latin typeface="Book Antiqua" panose="02040602050305030304" pitchFamily="18" charset="0"/>
                <a:ea typeface="Calibri" panose="020F0502020204030204" pitchFamily="34" charset="0"/>
                <a:cs typeface="Arial" pitchFamily="34" charset="0"/>
              </a:rPr>
              <a:t>.</a:t>
            </a:r>
            <a:endParaRPr lang="en-US" sz="2200" dirty="0">
              <a:solidFill>
                <a:srgbClr val="000000"/>
              </a:solidFill>
              <a:effectLst/>
              <a:latin typeface="Book Antiqua" panose="02040602050305030304" pitchFamily="18" charset="0"/>
              <a:ea typeface="Calibri" panose="020F0502020204030204" pitchFamily="34" charset="0"/>
              <a:cs typeface="Arial" pitchFamily="34" charset="0"/>
            </a:endParaRPr>
          </a:p>
          <a:p>
            <a:pPr algn="just">
              <a:lnSpc>
                <a:spcPct val="120000"/>
              </a:lnSpc>
              <a:spcBef>
                <a:spcPts val="0"/>
              </a:spcBef>
            </a:pPr>
            <a:r>
              <a:rPr lang="bg-BG" sz="2200" dirty="0" err="1">
                <a:solidFill>
                  <a:srgbClr val="000000"/>
                </a:solidFill>
                <a:effectLst/>
                <a:latin typeface="Book Antiqua" panose="02040602050305030304" pitchFamily="18" charset="0"/>
                <a:ea typeface="Calibri" panose="020F0502020204030204" pitchFamily="34" charset="0"/>
                <a:cs typeface="Arial" pitchFamily="34" charset="0"/>
              </a:rPr>
              <a:t>Irreversible</a:t>
            </a:r>
            <a:r>
              <a:rPr lang="bg-BG" sz="2200" dirty="0">
                <a:solidFill>
                  <a:srgbClr val="000000"/>
                </a:solidFill>
                <a:effectLst/>
                <a:latin typeface="Book Antiqua" panose="02040602050305030304" pitchFamily="18" charset="0"/>
                <a:ea typeface="Calibri" panose="020F0502020204030204" pitchFamily="34" charset="0"/>
                <a:cs typeface="Arial" pitchFamily="34" charset="0"/>
              </a:rPr>
              <a:t> pulpitis – Opened symptomatic pulpitis, също така показва пролиферативни процеси в пулпата с преобладаващо образуване на гранулационна и млада тъкан.</a:t>
            </a:r>
            <a:endParaRPr lang="en-US" sz="2200" dirty="0">
              <a:solidFill>
                <a:srgbClr val="000000"/>
              </a:solidFill>
              <a:effectLst/>
              <a:latin typeface="Book Antiqua" panose="02040602050305030304" pitchFamily="18" charset="0"/>
              <a:ea typeface="Calibri" panose="020F0502020204030204" pitchFamily="34" charset="0"/>
              <a:cs typeface="Arial" pitchFamily="34" charset="0"/>
            </a:endParaRPr>
          </a:p>
          <a:p>
            <a:pPr algn="just">
              <a:lnSpc>
                <a:spcPct val="120000"/>
              </a:lnSpc>
              <a:spcBef>
                <a:spcPts val="0"/>
              </a:spcBef>
            </a:pPr>
            <a:r>
              <a:rPr lang="bg-BG" sz="2200" dirty="0">
                <a:solidFill>
                  <a:srgbClr val="000000"/>
                </a:solidFill>
                <a:effectLst/>
                <a:latin typeface="Book Antiqua" panose="02040602050305030304" pitchFamily="18" charset="0"/>
                <a:ea typeface="Calibri" panose="020F0502020204030204" pitchFamily="34" charset="0"/>
                <a:cs typeface="Arial" pitchFamily="34" charset="0"/>
              </a:rPr>
              <a:t>По-често се наблюдава хроничният гангренозен пулпит, който се развива в резултат на гнойно възпаление на зъбната пулпа с участието на анаеробна микрофлора.</a:t>
            </a:r>
          </a:p>
        </p:txBody>
      </p:sp>
    </p:spTree>
    <p:extLst>
      <p:ext uri="{BB962C8B-B14F-4D97-AF65-F5344CB8AC3E}">
        <p14:creationId xmlns:p14="http://schemas.microsoft.com/office/powerpoint/2010/main" val="4148913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1AC40-E4CE-46D8-8077-F63275326FAB}"/>
              </a:ext>
            </a:extLst>
          </p:cNvPr>
          <p:cNvSpPr>
            <a:spLocks noGrp="1"/>
          </p:cNvSpPr>
          <p:nvPr>
            <p:ph type="title"/>
          </p:nvPr>
        </p:nvSpPr>
        <p:spPr>
          <a:xfrm>
            <a:off x="257577" y="117867"/>
            <a:ext cx="9960683" cy="1041232"/>
          </a:xfrm>
        </p:spPr>
        <p:txBody>
          <a:bodyPr/>
          <a:lstStyle/>
          <a:p>
            <a:pPr algn="r"/>
            <a:r>
              <a:rPr lang="bg-BG" sz="2400" b="1" dirty="0">
                <a:solidFill>
                  <a:schemeClr val="accent1"/>
                </a:solidFill>
                <a:effectLst/>
                <a:latin typeface="Book Antiqua" panose="02040602050305030304" pitchFamily="18" charset="0"/>
                <a:ea typeface="Calibri" panose="020F0502020204030204" pitchFamily="34" charset="0"/>
                <a:cs typeface="Arial" pitchFamily="34" charset="0"/>
              </a:rPr>
              <a:t>Патология на кариеса без наличие на кавитация и клинични усложнения. Първоначални </a:t>
            </a:r>
            <a:r>
              <a:rPr lang="bg-BG" sz="2400" b="1" dirty="0" err="1">
                <a:solidFill>
                  <a:schemeClr val="accent1"/>
                </a:solidFill>
                <a:effectLst/>
                <a:latin typeface="Book Antiqua" panose="02040602050305030304" pitchFamily="18" charset="0"/>
                <a:ea typeface="Calibri" panose="020F0502020204030204" pitchFamily="34" charset="0"/>
                <a:cs typeface="Arial" pitchFamily="34" charset="0"/>
              </a:rPr>
              <a:t>пулпно-дентинови</a:t>
            </a:r>
            <a:r>
              <a:rPr lang="bg-BG" sz="2400" b="1" dirty="0">
                <a:solidFill>
                  <a:schemeClr val="accent1"/>
                </a:solidFill>
                <a:effectLst/>
                <a:latin typeface="Book Antiqua" panose="02040602050305030304" pitchFamily="18" charset="0"/>
                <a:ea typeface="Calibri" panose="020F0502020204030204" pitchFamily="34" charset="0"/>
                <a:cs typeface="Arial" pitchFamily="34" charset="0"/>
              </a:rPr>
              <a:t> реакции</a:t>
            </a:r>
            <a:endParaRPr lang="bg-BG" sz="2400" dirty="0">
              <a:solidFill>
                <a:schemeClr val="accent1"/>
              </a:solidFill>
              <a:latin typeface="Book Antiqua" panose="02040602050305030304" pitchFamily="18" charset="0"/>
              <a:cs typeface="Arial" pitchFamily="34" charset="0"/>
            </a:endParaRPr>
          </a:p>
        </p:txBody>
      </p:sp>
      <p:sp>
        <p:nvSpPr>
          <p:cNvPr id="3" name="Content Placeholder 2">
            <a:extLst>
              <a:ext uri="{FF2B5EF4-FFF2-40B4-BE49-F238E27FC236}">
                <a16:creationId xmlns:a16="http://schemas.microsoft.com/office/drawing/2014/main" id="{7AE08589-E1E2-4913-9656-DE57802F591D}"/>
              </a:ext>
            </a:extLst>
          </p:cNvPr>
          <p:cNvSpPr>
            <a:spLocks noGrp="1"/>
          </p:cNvSpPr>
          <p:nvPr>
            <p:ph idx="1"/>
          </p:nvPr>
        </p:nvSpPr>
        <p:spPr>
          <a:xfrm>
            <a:off x="221181" y="1441875"/>
            <a:ext cx="11614504" cy="4896677"/>
          </a:xfrm>
        </p:spPr>
        <p:txBody>
          <a:bodyPr>
            <a:normAutofit/>
          </a:bodyPr>
          <a:lstStyle/>
          <a:p>
            <a:pPr algn="just">
              <a:lnSpc>
                <a:spcPct val="120000"/>
              </a:lnSpc>
              <a:spcBef>
                <a:spcPts val="0"/>
              </a:spcBef>
            </a:pPr>
            <a:r>
              <a:rPr lang="bg-BG" dirty="0">
                <a:effectLst/>
                <a:latin typeface="Book Antiqua" panose="02040602050305030304" pitchFamily="18" charset="0"/>
                <a:ea typeface="Calibri" panose="020F0502020204030204" pitchFamily="34" charset="0"/>
                <a:cs typeface="Arial" pitchFamily="34" charset="0"/>
              </a:rPr>
              <a:t>В етиологията на пулпното възпаление са бактериалните микроорганизми, намиращи се в кариозната лезия. От десетилетия е известно, че зъбната пулпа може да бъде възпалена под въздействието на лезии само в емайла, както и след развит дълбок </a:t>
            </a:r>
            <a:r>
              <a:rPr lang="bg-BG" dirty="0" err="1">
                <a:effectLst/>
                <a:latin typeface="Book Antiqua" panose="02040602050305030304" pitchFamily="18" charset="0"/>
                <a:ea typeface="Calibri" panose="020F0502020204030204" pitchFamily="34" charset="0"/>
                <a:cs typeface="Arial" pitchFamily="34" charset="0"/>
              </a:rPr>
              <a:t>дентинов</a:t>
            </a:r>
            <a:r>
              <a:rPr lang="bg-BG" dirty="0">
                <a:effectLst/>
                <a:latin typeface="Book Antiqua" panose="02040602050305030304" pitchFamily="18" charset="0"/>
                <a:ea typeface="Calibri" panose="020F0502020204030204" pitchFamily="34" charset="0"/>
                <a:cs typeface="Arial" pitchFamily="34" charset="0"/>
              </a:rPr>
              <a:t> кариес. Клиничното фокусиране на реакциите на пулпата към кариеса е било концентрирано в късните етапи на прогресията на лезиите. Най-често е свързано с това кога и как трябва тъканта на пулпната строма да бъде третирана или отстранена оперативно. </a:t>
            </a:r>
            <a:endParaRPr lang="en-US" dirty="0">
              <a:effectLst/>
              <a:latin typeface="Book Antiqua" panose="02040602050305030304" pitchFamily="18" charset="0"/>
              <a:ea typeface="Calibri" panose="020F0502020204030204" pitchFamily="34" charset="0"/>
              <a:cs typeface="Arial" pitchFamily="34" charset="0"/>
            </a:endParaRPr>
          </a:p>
          <a:p>
            <a:pPr algn="just">
              <a:lnSpc>
                <a:spcPct val="120000"/>
              </a:lnSpc>
              <a:spcBef>
                <a:spcPts val="0"/>
              </a:spcBef>
            </a:pPr>
            <a:r>
              <a:rPr lang="bg-BG" dirty="0">
                <a:effectLst/>
                <a:latin typeface="Book Antiqua" panose="02040602050305030304" pitchFamily="18" charset="0"/>
                <a:ea typeface="Calibri" panose="020F0502020204030204" pitchFamily="34" charset="0"/>
                <a:cs typeface="Arial" pitchFamily="34" charset="0"/>
              </a:rPr>
              <a:t>По-малко акцентът е бил свързан до описание на естеството на реакциите на пулпата в етапите на различна прогресия на лезиите преди клиничната комуникация на възпаленото пулпно рогче. </a:t>
            </a:r>
          </a:p>
          <a:p>
            <a:pPr algn="just">
              <a:lnSpc>
                <a:spcPct val="120000"/>
              </a:lnSpc>
              <a:spcBef>
                <a:spcPts val="0"/>
              </a:spcBef>
            </a:pPr>
            <a:r>
              <a:rPr lang="bg-BG" dirty="0">
                <a:effectLst/>
                <a:latin typeface="Book Antiqua" panose="02040602050305030304" pitchFamily="18" charset="0"/>
                <a:ea typeface="Calibri" panose="020F0502020204030204" pitchFamily="34" charset="0"/>
                <a:cs typeface="Arial" pitchFamily="34" charset="0"/>
              </a:rPr>
              <a:t>Следващото описание от най-ранната реакция на кариеса в дентин към кариеса с усложнено засягане на пулпата е въз основа на клинично добре дефинирани лезии и на използването на компютърни хистоморфометрични анализи на тънки деминерализирани зъбни участъци</a:t>
            </a:r>
            <a:r>
              <a:rPr lang="en-US" dirty="0">
                <a:effectLst/>
                <a:latin typeface="Book Antiqua" panose="02040602050305030304" pitchFamily="18" charset="0"/>
                <a:ea typeface="Calibri" panose="020F0502020204030204" pitchFamily="34" charset="0"/>
                <a:cs typeface="Arial" pitchFamily="34" charset="0"/>
              </a:rPr>
              <a:t>.</a:t>
            </a:r>
            <a:endParaRPr lang="bg-BG" dirty="0">
              <a:latin typeface="Book Antiqua" panose="02040602050305030304" pitchFamily="18" charset="0"/>
              <a:cs typeface="Arial" pitchFamily="34" charset="0"/>
            </a:endParaRPr>
          </a:p>
        </p:txBody>
      </p:sp>
    </p:spTree>
    <p:extLst>
      <p:ext uri="{BB962C8B-B14F-4D97-AF65-F5344CB8AC3E}">
        <p14:creationId xmlns:p14="http://schemas.microsoft.com/office/powerpoint/2010/main" val="991358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71F973-C324-4E52-9B98-91C88DF353FF}"/>
              </a:ext>
            </a:extLst>
          </p:cNvPr>
          <p:cNvSpPr>
            <a:spLocks noGrp="1"/>
          </p:cNvSpPr>
          <p:nvPr>
            <p:ph idx="1"/>
          </p:nvPr>
        </p:nvSpPr>
        <p:spPr>
          <a:xfrm>
            <a:off x="257577" y="1339403"/>
            <a:ext cx="11668260" cy="4908995"/>
          </a:xfrm>
        </p:spPr>
        <p:txBody>
          <a:bodyPr>
            <a:noAutofit/>
          </a:bodyPr>
          <a:lstStyle/>
          <a:p>
            <a:pPr algn="just">
              <a:lnSpc>
                <a:spcPct val="120000"/>
              </a:lnSpc>
              <a:spcBef>
                <a:spcPts val="0"/>
              </a:spcBef>
            </a:pPr>
            <a:r>
              <a:rPr lang="bg-BG" dirty="0">
                <a:solidFill>
                  <a:srgbClr val="000000"/>
                </a:solidFill>
                <a:effectLst/>
                <a:latin typeface="Book Antiqua" panose="02040602050305030304" pitchFamily="18" charset="0"/>
                <a:ea typeface="Calibri" panose="020F0502020204030204" pitchFamily="34" charset="0"/>
                <a:cs typeface="Arial" pitchFamily="34" charset="0"/>
              </a:rPr>
              <a:t>Установено е, че първите клетъчни промени са точно под слоя на предетина, след като в емайла се диагностицират активни прогресиращи лезии. Размерът на одонтобластните клетки намалява в сравнение с този на незасегнатите одонтобласти и сравнени с подобното им местоположение и възрастта на детето. Освен това субодонтобластният слой на пулпата е с по-слабо изразени промени, тъй като пулпните клетки са се размножили в безклетъчната зона. Налице е хиперминерализация на дентина. Тази хиперминерализация на дентина може да се сравни с локализиран и ускоряващ се процес на дентинова склероза, обикновено се среща като ,,феномен на физиологичното стареене”.</a:t>
            </a:r>
          </a:p>
          <a:p>
            <a:pPr algn="just">
              <a:lnSpc>
                <a:spcPct val="120000"/>
              </a:lnSpc>
              <a:spcBef>
                <a:spcPts val="0"/>
              </a:spcBef>
            </a:pPr>
            <a:r>
              <a:rPr lang="bg-BG" dirty="0">
                <a:effectLst/>
                <a:latin typeface="Book Antiqua" panose="02040602050305030304" pitchFamily="18" charset="0"/>
                <a:ea typeface="Calibri" panose="020F0502020204030204" pitchFamily="34" charset="0"/>
                <a:cs typeface="Arial" pitchFamily="34" charset="0"/>
              </a:rPr>
              <a:t>Следователно незасегнат е дентинът, който първоначално е деминерализиран в близост до кариозната лезия, но вътрешната лезия е по посока на пулпната камера. Има променено и увеличено минерално съдържание. Възможно най-скоро деминерализираният емайл влиза в контакт с емайло-дентиновата граница, следва деминерализация на дентина и иницииране на повторно утаяване на разтворен </a:t>
            </a:r>
            <a:r>
              <a:rPr lang="bg-BG" dirty="0" err="1">
                <a:effectLst/>
                <a:latin typeface="Book Antiqua" panose="02040602050305030304" pitchFamily="18" charset="0"/>
                <a:ea typeface="Calibri" panose="020F0502020204030204" pitchFamily="34" charset="0"/>
                <a:cs typeface="Arial" pitchFamily="34" charset="0"/>
              </a:rPr>
              <a:t>апатит</a:t>
            </a:r>
            <a:r>
              <a:rPr lang="bg-BG" dirty="0">
                <a:effectLst/>
                <a:latin typeface="Book Antiqua" panose="02040602050305030304" pitchFamily="18" charset="0"/>
                <a:ea typeface="Calibri" panose="020F0502020204030204" pitchFamily="34" charset="0"/>
                <a:cs typeface="Arial" pitchFamily="34" charset="0"/>
              </a:rPr>
              <a:t>. Това може да се осъществи в минералния слой по протежение на дентиновите тубули. </a:t>
            </a:r>
            <a:endParaRPr lang="bg-BG" dirty="0">
              <a:solidFill>
                <a:srgbClr val="000000"/>
              </a:solidFill>
              <a:effectLst/>
              <a:latin typeface="Book Antiqua" panose="02040602050305030304" pitchFamily="18" charset="0"/>
              <a:ea typeface="Calibri" panose="020F0502020204030204" pitchFamily="34" charset="0"/>
              <a:cs typeface="Arial" pitchFamily="34" charset="0"/>
            </a:endParaRPr>
          </a:p>
          <a:p>
            <a:endParaRPr lang="bg-BG" dirty="0"/>
          </a:p>
        </p:txBody>
      </p:sp>
    </p:spTree>
    <p:extLst>
      <p:ext uri="{BB962C8B-B14F-4D97-AF65-F5344CB8AC3E}">
        <p14:creationId xmlns:p14="http://schemas.microsoft.com/office/powerpoint/2010/main" val="3943319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80B83-CE24-494D-A7EB-3D864DC850DF}"/>
              </a:ext>
            </a:extLst>
          </p:cNvPr>
          <p:cNvSpPr>
            <a:spLocks noGrp="1"/>
          </p:cNvSpPr>
          <p:nvPr>
            <p:ph type="title"/>
          </p:nvPr>
        </p:nvSpPr>
        <p:spPr>
          <a:xfrm>
            <a:off x="684748" y="298172"/>
            <a:ext cx="9592593" cy="719259"/>
          </a:xfrm>
        </p:spPr>
        <p:txBody>
          <a:bodyPr/>
          <a:lstStyle/>
          <a:p>
            <a:pPr algn="r"/>
            <a:r>
              <a:rPr lang="bg-BG" sz="3200" b="1" dirty="0">
                <a:solidFill>
                  <a:schemeClr val="accent1"/>
                </a:solidFill>
                <a:effectLst/>
                <a:latin typeface="Book Antiqua" panose="02040602050305030304" pitchFamily="18" charset="0"/>
                <a:ea typeface="Calibri" panose="020F0502020204030204" pitchFamily="34" charset="0"/>
                <a:cs typeface="Arial" pitchFamily="34" charset="0"/>
              </a:rPr>
              <a:t>Имунният отговор</a:t>
            </a:r>
            <a:endParaRPr lang="bg-BG" sz="4400" dirty="0">
              <a:solidFill>
                <a:schemeClr val="accent1"/>
              </a:solidFill>
              <a:latin typeface="Book Antiqua" panose="02040602050305030304" pitchFamily="18" charset="0"/>
              <a:cs typeface="Arial" pitchFamily="34" charset="0"/>
            </a:endParaRPr>
          </a:p>
        </p:txBody>
      </p:sp>
      <p:sp>
        <p:nvSpPr>
          <p:cNvPr id="3" name="Content Placeholder 2">
            <a:extLst>
              <a:ext uri="{FF2B5EF4-FFF2-40B4-BE49-F238E27FC236}">
                <a16:creationId xmlns:a16="http://schemas.microsoft.com/office/drawing/2014/main" id="{92EE56EF-9284-4EE3-AE02-42E6D05502CE}"/>
              </a:ext>
            </a:extLst>
          </p:cNvPr>
          <p:cNvSpPr>
            <a:spLocks noGrp="1"/>
          </p:cNvSpPr>
          <p:nvPr>
            <p:ph idx="1"/>
          </p:nvPr>
        </p:nvSpPr>
        <p:spPr>
          <a:xfrm>
            <a:off x="309093" y="1300766"/>
            <a:ext cx="11590985" cy="4947633"/>
          </a:xfrm>
        </p:spPr>
        <p:txBody>
          <a:bodyPr>
            <a:normAutofit fontScale="77500" lnSpcReduction="20000"/>
          </a:bodyPr>
          <a:lstStyle/>
          <a:p>
            <a:pPr algn="just">
              <a:lnSpc>
                <a:spcPct val="130000"/>
              </a:lnSpc>
              <a:spcBef>
                <a:spcPts val="0"/>
              </a:spcBef>
            </a:pPr>
            <a:r>
              <a:rPr lang="bg-BG" sz="2200" dirty="0">
                <a:effectLst/>
                <a:latin typeface="Book Antiqua" panose="02040602050305030304" pitchFamily="18" charset="0"/>
                <a:ea typeface="Calibri" panose="020F0502020204030204" pitchFamily="34" charset="0"/>
                <a:cs typeface="Arial" pitchFamily="34" charset="0"/>
              </a:rPr>
              <a:t>Възпалителният клетъчен инфилтрат се намира във връзка с прогресиращите стадии на кариеса и включва различни имунокомпетентни клетки. Пропорциите на В- и Т-лимфоцитите са показали, че се увеличават към дълбочината на напредване на </a:t>
            </a:r>
            <a:r>
              <a:rPr lang="bg-BG" sz="2200" dirty="0" err="1">
                <a:effectLst/>
                <a:latin typeface="Book Antiqua" panose="02040602050305030304" pitchFamily="18" charset="0"/>
                <a:ea typeface="Calibri" panose="020F0502020204030204" pitchFamily="34" charset="0"/>
                <a:cs typeface="Arial" pitchFamily="34" charset="0"/>
              </a:rPr>
              <a:t>кариесната</a:t>
            </a:r>
            <a:r>
              <a:rPr lang="bg-BG" sz="2200" dirty="0">
                <a:effectLst/>
                <a:latin typeface="Book Antiqua" panose="02040602050305030304" pitchFamily="18" charset="0"/>
                <a:ea typeface="Calibri" panose="020F0502020204030204" pitchFamily="34" charset="0"/>
                <a:cs typeface="Arial" pitchFamily="34" charset="0"/>
              </a:rPr>
              <a:t> </a:t>
            </a:r>
            <a:r>
              <a:rPr lang="bg-BG" sz="2200" dirty="0" err="1">
                <a:effectLst/>
                <a:latin typeface="Book Antiqua" panose="02040602050305030304" pitchFamily="18" charset="0"/>
                <a:ea typeface="Calibri" panose="020F0502020204030204" pitchFamily="34" charset="0"/>
                <a:cs typeface="Arial" pitchFamily="34" charset="0"/>
              </a:rPr>
              <a:t>лезия</a:t>
            </a:r>
            <a:r>
              <a:rPr lang="en-US" sz="2200" dirty="0">
                <a:effectLst/>
                <a:latin typeface="Book Antiqua" panose="02040602050305030304" pitchFamily="18" charset="0"/>
                <a:ea typeface="Calibri" panose="020F0502020204030204" pitchFamily="34" charset="0"/>
                <a:cs typeface="Arial" pitchFamily="34" charset="0"/>
              </a:rPr>
              <a:t>.</a:t>
            </a:r>
          </a:p>
          <a:p>
            <a:pPr algn="just">
              <a:lnSpc>
                <a:spcPct val="130000"/>
              </a:lnSpc>
              <a:spcBef>
                <a:spcPts val="0"/>
              </a:spcBef>
            </a:pPr>
            <a:r>
              <a:rPr lang="bg-BG" sz="2200" dirty="0">
                <a:solidFill>
                  <a:srgbClr val="000000"/>
                </a:solidFill>
                <a:effectLst/>
                <a:latin typeface="Book Antiqua" panose="02040602050305030304" pitchFamily="18" charset="0"/>
                <a:ea typeface="Calibri" panose="020F0502020204030204" pitchFamily="34" charset="0"/>
                <a:cs typeface="Arial" pitchFamily="34" charset="0"/>
              </a:rPr>
              <a:t>Началото на имунния отговор е свързан с антиген-експресиращи клетки и вече е започнал в невъзпалената пулпа, например Т-лимфоцитите, макрофагите и пулпните дендритни клетки близо до </a:t>
            </a:r>
            <a:r>
              <a:rPr lang="bg-BG" sz="2200" dirty="0" err="1">
                <a:solidFill>
                  <a:srgbClr val="000000"/>
                </a:solidFill>
                <a:effectLst/>
                <a:latin typeface="Book Antiqua" panose="02040602050305030304" pitchFamily="18" charset="0"/>
                <a:ea typeface="Calibri" panose="020F0502020204030204" pitchFamily="34" charset="0"/>
                <a:cs typeface="Arial" pitchFamily="34" charset="0"/>
              </a:rPr>
              <a:t>одонтобластния</a:t>
            </a:r>
            <a:r>
              <a:rPr lang="bg-BG" sz="2200" dirty="0">
                <a:solidFill>
                  <a:srgbClr val="000000"/>
                </a:solidFill>
                <a:effectLst/>
                <a:latin typeface="Book Antiqua" panose="02040602050305030304" pitchFamily="18" charset="0"/>
                <a:ea typeface="Calibri" panose="020F0502020204030204" pitchFamily="34" charset="0"/>
                <a:cs typeface="Arial" pitchFamily="34" charset="0"/>
              </a:rPr>
              <a:t> слой. В експериментални проучвания върху животни (и при плъхове), клетки като експресиращи 1а антиген, както и антиген-експресиращи клетки, свързани с макрофагите, се наблюдават още при повърхностен кариес. Също така за зъбния кариес на временните зъби са били получени имунологични резултати, които се отнасят до кариеса, и по-специално до наличие на HLA-DR антиген-експресиращи клетки.</a:t>
            </a:r>
            <a:r>
              <a:rPr lang="bg-BG"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100" i="1" dirty="0" err="1">
                <a:effectLst/>
                <a:latin typeface="Arial" panose="020B0604020202020204" pitchFamily="34" charset="0"/>
                <a:ea typeface="Calibri" panose="020F0502020204030204" pitchFamily="34" charset="0"/>
                <a:cs typeface="Arial" panose="020B0604020202020204" pitchFamily="34" charset="0"/>
              </a:rPr>
              <a:t>Антиген-експресиращите</a:t>
            </a:r>
            <a:r>
              <a:rPr lang="en-US" sz="2100" i="1" dirty="0">
                <a:effectLst/>
                <a:latin typeface="Arial" panose="020B0604020202020204" pitchFamily="34" charset="0"/>
                <a:ea typeface="Calibri" panose="020F0502020204030204" pitchFamily="34" charset="0"/>
                <a:cs typeface="Arial" panose="020B0604020202020204" pitchFamily="34" charset="0"/>
              </a:rPr>
              <a:t> </a:t>
            </a:r>
            <a:r>
              <a:rPr lang="en-US" sz="2100" i="1" dirty="0" err="1">
                <a:effectLst/>
                <a:latin typeface="Arial" panose="020B0604020202020204" pitchFamily="34" charset="0"/>
                <a:ea typeface="Calibri" panose="020F0502020204030204" pitchFamily="34" charset="0"/>
                <a:cs typeface="Arial" panose="020B0604020202020204" pitchFamily="34" charset="0"/>
              </a:rPr>
              <a:t>клетки</a:t>
            </a:r>
            <a:r>
              <a:rPr lang="en-US" sz="2100" i="1" dirty="0">
                <a:effectLst/>
                <a:latin typeface="Arial" panose="020B0604020202020204" pitchFamily="34" charset="0"/>
                <a:ea typeface="Calibri" panose="020F0502020204030204" pitchFamily="34" charset="0"/>
                <a:cs typeface="Arial" panose="020B0604020202020204" pitchFamily="34" charset="0"/>
              </a:rPr>
              <a:t> </a:t>
            </a:r>
            <a:r>
              <a:rPr lang="en-US" sz="2100" i="1" dirty="0" err="1">
                <a:effectLst/>
                <a:latin typeface="Arial" panose="020B0604020202020204" pitchFamily="34" charset="0"/>
                <a:ea typeface="Calibri" panose="020F0502020204030204" pitchFamily="34" charset="0"/>
                <a:cs typeface="Arial" panose="020B0604020202020204" pitchFamily="34" charset="0"/>
              </a:rPr>
              <a:t>се</a:t>
            </a:r>
            <a:r>
              <a:rPr lang="en-US" sz="2100" i="1" dirty="0">
                <a:effectLst/>
                <a:latin typeface="Arial" panose="020B0604020202020204" pitchFamily="34" charset="0"/>
                <a:ea typeface="Calibri" panose="020F0502020204030204" pitchFamily="34" charset="0"/>
                <a:cs typeface="Arial" panose="020B0604020202020204" pitchFamily="34" charset="0"/>
              </a:rPr>
              <a:t> </a:t>
            </a:r>
            <a:r>
              <a:rPr lang="en-US" sz="2100" i="1" dirty="0" err="1">
                <a:effectLst/>
                <a:latin typeface="Arial" panose="020B0604020202020204" pitchFamily="34" charset="0"/>
                <a:ea typeface="Calibri" panose="020F0502020204030204" pitchFamily="34" charset="0"/>
                <a:cs typeface="Arial" panose="020B0604020202020204" pitchFamily="34" charset="0"/>
              </a:rPr>
              <a:t>идентифицират</a:t>
            </a:r>
            <a:r>
              <a:rPr lang="en-US" sz="2100" i="1" dirty="0">
                <a:effectLst/>
                <a:latin typeface="Arial" panose="020B0604020202020204" pitchFamily="34" charset="0"/>
                <a:ea typeface="Calibri" panose="020F0502020204030204" pitchFamily="34" charset="0"/>
                <a:cs typeface="Arial" panose="020B0604020202020204" pitchFamily="34" charset="0"/>
              </a:rPr>
              <a:t> </a:t>
            </a:r>
            <a:r>
              <a:rPr lang="en-US" sz="2100" i="1" dirty="0" err="1">
                <a:effectLst/>
                <a:latin typeface="Arial" panose="020B0604020202020204" pitchFamily="34" charset="0"/>
                <a:ea typeface="Calibri" panose="020F0502020204030204" pitchFamily="34" charset="0"/>
                <a:cs typeface="Arial" panose="020B0604020202020204" pitchFamily="34" charset="0"/>
              </a:rPr>
              <a:t>имунохистохимично</a:t>
            </a:r>
            <a:r>
              <a:rPr lang="en-US" sz="2100" i="1" dirty="0">
                <a:effectLst/>
                <a:latin typeface="Arial" panose="020B0604020202020204" pitchFamily="34" charset="0"/>
                <a:ea typeface="Calibri" panose="020F0502020204030204" pitchFamily="34" charset="0"/>
                <a:cs typeface="Arial" panose="020B0604020202020204" pitchFamily="34" charset="0"/>
              </a:rPr>
              <a:t> с </a:t>
            </a:r>
            <a:r>
              <a:rPr lang="en-US" sz="2100" i="1" dirty="0" err="1">
                <a:effectLst/>
                <a:latin typeface="Arial" panose="020B0604020202020204" pitchFamily="34" charset="0"/>
                <a:ea typeface="Calibri" panose="020F0502020204030204" pitchFamily="34" charset="0"/>
                <a:cs typeface="Arial" panose="020B0604020202020204" pitchFamily="34" charset="0"/>
              </a:rPr>
              <a:t>помощта</a:t>
            </a:r>
            <a:r>
              <a:rPr lang="en-US" sz="2100" i="1" dirty="0">
                <a:effectLst/>
                <a:latin typeface="Arial" panose="020B0604020202020204" pitchFamily="34" charset="0"/>
                <a:ea typeface="Calibri" panose="020F0502020204030204" pitchFamily="34" charset="0"/>
                <a:cs typeface="Arial" panose="020B0604020202020204" pitchFamily="34" charset="0"/>
              </a:rPr>
              <a:t> </a:t>
            </a:r>
            <a:r>
              <a:rPr lang="en-US" sz="2100" i="1" dirty="0" err="1">
                <a:effectLst/>
                <a:latin typeface="Arial" panose="020B0604020202020204" pitchFamily="34" charset="0"/>
                <a:ea typeface="Calibri" panose="020F0502020204030204" pitchFamily="34" charset="0"/>
                <a:cs typeface="Arial" panose="020B0604020202020204" pitchFamily="34" charset="0"/>
              </a:rPr>
              <a:t>на</a:t>
            </a:r>
            <a:r>
              <a:rPr lang="en-US" sz="2100" i="1" dirty="0">
                <a:effectLst/>
                <a:latin typeface="Arial" panose="020B0604020202020204" pitchFamily="34" charset="0"/>
                <a:ea typeface="Calibri" panose="020F0502020204030204" pitchFamily="34" charset="0"/>
                <a:cs typeface="Arial" panose="020B0604020202020204" pitchFamily="34" charset="0"/>
              </a:rPr>
              <a:t> HLA-DR </a:t>
            </a:r>
            <a:r>
              <a:rPr lang="en-US" sz="2100" i="1" dirty="0" err="1">
                <a:effectLst/>
                <a:latin typeface="Arial" panose="020B0604020202020204" pitchFamily="34" charset="0"/>
                <a:ea typeface="Calibri" panose="020F0502020204030204" pitchFamily="34" charset="0"/>
                <a:cs typeface="Arial" panose="020B0604020202020204" pitchFamily="34" charset="0"/>
              </a:rPr>
              <a:t>моноклонално</a:t>
            </a:r>
            <a:r>
              <a:rPr lang="en-US" sz="2100" i="1" dirty="0">
                <a:effectLst/>
                <a:latin typeface="Arial" panose="020B0604020202020204" pitchFamily="34" charset="0"/>
                <a:ea typeface="Calibri" panose="020F0502020204030204" pitchFamily="34" charset="0"/>
                <a:cs typeface="Arial" panose="020B0604020202020204" pitchFamily="34" charset="0"/>
              </a:rPr>
              <a:t> </a:t>
            </a:r>
            <a:r>
              <a:rPr lang="en-US" sz="2100" i="1" dirty="0" err="1">
                <a:effectLst/>
                <a:latin typeface="Arial" panose="020B0604020202020204" pitchFamily="34" charset="0"/>
                <a:ea typeface="Calibri" panose="020F0502020204030204" pitchFamily="34" charset="0"/>
                <a:cs typeface="Arial" panose="020B0604020202020204" pitchFamily="34" charset="0"/>
              </a:rPr>
              <a:t>антитяло</a:t>
            </a:r>
            <a:r>
              <a:rPr lang="bg-BG" sz="2100" i="1" dirty="0">
                <a:effectLst/>
                <a:latin typeface="Arial" panose="020B0604020202020204" pitchFamily="34" charset="0"/>
                <a:ea typeface="Calibri" panose="020F0502020204030204" pitchFamily="34" charset="0"/>
                <a:cs typeface="Arial" panose="020B0604020202020204" pitchFamily="34" charset="0"/>
              </a:rPr>
              <a:t>.</a:t>
            </a:r>
            <a:endParaRPr lang="bg-BG" sz="2100" i="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0"/>
              </a:spcBef>
            </a:pPr>
            <a:r>
              <a:rPr lang="bg-BG" sz="2200" dirty="0">
                <a:solidFill>
                  <a:srgbClr val="000000"/>
                </a:solidFill>
                <a:effectLst/>
                <a:latin typeface="Book Antiqua" panose="02040602050305030304" pitchFamily="18" charset="0"/>
                <a:ea typeface="Calibri" panose="020F0502020204030204" pitchFamily="34" charset="0"/>
                <a:cs typeface="Arial" pitchFamily="34" charset="0"/>
              </a:rPr>
              <a:t>Съществуват съобщения за наличие на подобни на дендритните клетки по време на репаративния вторично отложен дентинов слой в акутно развиващи се лезии, когато кавитацията на емайла достига до </a:t>
            </a:r>
            <a:r>
              <a:rPr lang="bg-BG" sz="2200" dirty="0" err="1">
                <a:solidFill>
                  <a:srgbClr val="000000"/>
                </a:solidFill>
                <a:effectLst/>
                <a:latin typeface="Book Antiqua" panose="02040602050305030304" pitchFamily="18" charset="0"/>
                <a:ea typeface="Calibri" panose="020F0502020204030204" pitchFamily="34" charset="0"/>
                <a:cs typeface="Arial" pitchFamily="34" charset="0"/>
              </a:rPr>
              <a:t>дентина</a:t>
            </a:r>
            <a:r>
              <a:rPr lang="bg-BG" sz="2200" dirty="0">
                <a:solidFill>
                  <a:srgbClr val="000000"/>
                </a:solidFill>
                <a:effectLst/>
                <a:latin typeface="Book Antiqua" panose="02040602050305030304" pitchFamily="18" charset="0"/>
                <a:ea typeface="Calibri" panose="020F0502020204030204" pitchFamily="34" charset="0"/>
                <a:cs typeface="Arial" pitchFamily="34" charset="0"/>
              </a:rPr>
              <a:t>. Въпреки това е необходима по-точна и добре дефинирана информация за имунния отговор към притока на бактериални антигени в клинично установими кавитирани лезии на кариеса.</a:t>
            </a:r>
          </a:p>
          <a:p>
            <a:endParaRPr lang="bg-BG" dirty="0"/>
          </a:p>
        </p:txBody>
      </p:sp>
    </p:spTree>
    <p:extLst>
      <p:ext uri="{BB962C8B-B14F-4D97-AF65-F5344CB8AC3E}">
        <p14:creationId xmlns:p14="http://schemas.microsoft.com/office/powerpoint/2010/main" val="35540613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Wisp</Template>
  <TotalTime>647</TotalTime>
  <Words>3476</Words>
  <Application>Microsoft Office PowerPoint</Application>
  <PresentationFormat>Widescreen</PresentationFormat>
  <Paragraphs>147</Paragraphs>
  <Slides>36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Book Antiqua</vt:lpstr>
      <vt:lpstr>Calibri</vt:lpstr>
      <vt:lpstr>Century Gothic</vt:lpstr>
      <vt:lpstr>Times New Roman</vt:lpstr>
      <vt:lpstr>Wingdings 3</vt:lpstr>
      <vt:lpstr>Ion</vt:lpstr>
      <vt:lpstr>ЛЕЧЕНИЕ НА НЕОБРАТИМИТЕ ПУЛПИТИ НА ВРЕМЕННИТЕ ЗЪБИ </vt:lpstr>
      <vt:lpstr>   ВЪВЕДЕНИЕ </vt:lpstr>
      <vt:lpstr>PowerPoint Presentation</vt:lpstr>
      <vt:lpstr>Етиология и патогенеза на пулпита на временните зъби</vt:lpstr>
      <vt:lpstr>Съвременна класификация приета от Националното сдружение на лекарите по детска дентална медицина (НСЛДДМ) в България </vt:lpstr>
      <vt:lpstr>Съвременна концепция за пулпитите</vt:lpstr>
      <vt:lpstr>Патология на кариеса без наличие на кавитация и клинични усложнения. Първоначални пулпно-дентинови реакции</vt:lpstr>
      <vt:lpstr>PowerPoint Presentation</vt:lpstr>
      <vt:lpstr>Имунният отговор</vt:lpstr>
      <vt:lpstr>Третична дентиногенеза и зъбния кариес </vt:lpstr>
      <vt:lpstr>Третична дентиногенеза и зъбния кариес </vt:lpstr>
      <vt:lpstr>Изследване за сравнение на средните стойности на засегнатите от кариес зъби и повърхности – между (d3mft/s) и (d4mft/s).  С провеждане на инвазивно оперативно лечение на зъбния кариес чрез обтуриране на препарираните кавитети с минимално инвазивна техника </vt:lpstr>
      <vt:lpstr>Сравнителен анализ на d3+d4 необратими, кавитирани лезии на децата, лекувани с лак Clinpro White Varnish и без лечение   </vt:lpstr>
      <vt:lpstr>Сравнителен анализ на d3+d4 необратими, кавитирани лезии на децата, лекувани с лак Clinpro White Varnish и без лечение</vt:lpstr>
      <vt:lpstr>Съвременен подход за инвазивно лечение детска възраст </vt:lpstr>
      <vt:lpstr>Изводи и препоръки: </vt:lpstr>
      <vt:lpstr>Ендодонтско лечение на възпалението на пулпата  на временните зъби </vt:lpstr>
      <vt:lpstr>Собствено изследване проведено в УМДЦ – Варна </vt:lpstr>
      <vt:lpstr>Резултати</vt:lpstr>
      <vt:lpstr>Относителен дял на временните зъби с ендодонтско лечение   </vt:lpstr>
      <vt:lpstr>PowerPoint Presentation</vt:lpstr>
      <vt:lpstr>Резултати</vt:lpstr>
      <vt:lpstr>PowerPoint Presentation</vt:lpstr>
      <vt:lpstr>Относителен дял на използваните методи за ендодонтско лечение на временните зъби</vt:lpstr>
      <vt:lpstr>Относителен дял на броя проведени ендодонтски лечения за едно дете </vt:lpstr>
      <vt:lpstr>Брой на ендодонтските лечения   </vt:lpstr>
      <vt:lpstr>Брой на пулпитите на временните зъби </vt:lpstr>
      <vt:lpstr>Относителен дял на броя на пулпитните възпаления във временното съзъбие   </vt:lpstr>
      <vt:lpstr>Изводи</vt:lpstr>
      <vt:lpstr>Клинични случаи</vt:lpstr>
      <vt:lpstr>PowerPoint Presentation</vt:lpstr>
      <vt:lpstr>PowerPoint Presentation</vt:lpstr>
      <vt:lpstr>PowerPoint Presentation</vt:lpstr>
      <vt:lpstr>PowerPoint Presentation</vt:lpstr>
      <vt:lpstr>Литература</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ИНВАЗИВНО ЛЕЧЕНИЕ НА НЕОБРАТИМИТЕ ПУЛПИТИ НА ВРЕМЕННИТЕ ЗЪБИ</dc:title>
  <dc:creator>Dobrinka Damyanova</dc:creator>
  <cp:lastModifiedBy>Dobrinka Damyanova</cp:lastModifiedBy>
  <cp:revision>211</cp:revision>
  <dcterms:created xsi:type="dcterms:W3CDTF">2020-11-22T15:39:33Z</dcterms:created>
  <dcterms:modified xsi:type="dcterms:W3CDTF">2021-07-07T08:34:55Z</dcterms:modified>
</cp:coreProperties>
</file>