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5.jpg" ContentType="image/jpg"/>
  <Override PartName="/ppt/media/image46.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1" r:id="rId3"/>
  </p:sldMasterIdLst>
  <p:notesMasterIdLst>
    <p:notesMasterId r:id="rId69"/>
  </p:notesMasterIdLst>
  <p:sldIdLst>
    <p:sldId id="634" r:id="rId4"/>
    <p:sldId id="367" r:id="rId5"/>
    <p:sldId id="368" r:id="rId6"/>
    <p:sldId id="336" r:id="rId7"/>
    <p:sldId id="646" r:id="rId8"/>
    <p:sldId id="595" r:id="rId9"/>
    <p:sldId id="617" r:id="rId10"/>
    <p:sldId id="592" r:id="rId11"/>
    <p:sldId id="561" r:id="rId12"/>
    <p:sldId id="637" r:id="rId13"/>
    <p:sldId id="644" r:id="rId14"/>
    <p:sldId id="643" r:id="rId15"/>
    <p:sldId id="279" r:id="rId16"/>
    <p:sldId id="697" r:id="rId17"/>
    <p:sldId id="696" r:id="rId18"/>
    <p:sldId id="628" r:id="rId19"/>
    <p:sldId id="635" r:id="rId20"/>
    <p:sldId id="533" r:id="rId21"/>
    <p:sldId id="296" r:id="rId22"/>
    <p:sldId id="297" r:id="rId23"/>
    <p:sldId id="299" r:id="rId24"/>
    <p:sldId id="300" r:id="rId25"/>
    <p:sldId id="536" r:id="rId26"/>
    <p:sldId id="535" r:id="rId27"/>
    <p:sldId id="656" r:id="rId28"/>
    <p:sldId id="537" r:id="rId29"/>
    <p:sldId id="649" r:id="rId30"/>
    <p:sldId id="534" r:id="rId31"/>
    <p:sldId id="288" r:id="rId32"/>
    <p:sldId id="629" r:id="rId33"/>
    <p:sldId id="650" r:id="rId34"/>
    <p:sldId id="558" r:id="rId35"/>
    <p:sldId id="653" r:id="rId36"/>
    <p:sldId id="557" r:id="rId37"/>
    <p:sldId id="654" r:id="rId38"/>
    <p:sldId id="655" r:id="rId39"/>
    <p:sldId id="659" r:id="rId40"/>
    <p:sldId id="660" r:id="rId41"/>
    <p:sldId id="661" r:id="rId42"/>
    <p:sldId id="662" r:id="rId43"/>
    <p:sldId id="663" r:id="rId44"/>
    <p:sldId id="666" r:id="rId45"/>
    <p:sldId id="691" r:id="rId46"/>
    <p:sldId id="690" r:id="rId47"/>
    <p:sldId id="667" r:id="rId48"/>
    <p:sldId id="668" r:id="rId49"/>
    <p:sldId id="669" r:id="rId50"/>
    <p:sldId id="670" r:id="rId51"/>
    <p:sldId id="671" r:id="rId52"/>
    <p:sldId id="692" r:id="rId53"/>
    <p:sldId id="693" r:id="rId54"/>
    <p:sldId id="708" r:id="rId55"/>
    <p:sldId id="707" r:id="rId56"/>
    <p:sldId id="705" r:id="rId57"/>
    <p:sldId id="706" r:id="rId58"/>
    <p:sldId id="673" r:id="rId59"/>
    <p:sldId id="674" r:id="rId60"/>
    <p:sldId id="676" r:id="rId61"/>
    <p:sldId id="678" r:id="rId62"/>
    <p:sldId id="684" r:id="rId63"/>
    <p:sldId id="685" r:id="rId64"/>
    <p:sldId id="686" r:id="rId65"/>
    <p:sldId id="687" r:id="rId66"/>
    <p:sldId id="518" r:id="rId67"/>
    <p:sldId id="71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44"/>
    <a:srgbClr val="66FF66"/>
    <a:srgbClr val="D2D2D2"/>
    <a:srgbClr val="FFFFFF"/>
    <a:srgbClr val="575756"/>
    <a:srgbClr val="76B83E"/>
    <a:srgbClr val="CCFFCC"/>
    <a:srgbClr val="1B3D6A"/>
    <a:srgbClr val="D680D2"/>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4" autoAdjust="0"/>
    <p:restoredTop sz="93852" autoAdjust="0"/>
  </p:normalViewPr>
  <p:slideViewPr>
    <p:cSldViewPr snapToGrid="0" showGuides="1">
      <p:cViewPr varScale="1">
        <p:scale>
          <a:sx n="105" d="100"/>
          <a:sy n="105" d="100"/>
        </p:scale>
        <p:origin x="44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A7C2E-BB6B-45BE-8EB0-47980685AB2A}"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646C9-12A3-4E49-9784-368336E9371E}" type="slidenum">
              <a:rPr lang="en-US" smtClean="0"/>
              <a:t>‹#›</a:t>
            </a:fld>
            <a:endParaRPr lang="en-US"/>
          </a:p>
        </p:txBody>
      </p:sp>
    </p:spTree>
    <p:extLst>
      <p:ext uri="{BB962C8B-B14F-4D97-AF65-F5344CB8AC3E}">
        <p14:creationId xmlns:p14="http://schemas.microsoft.com/office/powerpoint/2010/main" val="98105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nas.org/cgi/doi/10.1073/pnas.1717295115"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ature.com/articles/s41467-018-03205-z"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B646C9-12A3-4E49-9784-368336E9371E}" type="slidenum">
              <a:rPr lang="en-US" smtClean="0"/>
              <a:t>1</a:t>
            </a:fld>
            <a:endParaRPr lang="en-US"/>
          </a:p>
        </p:txBody>
      </p:sp>
    </p:spTree>
    <p:extLst>
      <p:ext uri="{BB962C8B-B14F-4D97-AF65-F5344CB8AC3E}">
        <p14:creationId xmlns:p14="http://schemas.microsoft.com/office/powerpoint/2010/main" val="137487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B646C9-12A3-4E49-9784-368336E9371E}" type="slidenum">
              <a:rPr lang="en-US" smtClean="0"/>
              <a:t>38</a:t>
            </a:fld>
            <a:endParaRPr lang="en-US"/>
          </a:p>
        </p:txBody>
      </p:sp>
    </p:spTree>
    <p:extLst>
      <p:ext uri="{BB962C8B-B14F-4D97-AF65-F5344CB8AC3E}">
        <p14:creationId xmlns:p14="http://schemas.microsoft.com/office/powerpoint/2010/main" val="1401976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a:t>
            </a:r>
            <a:r>
              <a:rPr lang="en-US" dirty="0" err="1" smtClean="0"/>
              <a:t>Epidermidis</a:t>
            </a:r>
            <a:r>
              <a:rPr lang="en-US" dirty="0" smtClean="0"/>
              <a:t> o</a:t>
            </a:r>
            <a:r>
              <a:rPr lang="bg-BG" dirty="0" smtClean="0"/>
              <a:t>т</a:t>
            </a:r>
            <a:r>
              <a:rPr lang="bg-BG" baseline="0" dirty="0" smtClean="0"/>
              <a:t> 1 на 13%</a:t>
            </a:r>
            <a:endParaRPr lang="bg-BG" dirty="0"/>
          </a:p>
        </p:txBody>
      </p:sp>
      <p:sp>
        <p:nvSpPr>
          <p:cNvPr id="4" name="Slide Number Placeholder 3"/>
          <p:cNvSpPr>
            <a:spLocks noGrp="1"/>
          </p:cNvSpPr>
          <p:nvPr>
            <p:ph type="sldNum" sz="quarter" idx="10"/>
          </p:nvPr>
        </p:nvSpPr>
        <p:spPr/>
        <p:txBody>
          <a:bodyPr/>
          <a:lstStyle/>
          <a:p>
            <a:pPr>
              <a:defRPr/>
            </a:pPr>
            <a:fld id="{67DC0190-75F3-4A36-8F2D-6E414CCA1A5E}" type="slidenum">
              <a:rPr lang="bg-BG" smtClean="0"/>
              <a:pPr>
                <a:defRPr/>
              </a:pPr>
              <a:t>44</a:t>
            </a:fld>
            <a:endParaRPr lang="bg-BG"/>
          </a:p>
        </p:txBody>
      </p:sp>
    </p:spTree>
    <p:extLst>
      <p:ext uri="{BB962C8B-B14F-4D97-AF65-F5344CB8AC3E}">
        <p14:creationId xmlns:p14="http://schemas.microsoft.com/office/powerpoint/2010/main" val="256026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smtClean="0"/>
              <a:t>Без съществени</a:t>
            </a:r>
            <a:r>
              <a:rPr lang="bg-BG" baseline="0" dirty="0" smtClean="0"/>
              <a:t> изменения за 2018г</a:t>
            </a:r>
            <a:endParaRPr lang="bg-B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DC0190-75F3-4A36-8F2D-6E414CCA1A5E}" type="slidenum">
              <a:rPr kumimoji="0" lang="bg-BG"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bg-BG"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33993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B646C9-12A3-4E49-9784-368336E9371E}" type="slidenum">
              <a:rPr lang="en-US" smtClean="0"/>
              <a:t>58</a:t>
            </a:fld>
            <a:endParaRPr lang="en-US"/>
          </a:p>
        </p:txBody>
      </p:sp>
    </p:spTree>
    <p:extLst>
      <p:ext uri="{BB962C8B-B14F-4D97-AF65-F5344CB8AC3E}">
        <p14:creationId xmlns:p14="http://schemas.microsoft.com/office/powerpoint/2010/main" val="399690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7E484A-7B8E-41E4-8DD5-C18AFF4F6DF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59</a:t>
            </a:fld>
            <a:endParaRPr lang="bg-BG" sz="1200" b="0" i="0" u="none" strike="noStrike" kern="1200" cap="none" spc="0" baseline="0">
              <a:solidFill>
                <a:srgbClr val="000000"/>
              </a:solidFill>
              <a:uFillTx/>
              <a:latin typeface="Calibri"/>
            </a:endParaRPr>
          </a:p>
        </p:txBody>
      </p:sp>
      <p:sp>
        <p:nvSpPr>
          <p:cNvPr id="3" name="Rectangle 7"/>
          <p:cNvSpPr txBox="1"/>
          <p:nvPr/>
        </p:nvSpPr>
        <p:spPr>
          <a:xfrm>
            <a:off x="3886200" y="8686800"/>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1BF267-078E-4050-B387-9BA11F760D54}"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59</a:t>
            </a:fld>
            <a:endParaRPr lang="en-US" sz="1000" b="0" i="0" u="none" strike="noStrike" kern="1200" cap="none" spc="0" baseline="0">
              <a:solidFill>
                <a:srgbClr val="000000"/>
              </a:solidFill>
              <a:uFillTx/>
              <a:latin typeface="Calibri" pitchFamily="34"/>
              <a:ea typeface="ＭＳ Ｐゴシック"/>
              <a:cs typeface="ＭＳ Ｐゴシック"/>
            </a:endParaRPr>
          </a:p>
        </p:txBody>
      </p:sp>
      <p:sp>
        <p:nvSpPr>
          <p:cNvPr id="4" name="Rectangle 2"/>
          <p:cNvSpPr>
            <a:spLocks noGrp="1" noRot="1" noChangeAspect="1"/>
          </p:cNvSpPr>
          <p:nvPr>
            <p:ph type="sldImg"/>
          </p:nvPr>
        </p:nvSpPr>
        <p:spPr>
          <a:xfrm>
            <a:off x="376238" y="685800"/>
            <a:ext cx="6096000" cy="3429000"/>
          </a:xfrm>
          <a:ln w="12701">
            <a:solidFill>
              <a:srgbClr val="000000"/>
            </a:solidFill>
            <a:prstDash val="solid"/>
            <a:miter/>
          </a:ln>
        </p:spPr>
      </p:sp>
      <p:sp>
        <p:nvSpPr>
          <p:cNvPr id="5" name="Rectangle 3"/>
          <p:cNvSpPr txBox="1">
            <a:spLocks noGrp="1"/>
          </p:cNvSpPr>
          <p:nvPr>
            <p:ph type="body" sz="quarter" idx="1"/>
          </p:nvPr>
        </p:nvSpPr>
        <p:spPr>
          <a:xfrm>
            <a:off x="912808" y="4344991"/>
            <a:ext cx="5022854" cy="4113208"/>
          </a:xfrm>
        </p:spPr>
        <p:txBody>
          <a:bodyPr/>
          <a:lstStyle/>
          <a:p>
            <a:endParaRPr lang="en-US"/>
          </a:p>
        </p:txBody>
      </p:sp>
    </p:spTree>
    <p:extLst>
      <p:ext uri="{BB962C8B-B14F-4D97-AF65-F5344CB8AC3E}">
        <p14:creationId xmlns:p14="http://schemas.microsoft.com/office/powerpoint/2010/main" val="377462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11C5058-9AF4-4150-B4A2-9354416034C8}" type="slidenum">
              <a:t>60</a:t>
            </a:fld>
            <a:endParaRPr lang="en-US" sz="1200" b="0" i="0" u="none" strike="noStrike" kern="1200" cap="none" spc="0" baseline="0">
              <a:solidFill>
                <a:srgbClr val="000000"/>
              </a:solidFill>
              <a:uFillTx/>
              <a:latin typeface="Arial Narrow" pitchFamily="34"/>
            </a:endParaRPr>
          </a:p>
        </p:txBody>
      </p:sp>
    </p:spTree>
    <p:extLst>
      <p:ext uri="{BB962C8B-B14F-4D97-AF65-F5344CB8AC3E}">
        <p14:creationId xmlns:p14="http://schemas.microsoft.com/office/powerpoint/2010/main" val="2290826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endParaRPr lang="en-US"/>
          </a:p>
        </p:txBody>
      </p:sp>
      <p:sp>
        <p:nvSpPr>
          <p:cNvPr id="4" name="Slide Number Placehold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83D2F81-8F1E-4FF2-8714-FE1C86E5A0C0}" type="slidenum">
              <a:t>61</a:t>
            </a:fld>
            <a:endParaRPr lang="en-US" sz="1200" b="0" i="0" u="none" strike="noStrike" kern="1200" cap="none" spc="0" baseline="0">
              <a:solidFill>
                <a:srgbClr val="000000"/>
              </a:solidFill>
              <a:uFillTx/>
              <a:latin typeface="Arial Narrow" pitchFamily="34"/>
            </a:endParaRPr>
          </a:p>
        </p:txBody>
      </p:sp>
    </p:spTree>
    <p:extLst>
      <p:ext uri="{BB962C8B-B14F-4D97-AF65-F5344CB8AC3E}">
        <p14:creationId xmlns:p14="http://schemas.microsoft.com/office/powerpoint/2010/main" val="164606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fld id="{701E93BC-15D2-4A2D-905A-D2B2D8EB9ED0}" type="slidenum">
              <a:rPr lang="bg-BG" smtClean="0"/>
              <a:t>64</a:t>
            </a:fld>
            <a:endParaRPr lang="bg-BG"/>
          </a:p>
        </p:txBody>
      </p:sp>
    </p:spTree>
    <p:extLst>
      <p:ext uri="{BB962C8B-B14F-4D97-AF65-F5344CB8AC3E}">
        <p14:creationId xmlns:p14="http://schemas.microsoft.com/office/powerpoint/2010/main" val="101735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7954A9-0B14-4067-A773-A93DF521786C}" type="slidenum">
              <a:rPr lang="en-US" smtClean="0"/>
              <a:t>4</a:t>
            </a:fld>
            <a:endParaRPr lang="en-US"/>
          </a:p>
        </p:txBody>
      </p:sp>
    </p:spTree>
    <p:extLst>
      <p:ext uri="{BB962C8B-B14F-4D97-AF65-F5344CB8AC3E}">
        <p14:creationId xmlns:p14="http://schemas.microsoft.com/office/powerpoint/2010/main" val="314316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https://www.nhs.uk/news/medication/global-antibiotic-use-has-increased-sparking-fears-worldwide-resistance/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"Calls to rein in antibiotic use after study shows 65% increase worldwide," reports The Guardian on a new global study which aimed to determine trends in antibiotic consumption from 2010-2015 in 76 countries. The study compared consumption between low-middle income countries (LMIC), such as China and India, and high-income countries (HIC) such as the UK and US. </a:t>
            </a:r>
          </a:p>
          <a:p>
            <a:endParaRPr lang="en-US" dirty="0"/>
          </a:p>
        </p:txBody>
      </p:sp>
      <p:sp>
        <p:nvSpPr>
          <p:cNvPr id="4" name="Slide Number Placeholder 3"/>
          <p:cNvSpPr>
            <a:spLocks noGrp="1"/>
          </p:cNvSpPr>
          <p:nvPr>
            <p:ph type="sldNum" sz="quarter" idx="5"/>
          </p:nvPr>
        </p:nvSpPr>
        <p:spPr/>
        <p:txBody>
          <a:bodyPr/>
          <a:lstStyle/>
          <a:p>
            <a:fld id="{BC63DA13-BC3F-4345-AB62-DA12FC6301FD}" type="slidenum">
              <a:rPr lang="en-US" smtClean="0"/>
              <a:t>8</a:t>
            </a:fld>
            <a:endParaRPr lang="en-US"/>
          </a:p>
        </p:txBody>
      </p:sp>
    </p:spTree>
    <p:extLst>
      <p:ext uri="{BB962C8B-B14F-4D97-AF65-F5344CB8AC3E}">
        <p14:creationId xmlns:p14="http://schemas.microsoft.com/office/powerpoint/2010/main" val="185796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Eili</a:t>
            </a:r>
            <a:r>
              <a:rPr lang="en-US" sz="1200" kern="1200" dirty="0">
                <a:solidFill>
                  <a:schemeClr val="tx1"/>
                </a:solidFill>
                <a:effectLst/>
                <a:latin typeface="+mn-lt"/>
                <a:ea typeface="+mn-ea"/>
                <a:cs typeface="+mn-cs"/>
              </a:rPr>
              <a:t> Y Klein et al., “Global Increase and Geographic Convergence in Antibiotic Consumption between 2000 and 2015,” </a:t>
            </a:r>
            <a:r>
              <a:rPr lang="en-US" sz="1200" i="1" kern="1200" dirty="0">
                <a:solidFill>
                  <a:schemeClr val="tx1"/>
                </a:solidFill>
                <a:effectLst/>
                <a:latin typeface="+mn-lt"/>
                <a:ea typeface="+mn-ea"/>
                <a:cs typeface="+mn-cs"/>
              </a:rPr>
              <a:t>Proceedings of the National Academy of Sciences</a:t>
            </a:r>
            <a:r>
              <a:rPr lang="en-US" sz="1200" kern="1200" dirty="0">
                <a:solidFill>
                  <a:schemeClr val="tx1"/>
                </a:solidFill>
                <a:effectLst/>
                <a:latin typeface="+mn-lt"/>
                <a:ea typeface="+mn-ea"/>
                <a:cs typeface="+mn-cs"/>
              </a:rPr>
              <a:t> 115, no. 15 (April 10, 2018): E3463 LP-E3470, http://www.pnas.org/content/115/15/E3463.abstract.</a:t>
            </a:r>
          </a:p>
          <a:p>
            <a:endParaRPr lang="en-US" dirty="0"/>
          </a:p>
          <a:p>
            <a:r>
              <a:rPr lang="en-US" dirty="0"/>
              <a:t>The latest study, published in </a:t>
            </a:r>
            <a:r>
              <a:rPr lang="en-US" dirty="0">
                <a:hlinkClick r:id="rId3"/>
              </a:rPr>
              <a:t>Proceedings of the National Academy of Science</a:t>
            </a:r>
            <a:r>
              <a:rPr lang="en-US" dirty="0"/>
              <a:t>s, found that on average poorer nations still use antibiotics far less intensely than richer ones. In low and middle income nations, the number of “defined daily doses” handed out per 1,000 people rose 77% from 7.6 to 13.5 over the 16 years studied. But richer nations consume antibiotics at nearly twice that rate. According to the study, consumption rates in high income countries fell on average by a modest 4%, to 25.7 doses per 1,000 people.</a:t>
            </a:r>
          </a:p>
          <a:p>
            <a:r>
              <a:rPr lang="en-US" dirty="0"/>
              <a:t>Of particular concern, the report states, is the steep rise in global use of antibiotics of last resort, such as colistin, a drug that has been reintroduced despite being all but abandoned in the 1970s because of its toxicity. Colistin has been used to treat infections that cannot be shifted with other drugs, but in the past decade bacteria with colistin-resistant genes spread around the world after they </a:t>
            </a:r>
            <a:r>
              <a:rPr lang="en-US" dirty="0">
                <a:hlinkClick r:id="rId4"/>
              </a:rPr>
              <a:t>emerged in a Chinese pig in the mid-2000s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bg-B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Calls to rein in antibiotic use after study shows 65% increase worldwide," reports The Guardian on a new global study which aimed to determine trends in antibiotic consumption from 2010-2015 in 76 countries. The study compared consumption between low-middle income countries (LMIC), such as China and India, and high-income countries (HIC) such as the UK and US. </a:t>
            </a:r>
          </a:p>
          <a:p>
            <a:endParaRPr lang="en-US" dirty="0"/>
          </a:p>
        </p:txBody>
      </p:sp>
      <p:sp>
        <p:nvSpPr>
          <p:cNvPr id="4" name="Slide Number Placeholder 3"/>
          <p:cNvSpPr>
            <a:spLocks noGrp="1"/>
          </p:cNvSpPr>
          <p:nvPr>
            <p:ph type="sldNum" sz="quarter" idx="5"/>
          </p:nvPr>
        </p:nvSpPr>
        <p:spPr/>
        <p:txBody>
          <a:bodyPr/>
          <a:lstStyle/>
          <a:p>
            <a:fld id="{BC63DA13-BC3F-4345-AB62-DA12FC6301FD}" type="slidenum">
              <a:rPr lang="en-US" smtClean="0"/>
              <a:t>9</a:t>
            </a:fld>
            <a:endParaRPr lang="en-US"/>
          </a:p>
        </p:txBody>
      </p:sp>
    </p:spTree>
    <p:extLst>
      <p:ext uri="{BB962C8B-B14F-4D97-AF65-F5344CB8AC3E}">
        <p14:creationId xmlns:p14="http://schemas.microsoft.com/office/powerpoint/2010/main" val="1636419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63DA13-BC3F-4345-AB62-DA12FC6301FD}" type="slidenum">
              <a:rPr lang="en-US" smtClean="0"/>
              <a:t>16</a:t>
            </a:fld>
            <a:endParaRPr lang="en-US"/>
          </a:p>
        </p:txBody>
      </p:sp>
    </p:spTree>
    <p:extLst>
      <p:ext uri="{BB962C8B-B14F-4D97-AF65-F5344CB8AC3E}">
        <p14:creationId xmlns:p14="http://schemas.microsoft.com/office/powerpoint/2010/main" val="654041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b="1" dirty="0">
                <a:latin typeface="Times New Roman" panose="02020603050405020304" pitchFamily="18" charset="0"/>
                <a:cs typeface="Times New Roman" panose="02020603050405020304" pitchFamily="18" charset="0"/>
              </a:rPr>
              <a:t>Най-често съобщаваните резистентни бактерии са  </a:t>
            </a:r>
            <a:r>
              <a:rPr lang="en-US" sz="1200" b="1" i="1" dirty="0">
                <a:latin typeface="Times New Roman" panose="02020603050405020304" pitchFamily="18" charset="0"/>
                <a:cs typeface="Times New Roman" panose="02020603050405020304" pitchFamily="18" charset="0"/>
              </a:rPr>
              <a:t>Escherichia coli</a:t>
            </a:r>
            <a:r>
              <a:rPr lang="en-US" sz="1200" b="1" dirty="0">
                <a:latin typeface="Times New Roman" panose="02020603050405020304" pitchFamily="18" charset="0"/>
                <a:cs typeface="Times New Roman" panose="02020603050405020304" pitchFamily="18" charset="0"/>
              </a:rPr>
              <a:t> ,  </a:t>
            </a:r>
            <a:r>
              <a:rPr lang="en-US" sz="1200" b="1" i="1" dirty="0">
                <a:latin typeface="Times New Roman" panose="02020603050405020304" pitchFamily="18" charset="0"/>
                <a:cs typeface="Times New Roman" panose="02020603050405020304" pitchFamily="18" charset="0"/>
              </a:rPr>
              <a:t>Klebsiella</a:t>
            </a:r>
            <a:r>
              <a:rPr lang="bg-BG" sz="1200" b="1" i="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pneumoniae</a:t>
            </a:r>
            <a:r>
              <a:rPr lang="en-US" sz="1200" b="1" dirty="0">
                <a:latin typeface="Times New Roman" panose="02020603050405020304" pitchFamily="18" charset="0"/>
                <a:cs typeface="Times New Roman" panose="02020603050405020304" pitchFamily="18" charset="0"/>
              </a:rPr>
              <a:t>,  </a:t>
            </a:r>
            <a:endParaRPr lang="bg-BG" sz="1200" b="1" dirty="0">
              <a:latin typeface="Times New Roman" panose="02020603050405020304" pitchFamily="18" charset="0"/>
              <a:cs typeface="Times New Roman" panose="02020603050405020304" pitchFamily="18" charset="0"/>
            </a:endParaRPr>
          </a:p>
          <a:p>
            <a:r>
              <a:rPr lang="en-US" sz="1200" b="1" i="1" dirty="0">
                <a:latin typeface="Times New Roman" panose="02020603050405020304" pitchFamily="18" charset="0"/>
                <a:cs typeface="Times New Roman" panose="02020603050405020304" pitchFamily="18" charset="0"/>
              </a:rPr>
              <a:t>Staphylococcus aureus</a:t>
            </a:r>
            <a:r>
              <a:rPr lang="en-US" sz="1200" b="1" dirty="0">
                <a:latin typeface="Times New Roman" panose="02020603050405020304" pitchFamily="18" charset="0"/>
                <a:cs typeface="Times New Roman" panose="02020603050405020304" pitchFamily="18" charset="0"/>
              </a:rPr>
              <a:t> </a:t>
            </a:r>
            <a:r>
              <a:rPr lang="bg-BG" sz="1200" b="1" dirty="0">
                <a:latin typeface="Times New Roman" panose="02020603050405020304" pitchFamily="18" charset="0"/>
                <a:cs typeface="Times New Roman" panose="02020603050405020304" pitchFamily="18" charset="0"/>
              </a:rPr>
              <a:t>и  </a:t>
            </a:r>
            <a:r>
              <a:rPr lang="en-US" sz="1200" b="1" i="1" dirty="0">
                <a:latin typeface="Times New Roman" panose="02020603050405020304" pitchFamily="18" charset="0"/>
                <a:cs typeface="Times New Roman" panose="02020603050405020304" pitchFamily="18" charset="0"/>
              </a:rPr>
              <a:t>Streptococcus pneumoniae</a:t>
            </a:r>
            <a:r>
              <a:rPr lang="en-US" sz="1200" b="1" dirty="0">
                <a:latin typeface="Times New Roman" panose="02020603050405020304" pitchFamily="18" charset="0"/>
                <a:cs typeface="Times New Roman" panose="02020603050405020304" pitchFamily="18" charset="0"/>
              </a:rPr>
              <a:t> , </a:t>
            </a:r>
            <a:r>
              <a:rPr lang="bg-BG" sz="1200" b="1" dirty="0">
                <a:latin typeface="Times New Roman" panose="02020603050405020304" pitchFamily="18" charset="0"/>
                <a:cs typeface="Times New Roman" panose="02020603050405020304" pitchFamily="18" charset="0"/>
              </a:rPr>
              <a:t>последвани от  </a:t>
            </a:r>
            <a:r>
              <a:rPr lang="en-US" sz="1200" b="1" i="1" dirty="0">
                <a:latin typeface="Times New Roman" panose="02020603050405020304" pitchFamily="18" charset="0"/>
                <a:cs typeface="Times New Roman" panose="02020603050405020304" pitchFamily="18" charset="0"/>
              </a:rPr>
              <a:t>Salmonella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spp</a:t>
            </a:r>
            <a:r>
              <a:rPr lang="bg-BG" sz="12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bg-BG" sz="1200" dirty="0">
              <a:solidFill>
                <a:srgbClr val="00656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bg-BG" sz="1200" dirty="0">
              <a:solidFill>
                <a:srgbClr val="00656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bg-BG" sz="1200" dirty="0">
                <a:solidFill>
                  <a:srgbClr val="006561"/>
                </a:solidFill>
                <a:latin typeface="Times New Roman" panose="02020603050405020304" pitchFamily="18" charset="0"/>
                <a:cs typeface="Times New Roman" panose="02020603050405020304" pitchFamily="18" charset="0"/>
              </a:rPr>
              <a:t>Над 50% от изследваните щамове </a:t>
            </a:r>
            <a:r>
              <a:rPr lang="en-US" sz="1200" i="1" dirty="0">
                <a:solidFill>
                  <a:srgbClr val="006561"/>
                </a:solidFill>
                <a:latin typeface="Times New Roman" panose="02020603050405020304" pitchFamily="18" charset="0"/>
                <a:cs typeface="Times New Roman" panose="02020603050405020304" pitchFamily="18" charset="0"/>
              </a:rPr>
              <a:t>E.coli</a:t>
            </a:r>
            <a:r>
              <a:rPr lang="ru-RU" sz="1200" i="1" dirty="0">
                <a:solidFill>
                  <a:srgbClr val="006561"/>
                </a:solidFill>
                <a:latin typeface="Times New Roman" panose="02020603050405020304" pitchFamily="18" charset="0"/>
                <a:cs typeface="Times New Roman" panose="02020603050405020304" pitchFamily="18" charset="0"/>
              </a:rPr>
              <a:t> </a:t>
            </a:r>
            <a:r>
              <a:rPr lang="ru-RU" sz="1200" dirty="0">
                <a:solidFill>
                  <a:srgbClr val="006561"/>
                </a:solidFill>
                <a:latin typeface="Times New Roman" panose="02020603050405020304" pitchFamily="18" charset="0"/>
                <a:cs typeface="Times New Roman" panose="02020603050405020304" pitchFamily="18" charset="0"/>
              </a:rPr>
              <a:t>през 2017 г. са били устойчиви на най-малко една антимикробна група. </a:t>
            </a:r>
          </a:p>
          <a:p>
            <a:endParaRPr lang="bg-BG"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atin typeface="Times New Roman" panose="02020603050405020304" pitchFamily="18" charset="0"/>
                <a:cs typeface="Times New Roman" panose="02020603050405020304" pitchFamily="18" charset="0"/>
              </a:rPr>
              <a:t>Това е тревожна тенденция, тъй като тези бактерии могат лесно да се разпространяват в здравните заведения, ако не са налице адекватни мерки за превенция и контрол на инфекциите.</a:t>
            </a:r>
          </a:p>
          <a:p>
            <a:endParaRPr lang="bg-BG" dirty="0"/>
          </a:p>
        </p:txBody>
      </p:sp>
      <p:sp>
        <p:nvSpPr>
          <p:cNvPr id="4" name="Slide Number Placeholder 3"/>
          <p:cNvSpPr>
            <a:spLocks noGrp="1"/>
          </p:cNvSpPr>
          <p:nvPr>
            <p:ph type="sldNum" sz="quarter" idx="5"/>
          </p:nvPr>
        </p:nvSpPr>
        <p:spPr/>
        <p:txBody>
          <a:bodyPr/>
          <a:lstStyle/>
          <a:p>
            <a:fld id="{E1B646C9-12A3-4E49-9784-368336E9371E}" type="slidenum">
              <a:rPr lang="en-US" smtClean="0"/>
              <a:t>18</a:t>
            </a:fld>
            <a:endParaRPr lang="en-US"/>
          </a:p>
        </p:txBody>
      </p:sp>
    </p:spTree>
    <p:extLst>
      <p:ext uri="{BB962C8B-B14F-4D97-AF65-F5344CB8AC3E}">
        <p14:creationId xmlns:p14="http://schemas.microsoft.com/office/powerpoint/2010/main" val="3307793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CB550F4B-FD81-467F-9DE2-80058B12F17D}" type="slidenum">
              <a:rPr lang="bg-BG" smtClean="0"/>
              <a:t>19</a:t>
            </a:fld>
            <a:endParaRPr lang="bg-BG"/>
          </a:p>
        </p:txBody>
      </p:sp>
    </p:spTree>
    <p:extLst>
      <p:ext uri="{BB962C8B-B14F-4D97-AF65-F5344CB8AC3E}">
        <p14:creationId xmlns:p14="http://schemas.microsoft.com/office/powerpoint/2010/main" val="226456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Global concern about antibiotic resistance is compounded by the fact that the discovery of new classes of antibiotics is at an all-time low. It has been 30 years since a new class of antibiotics was last introduced.</a:t>
            </a:r>
          </a:p>
          <a:p>
            <a:r>
              <a:rPr lang="en-US" sz="1200" b="0" i="0" kern="1200" dirty="0">
                <a:solidFill>
                  <a:schemeClr val="tx1"/>
                </a:solidFill>
                <a:effectLst/>
                <a:latin typeface="+mn-lt"/>
                <a:ea typeface="+mn-ea"/>
                <a:cs typeface="+mn-cs"/>
              </a:rPr>
              <a:t>Only 3 of the 41 antibiotics in development have the potential to act against the majority of the most resistant bacteria.</a:t>
            </a:r>
          </a:p>
          <a:p>
            <a:r>
              <a:rPr lang="en-US" sz="1200" b="0" i="0" kern="1200" dirty="0">
                <a:solidFill>
                  <a:schemeClr val="tx1"/>
                </a:solidFill>
                <a:effectLst/>
                <a:latin typeface="+mn-lt"/>
                <a:ea typeface="+mn-ea"/>
                <a:cs typeface="+mn-cs"/>
              </a:rPr>
              <a:t>Without action to address antibiotic resistance, doctors will lose the ability to treat infections. Routine operations could become deadly in just 20 years.</a:t>
            </a:r>
            <a:endParaRPr lang="bg-BG" dirty="0"/>
          </a:p>
        </p:txBody>
      </p:sp>
      <p:sp>
        <p:nvSpPr>
          <p:cNvPr id="4" name="Slide Number Placeholder 3"/>
          <p:cNvSpPr>
            <a:spLocks noGrp="1"/>
          </p:cNvSpPr>
          <p:nvPr>
            <p:ph type="sldNum" sz="quarter" idx="5"/>
          </p:nvPr>
        </p:nvSpPr>
        <p:spPr/>
        <p:txBody>
          <a:bodyPr/>
          <a:lstStyle/>
          <a:p>
            <a:fld id="{701E93BC-15D2-4A2D-905A-D2B2D8EB9ED0}" type="slidenum">
              <a:rPr lang="bg-BG" smtClean="0"/>
              <a:t>30</a:t>
            </a:fld>
            <a:endParaRPr lang="bg-BG"/>
          </a:p>
        </p:txBody>
      </p:sp>
    </p:spTree>
    <p:extLst>
      <p:ext uri="{BB962C8B-B14F-4D97-AF65-F5344CB8AC3E}">
        <p14:creationId xmlns:p14="http://schemas.microsoft.com/office/powerpoint/2010/main" val="3002599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a:solidFill>
                  <a:schemeClr val="tx1"/>
                </a:solidFill>
                <a:effectLst/>
                <a:latin typeface="+mn-lt"/>
                <a:ea typeface="+mn-ea"/>
                <a:cs typeface="+mn-cs"/>
              </a:rPr>
              <a:t>Методът за микродирекция се използва за определяне на минималната инхибираща концентрация (MIC), срещу дванадесет бактериални щамове. Оценено е влиянието на урсоличната киселина и нейните производни върху чувствителността на някои бактериални патогени към аминогликозидните антибиотици неомицин, амикацин, канамицин и гентамицин.</a:t>
            </a:r>
            <a:endParaRPr lang="bg-BG" dirty="0"/>
          </a:p>
        </p:txBody>
      </p:sp>
      <p:sp>
        <p:nvSpPr>
          <p:cNvPr id="4" name="Slide Number Placeholder 3"/>
          <p:cNvSpPr>
            <a:spLocks noGrp="1"/>
          </p:cNvSpPr>
          <p:nvPr>
            <p:ph type="sldNum" sz="quarter" idx="5"/>
          </p:nvPr>
        </p:nvSpPr>
        <p:spPr/>
        <p:txBody>
          <a:bodyPr/>
          <a:lstStyle/>
          <a:p>
            <a:fld id="{CB550F4B-FD81-467F-9DE2-80058B12F17D}" type="slidenum">
              <a:rPr lang="bg-BG" smtClean="0"/>
              <a:t>32</a:t>
            </a:fld>
            <a:endParaRPr lang="bg-BG"/>
          </a:p>
        </p:txBody>
      </p:sp>
    </p:spTree>
    <p:extLst>
      <p:ext uri="{BB962C8B-B14F-4D97-AF65-F5344CB8AC3E}">
        <p14:creationId xmlns:p14="http://schemas.microsoft.com/office/powerpoint/2010/main" val="153897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0418-B7F2-48C5-80B8-2FE5822EF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16FAA-01B6-4F65-AD36-FDEB302E2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69B4BF-0C2E-400C-9963-77E177080364}"/>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7C16F6C4-7F8E-47FA-B2EF-42AFBFC09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C7979-AD03-4F10-B5DD-5918B85A2F3F}"/>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171697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F5E5-6494-488C-BA40-D6BFD7DC5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98D0F4-21E6-4E26-B1E8-CE034132BD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B6D35-9E02-4DA6-A505-37952E179CC0}"/>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60488A34-091C-4885-BF6F-68222E72D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12A3B-B146-4621-BE2C-8C5FA3061774}"/>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242742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E9D34-68B3-4213-9B8F-7F287B1ED1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583C6-F8DD-4810-A041-4B04CA78F0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FB3D3-CB9C-4ECF-B40E-F905712EAD22}"/>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51AB5C76-D062-4A87-ABA1-AE16EF155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6F33E-EAED-4627-A9F4-4DA906617BC5}"/>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182460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1148AB-760F-420F-9133-7BC34935A44D}" type="datetimeFigureOut">
              <a:rPr lang="en-US"/>
              <a:pPr>
                <a:defRPr/>
              </a:pPr>
              <a:t>1/11/2021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E5B76D-A72B-44D2-8F1B-9B1E127F3202}" type="slidenum">
              <a:rPr lang="en-US"/>
              <a:pPr>
                <a:defRPr/>
              </a:pPr>
              <a:t>‹#›</a:t>
            </a:fld>
            <a:endParaRPr lang="en-US"/>
          </a:p>
        </p:txBody>
      </p:sp>
    </p:spTree>
    <p:extLst>
      <p:ext uri="{BB962C8B-B14F-4D97-AF65-F5344CB8AC3E}">
        <p14:creationId xmlns:p14="http://schemas.microsoft.com/office/powerpoint/2010/main" val="192650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93C162-27B9-447D-BF6C-6121699798FF}" type="datetimeFigureOut">
              <a:rPr lang="en-US"/>
              <a:pPr>
                <a:defRPr/>
              </a:pPr>
              <a:t>1/11/2021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CFBE9A-3B32-4910-BDCA-BDF96E0C7B94}" type="slidenum">
              <a:rPr lang="en-US"/>
              <a:pPr>
                <a:defRPr/>
              </a:pPr>
              <a:t>‹#›</a:t>
            </a:fld>
            <a:endParaRPr lang="en-US"/>
          </a:p>
        </p:txBody>
      </p:sp>
    </p:spTree>
    <p:extLst>
      <p:ext uri="{BB962C8B-B14F-4D97-AF65-F5344CB8AC3E}">
        <p14:creationId xmlns:p14="http://schemas.microsoft.com/office/powerpoint/2010/main" val="4035697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0FCAEA-6C7D-49C2-80D5-7B3744BF3C2C}" type="datetimeFigureOut">
              <a:rPr lang="en-US"/>
              <a:pPr>
                <a:defRPr/>
              </a:pPr>
              <a:t>1/11/2021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FC7C66-1CD5-446D-8A74-F87EA3D164AA}" type="slidenum">
              <a:rPr lang="en-US"/>
              <a:pPr>
                <a:defRPr/>
              </a:pPr>
              <a:t>‹#›</a:t>
            </a:fld>
            <a:endParaRPr lang="en-US"/>
          </a:p>
        </p:txBody>
      </p:sp>
    </p:spTree>
    <p:extLst>
      <p:ext uri="{BB962C8B-B14F-4D97-AF65-F5344CB8AC3E}">
        <p14:creationId xmlns:p14="http://schemas.microsoft.com/office/powerpoint/2010/main" val="1123506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BA60CF-7D99-4846-BB0E-961384C9B0A9}" type="datetimeFigureOut">
              <a:rPr lang="en-US"/>
              <a:pPr>
                <a:defRPr/>
              </a:pPr>
              <a:t>1/11/2021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1FA333-C2FF-4A18-8444-BE4B83074822}" type="slidenum">
              <a:rPr lang="en-US"/>
              <a:pPr>
                <a:defRPr/>
              </a:pPr>
              <a:t>‹#›</a:t>
            </a:fld>
            <a:endParaRPr lang="en-US"/>
          </a:p>
        </p:txBody>
      </p:sp>
    </p:spTree>
    <p:extLst>
      <p:ext uri="{BB962C8B-B14F-4D97-AF65-F5344CB8AC3E}">
        <p14:creationId xmlns:p14="http://schemas.microsoft.com/office/powerpoint/2010/main" val="2035779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6BAE75B-BD7C-46C9-BE0B-21D9C380FFD2}" type="datetimeFigureOut">
              <a:rPr lang="en-US"/>
              <a:pPr>
                <a:defRPr/>
              </a:pPr>
              <a:t>1/11/2021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09B7542-B8EA-4D3D-B399-BF67C1677443}" type="slidenum">
              <a:rPr lang="en-US"/>
              <a:pPr>
                <a:defRPr/>
              </a:pPr>
              <a:t>‹#›</a:t>
            </a:fld>
            <a:endParaRPr lang="en-US"/>
          </a:p>
        </p:txBody>
      </p:sp>
    </p:spTree>
    <p:extLst>
      <p:ext uri="{BB962C8B-B14F-4D97-AF65-F5344CB8AC3E}">
        <p14:creationId xmlns:p14="http://schemas.microsoft.com/office/powerpoint/2010/main" val="400637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B2F2AD-A8AC-470F-BA11-7299BB5FD384}" type="datetimeFigureOut">
              <a:rPr lang="en-US"/>
              <a:pPr>
                <a:defRPr/>
              </a:pPr>
              <a:t>1/11/2021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68719F-6E3F-484D-B65B-B9A22003101C}" type="slidenum">
              <a:rPr lang="en-US"/>
              <a:pPr>
                <a:defRPr/>
              </a:pPr>
              <a:t>‹#›</a:t>
            </a:fld>
            <a:endParaRPr lang="en-US"/>
          </a:p>
        </p:txBody>
      </p:sp>
    </p:spTree>
    <p:extLst>
      <p:ext uri="{BB962C8B-B14F-4D97-AF65-F5344CB8AC3E}">
        <p14:creationId xmlns:p14="http://schemas.microsoft.com/office/powerpoint/2010/main" val="385235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FAEAAF-7005-4A63-86DE-1C5DB9A6A9E1}" type="datetimeFigureOut">
              <a:rPr lang="en-US"/>
              <a:pPr>
                <a:defRPr/>
              </a:pPr>
              <a:t>1/11/2021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9417E5-0D54-442B-BC08-9CA7184EC143}" type="slidenum">
              <a:rPr lang="en-US"/>
              <a:pPr>
                <a:defRPr/>
              </a:pPr>
              <a:t>‹#›</a:t>
            </a:fld>
            <a:endParaRPr lang="en-US"/>
          </a:p>
        </p:txBody>
      </p:sp>
    </p:spTree>
    <p:extLst>
      <p:ext uri="{BB962C8B-B14F-4D97-AF65-F5344CB8AC3E}">
        <p14:creationId xmlns:p14="http://schemas.microsoft.com/office/powerpoint/2010/main" val="250151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971D9-5BE4-48F6-B7D6-0E1B568A10E7}" type="datetimeFigureOut">
              <a:rPr lang="en-US"/>
              <a:pPr>
                <a:defRPr/>
              </a:pPr>
              <a:t>1/11/2021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A0E803-F044-4395-9285-410286BA3958}" type="slidenum">
              <a:rPr lang="en-US"/>
              <a:pPr>
                <a:defRPr/>
              </a:pPr>
              <a:t>‹#›</a:t>
            </a:fld>
            <a:endParaRPr lang="en-US"/>
          </a:p>
        </p:txBody>
      </p:sp>
    </p:spTree>
    <p:extLst>
      <p:ext uri="{BB962C8B-B14F-4D97-AF65-F5344CB8AC3E}">
        <p14:creationId xmlns:p14="http://schemas.microsoft.com/office/powerpoint/2010/main" val="44413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0CF8-5655-4D76-8388-1C4CC645D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F0BE7-5926-4B19-88BD-B593B01265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6F98E-53F9-4D5C-89CE-31388B8B4C55}"/>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CFE7929B-187E-4897-902B-423D8BF5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91C06-2535-4F7A-AAA7-71C593AA7384}"/>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2338150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8774CD-5FE4-415D-B72E-3C125AE74DC2}" type="datetimeFigureOut">
              <a:rPr lang="en-US"/>
              <a:pPr>
                <a:defRPr/>
              </a:pPr>
              <a:t>1/11/2021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C96332-F586-4480-8CDE-378948B2F6F1}" type="slidenum">
              <a:rPr lang="en-US"/>
              <a:pPr>
                <a:defRPr/>
              </a:pPr>
              <a:t>‹#›</a:t>
            </a:fld>
            <a:endParaRPr lang="en-US"/>
          </a:p>
        </p:txBody>
      </p:sp>
    </p:spTree>
    <p:extLst>
      <p:ext uri="{BB962C8B-B14F-4D97-AF65-F5344CB8AC3E}">
        <p14:creationId xmlns:p14="http://schemas.microsoft.com/office/powerpoint/2010/main" val="220047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603B97-8142-463A-A144-8E0A26864902}" type="datetimeFigureOut">
              <a:rPr lang="en-US"/>
              <a:pPr>
                <a:defRPr/>
              </a:pPr>
              <a:t>1/11/2021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BC65E8-4EC4-49C3-B5DF-1C6B0A87AB18}" type="slidenum">
              <a:rPr lang="en-US"/>
              <a:pPr>
                <a:defRPr/>
              </a:pPr>
              <a:t>‹#›</a:t>
            </a:fld>
            <a:endParaRPr lang="en-US"/>
          </a:p>
        </p:txBody>
      </p:sp>
    </p:spTree>
    <p:extLst>
      <p:ext uri="{BB962C8B-B14F-4D97-AF65-F5344CB8AC3E}">
        <p14:creationId xmlns:p14="http://schemas.microsoft.com/office/powerpoint/2010/main" val="260449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6509E1-FA12-45E1-8741-19563A1F2E50}" type="datetimeFigureOut">
              <a:rPr lang="en-US"/>
              <a:pPr>
                <a:defRPr/>
              </a:pPr>
              <a:t>1/11/2021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216037-7A21-4C2F-A88B-739D0D7B5A7E}" type="slidenum">
              <a:rPr lang="en-US"/>
              <a:pPr>
                <a:defRPr/>
              </a:pPr>
              <a:t>‹#›</a:t>
            </a:fld>
            <a:endParaRPr lang="en-US"/>
          </a:p>
        </p:txBody>
      </p:sp>
    </p:spTree>
    <p:extLst>
      <p:ext uri="{BB962C8B-B14F-4D97-AF65-F5344CB8AC3E}">
        <p14:creationId xmlns:p14="http://schemas.microsoft.com/office/powerpoint/2010/main" val="2142582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36609917-7003-417D-9300-39AC37E213A6}" type="datetimeFigureOut">
              <a:rPr lang="tr-TR" smtClean="0"/>
              <a:pPr/>
              <a:t>11.01.2021</a:t>
            </a:fld>
            <a:endParaRPr lang="tr-TR"/>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tr-TR"/>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1A3B07FD-4BA4-4799-B33A-685F6576A4A5}" type="slidenum">
              <a:rPr lang="tr-TR" smtClean="0"/>
              <a:pPr/>
              <a:t>‹#›</a:t>
            </a:fld>
            <a:endParaRPr lang="tr-TR"/>
          </a:p>
        </p:txBody>
      </p:sp>
    </p:spTree>
    <p:extLst>
      <p:ext uri="{BB962C8B-B14F-4D97-AF65-F5344CB8AC3E}">
        <p14:creationId xmlns:p14="http://schemas.microsoft.com/office/powerpoint/2010/main" val="411438421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5" name="Footer Placeholder 4"/>
          <p:cNvSpPr>
            <a:spLocks noGrp="1"/>
          </p:cNvSpPr>
          <p:nvPr>
            <p:ph type="ftr" sz="quarter" idx="11"/>
          </p:nvPr>
        </p:nvSpPr>
        <p:spPr/>
        <p:txBody>
          <a:bodyPr/>
          <a:lstStyle/>
          <a:p>
            <a:endParaRPr lang="tr-TR">
              <a:solidFill>
                <a:srgbClr val="B13F9A"/>
              </a:solidFill>
            </a:endParaRPr>
          </a:p>
        </p:txBody>
      </p:sp>
      <p:sp>
        <p:nvSpPr>
          <p:cNvPr id="6" name="Slide Number Placeholder 5"/>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438764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36609917-7003-417D-9300-39AC37E213A6}" type="datetimeFigureOut">
              <a:rPr lang="tr-TR" smtClean="0">
                <a:solidFill>
                  <a:srgbClr val="B13F9A"/>
                </a:solidFill>
              </a:rPr>
              <a:pPr/>
              <a:t>11.01.2021</a:t>
            </a:fld>
            <a:endParaRPr lang="tr-TR">
              <a:solidFill>
                <a:srgbClr val="B13F9A"/>
              </a:solidFill>
            </a:endParaRPr>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tr-TR">
              <a:solidFill>
                <a:srgbClr val="B13F9A"/>
              </a:solidFill>
            </a:endParaRPr>
          </a:p>
        </p:txBody>
      </p:sp>
      <p:sp>
        <p:nvSpPr>
          <p:cNvPr id="6" name="Slide Number Placeholder 5"/>
          <p:cNvSpPr>
            <a:spLocks noGrp="1"/>
          </p:cNvSpPr>
          <p:nvPr>
            <p:ph type="sldNum" sz="quarter" idx="12"/>
          </p:nvPr>
        </p:nvSpPr>
        <p:spPr>
          <a:xfrm>
            <a:off x="8978603" y="6555112"/>
            <a:ext cx="784448" cy="228600"/>
          </a:xfrm>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53926586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6" name="Footer Placeholder 5"/>
          <p:cNvSpPr>
            <a:spLocks noGrp="1"/>
          </p:cNvSpPr>
          <p:nvPr>
            <p:ph type="ftr" sz="quarter" idx="11"/>
          </p:nvPr>
        </p:nvSpPr>
        <p:spPr/>
        <p:txBody>
          <a:bodyPr/>
          <a:lstStyle/>
          <a:p>
            <a:endParaRPr lang="tr-TR">
              <a:solidFill>
                <a:srgbClr val="B13F9A"/>
              </a:solidFill>
            </a:endParaRPr>
          </a:p>
        </p:txBody>
      </p:sp>
      <p:sp>
        <p:nvSpPr>
          <p:cNvPr id="7" name="Slide Number Placeholder 6"/>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3579683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8" name="Footer Placeholder 7"/>
          <p:cNvSpPr>
            <a:spLocks noGrp="1"/>
          </p:cNvSpPr>
          <p:nvPr>
            <p:ph type="ftr" sz="quarter" idx="11"/>
          </p:nvPr>
        </p:nvSpPr>
        <p:spPr/>
        <p:txBody>
          <a:bodyPr/>
          <a:lstStyle/>
          <a:p>
            <a:endParaRPr lang="tr-TR">
              <a:solidFill>
                <a:srgbClr val="B13F9A"/>
              </a:solidFill>
            </a:endParaRPr>
          </a:p>
        </p:txBody>
      </p:sp>
      <p:sp>
        <p:nvSpPr>
          <p:cNvPr id="9" name="Slide Number Placeholder 8"/>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1224036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4" name="Footer Placeholder 3"/>
          <p:cNvSpPr>
            <a:spLocks noGrp="1"/>
          </p:cNvSpPr>
          <p:nvPr>
            <p:ph type="ftr" sz="quarter" idx="11"/>
          </p:nvPr>
        </p:nvSpPr>
        <p:spPr/>
        <p:txBody>
          <a:bodyPr/>
          <a:lstStyle/>
          <a:p>
            <a:endParaRPr lang="tr-TR">
              <a:solidFill>
                <a:srgbClr val="B13F9A"/>
              </a:solidFill>
            </a:endParaRPr>
          </a:p>
        </p:txBody>
      </p:sp>
      <p:sp>
        <p:nvSpPr>
          <p:cNvPr id="5" name="Slide Number Placeholder 4"/>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3162865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6609917-7003-417D-9300-39AC37E213A6}" type="datetimeFigureOut">
              <a:rPr lang="tr-TR" smtClean="0">
                <a:solidFill>
                  <a:srgbClr val="B13F9A"/>
                </a:solidFill>
              </a:rPr>
              <a:pPr/>
              <a:t>11.01.2021</a:t>
            </a:fld>
            <a:endParaRPr lang="tr-TR">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tr-TR">
              <a:solidFill>
                <a:srgbClr val="B13F9A"/>
              </a:solidFill>
            </a:endParaRPr>
          </a:p>
        </p:txBody>
      </p:sp>
      <p:sp>
        <p:nvSpPr>
          <p:cNvPr id="4" name="Slide Number Placeholder 3"/>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484556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55D6-1B94-4F27-85BF-7FE2FA3430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E3205-1BCF-4049-B232-D075E6838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1556D5-B2B2-499A-AA84-BEBA83C24D58}"/>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0CEA6254-55DD-4BA8-9A07-03E6B7B52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2A9BE-FB79-4264-9093-1C998B614D05}"/>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3727893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6" name="Footer Placeholder 5"/>
          <p:cNvSpPr>
            <a:spLocks noGrp="1"/>
          </p:cNvSpPr>
          <p:nvPr>
            <p:ph type="ftr" sz="quarter" idx="11"/>
          </p:nvPr>
        </p:nvSpPr>
        <p:spPr/>
        <p:txBody>
          <a:bodyPr/>
          <a:lstStyle/>
          <a:p>
            <a:endParaRPr lang="tr-TR">
              <a:solidFill>
                <a:srgbClr val="B13F9A"/>
              </a:solidFill>
            </a:endParaRPr>
          </a:p>
        </p:txBody>
      </p:sp>
      <p:sp>
        <p:nvSpPr>
          <p:cNvPr id="7" name="Slide Number Placeholder 6"/>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585488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p>
            <a:fld id="{36609917-7003-417D-9300-39AC37E213A6}" type="datetimeFigureOut">
              <a:rPr lang="tr-TR" smtClean="0">
                <a:solidFill>
                  <a:srgbClr val="F4E7ED"/>
                </a:solidFill>
              </a:rPr>
              <a:pPr/>
              <a:t>11.01.2021</a:t>
            </a:fld>
            <a:endParaRPr lang="tr-TR">
              <a:solidFill>
                <a:srgbClr val="F4E7ED"/>
              </a:solidFill>
            </a:endParaRPr>
          </a:p>
        </p:txBody>
      </p:sp>
      <p:sp>
        <p:nvSpPr>
          <p:cNvPr id="6" name="Footer Placeholder 5"/>
          <p:cNvSpPr>
            <a:spLocks noGrp="1"/>
          </p:cNvSpPr>
          <p:nvPr>
            <p:ph type="ftr" sz="quarter" idx="11"/>
          </p:nvPr>
        </p:nvSpPr>
        <p:spPr/>
        <p:txBody>
          <a:bodyPr/>
          <a:lstStyle/>
          <a:p>
            <a:endParaRPr lang="tr-TR">
              <a:solidFill>
                <a:srgbClr val="F4E7ED"/>
              </a:solidFill>
            </a:endParaRPr>
          </a:p>
        </p:txBody>
      </p:sp>
      <p:sp>
        <p:nvSpPr>
          <p:cNvPr id="7" name="Slide Number Placeholder 6"/>
          <p:cNvSpPr>
            <a:spLocks noGrp="1"/>
          </p:cNvSpPr>
          <p:nvPr>
            <p:ph type="sldNum" sz="quarter" idx="12"/>
          </p:nvPr>
        </p:nvSpPr>
        <p:spPr/>
        <p:txBody>
          <a:bodyPr/>
          <a:lstStyle/>
          <a:p>
            <a:fld id="{1A3B07FD-4BA4-4799-B33A-685F6576A4A5}" type="slidenum">
              <a:rPr lang="tr-TR" smtClean="0">
                <a:solidFill>
                  <a:srgbClr val="F4E7ED"/>
                </a:solidFill>
              </a:rPr>
              <a:pPr/>
              <a:t>‹#›</a:t>
            </a:fld>
            <a:endParaRPr lang="tr-TR">
              <a:solidFill>
                <a:srgbClr val="F4E7ED"/>
              </a:solidFill>
            </a:endParaRP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29350841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5" name="Footer Placeholder 4"/>
          <p:cNvSpPr>
            <a:spLocks noGrp="1"/>
          </p:cNvSpPr>
          <p:nvPr>
            <p:ph type="ftr" sz="quarter" idx="11"/>
          </p:nvPr>
        </p:nvSpPr>
        <p:spPr/>
        <p:txBody>
          <a:bodyPr/>
          <a:lstStyle/>
          <a:p>
            <a:endParaRPr lang="tr-TR">
              <a:solidFill>
                <a:srgbClr val="B13F9A"/>
              </a:solidFill>
            </a:endParaRPr>
          </a:p>
        </p:txBody>
      </p:sp>
      <p:sp>
        <p:nvSpPr>
          <p:cNvPr id="6" name="Slide Number Placeholder 5"/>
          <p:cNvSpPr>
            <a:spLocks noGrp="1"/>
          </p:cNvSpPr>
          <p:nvPr>
            <p:ph type="sldNum" sz="quarter" idx="12"/>
          </p:nvPr>
        </p:nvSpPr>
        <p:spPr/>
        <p:txBody>
          <a:bodyPr/>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3162268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p>
            <a:fld id="{36609917-7003-417D-9300-39AC37E213A6}" type="datetimeFigureOut">
              <a:rPr lang="tr-TR" smtClean="0">
                <a:solidFill>
                  <a:srgbClr val="B13F9A"/>
                </a:solidFill>
              </a:rPr>
              <a:pPr/>
              <a:t>11.01.2021</a:t>
            </a:fld>
            <a:endParaRPr lang="tr-TR">
              <a:solidFill>
                <a:srgbClr val="B13F9A"/>
              </a:solidFill>
            </a:endParaRPr>
          </a:p>
        </p:txBody>
      </p:sp>
      <p:sp>
        <p:nvSpPr>
          <p:cNvPr id="5" name="Footer Placeholder 4"/>
          <p:cNvSpPr>
            <a:spLocks noGrp="1"/>
          </p:cNvSpPr>
          <p:nvPr>
            <p:ph type="ftr" sz="quarter" idx="11"/>
          </p:nvPr>
        </p:nvSpPr>
        <p:spPr>
          <a:xfrm>
            <a:off x="609600" y="6556248"/>
            <a:ext cx="4876800" cy="228600"/>
          </a:xfrm>
        </p:spPr>
        <p:txBody>
          <a:bodyPr/>
          <a:lstStyle/>
          <a:p>
            <a:endParaRPr lang="tr-TR">
              <a:solidFill>
                <a:srgbClr val="B13F9A"/>
              </a:solidFill>
            </a:endParaRPr>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2867520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18" y="2116"/>
          <a:ext cx="2116" cy="2114"/>
        </p:xfrm>
        <a:graphic>
          <a:graphicData uri="http://schemas.openxmlformats.org/presentationml/2006/ole">
            <mc:AlternateContent xmlns:mc="http://schemas.openxmlformats.org/markup-compatibility/2006">
              <mc:Choice xmlns:v="urn:schemas-microsoft-com:vml" Requires="v">
                <p:oleObj spid="_x0000_s3151"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6"/>
                        <a:ext cx="2116" cy="21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3"/>
          </p:nvPr>
        </p:nvSpPr>
        <p:spPr>
          <a:xfrm>
            <a:off x="562708" y="1400175"/>
            <a:ext cx="11068061" cy="4700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828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6073" y="185541"/>
            <a:ext cx="11759857" cy="439432"/>
          </a:xfrm>
        </p:spPr>
        <p:txBody>
          <a:bodyPr/>
          <a:lstStyle/>
          <a:p>
            <a:r>
              <a:rPr lang="en-US" dirty="0" smtClean="0"/>
              <a:t>Click to edit Master title style</a:t>
            </a:r>
            <a:endParaRPr lang="en-GB" dirty="0"/>
          </a:p>
        </p:txBody>
      </p:sp>
      <p:sp>
        <p:nvSpPr>
          <p:cNvPr id="7" name="Content Placeholder 6"/>
          <p:cNvSpPr>
            <a:spLocks noGrp="1"/>
          </p:cNvSpPr>
          <p:nvPr>
            <p:ph sz="quarter" idx="12"/>
          </p:nvPr>
        </p:nvSpPr>
        <p:spPr>
          <a:xfrm>
            <a:off x="609506" y="1411321"/>
            <a:ext cx="10993967" cy="1184897"/>
          </a:xfrm>
        </p:spPr>
        <p:txBody>
          <a:bodyPr/>
          <a:lstStyle>
            <a:lvl1pPr>
              <a:buClr>
                <a:schemeClr val="bg1"/>
              </a:buClr>
              <a:defRPr/>
            </a:lvl1pPr>
            <a:lvl2pPr>
              <a:buClr>
                <a:schemeClr val="bg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3"/>
          <p:cNvSpPr>
            <a:spLocks noGrp="1"/>
          </p:cNvSpPr>
          <p:nvPr>
            <p:ph type="body" sz="quarter" idx="10"/>
          </p:nvPr>
        </p:nvSpPr>
        <p:spPr>
          <a:xfrm>
            <a:off x="359849" y="6493413"/>
            <a:ext cx="11292417" cy="156940"/>
          </a:xfrm>
        </p:spPr>
        <p:txBody>
          <a:bodyPr lIns="0" tIns="0" rIns="0" bIns="0" anchor="b"/>
          <a:lstStyle>
            <a:lvl1pPr marL="0" indent="0">
              <a:buNone/>
              <a:defRPr sz="1000"/>
            </a:lvl1pPr>
            <a:lvl2pPr marL="357156" indent="0">
              <a:buNone/>
              <a:defRPr sz="1400"/>
            </a:lvl2pPr>
            <a:lvl3pPr marL="712726" indent="0">
              <a:buNone/>
              <a:defRPr sz="1200"/>
            </a:lvl3pPr>
            <a:lvl4pPr marL="1080994" indent="0">
              <a:buNone/>
              <a:defRPr sz="1100"/>
            </a:lvl4pPr>
            <a:lvl5pPr marL="1436564" indent="0">
              <a:buNone/>
              <a:defRPr sz="1100"/>
            </a:lvl5pPr>
          </a:lstStyle>
          <a:p>
            <a:pPr lvl="0"/>
            <a:r>
              <a:rPr lang="en-US" dirty="0" smtClean="0"/>
              <a:t>Click to edit Master text styles</a:t>
            </a:r>
          </a:p>
        </p:txBody>
      </p:sp>
    </p:spTree>
    <p:extLst>
      <p:ext uri="{BB962C8B-B14F-4D97-AF65-F5344CB8AC3E}">
        <p14:creationId xmlns:p14="http://schemas.microsoft.com/office/powerpoint/2010/main" val="3087444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61F6-8AF7-4934-9C14-BED8ECBB72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AF8A4-094A-4204-A142-93278C0F22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DD3C4-06AD-4995-98CB-78A6575CBE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64862-3499-4DC0-951C-8F03EAB21C96}"/>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6" name="Footer Placeholder 5">
            <a:extLst>
              <a:ext uri="{FF2B5EF4-FFF2-40B4-BE49-F238E27FC236}">
                <a16:creationId xmlns:a16="http://schemas.microsoft.com/office/drawing/2014/main" id="{735D23A1-FDB9-4DB1-97F4-817F0DD42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F1A81-3EE9-4BBC-B410-EBA405056160}"/>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73133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67AA-E74E-4D24-A474-1ADABFEB55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5C7A61-B5FC-4B8C-BEEE-BD33496B6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6A7FEF-96C8-45A4-9AE8-02B9C76614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91586-8F40-4403-8F5A-407B4FE96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F8A52C-A477-44BF-B26D-1C9D5C3683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5B2543-ECE3-4847-B55F-AA815945CCA3}"/>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8" name="Footer Placeholder 7">
            <a:extLst>
              <a:ext uri="{FF2B5EF4-FFF2-40B4-BE49-F238E27FC236}">
                <a16:creationId xmlns:a16="http://schemas.microsoft.com/office/drawing/2014/main" id="{79D11BC6-289D-46E3-AA76-23A6F3C6C4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73E33C-B8A7-4592-BBE2-36D126F4A3D2}"/>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11132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720E-1472-4C55-BC4D-02A0869D8A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3DA8CD-4B99-4DE3-B24A-4A4DF1ED9E78}"/>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4" name="Footer Placeholder 3">
            <a:extLst>
              <a:ext uri="{FF2B5EF4-FFF2-40B4-BE49-F238E27FC236}">
                <a16:creationId xmlns:a16="http://schemas.microsoft.com/office/drawing/2014/main" id="{D57CCA2F-EAD6-4E1B-828D-2288091BB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42751-008A-4ED6-8A49-8684E71963B6}"/>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117941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629092-E104-40CC-A714-8B121F87CEAC}"/>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3" name="Footer Placeholder 2">
            <a:extLst>
              <a:ext uri="{FF2B5EF4-FFF2-40B4-BE49-F238E27FC236}">
                <a16:creationId xmlns:a16="http://schemas.microsoft.com/office/drawing/2014/main" id="{AF115C9D-7BA8-4E56-BCCF-147AA03642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8DF8FA-D715-489D-BDF0-4F7F37DD5FA4}"/>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110786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C91C1-CFA3-47B4-9EAB-DCF943B27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73D7-BF6A-49E7-BFB4-BFBA12C5EC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EC558-BBE7-406B-8A2E-04A2808DA2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B8BE92-3468-4436-84D6-FAC87FC59F7F}"/>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6" name="Footer Placeholder 5">
            <a:extLst>
              <a:ext uri="{FF2B5EF4-FFF2-40B4-BE49-F238E27FC236}">
                <a16:creationId xmlns:a16="http://schemas.microsoft.com/office/drawing/2014/main" id="{B47F897C-9455-47AB-BB22-C50A30054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D082D-F595-4807-8482-0CD25575ABF1}"/>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22352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5C45-1A77-4D25-9A6D-9C22E0C1C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5639BA-8CF0-48C5-B6F9-2D6C315327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F45165-C16F-45E7-B317-0C1E394BB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ABACF0-5E67-444A-8332-C66CA81D55CE}"/>
              </a:ext>
            </a:extLst>
          </p:cNvPr>
          <p:cNvSpPr>
            <a:spLocks noGrp="1"/>
          </p:cNvSpPr>
          <p:nvPr>
            <p:ph type="dt" sz="half" idx="10"/>
          </p:nvPr>
        </p:nvSpPr>
        <p:spPr/>
        <p:txBody>
          <a:bodyPr/>
          <a:lstStyle/>
          <a:p>
            <a:fld id="{D8F5E5BA-C504-429C-8282-0892BD69F7D6}" type="datetimeFigureOut">
              <a:rPr lang="en-US" smtClean="0"/>
              <a:t>1/11/2021</a:t>
            </a:fld>
            <a:endParaRPr lang="en-US"/>
          </a:p>
        </p:txBody>
      </p:sp>
      <p:sp>
        <p:nvSpPr>
          <p:cNvPr id="6" name="Footer Placeholder 5">
            <a:extLst>
              <a:ext uri="{FF2B5EF4-FFF2-40B4-BE49-F238E27FC236}">
                <a16:creationId xmlns:a16="http://schemas.microsoft.com/office/drawing/2014/main" id="{42524C03-D351-4843-946F-CDA9A5897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1D1BA3-C2F9-4F14-AF72-67E0F05B6B67}"/>
              </a:ext>
            </a:extLst>
          </p:cNvPr>
          <p:cNvSpPr>
            <a:spLocks noGrp="1"/>
          </p:cNvSpPr>
          <p:nvPr>
            <p:ph type="sldNum" sz="quarter" idx="12"/>
          </p:nvPr>
        </p:nvSpPr>
        <p:spPr/>
        <p:txBody>
          <a:bodyPr/>
          <a:lstStyle/>
          <a:p>
            <a:fld id="{8783E057-6076-480D-BF8C-A3F754C28EAD}" type="slidenum">
              <a:rPr lang="en-US" smtClean="0"/>
              <a:t>‹#›</a:t>
            </a:fld>
            <a:endParaRPr lang="en-US"/>
          </a:p>
        </p:txBody>
      </p:sp>
    </p:spTree>
    <p:extLst>
      <p:ext uri="{BB962C8B-B14F-4D97-AF65-F5344CB8AC3E}">
        <p14:creationId xmlns:p14="http://schemas.microsoft.com/office/powerpoint/2010/main" val="393200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A0211-4C73-432B-8DDB-6536D521F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473AA-530C-4095-9AD3-035713A90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7FCDA-68B6-491C-9CA5-2E64F1ECB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5E5BA-C504-429C-8282-0892BD69F7D6}" type="datetimeFigureOut">
              <a:rPr lang="en-US" smtClean="0"/>
              <a:t>1/11/2021</a:t>
            </a:fld>
            <a:endParaRPr lang="en-US"/>
          </a:p>
        </p:txBody>
      </p:sp>
      <p:sp>
        <p:nvSpPr>
          <p:cNvPr id="5" name="Footer Placeholder 4">
            <a:extLst>
              <a:ext uri="{FF2B5EF4-FFF2-40B4-BE49-F238E27FC236}">
                <a16:creationId xmlns:a16="http://schemas.microsoft.com/office/drawing/2014/main" id="{5DAD0A69-78DF-490D-92DA-C84422EA6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759DD2-3C91-4175-8778-1B355C9BBB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3E057-6076-480D-BF8C-A3F754C28EAD}" type="slidenum">
              <a:rPr lang="en-US" smtClean="0"/>
              <a:t>‹#›</a:t>
            </a:fld>
            <a:endParaRPr lang="en-US"/>
          </a:p>
        </p:txBody>
      </p:sp>
    </p:spTree>
    <p:extLst>
      <p:ext uri="{BB962C8B-B14F-4D97-AF65-F5344CB8AC3E}">
        <p14:creationId xmlns:p14="http://schemas.microsoft.com/office/powerpoint/2010/main" val="34843712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bg-BG"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bg-BG" smtClean="0"/>
              <a:t>Click to edit Master text styles</a:t>
            </a:r>
          </a:p>
          <a:p>
            <a:pPr lvl="1"/>
            <a:r>
              <a:rPr lang="en-US" altLang="bg-BG" smtClean="0"/>
              <a:t>Second level</a:t>
            </a:r>
          </a:p>
          <a:p>
            <a:pPr lvl="2"/>
            <a:r>
              <a:rPr lang="en-US" altLang="bg-BG" smtClean="0"/>
              <a:t>Third level</a:t>
            </a:r>
          </a:p>
          <a:p>
            <a:pPr lvl="3"/>
            <a:r>
              <a:rPr lang="en-US" altLang="bg-BG" smtClean="0"/>
              <a:t>Fourth level</a:t>
            </a:r>
          </a:p>
          <a:p>
            <a:pPr lvl="4"/>
            <a:r>
              <a:rPr lang="en-US" altLang="bg-BG"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3377D81-C483-4D44-805B-D18C68547B7F}" type="datetimeFigureOut">
              <a:rPr lang="en-US"/>
              <a:pPr>
                <a:defRPr/>
              </a:pPr>
              <a:t>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72CE9B2-F354-4ED3-BD4D-4D8B274BADF5}" type="slidenum">
              <a:rPr lang="en-US"/>
              <a:pPr>
                <a:defRPr/>
              </a:pPr>
              <a:t>‹#›</a:t>
            </a:fld>
            <a:endParaRPr lang="en-US"/>
          </a:p>
        </p:txBody>
      </p:sp>
    </p:spTree>
    <p:extLst>
      <p:ext uri="{BB962C8B-B14F-4D97-AF65-F5344CB8AC3E}">
        <p14:creationId xmlns:p14="http://schemas.microsoft.com/office/powerpoint/2010/main" val="203635223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en-US" smtClean="0"/>
              <a:t>Click to edit Master title style</a:t>
            </a:r>
            <a:endParaRPr kumimoji="0" lang="en-US"/>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36609917-7003-417D-9300-39AC37E213A6}" type="datetimeFigureOut">
              <a:rPr lang="tr-TR" smtClean="0">
                <a:solidFill>
                  <a:srgbClr val="B13F9A"/>
                </a:solidFill>
              </a:rPr>
              <a:pPr/>
              <a:t>11.01.2021</a:t>
            </a:fld>
            <a:endParaRPr lang="tr-TR">
              <a:solidFill>
                <a:srgbClr val="B13F9A"/>
              </a:solidFill>
            </a:endParaRPr>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tr-TR">
              <a:solidFill>
                <a:srgbClr val="B13F9A"/>
              </a:solidFill>
            </a:endParaRPr>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1A3B07FD-4BA4-4799-B33A-685F6576A4A5}" type="slidenum">
              <a:rPr lang="tr-TR" smtClean="0">
                <a:solidFill>
                  <a:srgbClr val="B13F9A"/>
                </a:solidFill>
              </a:rPr>
              <a:pPr/>
              <a:t>‹#›</a:t>
            </a:fld>
            <a:endParaRPr lang="tr-TR">
              <a:solidFill>
                <a:srgbClr val="B13F9A"/>
              </a:solidFill>
            </a:endParaRPr>
          </a:p>
        </p:txBody>
      </p:sp>
    </p:spTree>
    <p:extLst>
      <p:ext uri="{BB962C8B-B14F-4D97-AF65-F5344CB8AC3E}">
        <p14:creationId xmlns:p14="http://schemas.microsoft.com/office/powerpoint/2010/main" val="31173860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oecd.org/healh/health-systems/AMR-Tackling-the-Burden-in-the-EU-OECD-ECDC-Briefing-Note-2019.pdf"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healh/health-systems/AMR-Tackling-the-Burden-in-the-EU-OECD-ECDC-Briefing-Note-2019.pdf" TargetMode="External"/><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who.int/news-room/detail/29-01-2018-high-levels-of-antibiotic-resistance-found-worldwide-new-data-shows" TargetMode="External"/><Relationship Id="rId4" Type="http://schemas.openxmlformats.org/officeDocument/2006/relationships/hyperlink" Target="https://ecdc.europa.eu/en/publications-data/surveillance-antimicrobial-resistance-europe-201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accp.com/docs/bookstore/psap/p2018b1_sample.pd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oecd-ilibrary.org/sites/9789264307599-en/index.html?itemId=/content/publication/9789264307599-en"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ccp.com/docs/bookstore/psap/p2018b1_sample.pdf" TargetMode="Externa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oecd.org/health/health-systems/AMR-Tackling-the-Burden-in-the-EU-OECD-ECDC-Briefing-Note-2019.pdf" TargetMode="External"/><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24AB69-DEB7-4490-B284-DAE17AA0AAD7}"/>
              </a:ext>
            </a:extLst>
          </p:cNvPr>
          <p:cNvSpPr/>
          <p:nvPr/>
        </p:nvSpPr>
        <p:spPr>
          <a:xfrm>
            <a:off x="6480699" y="5742201"/>
            <a:ext cx="5589514" cy="707886"/>
          </a:xfrm>
          <a:prstGeom prst="rect">
            <a:avLst/>
          </a:prstGeom>
        </p:spPr>
        <p:txBody>
          <a:bodyPr wrap="square">
            <a:spAutoFit/>
          </a:bodyPr>
          <a:lstStyle/>
          <a:p>
            <a:r>
              <a:rPr lang="bg-BG" sz="2000" dirty="0" smtClean="0">
                <a:latin typeface="Century Gothic" panose="020B0502020202020204" pitchFamily="34" charset="0"/>
                <a:cs typeface="Times New Roman" panose="02020603050405020304" pitchFamily="18" charset="0"/>
              </a:rPr>
              <a:t>проф. д-р Светла Стайкова, </a:t>
            </a:r>
            <a:r>
              <a:rPr lang="bg-BG" sz="2000" dirty="0" err="1" smtClean="0">
                <a:latin typeface="Century Gothic" panose="020B0502020202020204" pitchFamily="34" charset="0"/>
                <a:cs typeface="Times New Roman" panose="02020603050405020304" pitchFamily="18" charset="0"/>
              </a:rPr>
              <a:t>дм</a:t>
            </a:r>
            <a:r>
              <a:rPr lang="bg-BG" sz="2000" dirty="0">
                <a:latin typeface="Century Gothic" panose="020B0502020202020204" pitchFamily="34" charset="0"/>
                <a:cs typeface="Times New Roman" panose="02020603050405020304" pitchFamily="18" charset="0"/>
              </a:rPr>
              <a:t> </a:t>
            </a:r>
            <a:r>
              <a:rPr lang="bg-BG" sz="2000" dirty="0" smtClean="0">
                <a:latin typeface="Century Gothic" panose="020B0502020202020204" pitchFamily="34" charset="0"/>
                <a:cs typeface="Times New Roman" panose="02020603050405020304" pitchFamily="18" charset="0"/>
              </a:rPr>
              <a:t>, дмн</a:t>
            </a:r>
          </a:p>
          <a:p>
            <a:r>
              <a:rPr lang="bg-BG" sz="2000" dirty="0" smtClean="0">
                <a:latin typeface="Century Gothic" panose="020B0502020202020204" pitchFamily="34" charset="0"/>
                <a:cs typeface="Times New Roman" panose="02020603050405020304" pitchFamily="18" charset="0"/>
              </a:rPr>
              <a:t>   МУ “проф д-р П. Стоянов“-  </a:t>
            </a:r>
            <a:r>
              <a:rPr lang="bg-BG" sz="2000" dirty="0" err="1" smtClean="0">
                <a:latin typeface="Century Gothic" panose="020B0502020202020204" pitchFamily="34" charset="0"/>
                <a:cs typeface="Times New Roman" panose="02020603050405020304" pitchFamily="18" charset="0"/>
              </a:rPr>
              <a:t>гр.Варна</a:t>
            </a:r>
            <a:endParaRPr lang="bg-BG" sz="2000" dirty="0">
              <a:latin typeface="Century Gothic" panose="020B0502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F302291-E19F-4F72-90CF-D994FFF7B461}"/>
              </a:ext>
            </a:extLst>
          </p:cNvPr>
          <p:cNvPicPr>
            <a:picLocks noChangeAspect="1"/>
          </p:cNvPicPr>
          <p:nvPr/>
        </p:nvPicPr>
        <p:blipFill rotWithShape="1">
          <a:blip r:embed="rId3"/>
          <a:srcRect l="20746" t="28259" r="1948" b="12231"/>
          <a:stretch/>
        </p:blipFill>
        <p:spPr>
          <a:xfrm>
            <a:off x="261814" y="-100725"/>
            <a:ext cx="8006315" cy="6858000"/>
          </a:xfrm>
          <a:prstGeom prst="ellipse">
            <a:avLst/>
          </a:prstGeom>
          <a:ln>
            <a:noFill/>
          </a:ln>
          <a:effectLst>
            <a:softEdge rad="112500"/>
          </a:effectLst>
        </p:spPr>
      </p:pic>
      <p:sp>
        <p:nvSpPr>
          <p:cNvPr id="18" name="Rectangle 17">
            <a:extLst>
              <a:ext uri="{FF2B5EF4-FFF2-40B4-BE49-F238E27FC236}">
                <a16:creationId xmlns:a16="http://schemas.microsoft.com/office/drawing/2014/main" id="{213C695F-7DBB-42E9-A3CC-7C6AF58988FC}"/>
              </a:ext>
            </a:extLst>
          </p:cNvPr>
          <p:cNvSpPr/>
          <p:nvPr/>
        </p:nvSpPr>
        <p:spPr>
          <a:xfrm>
            <a:off x="5662863" y="1035890"/>
            <a:ext cx="6407350" cy="3603551"/>
          </a:xfrm>
          <a:prstGeom prst="rect">
            <a:avLst/>
          </a:prstGeom>
        </p:spPr>
        <p:txBody>
          <a:bodyPr wrap="square">
            <a:spAutoFit/>
          </a:bodyPr>
          <a:lstStyle/>
          <a:p>
            <a:pPr algn="r"/>
            <a:r>
              <a:rPr lang="ru-RU" sz="3600" b="1" dirty="0">
                <a:latin typeface="Century Gothic" panose="020B0502020202020204" pitchFamily="34" charset="0"/>
              </a:rPr>
              <a:t>Уроинфекции – </a:t>
            </a:r>
          </a:p>
          <a:p>
            <a:pPr algn="r"/>
            <a:r>
              <a:rPr lang="ru-RU" sz="3600" b="1" dirty="0">
                <a:latin typeface="Century Gothic" panose="020B0502020202020204" pitchFamily="34" charset="0"/>
              </a:rPr>
              <a:t>невидими аспекти, </a:t>
            </a:r>
            <a:r>
              <a:rPr lang="ru-RU" sz="3600" b="1" dirty="0" smtClean="0">
                <a:latin typeface="Century Gothic" panose="020B0502020202020204" pitchFamily="34" charset="0"/>
              </a:rPr>
              <a:t>последствия </a:t>
            </a:r>
          </a:p>
          <a:p>
            <a:pPr algn="r"/>
            <a:r>
              <a:rPr lang="ru-RU" sz="3600" b="1" dirty="0" smtClean="0">
                <a:latin typeface="Century Gothic" panose="020B0502020202020204" pitchFamily="34" charset="0"/>
              </a:rPr>
              <a:t>и </a:t>
            </a:r>
            <a:r>
              <a:rPr lang="ru-RU" sz="3600" b="1" dirty="0" err="1" smtClean="0">
                <a:latin typeface="Century Gothic" panose="020B0502020202020204" pitchFamily="34" charset="0"/>
              </a:rPr>
              <a:t>предизвикателствa</a:t>
            </a:r>
            <a:endParaRPr lang="ru-RU" sz="3600" b="1" dirty="0" smtClean="0">
              <a:latin typeface="Century Gothic" panose="020B0502020202020204" pitchFamily="34" charset="0"/>
            </a:endParaRPr>
          </a:p>
          <a:p>
            <a:pPr algn="r"/>
            <a:endParaRPr lang="ru-RU" sz="4000" b="1" dirty="0">
              <a:latin typeface="Century Gothic" panose="020B0502020202020204" pitchFamily="34" charset="0"/>
            </a:endParaRPr>
          </a:p>
          <a:p>
            <a:pPr marR="129540" algn="r">
              <a:spcBef>
                <a:spcPts val="530"/>
              </a:spcBef>
              <a:spcAft>
                <a:spcPts val="0"/>
              </a:spcAft>
            </a:pPr>
            <a:r>
              <a:rPr lang="bg-BG" sz="4000" b="1" spc="-30" dirty="0" smtClean="0">
                <a:latin typeface="Century Gothic" panose="020B0502020202020204" pitchFamily="34" charset="0"/>
                <a:ea typeface="Arial" panose="020B0604020202020204" pitchFamily="34" charset="0"/>
              </a:rPr>
              <a:t>2020</a:t>
            </a:r>
            <a:endParaRPr lang="bg-BG" sz="4000" b="1" dirty="0">
              <a:latin typeface="Century Gothic" panose="020B0502020202020204" pitchFamily="34" charset="0"/>
              <a:ea typeface="Arial" panose="020B0604020202020204" pitchFamily="34" charset="0"/>
            </a:endParaRPr>
          </a:p>
        </p:txBody>
      </p:sp>
    </p:spTree>
    <p:extLst>
      <p:ext uri="{BB962C8B-B14F-4D97-AF65-F5344CB8AC3E}">
        <p14:creationId xmlns:p14="http://schemas.microsoft.com/office/powerpoint/2010/main" val="227361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05FDC-FE84-4219-A26F-C519FBD978C5}"/>
              </a:ext>
            </a:extLst>
          </p:cNvPr>
          <p:cNvSpPr/>
          <p:nvPr/>
        </p:nvSpPr>
        <p:spPr>
          <a:xfrm>
            <a:off x="6567421" y="1714414"/>
            <a:ext cx="5550598" cy="1614712"/>
          </a:xfrm>
          <a:prstGeom prst="rect">
            <a:avLst/>
          </a:prstGeom>
        </p:spPr>
        <p:txBody>
          <a:bodyPr vert="horz" lIns="91440" tIns="45720" rIns="91440" bIns="45720" rtlCol="0" anchor="t">
            <a:noAutofit/>
          </a:bodyPr>
          <a:lstStyle/>
          <a:p>
            <a:pPr algn="r">
              <a:lnSpc>
                <a:spcPct val="90000"/>
              </a:lnSpc>
              <a:spcBef>
                <a:spcPct val="0"/>
              </a:spcBef>
            </a:pPr>
            <a:r>
              <a:rPr lang="bg-BG" sz="4800" b="1" dirty="0">
                <a:latin typeface="Times New Roman" panose="02020603050405020304" pitchFamily="18" charset="0"/>
                <a:ea typeface="+mj-ea"/>
                <a:cs typeface="Times New Roman" panose="02020603050405020304" pitchFamily="18" charset="0"/>
              </a:rPr>
              <a:t>Антибиотична </a:t>
            </a:r>
          </a:p>
          <a:p>
            <a:pPr algn="r">
              <a:lnSpc>
                <a:spcPct val="90000"/>
              </a:lnSpc>
              <a:spcBef>
                <a:spcPct val="0"/>
              </a:spcBef>
            </a:pPr>
            <a:r>
              <a:rPr lang="bg-BG" sz="4800" b="1" dirty="0">
                <a:latin typeface="Times New Roman" panose="02020603050405020304" pitchFamily="18" charset="0"/>
                <a:ea typeface="+mj-ea"/>
                <a:cs typeface="Times New Roman" panose="02020603050405020304" pitchFamily="18" charset="0"/>
              </a:rPr>
              <a:t>употреба</a:t>
            </a:r>
          </a:p>
          <a:p>
            <a:pPr algn="r">
              <a:lnSpc>
                <a:spcPct val="90000"/>
              </a:lnSpc>
              <a:spcBef>
                <a:spcPct val="0"/>
              </a:spcBef>
            </a:pPr>
            <a:endParaRPr lang="bg-BG" sz="4800" b="1" dirty="0">
              <a:latin typeface="Times New Roman" panose="02020603050405020304" pitchFamily="18" charset="0"/>
              <a:ea typeface="+mj-ea"/>
              <a:cs typeface="Times New Roman" panose="02020603050405020304" pitchFamily="18" charset="0"/>
            </a:endParaRPr>
          </a:p>
          <a:p>
            <a:pPr algn="r">
              <a:lnSpc>
                <a:spcPct val="90000"/>
              </a:lnSpc>
              <a:spcBef>
                <a:spcPct val="0"/>
              </a:spcBef>
            </a:pPr>
            <a:r>
              <a:rPr lang="bg-BG" sz="4800" b="1" dirty="0">
                <a:latin typeface="Times New Roman" panose="02020603050405020304" pitchFamily="18" charset="0"/>
                <a:ea typeface="+mj-ea"/>
                <a:cs typeface="Times New Roman" panose="02020603050405020304" pitchFamily="18" charset="0"/>
              </a:rPr>
              <a:t>Европа </a:t>
            </a:r>
          </a:p>
          <a:p>
            <a:pPr algn="r">
              <a:lnSpc>
                <a:spcPct val="90000"/>
              </a:lnSpc>
              <a:spcBef>
                <a:spcPct val="0"/>
              </a:spcBef>
            </a:pPr>
            <a:endParaRPr lang="en-US" sz="4800" b="1" dirty="0">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E1CA3AA0-FB55-430C-A6F9-FB861A716D94}"/>
              </a:ext>
            </a:extLst>
          </p:cNvPr>
          <p:cNvPicPr>
            <a:picLocks noChangeAspect="1"/>
          </p:cNvPicPr>
          <p:nvPr/>
        </p:nvPicPr>
        <p:blipFill rotWithShape="1">
          <a:blip r:embed="rId2"/>
          <a:srcRect l="4914"/>
          <a:stretch/>
        </p:blipFill>
        <p:spPr>
          <a:xfrm>
            <a:off x="583019" y="1320884"/>
            <a:ext cx="6170927" cy="3838661"/>
          </a:xfrm>
          <a:prstGeom prst="rect">
            <a:avLst/>
          </a:prstGeom>
        </p:spPr>
      </p:pic>
    </p:spTree>
    <p:extLst>
      <p:ext uri="{BB962C8B-B14F-4D97-AF65-F5344CB8AC3E}">
        <p14:creationId xmlns:p14="http://schemas.microsoft.com/office/powerpoint/2010/main" val="360178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C5C65-C6A6-41AC-AC8D-FFE98F7ADC3F}"/>
              </a:ext>
            </a:extLst>
          </p:cNvPr>
          <p:cNvPicPr>
            <a:picLocks noChangeAspect="1"/>
          </p:cNvPicPr>
          <p:nvPr/>
        </p:nvPicPr>
        <p:blipFill rotWithShape="1">
          <a:blip r:embed="rId2"/>
          <a:srcRect l="7102" r="5880"/>
          <a:stretch/>
        </p:blipFill>
        <p:spPr>
          <a:xfrm>
            <a:off x="773349" y="1786270"/>
            <a:ext cx="10461053" cy="4340523"/>
          </a:xfrm>
          <a:prstGeom prst="rect">
            <a:avLst/>
          </a:prstGeom>
        </p:spPr>
      </p:pic>
      <p:sp>
        <p:nvSpPr>
          <p:cNvPr id="3" name="Rectangle 2">
            <a:extLst>
              <a:ext uri="{FF2B5EF4-FFF2-40B4-BE49-F238E27FC236}">
                <a16:creationId xmlns:a16="http://schemas.microsoft.com/office/drawing/2014/main" id="{8426E7CE-6EAF-4F5B-B839-6F7E85101090}"/>
              </a:ext>
            </a:extLst>
          </p:cNvPr>
          <p:cNvSpPr/>
          <p:nvPr/>
        </p:nvSpPr>
        <p:spPr>
          <a:xfrm>
            <a:off x="2343150" y="510108"/>
            <a:ext cx="8969893" cy="1077218"/>
          </a:xfrm>
          <a:prstGeom prst="rect">
            <a:avLst/>
          </a:prstGeom>
        </p:spPr>
        <p:txBody>
          <a:bodyPr wrap="square">
            <a:spAutoFit/>
          </a:bodyPr>
          <a:lstStyle/>
          <a:p>
            <a:pPr algn="r"/>
            <a:r>
              <a:rPr lang="ru-RU" sz="3600" b="1" dirty="0">
                <a:solidFill>
                  <a:srgbClr val="7030A0"/>
                </a:solidFill>
                <a:latin typeface="Times New Roman" panose="02020603050405020304" pitchFamily="18" charset="0"/>
                <a:cs typeface="Times New Roman" panose="02020603050405020304" pitchFamily="18" charset="0"/>
              </a:rPr>
              <a:t>УПОТРЕБА НА АНТИБИОТИЦИ </a:t>
            </a:r>
            <a:r>
              <a:rPr lang="ru-RU" sz="3600" b="1" dirty="0" smtClean="0">
                <a:solidFill>
                  <a:srgbClr val="7030A0"/>
                </a:solidFill>
                <a:latin typeface="Times New Roman" panose="02020603050405020304" pitchFamily="18" charset="0"/>
                <a:cs typeface="Times New Roman" panose="02020603050405020304" pitchFamily="18" charset="0"/>
              </a:rPr>
              <a:t>201</a:t>
            </a:r>
            <a:r>
              <a:rPr lang="en-US" sz="3600" b="1" dirty="0" smtClean="0">
                <a:solidFill>
                  <a:srgbClr val="7030A0"/>
                </a:solidFill>
                <a:latin typeface="Times New Roman" panose="02020603050405020304" pitchFamily="18" charset="0"/>
                <a:cs typeface="Times New Roman" panose="02020603050405020304" pitchFamily="18" charset="0"/>
              </a:rPr>
              <a:t>9</a:t>
            </a:r>
            <a:r>
              <a:rPr lang="ru-RU" sz="3600" b="1" dirty="0" smtClean="0">
                <a:solidFill>
                  <a:srgbClr val="7030A0"/>
                </a:solidFill>
                <a:latin typeface="Times New Roman" panose="02020603050405020304" pitchFamily="18" charset="0"/>
                <a:cs typeface="Times New Roman" panose="02020603050405020304" pitchFamily="18" charset="0"/>
              </a:rPr>
              <a:t> </a:t>
            </a:r>
            <a:endParaRPr lang="ru-RU" sz="3600" b="1" dirty="0">
              <a:solidFill>
                <a:srgbClr val="7030A0"/>
              </a:solidFill>
              <a:latin typeface="Times New Roman" panose="02020603050405020304" pitchFamily="18" charset="0"/>
              <a:cs typeface="Times New Roman" panose="02020603050405020304" pitchFamily="18" charset="0"/>
            </a:endParaRPr>
          </a:p>
          <a:p>
            <a:pPr algn="r"/>
            <a:r>
              <a:rPr lang="ru-RU" sz="2800" dirty="0">
                <a:latin typeface="Times New Roman" panose="02020603050405020304" pitchFamily="18" charset="0"/>
                <a:cs typeface="Times New Roman" panose="02020603050405020304" pitchFamily="18" charset="0"/>
              </a:rPr>
              <a:t>DDD на 1 000 жители и на ден</a:t>
            </a:r>
            <a:endParaRPr lang="bg-BG"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9EFF889-E236-49CF-8083-CE7D50219330}"/>
              </a:ext>
            </a:extLst>
          </p:cNvPr>
          <p:cNvSpPr/>
          <p:nvPr/>
        </p:nvSpPr>
        <p:spPr>
          <a:xfrm>
            <a:off x="294884" y="6307899"/>
            <a:ext cx="11602232" cy="307777"/>
          </a:xfrm>
          <a:prstGeom prst="rect">
            <a:avLst/>
          </a:prstGeom>
        </p:spPr>
        <p:txBody>
          <a:bodyPr wrap="square">
            <a:spAutoFit/>
          </a:bodyPr>
          <a:lstStyle/>
          <a:p>
            <a:pPr algn="r"/>
            <a:r>
              <a:rPr lang="en-US" sz="1400" i="1" dirty="0">
                <a:latin typeface="Times New Roman" panose="02020603050405020304" pitchFamily="18" charset="0"/>
                <a:cs typeface="Times New Roman" panose="02020603050405020304" pitchFamily="18" charset="0"/>
                <a:hlinkClick r:id="rId3"/>
              </a:rPr>
              <a:t>https://www.oecd.org/healh/health-systems/AMR-Tackling-the-Burden-in-the-EU-OECD-ECDC-Briefing-Note-</a:t>
            </a:r>
            <a:r>
              <a:rPr lang="en-US" sz="1400" b="1" i="1" dirty="0">
                <a:latin typeface="Times New Roman" panose="02020603050405020304" pitchFamily="18" charset="0"/>
                <a:cs typeface="Times New Roman" panose="02020603050405020304" pitchFamily="18" charset="0"/>
                <a:hlinkClick r:id="rId3"/>
              </a:rPr>
              <a:t>2019</a:t>
            </a:r>
            <a:r>
              <a:rPr lang="en-US" sz="1400" i="1" dirty="0">
                <a:latin typeface="Times New Roman" panose="02020603050405020304" pitchFamily="18" charset="0"/>
                <a:cs typeface="Times New Roman" panose="02020603050405020304" pitchFamily="18" charset="0"/>
                <a:hlinkClick r:id="rId3"/>
              </a:rPr>
              <a:t>.pdf</a:t>
            </a:r>
            <a:endParaRPr lang="bg-BG"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716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23E5AC-CC43-4592-BD28-84A073D5C6BA}"/>
              </a:ext>
            </a:extLst>
          </p:cNvPr>
          <p:cNvPicPr>
            <a:picLocks noChangeAspect="1"/>
          </p:cNvPicPr>
          <p:nvPr/>
        </p:nvPicPr>
        <p:blipFill rotWithShape="1">
          <a:blip r:embed="rId2"/>
          <a:srcRect l="7923" r="10499"/>
          <a:stretch/>
        </p:blipFill>
        <p:spPr>
          <a:xfrm>
            <a:off x="457201" y="2572625"/>
            <a:ext cx="9170610" cy="3790506"/>
          </a:xfrm>
          <a:prstGeom prst="rect">
            <a:avLst/>
          </a:prstGeom>
        </p:spPr>
      </p:pic>
      <p:sp>
        <p:nvSpPr>
          <p:cNvPr id="8" name="Rectangle 7">
            <a:extLst>
              <a:ext uri="{FF2B5EF4-FFF2-40B4-BE49-F238E27FC236}">
                <a16:creationId xmlns:a16="http://schemas.microsoft.com/office/drawing/2014/main" id="{86002F5D-B717-4A74-804B-DBC594071D59}"/>
              </a:ext>
            </a:extLst>
          </p:cNvPr>
          <p:cNvSpPr/>
          <p:nvPr/>
        </p:nvSpPr>
        <p:spPr>
          <a:xfrm>
            <a:off x="1520431" y="649016"/>
            <a:ext cx="5543838" cy="769441"/>
          </a:xfrm>
          <a:prstGeom prst="rect">
            <a:avLst/>
          </a:prstGeom>
        </p:spPr>
        <p:txBody>
          <a:bodyPr wrap="square">
            <a:spAutoFit/>
          </a:bodyPr>
          <a:lstStyle/>
          <a:p>
            <a:pPr algn="just"/>
            <a:r>
              <a:rPr lang="ru-RU" sz="2200" b="1" dirty="0">
                <a:latin typeface="Times New Roman" panose="02020603050405020304" pitchFamily="18" charset="0"/>
                <a:cs typeface="Times New Roman" panose="02020603050405020304" pitchFamily="18" charset="0"/>
              </a:rPr>
              <a:t>Дял на пациентите, приемащи поне един антибиотик с широк спектър на ден</a:t>
            </a:r>
            <a:endParaRPr lang="bg-BG" sz="22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6487AF0-04AE-4F47-A3F1-1F466BF2514F}"/>
              </a:ext>
            </a:extLst>
          </p:cNvPr>
          <p:cNvSpPr/>
          <p:nvPr/>
        </p:nvSpPr>
        <p:spPr>
          <a:xfrm>
            <a:off x="1995389" y="3338623"/>
            <a:ext cx="354406" cy="238450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bg-BG"/>
          </a:p>
        </p:txBody>
      </p:sp>
      <p:sp>
        <p:nvSpPr>
          <p:cNvPr id="10" name="Rectangle 9">
            <a:extLst>
              <a:ext uri="{FF2B5EF4-FFF2-40B4-BE49-F238E27FC236}">
                <a16:creationId xmlns:a16="http://schemas.microsoft.com/office/drawing/2014/main" id="{F8F630E6-C6E8-44C6-BAD4-DBE1508F0FF1}"/>
              </a:ext>
            </a:extLst>
          </p:cNvPr>
          <p:cNvSpPr/>
          <p:nvPr/>
        </p:nvSpPr>
        <p:spPr>
          <a:xfrm>
            <a:off x="1661634" y="2914492"/>
            <a:ext cx="1376320" cy="363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g-BG" b="1" dirty="0">
                <a:solidFill>
                  <a:srgbClr val="FF0000"/>
                </a:solidFill>
              </a:rPr>
              <a:t>България</a:t>
            </a:r>
          </a:p>
        </p:txBody>
      </p:sp>
      <p:sp>
        <p:nvSpPr>
          <p:cNvPr id="11" name="Rectangle 10">
            <a:extLst>
              <a:ext uri="{FF2B5EF4-FFF2-40B4-BE49-F238E27FC236}">
                <a16:creationId xmlns:a16="http://schemas.microsoft.com/office/drawing/2014/main" id="{A056853F-2FF0-4D82-AE08-6DC9EF4DEA76}"/>
              </a:ext>
            </a:extLst>
          </p:cNvPr>
          <p:cNvSpPr/>
          <p:nvPr/>
        </p:nvSpPr>
        <p:spPr>
          <a:xfrm>
            <a:off x="6581541" y="2968069"/>
            <a:ext cx="3508744" cy="382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g-BG" b="1" dirty="0">
                <a:solidFill>
                  <a:schemeClr val="tx1"/>
                </a:solidFill>
                <a:latin typeface="Times New Roman" panose="02020603050405020304" pitchFamily="18" charset="0"/>
                <a:cs typeface="Times New Roman" panose="02020603050405020304" pitchFamily="18" charset="0"/>
              </a:rPr>
              <a:t>Антибиотици с широк спектър</a:t>
            </a:r>
          </a:p>
        </p:txBody>
      </p:sp>
      <p:sp>
        <p:nvSpPr>
          <p:cNvPr id="12" name="Rectangle 11">
            <a:extLst>
              <a:ext uri="{FF2B5EF4-FFF2-40B4-BE49-F238E27FC236}">
                <a16:creationId xmlns:a16="http://schemas.microsoft.com/office/drawing/2014/main" id="{DF025AEF-23B5-4E19-A1D2-3EE276C42830}"/>
              </a:ext>
            </a:extLst>
          </p:cNvPr>
          <p:cNvSpPr/>
          <p:nvPr/>
        </p:nvSpPr>
        <p:spPr>
          <a:xfrm>
            <a:off x="6581541" y="3333307"/>
            <a:ext cx="3508744" cy="67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g-BG" b="1" dirty="0">
                <a:solidFill>
                  <a:schemeClr val="tx1"/>
                </a:solidFill>
                <a:latin typeface="Times New Roman" panose="02020603050405020304" pitchFamily="18" charset="0"/>
                <a:cs typeface="Times New Roman" panose="02020603050405020304" pitchFamily="18" charset="0"/>
              </a:rPr>
              <a:t>Антибиотици с тесен спектър и други антибиотици</a:t>
            </a:r>
          </a:p>
        </p:txBody>
      </p:sp>
      <p:sp>
        <p:nvSpPr>
          <p:cNvPr id="14" name="Rectangle 13">
            <a:extLst>
              <a:ext uri="{FF2B5EF4-FFF2-40B4-BE49-F238E27FC236}">
                <a16:creationId xmlns:a16="http://schemas.microsoft.com/office/drawing/2014/main" id="{354D1788-271F-47B0-AB4B-4C4065872483}"/>
              </a:ext>
            </a:extLst>
          </p:cNvPr>
          <p:cNvSpPr/>
          <p:nvPr/>
        </p:nvSpPr>
        <p:spPr>
          <a:xfrm>
            <a:off x="7822349" y="301310"/>
            <a:ext cx="3610923" cy="2062103"/>
          </a:xfrm>
          <a:prstGeom prst="rect">
            <a:avLst/>
          </a:prstGeom>
        </p:spPr>
        <p:txBody>
          <a:bodyPr wrap="square">
            <a:spAutoFit/>
          </a:bodyPr>
          <a:lstStyle/>
          <a:p>
            <a:pPr algn="r"/>
            <a:r>
              <a:rPr lang="ru-RU" sz="3200" b="1" dirty="0">
                <a:solidFill>
                  <a:srgbClr val="7030A0"/>
                </a:solidFill>
                <a:latin typeface="Times New Roman" panose="02020603050405020304" pitchFamily="18" charset="0"/>
                <a:cs typeface="Times New Roman" panose="02020603050405020304" pitchFamily="18" charset="0"/>
              </a:rPr>
              <a:t>УПОТРЕБА НА АНТИБИОТИЦИ </a:t>
            </a:r>
          </a:p>
          <a:p>
            <a:pPr algn="r"/>
            <a:r>
              <a:rPr lang="ru-RU" sz="3200" b="1" dirty="0">
                <a:solidFill>
                  <a:srgbClr val="7030A0"/>
                </a:solidFill>
                <a:latin typeface="Times New Roman" panose="02020603050405020304" pitchFamily="18" charset="0"/>
                <a:cs typeface="Times New Roman" panose="02020603050405020304" pitchFamily="18" charset="0"/>
              </a:rPr>
              <a:t>В БОЛНИЦИТЕ</a:t>
            </a:r>
          </a:p>
          <a:p>
            <a:pPr algn="r"/>
            <a:r>
              <a:rPr lang="ru-RU" sz="3200" b="1" dirty="0" smtClean="0">
                <a:solidFill>
                  <a:srgbClr val="7030A0"/>
                </a:solidFill>
                <a:latin typeface="Times New Roman" panose="02020603050405020304" pitchFamily="18" charset="0"/>
                <a:cs typeface="Times New Roman" panose="02020603050405020304" pitchFamily="18" charset="0"/>
              </a:rPr>
              <a:t>201</a:t>
            </a:r>
            <a:r>
              <a:rPr lang="en-US" sz="3200" b="1" dirty="0" smtClean="0">
                <a:solidFill>
                  <a:srgbClr val="7030A0"/>
                </a:solidFill>
                <a:latin typeface="Times New Roman" panose="02020603050405020304" pitchFamily="18" charset="0"/>
                <a:cs typeface="Times New Roman" panose="02020603050405020304" pitchFamily="18" charset="0"/>
              </a:rPr>
              <a:t>5</a:t>
            </a:r>
            <a:r>
              <a:rPr lang="ru-RU" sz="3200" b="1" dirty="0" smtClean="0">
                <a:solidFill>
                  <a:srgbClr val="7030A0"/>
                </a:solidFill>
                <a:latin typeface="Times New Roman" panose="02020603050405020304" pitchFamily="18" charset="0"/>
                <a:cs typeface="Times New Roman" panose="02020603050405020304" pitchFamily="18" charset="0"/>
              </a:rPr>
              <a:t>-201</a:t>
            </a:r>
            <a:r>
              <a:rPr lang="en-US" sz="3200" b="1" dirty="0" smtClean="0">
                <a:solidFill>
                  <a:srgbClr val="7030A0"/>
                </a:solidFill>
                <a:latin typeface="Times New Roman" panose="02020603050405020304" pitchFamily="18" charset="0"/>
                <a:cs typeface="Times New Roman" panose="02020603050405020304" pitchFamily="18" charset="0"/>
              </a:rPr>
              <a:t>9</a:t>
            </a:r>
            <a:endParaRPr lang="bg-BG" sz="3200" b="1" dirty="0">
              <a:solidFill>
                <a:srgbClr val="7030A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EC2C32A-1C0A-42FD-B772-E697DBD1B61F}"/>
              </a:ext>
            </a:extLst>
          </p:cNvPr>
          <p:cNvSpPr/>
          <p:nvPr/>
        </p:nvSpPr>
        <p:spPr>
          <a:xfrm>
            <a:off x="306233" y="6446049"/>
            <a:ext cx="11602232" cy="307777"/>
          </a:xfrm>
          <a:prstGeom prst="rect">
            <a:avLst/>
          </a:prstGeom>
        </p:spPr>
        <p:txBody>
          <a:bodyPr wrap="square">
            <a:spAutoFit/>
          </a:bodyPr>
          <a:lstStyle/>
          <a:p>
            <a:pPr algn="r"/>
            <a:r>
              <a:rPr lang="en-US" sz="1400" i="1" dirty="0">
                <a:latin typeface="Times New Roman" panose="02020603050405020304" pitchFamily="18" charset="0"/>
                <a:cs typeface="Times New Roman" panose="02020603050405020304" pitchFamily="18" charset="0"/>
                <a:hlinkClick r:id="rId3"/>
              </a:rPr>
              <a:t>https://www.oecd.org/healh/health-systems/AMR-Tackling-the-Burden-in-the-EU-OECD-ECDC-Briefing-Note-</a:t>
            </a:r>
            <a:r>
              <a:rPr lang="en-US" sz="1400" b="1" i="1" dirty="0">
                <a:latin typeface="Times New Roman" panose="02020603050405020304" pitchFamily="18" charset="0"/>
                <a:cs typeface="Times New Roman" panose="02020603050405020304" pitchFamily="18" charset="0"/>
                <a:hlinkClick r:id="rId3"/>
              </a:rPr>
              <a:t>2019</a:t>
            </a:r>
            <a:r>
              <a:rPr lang="en-US" sz="1400" i="1" dirty="0">
                <a:latin typeface="Times New Roman" panose="02020603050405020304" pitchFamily="18" charset="0"/>
                <a:cs typeface="Times New Roman" panose="02020603050405020304" pitchFamily="18" charset="0"/>
                <a:hlinkClick r:id="rId3"/>
              </a:rPr>
              <a:t>.pdf</a:t>
            </a:r>
            <a:endParaRPr lang="bg-BG" sz="1400" i="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D7B2E0B-0035-47B5-9348-B476EBE6DCB8}"/>
              </a:ext>
            </a:extLst>
          </p:cNvPr>
          <p:cNvSpPr/>
          <p:nvPr/>
        </p:nvSpPr>
        <p:spPr>
          <a:xfrm>
            <a:off x="1355342" y="1671352"/>
            <a:ext cx="1550424"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България</a:t>
            </a:r>
            <a:endParaRPr lang="bg-BG" sz="24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3A1DB4C-D3C3-4F66-9B92-965469A40179}"/>
              </a:ext>
            </a:extLst>
          </p:cNvPr>
          <p:cNvSpPr/>
          <p:nvPr/>
        </p:nvSpPr>
        <p:spPr>
          <a:xfrm>
            <a:off x="4877600" y="1692537"/>
            <a:ext cx="1135247" cy="461665"/>
          </a:xfrm>
          <a:prstGeom prst="rect">
            <a:avLst/>
          </a:prstGeom>
        </p:spPr>
        <p:txBody>
          <a:bodyPr wrap="none">
            <a:spAutoFit/>
          </a:bodyPr>
          <a:lstStyle/>
          <a:p>
            <a:r>
              <a:rPr lang="ru-RU" sz="2400" b="1" dirty="0"/>
              <a:t>Европа</a:t>
            </a:r>
          </a:p>
        </p:txBody>
      </p:sp>
      <p:sp>
        <p:nvSpPr>
          <p:cNvPr id="20" name="Rectangle 19">
            <a:extLst>
              <a:ext uri="{FF2B5EF4-FFF2-40B4-BE49-F238E27FC236}">
                <a16:creationId xmlns:a16="http://schemas.microsoft.com/office/drawing/2014/main" id="{712BB094-97B4-46EF-B0B5-264EBF6CDD0E}"/>
              </a:ext>
            </a:extLst>
          </p:cNvPr>
          <p:cNvSpPr/>
          <p:nvPr/>
        </p:nvSpPr>
        <p:spPr>
          <a:xfrm>
            <a:off x="6012847" y="1561670"/>
            <a:ext cx="1486304" cy="646331"/>
          </a:xfrm>
          <a:prstGeom prst="rect">
            <a:avLst/>
          </a:prstGeom>
        </p:spPr>
        <p:txBody>
          <a:bodyPr wrap="none">
            <a:spAutoFit/>
          </a:bodyPr>
          <a:lstStyle/>
          <a:p>
            <a:r>
              <a:rPr lang="ru-RU" sz="3600" b="1" dirty="0">
                <a:solidFill>
                  <a:srgbClr val="C00000"/>
                </a:solidFill>
                <a:latin typeface="Century Gothic" panose="020B0502020202020204" pitchFamily="34" charset="0"/>
              </a:rPr>
              <a:t>45,9%</a:t>
            </a:r>
            <a:endParaRPr lang="bg-BG" sz="3600" dirty="0">
              <a:solidFill>
                <a:srgbClr val="C00000"/>
              </a:solidFill>
              <a:latin typeface="Century Gothic" panose="020B0502020202020204" pitchFamily="34" charset="0"/>
            </a:endParaRPr>
          </a:p>
        </p:txBody>
      </p:sp>
      <p:sp>
        <p:nvSpPr>
          <p:cNvPr id="21" name="Rectangle 20">
            <a:extLst>
              <a:ext uri="{FF2B5EF4-FFF2-40B4-BE49-F238E27FC236}">
                <a16:creationId xmlns:a16="http://schemas.microsoft.com/office/drawing/2014/main" id="{75897C91-4AC6-4FB5-9122-98599A8142D6}"/>
              </a:ext>
            </a:extLst>
          </p:cNvPr>
          <p:cNvSpPr/>
          <p:nvPr/>
        </p:nvSpPr>
        <p:spPr>
          <a:xfrm>
            <a:off x="2813663" y="1551112"/>
            <a:ext cx="1486304" cy="646331"/>
          </a:xfrm>
          <a:prstGeom prst="rect">
            <a:avLst/>
          </a:prstGeom>
        </p:spPr>
        <p:txBody>
          <a:bodyPr wrap="none">
            <a:spAutoFit/>
          </a:bodyPr>
          <a:lstStyle/>
          <a:p>
            <a:r>
              <a:rPr lang="ru-RU" sz="3600" b="1" dirty="0">
                <a:solidFill>
                  <a:srgbClr val="C00000"/>
                </a:solidFill>
                <a:latin typeface="Century Gothic" panose="020B0502020202020204" pitchFamily="34" charset="0"/>
              </a:rPr>
              <a:t>74,7%</a:t>
            </a:r>
            <a:endParaRPr lang="bg-BG" sz="3600" dirty="0">
              <a:solidFill>
                <a:srgbClr val="C00000"/>
              </a:solidFill>
              <a:latin typeface="Century Gothic" panose="020B0502020202020204" pitchFamily="34" charset="0"/>
            </a:endParaRPr>
          </a:p>
        </p:txBody>
      </p:sp>
      <p:pic>
        <p:nvPicPr>
          <p:cNvPr id="23" name="Picture 22">
            <a:extLst>
              <a:ext uri="{FF2B5EF4-FFF2-40B4-BE49-F238E27FC236}">
                <a16:creationId xmlns:a16="http://schemas.microsoft.com/office/drawing/2014/main" id="{76DF11F8-05E7-4CB7-8A31-90A5CDD86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680" y="440448"/>
            <a:ext cx="1036729" cy="1036729"/>
          </a:xfrm>
          <a:prstGeom prst="rect">
            <a:avLst/>
          </a:prstGeom>
        </p:spPr>
      </p:pic>
    </p:spTree>
    <p:extLst>
      <p:ext uri="{BB962C8B-B14F-4D97-AF65-F5344CB8AC3E}">
        <p14:creationId xmlns:p14="http://schemas.microsoft.com/office/powerpoint/2010/main" val="3113175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84565" y="1484659"/>
            <a:ext cx="7693405" cy="4537665"/>
          </a:xfrm>
          <a:prstGeom prst="rect">
            <a:avLst/>
          </a:prstGeom>
        </p:spPr>
      </p:pic>
      <p:sp>
        <p:nvSpPr>
          <p:cNvPr id="8" name="Rectangle 7"/>
          <p:cNvSpPr/>
          <p:nvPr/>
        </p:nvSpPr>
        <p:spPr>
          <a:xfrm>
            <a:off x="8477972" y="1733005"/>
            <a:ext cx="3441315" cy="4278094"/>
          </a:xfrm>
          <a:prstGeom prst="rect">
            <a:avLst/>
          </a:prstGeom>
        </p:spPr>
        <p:txBody>
          <a:bodyPr wrap="square">
            <a:spAutoFit/>
          </a:bodyPr>
          <a:lstStyle/>
          <a:p>
            <a:pPr algn="ctr"/>
            <a:endParaRPr lang="ru-RU" sz="2000" dirty="0">
              <a:solidFill>
                <a:srgbClr val="006561"/>
              </a:solidFill>
              <a:latin typeface="Times New Roman" panose="02020603050405020304" pitchFamily="18" charset="0"/>
              <a:cs typeface="Times New Roman" panose="02020603050405020304" pitchFamily="18" charset="0"/>
            </a:endParaRPr>
          </a:p>
          <a:p>
            <a:pPr algn="ctr"/>
            <a:r>
              <a:rPr lang="ru-RU" sz="2800" b="1" dirty="0">
                <a:solidFill>
                  <a:srgbClr val="006561"/>
                </a:solidFill>
                <a:latin typeface="Times New Roman" panose="02020603050405020304" pitchFamily="18" charset="0"/>
                <a:cs typeface="Times New Roman" panose="02020603050405020304" pitchFamily="18" charset="0"/>
              </a:rPr>
              <a:t>80% </a:t>
            </a:r>
          </a:p>
          <a:p>
            <a:pPr algn="ctr"/>
            <a:endParaRPr lang="ru-RU" sz="2800" dirty="0">
              <a:solidFill>
                <a:srgbClr val="006561"/>
              </a:solidFill>
              <a:latin typeface="Times New Roman" panose="02020603050405020304" pitchFamily="18" charset="0"/>
              <a:cs typeface="Times New Roman" panose="02020603050405020304" pitchFamily="18" charset="0"/>
            </a:endParaRPr>
          </a:p>
          <a:p>
            <a:pPr algn="ctr"/>
            <a:r>
              <a:rPr lang="ru-RU" sz="2800" dirty="0">
                <a:latin typeface="Times New Roman" panose="02020603050405020304" pitchFamily="18" charset="0"/>
                <a:cs typeface="Times New Roman" panose="02020603050405020304" pitchFamily="18" charset="0"/>
              </a:rPr>
              <a:t>от употребата на антибиотици в България се извършва в доболничната помощ</a:t>
            </a:r>
          </a:p>
          <a:p>
            <a:pPr algn="ctr"/>
            <a:endParaRPr lang="ru-RU" sz="2400" dirty="0">
              <a:solidFill>
                <a:srgbClr val="006561"/>
              </a:solidFill>
              <a:latin typeface="Times New Roman" panose="02020603050405020304" pitchFamily="18" charset="0"/>
              <a:cs typeface="Times New Roman" panose="02020603050405020304" pitchFamily="18" charset="0"/>
            </a:endParaRPr>
          </a:p>
          <a:p>
            <a:pPr algn="r"/>
            <a:r>
              <a:rPr lang="en-US" sz="1050" i="1" dirty="0">
                <a:latin typeface="Times New Roman" panose="02020603050405020304" pitchFamily="18" charset="0"/>
                <a:cs typeface="Times New Roman" panose="02020603050405020304" pitchFamily="18" charset="0"/>
              </a:rPr>
              <a:t>Prof. Todor </a:t>
            </a:r>
            <a:r>
              <a:rPr lang="en-US" sz="1050" i="1" dirty="0" err="1">
                <a:latin typeface="Times New Roman" panose="02020603050405020304" pitchFamily="18" charset="0"/>
                <a:cs typeface="Times New Roman" panose="02020603050405020304" pitchFamily="18" charset="0"/>
              </a:rPr>
              <a:t>Kantardjiev</a:t>
            </a:r>
            <a:r>
              <a:rPr lang="en-US" sz="1050" i="1" dirty="0">
                <a:latin typeface="Times New Roman" panose="02020603050405020304" pitchFamily="18" charset="0"/>
                <a:cs typeface="Times New Roman" panose="02020603050405020304" pitchFamily="18" charset="0"/>
              </a:rPr>
              <a:t>, </a:t>
            </a:r>
            <a:endParaRPr lang="bg-BG" sz="1050" i="1" dirty="0">
              <a:latin typeface="Times New Roman" panose="02020603050405020304" pitchFamily="18" charset="0"/>
              <a:cs typeface="Times New Roman" panose="02020603050405020304" pitchFamily="18" charset="0"/>
            </a:endParaRPr>
          </a:p>
          <a:p>
            <a:pPr algn="r"/>
            <a:r>
              <a:rPr lang="en-US" sz="1050" i="1" dirty="0">
                <a:latin typeface="Times New Roman" panose="02020603050405020304" pitchFamily="18" charset="0"/>
                <a:cs typeface="Times New Roman" panose="02020603050405020304" pitchFamily="18" charset="0"/>
              </a:rPr>
              <a:t>Director</a:t>
            </a:r>
            <a:r>
              <a:rPr lang="bg-BG" sz="1050" i="1" dirty="0">
                <a:latin typeface="Times New Roman" panose="02020603050405020304" pitchFamily="18" charset="0"/>
                <a:cs typeface="Times New Roman" panose="02020603050405020304" pitchFamily="18" charset="0"/>
              </a:rPr>
              <a:t> </a:t>
            </a:r>
            <a:r>
              <a:rPr lang="en-US" sz="1050" i="1" dirty="0">
                <a:latin typeface="Times New Roman" panose="02020603050405020304" pitchFamily="18" charset="0"/>
                <a:cs typeface="Times New Roman" panose="02020603050405020304" pitchFamily="18" charset="0"/>
              </a:rPr>
              <a:t>National Center for Infectious and Parasitic Diseases, </a:t>
            </a:r>
            <a:r>
              <a:rPr lang="en-US" sz="1100" i="1" dirty="0">
                <a:latin typeface="Times New Roman" panose="02020603050405020304" pitchFamily="18" charset="0"/>
                <a:cs typeface="Times New Roman" panose="02020603050405020304" pitchFamily="18" charset="0"/>
              </a:rPr>
              <a:t>Bulgaria</a:t>
            </a:r>
            <a:r>
              <a:rPr lang="bg-BG" sz="1100" i="1" dirty="0">
                <a:latin typeface="Times New Roman" panose="02020603050405020304" pitchFamily="18" charset="0"/>
                <a:cs typeface="Times New Roman" panose="02020603050405020304" pitchFamily="18" charset="0"/>
              </a:rPr>
              <a:t>, 201</a:t>
            </a:r>
            <a:r>
              <a:rPr lang="bg-BG" sz="1100" i="1" dirty="0">
                <a:solidFill>
                  <a:srgbClr val="006561"/>
                </a:solidFill>
                <a:latin typeface="Times New Roman" panose="02020603050405020304" pitchFamily="18" charset="0"/>
                <a:cs typeface="Times New Roman" panose="02020603050405020304" pitchFamily="18" charset="0"/>
              </a:rPr>
              <a:t>6</a:t>
            </a:r>
            <a:endParaRPr lang="ru-RU" sz="1100" i="1" dirty="0">
              <a:solidFill>
                <a:srgbClr val="00656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373" y="526734"/>
            <a:ext cx="9994231" cy="707886"/>
          </a:xfrm>
          <a:prstGeom prst="rect">
            <a:avLst/>
          </a:prstGeom>
        </p:spPr>
        <p:txBody>
          <a:bodyPr wrap="square">
            <a:spAutoFit/>
          </a:bodyPr>
          <a:lstStyle/>
          <a:p>
            <a:pPr algn="ctr"/>
            <a:r>
              <a:rPr lang="bg-BG" sz="4000" b="1" dirty="0">
                <a:solidFill>
                  <a:srgbClr val="7030A0"/>
                </a:solidFill>
                <a:latin typeface="Times New Roman" panose="02020603050405020304" pitchFamily="18" charset="0"/>
                <a:cs typeface="Times New Roman" panose="02020603050405020304" pitchFamily="18" charset="0"/>
              </a:rPr>
              <a:t>Антибиотици в доболничната помощ</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011969" y="276695"/>
            <a:ext cx="1186409" cy="957925"/>
          </a:xfrm>
          <a:prstGeom prst="rect">
            <a:avLst/>
          </a:prstGeom>
        </p:spPr>
      </p:pic>
      <p:sp>
        <p:nvSpPr>
          <p:cNvPr id="3" name="Oval 2"/>
          <p:cNvSpPr/>
          <p:nvPr/>
        </p:nvSpPr>
        <p:spPr>
          <a:xfrm>
            <a:off x="3790123" y="2543363"/>
            <a:ext cx="424069" cy="3180522"/>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8194" name="Picture 2" descr="Image result for 80%">
            <a:extLst>
              <a:ext uri="{FF2B5EF4-FFF2-40B4-BE49-F238E27FC236}">
                <a16:creationId xmlns:a16="http://schemas.microsoft.com/office/drawing/2014/main" id="{48141A5D-E6CF-46E0-8728-A4D66C82AFF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5559" t="20090" r="13589" b="31980"/>
          <a:stretch/>
        </p:blipFill>
        <p:spPr bwMode="auto">
          <a:xfrm>
            <a:off x="9488469" y="1936520"/>
            <a:ext cx="1420319" cy="60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292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lstStyle/>
          <a:p>
            <a:r>
              <a:rPr lang="bg-BG" sz="3200" b="1" dirty="0">
                <a:solidFill>
                  <a:srgbClr val="7030A0"/>
                </a:solidFill>
              </a:rPr>
              <a:t>Разпределение на антибиотиците за системна употреба</a:t>
            </a:r>
            <a:r>
              <a:rPr lang="en-US" altLang="en-US" sz="3200" b="1" dirty="0">
                <a:solidFill>
                  <a:srgbClr val="7030A0"/>
                </a:solidFill>
              </a:rPr>
              <a:t> (ATC group J01) </a:t>
            </a:r>
            <a:r>
              <a:rPr lang="bg-BG" altLang="en-US" sz="3200" b="1" dirty="0">
                <a:solidFill>
                  <a:srgbClr val="7030A0"/>
                </a:solidFill>
              </a:rPr>
              <a:t>за 201</a:t>
            </a:r>
            <a:r>
              <a:rPr lang="en-US" altLang="en-US" sz="3200" b="1" dirty="0">
                <a:solidFill>
                  <a:srgbClr val="7030A0"/>
                </a:solidFill>
              </a:rPr>
              <a:t>9</a:t>
            </a:r>
            <a:r>
              <a:rPr lang="bg-BG" altLang="en-US" sz="3200" b="1" dirty="0">
                <a:solidFill>
                  <a:srgbClr val="7030A0"/>
                </a:solidFill>
              </a:rPr>
              <a:t>г</a:t>
            </a:r>
            <a:endParaRPr lang="bg-BG" sz="3200" b="1" dirty="0">
              <a:solidFill>
                <a:srgbClr val="7030A0"/>
              </a:solidFill>
            </a:endParaRPr>
          </a:p>
        </p:txBody>
      </p:sp>
      <p:sp>
        <p:nvSpPr>
          <p:cNvPr id="5" name="TextBox 7"/>
          <p:cNvSpPr txBox="1">
            <a:spLocks noChangeArrowheads="1"/>
          </p:cNvSpPr>
          <p:nvPr/>
        </p:nvSpPr>
        <p:spPr bwMode="auto">
          <a:xfrm>
            <a:off x="7921993" y="6488668"/>
            <a:ext cx="2220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bg-BG" b="1" i="1" dirty="0">
                <a:solidFill>
                  <a:prstClr val="black"/>
                </a:solidFill>
              </a:rPr>
              <a:t>ECDC/ESAC-NET </a:t>
            </a:r>
            <a:r>
              <a:rPr lang="bg-BG" altLang="bg-BG" b="1" i="1" dirty="0">
                <a:solidFill>
                  <a:prstClr val="black"/>
                </a:solidFill>
              </a:rPr>
              <a:t>2020</a:t>
            </a:r>
            <a:endParaRPr lang="en-US" altLang="bg-BG" b="1" i="1" dirty="0">
              <a:solidFill>
                <a:prstClr val="black"/>
              </a:solidFill>
            </a:endParaRPr>
          </a:p>
        </p:txBody>
      </p:sp>
      <p:sp>
        <p:nvSpPr>
          <p:cNvPr id="4" name="AutoShape 2" descr="https://tessy.ecdc.europa.eu/TessyWeb/Reserved.ReportViewerWebControl.axd?ReportSession=ewvmeqizu3knav45ouwdw355&amp;Culture=1033&amp;CultureOverrides=True&amp;UICulture=1033&amp;UICultureOverrides=True&amp;ReportStack=1&amp;ControlID=f51461c66a304580b706e12a883fb662&amp;OpType=ReportImage&amp;IterationId=4eb7e296c9b04c0aaf9720993fc72c97&amp;StreamID=C_12iS1T0_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bg-BG">
              <a:solidFill>
                <a:prstClr val="black"/>
              </a:solidFill>
              <a:latin typeface="Calibri" pitchFamily="34" charset="0"/>
              <a:cs typeface="Arial" charset="0"/>
            </a:endParaRPr>
          </a:p>
        </p:txBody>
      </p:sp>
      <p:pic>
        <p:nvPicPr>
          <p:cNvPr id="8" name="Picture 7" descr="12iS1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33719"/>
            <a:ext cx="7391400" cy="47854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09293" y="5620266"/>
            <a:ext cx="1932773" cy="369332"/>
          </a:xfrm>
          <a:prstGeom prst="rect">
            <a:avLst/>
          </a:prstGeom>
          <a:noFill/>
        </p:spPr>
        <p:txBody>
          <a:bodyPr wrap="none" rtlCol="0">
            <a:spAutoFit/>
          </a:bodyPr>
          <a:lstStyle/>
          <a:p>
            <a:pPr fontAlgn="base">
              <a:spcBef>
                <a:spcPct val="0"/>
              </a:spcBef>
              <a:spcAft>
                <a:spcPct val="0"/>
              </a:spcAft>
            </a:pPr>
            <a:r>
              <a:rPr lang="bg-BG" b="1" dirty="0">
                <a:solidFill>
                  <a:prstClr val="black"/>
                </a:solidFill>
                <a:latin typeface="Calibri" pitchFamily="34" charset="0"/>
                <a:cs typeface="Arial" charset="0"/>
              </a:rPr>
              <a:t>Болнична помощ</a:t>
            </a:r>
          </a:p>
        </p:txBody>
      </p:sp>
    </p:spTree>
    <p:extLst>
      <p:ext uri="{BB962C8B-B14F-4D97-AF65-F5344CB8AC3E}">
        <p14:creationId xmlns:p14="http://schemas.microsoft.com/office/powerpoint/2010/main" val="1509141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099" y="558724"/>
            <a:ext cx="8229600" cy="639762"/>
          </a:xfrm>
        </p:spPr>
        <p:txBody>
          <a:bodyPr/>
          <a:lstStyle/>
          <a:p>
            <a:r>
              <a:rPr lang="bg-BG" sz="3200" b="1" dirty="0">
                <a:solidFill>
                  <a:srgbClr val="7030A0"/>
                </a:solidFill>
              </a:rPr>
              <a:t>Разпределение на антибиотиците за системна употреба</a:t>
            </a:r>
            <a:r>
              <a:rPr lang="en-US" altLang="en-US" sz="3200" b="1" dirty="0">
                <a:solidFill>
                  <a:srgbClr val="7030A0"/>
                </a:solidFill>
              </a:rPr>
              <a:t> (ATC group J01) </a:t>
            </a:r>
            <a:r>
              <a:rPr lang="bg-BG" altLang="en-US" sz="3200" b="1" dirty="0">
                <a:solidFill>
                  <a:srgbClr val="7030A0"/>
                </a:solidFill>
              </a:rPr>
              <a:t>за 201</a:t>
            </a:r>
            <a:r>
              <a:rPr lang="en-US" altLang="en-US" sz="3200" b="1" dirty="0">
                <a:solidFill>
                  <a:srgbClr val="7030A0"/>
                </a:solidFill>
              </a:rPr>
              <a:t>9</a:t>
            </a:r>
            <a:r>
              <a:rPr lang="bg-BG" altLang="en-US" sz="3200" b="1" dirty="0">
                <a:solidFill>
                  <a:srgbClr val="7030A0"/>
                </a:solidFill>
              </a:rPr>
              <a:t>г</a:t>
            </a:r>
            <a:endParaRPr lang="bg-BG" sz="3200" b="1" dirty="0">
              <a:solidFill>
                <a:srgbClr val="7030A0"/>
              </a:solidFill>
            </a:endParaRPr>
          </a:p>
        </p:txBody>
      </p:sp>
      <p:sp>
        <p:nvSpPr>
          <p:cNvPr id="5" name="TextBox 7"/>
          <p:cNvSpPr txBox="1">
            <a:spLocks noChangeArrowheads="1"/>
          </p:cNvSpPr>
          <p:nvPr/>
        </p:nvSpPr>
        <p:spPr bwMode="auto">
          <a:xfrm>
            <a:off x="7921993" y="6488668"/>
            <a:ext cx="2220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bg-BG" b="1" i="1" dirty="0">
                <a:solidFill>
                  <a:prstClr val="black"/>
                </a:solidFill>
              </a:rPr>
              <a:t>ECDC/ESAC-NET </a:t>
            </a:r>
            <a:r>
              <a:rPr lang="bg-BG" altLang="bg-BG" b="1" i="1" dirty="0">
                <a:solidFill>
                  <a:prstClr val="black"/>
                </a:solidFill>
              </a:rPr>
              <a:t>2020</a:t>
            </a:r>
            <a:endParaRPr lang="en-US" altLang="bg-BG" b="1" i="1" dirty="0">
              <a:solidFill>
                <a:prstClr val="black"/>
              </a:solidFill>
            </a:endParaRPr>
          </a:p>
        </p:txBody>
      </p:sp>
      <p:sp>
        <p:nvSpPr>
          <p:cNvPr id="4" name="AutoShape 2" descr="https://tessy.ecdc.europa.eu/TessyWeb/Reserved.ReportViewerWebControl.axd?ReportSession=ewvmeqizu3knav45ouwdw355&amp;Culture=1033&amp;CultureOverrides=True&amp;UICulture=1033&amp;UICultureOverrides=True&amp;ReportStack=1&amp;ControlID=f51461c66a304580b706e12a883fb662&amp;OpType=ReportImage&amp;IterationId=4eb7e296c9b04c0aaf9720993fc72c97&amp;StreamID=C_12iS1T0_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bg-BG">
              <a:solidFill>
                <a:prstClr val="black"/>
              </a:solidFill>
              <a:latin typeface="Calibri" pitchFamily="34" charset="0"/>
              <a:cs typeface="Arial" charset="0"/>
            </a:endParaRPr>
          </a:p>
        </p:txBody>
      </p:sp>
      <p:pic>
        <p:nvPicPr>
          <p:cNvPr id="7" name="Picture 6" descr="12iS1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592" y="1752600"/>
            <a:ext cx="6400801" cy="4082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1" y="4761468"/>
            <a:ext cx="2542747" cy="369332"/>
          </a:xfrm>
          <a:prstGeom prst="rect">
            <a:avLst/>
          </a:prstGeom>
          <a:noFill/>
        </p:spPr>
        <p:txBody>
          <a:bodyPr wrap="none" rtlCol="0">
            <a:spAutoFit/>
          </a:bodyPr>
          <a:lstStyle/>
          <a:p>
            <a:pPr fontAlgn="base">
              <a:spcBef>
                <a:spcPct val="0"/>
              </a:spcBef>
              <a:spcAft>
                <a:spcPct val="0"/>
              </a:spcAft>
            </a:pPr>
            <a:r>
              <a:rPr lang="bg-BG" b="1" dirty="0" err="1">
                <a:solidFill>
                  <a:prstClr val="black"/>
                </a:solidFill>
                <a:latin typeface="Calibri" pitchFamily="34" charset="0"/>
                <a:cs typeface="Arial" charset="0"/>
              </a:rPr>
              <a:t>Извънболнична</a:t>
            </a:r>
            <a:r>
              <a:rPr lang="bg-BG" b="1" dirty="0">
                <a:solidFill>
                  <a:prstClr val="black"/>
                </a:solidFill>
                <a:latin typeface="Calibri" pitchFamily="34" charset="0"/>
                <a:cs typeface="Arial" charset="0"/>
              </a:rPr>
              <a:t> помощ</a:t>
            </a:r>
          </a:p>
        </p:txBody>
      </p:sp>
    </p:spTree>
    <p:extLst>
      <p:ext uri="{BB962C8B-B14F-4D97-AF65-F5344CB8AC3E}">
        <p14:creationId xmlns:p14="http://schemas.microsoft.com/office/powerpoint/2010/main" val="1709535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5F92-4383-47DC-9CD2-4AF31B11BC9E}"/>
              </a:ext>
            </a:extLst>
          </p:cNvPr>
          <p:cNvSpPr/>
          <p:nvPr/>
        </p:nvSpPr>
        <p:spPr>
          <a:xfrm>
            <a:off x="3682740" y="1247774"/>
            <a:ext cx="7852035" cy="4658265"/>
          </a:xfrm>
          <a:prstGeom prst="rect">
            <a:avLst/>
          </a:prstGeom>
        </p:spPr>
        <p:txBody>
          <a:bodyPr vert="horz" lIns="91440" tIns="45720" rIns="91440" bIns="45720" rtlCol="0" anchor="t">
            <a:normAutofit/>
          </a:bodyPr>
          <a:lstStyle/>
          <a:p>
            <a:pPr algn="r">
              <a:lnSpc>
                <a:spcPct val="90000"/>
              </a:lnSpc>
              <a:spcBef>
                <a:spcPct val="0"/>
              </a:spcBef>
            </a:pPr>
            <a:r>
              <a:rPr lang="bg-BG" sz="4400" b="1" dirty="0">
                <a:solidFill>
                  <a:srgbClr val="006561"/>
                </a:solidFill>
                <a:latin typeface="Times New Roman" panose="02020603050405020304" pitchFamily="18" charset="0"/>
                <a:ea typeface="+mj-ea"/>
                <a:cs typeface="Times New Roman" panose="02020603050405020304" pitchFamily="18" charset="0"/>
              </a:rPr>
              <a:t>Нараставаща антимикробна резистентност</a:t>
            </a:r>
            <a:endParaRPr lang="bg-BG" sz="2800" b="1" dirty="0">
              <a:solidFill>
                <a:srgbClr val="006561"/>
              </a:solidFill>
              <a:latin typeface="Times New Roman" panose="02020603050405020304" pitchFamily="18" charset="0"/>
              <a:ea typeface="+mj-ea"/>
              <a:cs typeface="Times New Roman" panose="02020603050405020304" pitchFamily="18" charset="0"/>
            </a:endParaRPr>
          </a:p>
          <a:p>
            <a:pPr>
              <a:lnSpc>
                <a:spcPct val="90000"/>
              </a:lnSpc>
              <a:spcBef>
                <a:spcPct val="0"/>
              </a:spcBef>
            </a:pPr>
            <a:endParaRPr lang="bg-BG" sz="2800" b="1" dirty="0">
              <a:solidFill>
                <a:srgbClr val="006561"/>
              </a:solidFill>
              <a:latin typeface="Times New Roman" panose="02020603050405020304" pitchFamily="18" charset="0"/>
              <a:ea typeface="+mj-ea"/>
              <a:cs typeface="Times New Roman" panose="02020603050405020304" pitchFamily="18" charset="0"/>
            </a:endParaRPr>
          </a:p>
          <a:p>
            <a:pPr>
              <a:lnSpc>
                <a:spcPct val="90000"/>
              </a:lnSpc>
              <a:spcBef>
                <a:spcPct val="0"/>
              </a:spcBef>
            </a:pPr>
            <a:endParaRPr lang="bg-BG" sz="2800" b="1" dirty="0">
              <a:solidFill>
                <a:srgbClr val="006561"/>
              </a:solidFill>
              <a:latin typeface="Times New Roman" panose="02020603050405020304" pitchFamily="18" charset="0"/>
              <a:ea typeface="+mj-ea"/>
              <a:cs typeface="Times New Roman" panose="02020603050405020304" pitchFamily="18" charset="0"/>
            </a:endParaRPr>
          </a:p>
          <a:p>
            <a:pPr>
              <a:lnSpc>
                <a:spcPct val="90000"/>
              </a:lnSpc>
              <a:spcBef>
                <a:spcPct val="0"/>
              </a:spcBef>
            </a:pPr>
            <a:endParaRPr lang="bg-BG" sz="2800" b="1" dirty="0">
              <a:solidFill>
                <a:srgbClr val="006561"/>
              </a:solidFill>
              <a:latin typeface="Times New Roman" panose="02020603050405020304" pitchFamily="18" charset="0"/>
              <a:ea typeface="+mj-ea"/>
              <a:cs typeface="Times New Roman" panose="02020603050405020304" pitchFamily="18" charset="0"/>
            </a:endParaRPr>
          </a:p>
          <a:p>
            <a:pPr algn="just">
              <a:lnSpc>
                <a:spcPct val="90000"/>
              </a:lnSpc>
              <a:spcBef>
                <a:spcPct val="0"/>
              </a:spcBef>
            </a:pPr>
            <a:r>
              <a:rPr lang="bg-BG" sz="2800" dirty="0">
                <a:latin typeface="Times New Roman" panose="02020603050405020304" pitchFamily="18" charset="0"/>
                <a:ea typeface="+mj-ea"/>
                <a:cs typeface="Times New Roman" panose="02020603050405020304" pitchFamily="18" charset="0"/>
              </a:rPr>
              <a:t>Ситуацията в отделни региони по света вече е критична с </a:t>
            </a:r>
            <a:r>
              <a:rPr lang="bg-BG" sz="2800" dirty="0">
                <a:solidFill>
                  <a:srgbClr val="C00000"/>
                </a:solidFill>
                <a:latin typeface="Times New Roman" panose="02020603050405020304" pitchFamily="18" charset="0"/>
                <a:ea typeface="+mj-ea"/>
                <a:cs typeface="Times New Roman" panose="02020603050405020304" pitchFamily="18" charset="0"/>
              </a:rPr>
              <a:t>резистентност над 40 % </a:t>
            </a:r>
            <a:r>
              <a:rPr lang="bg-BG" sz="2800" dirty="0">
                <a:latin typeface="Times New Roman" panose="02020603050405020304" pitchFamily="18" charset="0"/>
                <a:ea typeface="+mj-ea"/>
                <a:cs typeface="Times New Roman" panose="02020603050405020304" pitchFamily="18" charset="0"/>
              </a:rPr>
              <a:t>на циркулиращите бактериални щамове към наличните до момента антибиотици.</a:t>
            </a:r>
            <a:endParaRPr lang="en-US" sz="2800" dirty="0">
              <a:latin typeface="Times New Roman" panose="02020603050405020304" pitchFamily="18" charset="0"/>
              <a:ea typeface="+mj-ea"/>
              <a:cs typeface="Times New Roman" panose="02020603050405020304" pitchFamily="18" charset="0"/>
            </a:endParaRPr>
          </a:p>
        </p:txBody>
      </p:sp>
      <p:pic>
        <p:nvPicPr>
          <p:cNvPr id="6" name="Picture 3">
            <a:extLst>
              <a:ext uri="{FF2B5EF4-FFF2-40B4-BE49-F238E27FC236}">
                <a16:creationId xmlns:a16="http://schemas.microsoft.com/office/drawing/2014/main" id="{D45DBC61-E504-4B95-A1C4-B505E9C9D64B}"/>
              </a:ext>
            </a:extLst>
          </p:cNvPr>
          <p:cNvPicPr>
            <a:picLocks noChangeAspect="1"/>
          </p:cNvPicPr>
          <p:nvPr/>
        </p:nvPicPr>
        <p:blipFill>
          <a:blip r:embed="rId3" cstate="print"/>
          <a:srcRect/>
          <a:stretch>
            <a:fillRect/>
          </a:stretch>
        </p:blipFill>
        <p:spPr bwMode="auto">
          <a:xfrm>
            <a:off x="874487" y="383569"/>
            <a:ext cx="2615889" cy="2615889"/>
          </a:xfrm>
          <a:prstGeom prst="rect">
            <a:avLst/>
          </a:prstGeom>
          <a:noFill/>
          <a:ln w="9525">
            <a:noFill/>
            <a:miter lim="800000"/>
            <a:headEnd/>
            <a:tailEnd/>
          </a:ln>
        </p:spPr>
      </p:pic>
      <p:pic>
        <p:nvPicPr>
          <p:cNvPr id="7" name="Picture 6">
            <a:extLst>
              <a:ext uri="{FF2B5EF4-FFF2-40B4-BE49-F238E27FC236}">
                <a16:creationId xmlns:a16="http://schemas.microsoft.com/office/drawing/2014/main" id="{A01B0DDB-286A-4340-BB27-E7984A42D9AA}"/>
              </a:ext>
            </a:extLst>
          </p:cNvPr>
          <p:cNvPicPr>
            <a:picLocks noChangeAspect="1"/>
          </p:cNvPicPr>
          <p:nvPr/>
        </p:nvPicPr>
        <p:blipFill>
          <a:blip r:embed="rId4"/>
          <a:stretch>
            <a:fillRect/>
          </a:stretch>
        </p:blipFill>
        <p:spPr>
          <a:xfrm>
            <a:off x="10552742" y="5138696"/>
            <a:ext cx="1063990" cy="859083"/>
          </a:xfrm>
          <a:prstGeom prst="rect">
            <a:avLst/>
          </a:prstGeom>
        </p:spPr>
      </p:pic>
      <p:pic>
        <p:nvPicPr>
          <p:cNvPr id="3" name="Picture 2">
            <a:extLst>
              <a:ext uri="{FF2B5EF4-FFF2-40B4-BE49-F238E27FC236}">
                <a16:creationId xmlns:a16="http://schemas.microsoft.com/office/drawing/2014/main" id="{6383C662-58AB-4654-B159-B63A6615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263" y="3576907"/>
            <a:ext cx="2190750" cy="2181225"/>
          </a:xfrm>
          <a:prstGeom prst="rect">
            <a:avLst/>
          </a:prstGeom>
        </p:spPr>
      </p:pic>
      <p:sp>
        <p:nvSpPr>
          <p:cNvPr id="2" name="Rectangle 1">
            <a:extLst>
              <a:ext uri="{FF2B5EF4-FFF2-40B4-BE49-F238E27FC236}">
                <a16:creationId xmlns:a16="http://schemas.microsoft.com/office/drawing/2014/main" id="{DCA58562-B90A-406A-85B0-EE4E38DA9FD2}"/>
              </a:ext>
            </a:extLst>
          </p:cNvPr>
          <p:cNvSpPr/>
          <p:nvPr/>
        </p:nvSpPr>
        <p:spPr>
          <a:xfrm>
            <a:off x="2202638" y="6237427"/>
            <a:ext cx="9989362" cy="369332"/>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https://www.ecdc.europa.eu/sites/portal/files/documents/EARS-Net-report-</a:t>
            </a:r>
            <a:r>
              <a:rPr lang="en-US" b="1" i="1" dirty="0">
                <a:latin typeface="Times New Roman" panose="02020603050405020304" pitchFamily="18" charset="0"/>
                <a:cs typeface="Times New Roman" panose="02020603050405020304" pitchFamily="18" charset="0"/>
              </a:rPr>
              <a:t>2017</a:t>
            </a:r>
            <a:r>
              <a:rPr lang="en-US" i="1" dirty="0">
                <a:latin typeface="Times New Roman" panose="02020603050405020304" pitchFamily="18" charset="0"/>
                <a:cs typeface="Times New Roman" panose="02020603050405020304" pitchFamily="18" charset="0"/>
              </a:rPr>
              <a:t>-update-jan-2019.pdf</a:t>
            </a:r>
          </a:p>
        </p:txBody>
      </p:sp>
    </p:spTree>
    <p:extLst>
      <p:ext uri="{BB962C8B-B14F-4D97-AF65-F5344CB8AC3E}">
        <p14:creationId xmlns:p14="http://schemas.microsoft.com/office/powerpoint/2010/main" val="230600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AA4A30-447F-43E6-B038-C31ACB7B12CA}"/>
              </a:ext>
            </a:extLst>
          </p:cNvPr>
          <p:cNvSpPr/>
          <p:nvPr/>
        </p:nvSpPr>
        <p:spPr>
          <a:xfrm>
            <a:off x="2785587" y="1790042"/>
            <a:ext cx="8110595" cy="2958246"/>
          </a:xfrm>
          <a:prstGeom prst="rect">
            <a:avLst/>
          </a:prstGeom>
        </p:spPr>
        <p:txBody>
          <a:bodyPr wrap="square">
            <a:spAutoFit/>
          </a:bodyPr>
          <a:lstStyle/>
          <a:p>
            <a:pPr marL="3016250" marR="129540" indent="-1314450" algn="r">
              <a:lnSpc>
                <a:spcPct val="97000"/>
              </a:lnSpc>
              <a:spcAft>
                <a:spcPts val="0"/>
              </a:spcAft>
            </a:pPr>
            <a:r>
              <a:rPr lang="ru-RU" sz="4800" dirty="0">
                <a:latin typeface="Times New Roman" panose="02020603050405020304" pitchFamily="18" charset="0"/>
                <a:ea typeface="Arial" panose="020B0604020202020204" pitchFamily="34" charset="0"/>
                <a:cs typeface="Times New Roman" panose="02020603050405020304" pitchFamily="18" charset="0"/>
              </a:rPr>
              <a:t>Антимикробната резистентност  </a:t>
            </a:r>
            <a:r>
              <a:rPr lang="ru-RU" sz="4800" b="1" dirty="0">
                <a:latin typeface="Times New Roman" panose="02020603050405020304" pitchFamily="18" charset="0"/>
                <a:ea typeface="Arial" panose="020B0604020202020204" pitchFamily="34" charset="0"/>
                <a:cs typeface="Times New Roman" panose="02020603050405020304" pitchFamily="18" charset="0"/>
              </a:rPr>
              <a:t>Европа</a:t>
            </a:r>
          </a:p>
          <a:p>
            <a:pPr marL="3016250" marR="129540" indent="-1314450" algn="r">
              <a:lnSpc>
                <a:spcPct val="97000"/>
              </a:lnSpc>
              <a:spcAft>
                <a:spcPts val="0"/>
              </a:spcAft>
            </a:pPr>
            <a:endParaRPr lang="bg-BG" sz="4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230AF8C6-E349-496B-B619-B4591E461870}"/>
              </a:ext>
            </a:extLst>
          </p:cNvPr>
          <p:cNvGrpSpPr>
            <a:grpSpLocks/>
          </p:cNvGrpSpPr>
          <p:nvPr/>
        </p:nvGrpSpPr>
        <p:grpSpPr bwMode="auto">
          <a:xfrm>
            <a:off x="1515362" y="762913"/>
            <a:ext cx="3700129" cy="5046288"/>
            <a:chOff x="0" y="0"/>
            <a:chExt cx="11906" cy="16838"/>
          </a:xfrm>
        </p:grpSpPr>
        <p:pic>
          <p:nvPicPr>
            <p:cNvPr id="4" name="Picture 3">
              <a:extLst>
                <a:ext uri="{FF2B5EF4-FFF2-40B4-BE49-F238E27FC236}">
                  <a16:creationId xmlns:a16="http://schemas.microsoft.com/office/drawing/2014/main" id="{12D0E2C6-8C63-4905-BEB2-8515CCCCA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0"/>
              <a:ext cx="11906" cy="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94730B3-C541-4CBF-93F1-078A625A4E3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7769"/>
              <a:ext cx="11906" cy="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9B9C741-BBB5-46FF-ACA1-23CDAF914B0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0"/>
              <a:ext cx="7944" cy="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8B61B65-8E2B-42B1-8A6F-C5397264894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604" y="1418"/>
              <a:ext cx="1815" cy="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06035AE-96E5-48AC-A5D6-E5A6727E5AA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984" y="2790"/>
              <a:ext cx="1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F636DA5E-6B8E-48B6-8D95-603FAF2E76B4}"/>
                </a:ext>
              </a:extLst>
            </p:cNvPr>
            <p:cNvSpPr>
              <a:spLocks/>
            </p:cNvSpPr>
            <p:nvPr/>
          </p:nvSpPr>
          <p:spPr bwMode="auto">
            <a:xfrm>
              <a:off x="0" y="1315"/>
              <a:ext cx="11906" cy="6427"/>
            </a:xfrm>
            <a:custGeom>
              <a:avLst/>
              <a:gdLst>
                <a:gd name="T0" fmla="*/ 0 w 11906"/>
                <a:gd name="T1" fmla="+- 0 1315 1315"/>
                <a:gd name="T2" fmla="*/ 1315 h 6427"/>
                <a:gd name="T3" fmla="*/ 0 w 11906"/>
                <a:gd name="T4" fmla="+- 0 3900 1315"/>
                <a:gd name="T5" fmla="*/ 3900 h 6427"/>
                <a:gd name="T6" fmla="*/ 11906 w 11906"/>
                <a:gd name="T7" fmla="+- 0 7741 1315"/>
                <a:gd name="T8" fmla="*/ 7741 h 6427"/>
                <a:gd name="T9" fmla="*/ 11906 w 11906"/>
                <a:gd name="T10" fmla="+- 0 5156 1315"/>
                <a:gd name="T11" fmla="*/ 5156 h 6427"/>
                <a:gd name="T12" fmla="*/ 0 w 11906"/>
                <a:gd name="T13" fmla="+- 0 1315 1315"/>
                <a:gd name="T14" fmla="*/ 1315 h 6427"/>
              </a:gdLst>
              <a:ahLst/>
              <a:cxnLst>
                <a:cxn ang="0">
                  <a:pos x="T0" y="T2"/>
                </a:cxn>
                <a:cxn ang="0">
                  <a:pos x="T3" y="T5"/>
                </a:cxn>
                <a:cxn ang="0">
                  <a:pos x="T6" y="T8"/>
                </a:cxn>
                <a:cxn ang="0">
                  <a:pos x="T9" y="T11"/>
                </a:cxn>
                <a:cxn ang="0">
                  <a:pos x="T12" y="T14"/>
                </a:cxn>
              </a:cxnLst>
              <a:rect l="0" t="0" r="r" b="b"/>
              <a:pathLst>
                <a:path w="11906" h="6427">
                  <a:moveTo>
                    <a:pt x="0" y="0"/>
                  </a:moveTo>
                  <a:lnTo>
                    <a:pt x="0" y="2585"/>
                  </a:lnTo>
                  <a:lnTo>
                    <a:pt x="11906" y="6426"/>
                  </a:lnTo>
                  <a:lnTo>
                    <a:pt x="11906" y="3841"/>
                  </a:lnTo>
                  <a:lnTo>
                    <a:pt x="0" y="0"/>
                  </a:lnTo>
                  <a:close/>
                </a:path>
              </a:pathLst>
            </a:custGeom>
            <a:solidFill>
              <a:srgbClr val="D35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sp>
          <p:nvSpPr>
            <p:cNvPr id="10" name="AutoShape 9">
              <a:extLst>
                <a:ext uri="{FF2B5EF4-FFF2-40B4-BE49-F238E27FC236}">
                  <a16:creationId xmlns:a16="http://schemas.microsoft.com/office/drawing/2014/main" id="{41A81962-4173-407F-AA97-8C3B6D2C465D}"/>
                </a:ext>
              </a:extLst>
            </p:cNvPr>
            <p:cNvSpPr>
              <a:spLocks/>
            </p:cNvSpPr>
            <p:nvPr/>
          </p:nvSpPr>
          <p:spPr bwMode="auto">
            <a:xfrm>
              <a:off x="0" y="3900"/>
              <a:ext cx="11906" cy="12938"/>
            </a:xfrm>
            <a:custGeom>
              <a:avLst/>
              <a:gdLst>
                <a:gd name="T0" fmla="*/ 11906 w 11906"/>
                <a:gd name="T1" fmla="+- 0 16172 3900"/>
                <a:gd name="T2" fmla="*/ 16172 h 12938"/>
                <a:gd name="T3" fmla="*/ 9918 w 11906"/>
                <a:gd name="T4" fmla="+- 0 16838 3900"/>
                <a:gd name="T5" fmla="*/ 16838 h 12938"/>
                <a:gd name="T6" fmla="*/ 11906 w 11906"/>
                <a:gd name="T7" fmla="+- 0 16838 3900"/>
                <a:gd name="T8" fmla="*/ 16838 h 12938"/>
                <a:gd name="T9" fmla="*/ 11906 w 11906"/>
                <a:gd name="T10" fmla="+- 0 16172 3900"/>
                <a:gd name="T11" fmla="*/ 16172 h 12938"/>
                <a:gd name="T12" fmla="*/ 11906 w 11906"/>
                <a:gd name="T13" fmla="+- 0 7741 3900"/>
                <a:gd name="T14" fmla="*/ 7741 h 12938"/>
                <a:gd name="T15" fmla="*/ 0 w 11906"/>
                <a:gd name="T16" fmla="+- 0 3900 3900"/>
                <a:gd name="T17" fmla="*/ 3900 h 12938"/>
                <a:gd name="T18" fmla="*/ 0 w 11906"/>
                <a:gd name="T19" fmla="+- 0 5193 3900"/>
                <a:gd name="T20" fmla="*/ 5193 h 12938"/>
                <a:gd name="T21" fmla="*/ 11906 w 11906"/>
                <a:gd name="T22" fmla="+- 0 9034 3900"/>
                <a:gd name="T23" fmla="*/ 9034 h 12938"/>
                <a:gd name="T24" fmla="*/ 11906 w 11906"/>
                <a:gd name="T25" fmla="+- 0 7741 3900"/>
                <a:gd name="T26" fmla="*/ 7741 h 12938"/>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11906" h="12938">
                  <a:moveTo>
                    <a:pt x="11906" y="12272"/>
                  </a:moveTo>
                  <a:lnTo>
                    <a:pt x="9918" y="12938"/>
                  </a:lnTo>
                  <a:lnTo>
                    <a:pt x="11906" y="12938"/>
                  </a:lnTo>
                  <a:lnTo>
                    <a:pt x="11906" y="12272"/>
                  </a:lnTo>
                  <a:moveTo>
                    <a:pt x="11906" y="3841"/>
                  </a:moveTo>
                  <a:lnTo>
                    <a:pt x="0" y="0"/>
                  </a:lnTo>
                  <a:lnTo>
                    <a:pt x="0" y="1293"/>
                  </a:lnTo>
                  <a:lnTo>
                    <a:pt x="11906" y="5134"/>
                  </a:lnTo>
                  <a:lnTo>
                    <a:pt x="11906" y="3841"/>
                  </a:lnTo>
                </a:path>
              </a:pathLst>
            </a:custGeom>
            <a:solidFill>
              <a:srgbClr val="D3513D">
                <a:alpha val="2999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bg-BG"/>
            </a:p>
          </p:txBody>
        </p:sp>
      </p:grpSp>
      <p:sp>
        <p:nvSpPr>
          <p:cNvPr id="11" name="Rectangle 10">
            <a:extLst>
              <a:ext uri="{FF2B5EF4-FFF2-40B4-BE49-F238E27FC236}">
                <a16:creationId xmlns:a16="http://schemas.microsoft.com/office/drawing/2014/main" id="{763076D4-98D9-477F-8441-041FCA7333D5}"/>
              </a:ext>
            </a:extLst>
          </p:cNvPr>
          <p:cNvSpPr/>
          <p:nvPr/>
        </p:nvSpPr>
        <p:spPr>
          <a:xfrm>
            <a:off x="-211315" y="4169521"/>
            <a:ext cx="5426806" cy="1239442"/>
          </a:xfrm>
          <a:prstGeom prst="rect">
            <a:avLst/>
          </a:prstGeom>
        </p:spPr>
        <p:txBody>
          <a:bodyPr wrap="square">
            <a:spAutoFit/>
          </a:bodyPr>
          <a:lstStyle/>
          <a:p>
            <a:pPr marL="3016250" marR="129540" indent="-1314450" algn="r">
              <a:lnSpc>
                <a:spcPct val="97000"/>
              </a:lnSpc>
              <a:spcAft>
                <a:spcPts val="0"/>
              </a:spcAft>
            </a:pPr>
            <a:r>
              <a:rPr lang="en-GB" b="1" dirty="0">
                <a:solidFill>
                  <a:schemeClr val="bg1"/>
                </a:solidFill>
                <a:latin typeface="Century Gothic" panose="020B0502020202020204" pitchFamily="34" charset="0"/>
                <a:ea typeface="Arial" panose="020B0604020202020204" pitchFamily="34" charset="0"/>
                <a:cs typeface="Arial" panose="020B0604020202020204" pitchFamily="34" charset="0"/>
              </a:rPr>
              <a:t>Surveillance</a:t>
            </a:r>
            <a:r>
              <a:rPr lang="en-GB" b="1" spc="110" dirty="0">
                <a:solidFill>
                  <a:schemeClr val="bg1"/>
                </a:solidFill>
                <a:latin typeface="Century Gothic" panose="020B0502020202020204" pitchFamily="34" charset="0"/>
                <a:ea typeface="Arial" panose="020B0604020202020204" pitchFamily="34" charset="0"/>
                <a:cs typeface="Arial" panose="020B0604020202020204" pitchFamily="34" charset="0"/>
              </a:rPr>
              <a:t> </a:t>
            </a:r>
            <a:r>
              <a:rPr lang="en-GB" b="1" dirty="0">
                <a:solidFill>
                  <a:schemeClr val="bg1"/>
                </a:solidFill>
                <a:latin typeface="Century Gothic" panose="020B0502020202020204" pitchFamily="34" charset="0"/>
                <a:ea typeface="Arial" panose="020B0604020202020204" pitchFamily="34" charset="0"/>
                <a:cs typeface="Arial" panose="020B0604020202020204" pitchFamily="34" charset="0"/>
              </a:rPr>
              <a:t>of</a:t>
            </a:r>
            <a:r>
              <a:rPr lang="en-GB" b="1" spc="110" dirty="0">
                <a:solidFill>
                  <a:schemeClr val="bg1"/>
                </a:solidFill>
                <a:latin typeface="Century Gothic" panose="020B0502020202020204" pitchFamily="34" charset="0"/>
                <a:ea typeface="Arial" panose="020B0604020202020204" pitchFamily="34" charset="0"/>
                <a:cs typeface="Arial" panose="020B0604020202020204" pitchFamily="34" charset="0"/>
              </a:rPr>
              <a:t> </a:t>
            </a:r>
            <a:r>
              <a:rPr lang="en-GB" b="1" spc="-20" dirty="0">
                <a:solidFill>
                  <a:schemeClr val="bg1"/>
                </a:solidFill>
                <a:latin typeface="Century Gothic" panose="020B0502020202020204" pitchFamily="34" charset="0"/>
                <a:ea typeface="Arial" panose="020B0604020202020204" pitchFamily="34" charset="0"/>
                <a:cs typeface="Arial" panose="020B0604020202020204" pitchFamily="34" charset="0"/>
              </a:rPr>
              <a:t>antimicrobial</a:t>
            </a:r>
            <a:r>
              <a:rPr lang="en-GB" b="1" dirty="0">
                <a:solidFill>
                  <a:schemeClr val="bg1"/>
                </a:solidFill>
                <a:latin typeface="Century Gothic" panose="020B0502020202020204" pitchFamily="34" charset="0"/>
                <a:ea typeface="Arial" panose="020B0604020202020204" pitchFamily="34" charset="0"/>
                <a:cs typeface="Arial" panose="020B0604020202020204" pitchFamily="34" charset="0"/>
              </a:rPr>
              <a:t> </a:t>
            </a:r>
            <a:r>
              <a:rPr lang="en-GB" b="1" spc="-25" dirty="0">
                <a:solidFill>
                  <a:schemeClr val="bg1"/>
                </a:solidFill>
                <a:latin typeface="Century Gothic" panose="020B0502020202020204" pitchFamily="34" charset="0"/>
                <a:ea typeface="Arial" panose="020B0604020202020204" pitchFamily="34" charset="0"/>
                <a:cs typeface="Arial" panose="020B0604020202020204" pitchFamily="34" charset="0"/>
              </a:rPr>
              <a:t>resistance </a:t>
            </a:r>
            <a:r>
              <a:rPr lang="en-GB" b="1" dirty="0">
                <a:solidFill>
                  <a:schemeClr val="bg1"/>
                </a:solidFill>
                <a:latin typeface="Century Gothic" panose="020B0502020202020204" pitchFamily="34" charset="0"/>
                <a:ea typeface="Arial" panose="020B0604020202020204" pitchFamily="34" charset="0"/>
                <a:cs typeface="Arial" panose="020B0604020202020204" pitchFamily="34" charset="0"/>
              </a:rPr>
              <a:t>in</a:t>
            </a:r>
            <a:r>
              <a:rPr lang="en-GB" b="1" spc="205" dirty="0">
                <a:solidFill>
                  <a:schemeClr val="bg1"/>
                </a:solidFill>
                <a:latin typeface="Century Gothic" panose="020B0502020202020204" pitchFamily="34" charset="0"/>
                <a:ea typeface="Arial" panose="020B0604020202020204" pitchFamily="34" charset="0"/>
                <a:cs typeface="Arial" panose="020B0604020202020204" pitchFamily="34" charset="0"/>
              </a:rPr>
              <a:t> </a:t>
            </a:r>
            <a:r>
              <a:rPr lang="en-GB" b="1" spc="-25" dirty="0">
                <a:solidFill>
                  <a:schemeClr val="bg1"/>
                </a:solidFill>
                <a:latin typeface="Century Gothic" panose="020B0502020202020204" pitchFamily="34" charset="0"/>
                <a:ea typeface="Arial" panose="020B0604020202020204" pitchFamily="34" charset="0"/>
                <a:cs typeface="Arial" panose="020B0604020202020204" pitchFamily="34" charset="0"/>
              </a:rPr>
              <a:t>Europe</a:t>
            </a:r>
            <a:endParaRPr lang="bg-BG" dirty="0">
              <a:solidFill>
                <a:schemeClr val="bg1"/>
              </a:solidFill>
              <a:latin typeface="Century Gothic" panose="020B0502020202020204" pitchFamily="34" charset="0"/>
              <a:ea typeface="Arial" panose="020B0604020202020204" pitchFamily="34" charset="0"/>
            </a:endParaRPr>
          </a:p>
          <a:p>
            <a:pPr marR="129540" algn="r">
              <a:spcBef>
                <a:spcPts val="530"/>
              </a:spcBef>
              <a:spcAft>
                <a:spcPts val="0"/>
              </a:spcAft>
            </a:pPr>
            <a:r>
              <a:rPr lang="en-GB" spc="-30" dirty="0">
                <a:solidFill>
                  <a:schemeClr val="bg1"/>
                </a:solidFill>
                <a:latin typeface="Century Gothic" panose="020B0502020202020204" pitchFamily="34" charset="0"/>
                <a:ea typeface="Arial" panose="020B0604020202020204" pitchFamily="34" charset="0"/>
              </a:rPr>
              <a:t>2017</a:t>
            </a:r>
            <a:endParaRPr lang="bg-BG" dirty="0">
              <a:solidFill>
                <a:schemeClr val="bg1"/>
              </a:solidFill>
              <a:latin typeface="Century Gothic" panose="020B0502020202020204" pitchFamily="34" charset="0"/>
              <a:ea typeface="Arial" panose="020B0604020202020204" pitchFamily="34" charset="0"/>
            </a:endParaRPr>
          </a:p>
        </p:txBody>
      </p:sp>
    </p:spTree>
    <p:extLst>
      <p:ext uri="{BB962C8B-B14F-4D97-AF65-F5344CB8AC3E}">
        <p14:creationId xmlns:p14="http://schemas.microsoft.com/office/powerpoint/2010/main" val="295454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A4B35-3B4A-4F84-BAC1-4C925B9BBA3F}"/>
              </a:ext>
            </a:extLst>
          </p:cNvPr>
          <p:cNvPicPr>
            <a:picLocks noChangeAspect="1"/>
          </p:cNvPicPr>
          <p:nvPr/>
        </p:nvPicPr>
        <p:blipFill>
          <a:blip r:embed="rId3"/>
          <a:stretch>
            <a:fillRect/>
          </a:stretch>
        </p:blipFill>
        <p:spPr>
          <a:xfrm>
            <a:off x="10531685" y="397266"/>
            <a:ext cx="1188001" cy="959211"/>
          </a:xfrm>
          <a:prstGeom prst="rect">
            <a:avLst/>
          </a:prstGeom>
        </p:spPr>
      </p:pic>
      <p:sp>
        <p:nvSpPr>
          <p:cNvPr id="2" name="Rectangle 1">
            <a:extLst>
              <a:ext uri="{FF2B5EF4-FFF2-40B4-BE49-F238E27FC236}">
                <a16:creationId xmlns:a16="http://schemas.microsoft.com/office/drawing/2014/main" id="{57D1DFCC-B0BD-4ADB-9252-94D94B2AE888}"/>
              </a:ext>
            </a:extLst>
          </p:cNvPr>
          <p:cNvSpPr/>
          <p:nvPr/>
        </p:nvSpPr>
        <p:spPr>
          <a:xfrm>
            <a:off x="475183" y="6221066"/>
            <a:ext cx="11596088" cy="523220"/>
          </a:xfrm>
          <a:prstGeom prst="rect">
            <a:avLst/>
          </a:prstGeom>
        </p:spPr>
        <p:txBody>
          <a:bodyPr wrap="square">
            <a:spAutoFit/>
          </a:bodyPr>
          <a:lstStyle/>
          <a:p>
            <a:pPr algn="r"/>
            <a:r>
              <a:rPr lang="en-US" sz="1400" i="1" dirty="0">
                <a:solidFill>
                  <a:srgbClr val="006561"/>
                </a:solidFill>
                <a:latin typeface="Times New Roman" panose="02020603050405020304" pitchFamily="18" charset="0"/>
                <a:cs typeface="Times New Roman" panose="02020603050405020304" pitchFamily="18" charset="0"/>
                <a:hlinkClick r:id="rId4"/>
              </a:rPr>
              <a:t>https://ecdc.europa.eu/en/publications-data/surveillance-antimicrobial-resistance-europe-</a:t>
            </a:r>
            <a:r>
              <a:rPr lang="en-US" sz="1400" b="1" i="1" dirty="0">
                <a:solidFill>
                  <a:srgbClr val="006561"/>
                </a:solidFill>
                <a:latin typeface="Times New Roman" panose="02020603050405020304" pitchFamily="18" charset="0"/>
                <a:cs typeface="Times New Roman" panose="02020603050405020304" pitchFamily="18" charset="0"/>
                <a:hlinkClick r:id="rId4"/>
              </a:rPr>
              <a:t>2017</a:t>
            </a:r>
            <a:endParaRPr lang="bg-BG" sz="1400" b="1" i="1" dirty="0">
              <a:solidFill>
                <a:srgbClr val="006561"/>
              </a:solidFill>
              <a:latin typeface="Times New Roman" panose="02020603050405020304" pitchFamily="18" charset="0"/>
              <a:cs typeface="Times New Roman" panose="02020603050405020304" pitchFamily="18" charset="0"/>
            </a:endParaRPr>
          </a:p>
          <a:p>
            <a:pPr algn="r"/>
            <a:r>
              <a:rPr lang="en-US" sz="1400" dirty="0">
                <a:latin typeface="Times New Roman" panose="02020603050405020304" pitchFamily="18" charset="0"/>
                <a:cs typeface="Times New Roman" panose="02020603050405020304" pitchFamily="18" charset="0"/>
                <a:hlinkClick r:id="rId5"/>
              </a:rPr>
              <a:t>https://www.who.int/news-room/detail/29-01-</a:t>
            </a:r>
            <a:r>
              <a:rPr lang="en-US" sz="1400" b="1" dirty="0">
                <a:latin typeface="Times New Roman" panose="02020603050405020304" pitchFamily="18" charset="0"/>
                <a:cs typeface="Times New Roman" panose="02020603050405020304" pitchFamily="18" charset="0"/>
                <a:hlinkClick r:id="rId5"/>
              </a:rPr>
              <a:t>2018</a:t>
            </a:r>
            <a:r>
              <a:rPr lang="en-US" sz="1400" dirty="0">
                <a:latin typeface="Times New Roman" panose="02020603050405020304" pitchFamily="18" charset="0"/>
                <a:cs typeface="Times New Roman" panose="02020603050405020304" pitchFamily="18" charset="0"/>
                <a:hlinkClick r:id="rId5"/>
              </a:rPr>
              <a:t>-high-levels-of-antibiotic-resistance-found-worldwide-new-data-shows</a:t>
            </a:r>
            <a:endParaRPr lang="bg-BG" sz="1400" i="1" dirty="0">
              <a:solidFill>
                <a:srgbClr val="006561"/>
              </a:solidFill>
              <a:latin typeface="Times New Roman" panose="02020603050405020304" pitchFamily="18" charset="0"/>
              <a:cs typeface="Times New Roman" panose="02020603050405020304" pitchFamily="18" charset="0"/>
            </a:endParaRPr>
          </a:p>
        </p:txBody>
      </p:sp>
      <p:sp>
        <p:nvSpPr>
          <p:cNvPr id="7" name="Rectangle 6" descr="пъти са се увеличили смъртните случаи от &#10;Klebsiella pneumoniae, резистентна към карбапенеми - група от антибиотици от последната линия - са се увеличили шест пъти. &#10;">
            <a:extLst>
              <a:ext uri="{FF2B5EF4-FFF2-40B4-BE49-F238E27FC236}">
                <a16:creationId xmlns:a16="http://schemas.microsoft.com/office/drawing/2014/main" id="{D5B2003E-0AB7-413B-9EE5-B6DAC67231CF}"/>
              </a:ext>
            </a:extLst>
          </p:cNvPr>
          <p:cNvSpPr/>
          <p:nvPr/>
        </p:nvSpPr>
        <p:spPr>
          <a:xfrm>
            <a:off x="2230212" y="3470861"/>
            <a:ext cx="2985252" cy="830997"/>
          </a:xfrm>
          <a:prstGeom prst="rect">
            <a:avLst/>
          </a:prstGeom>
        </p:spPr>
        <p:txBody>
          <a:bodyPr wrap="square">
            <a:spAutoFit/>
          </a:bodyPr>
          <a:lstStyle/>
          <a:p>
            <a:r>
              <a:rPr lang="bg-BG" sz="2400" dirty="0">
                <a:latin typeface="Times New Roman" panose="02020603050405020304" pitchFamily="18" charset="0"/>
                <a:cs typeface="Times New Roman" panose="02020603050405020304" pitchFamily="18" charset="0"/>
              </a:rPr>
              <a:t>пъти са се увеличили</a:t>
            </a:r>
            <a:r>
              <a:rPr lang="en-US" sz="2400" dirty="0">
                <a:latin typeface="Times New Roman" panose="02020603050405020304" pitchFamily="18" charset="0"/>
                <a:cs typeface="Times New Roman" panose="02020603050405020304" pitchFamily="18" charset="0"/>
              </a:rPr>
              <a:t> </a:t>
            </a:r>
            <a:r>
              <a:rPr lang="bg-BG" sz="2400" dirty="0">
                <a:latin typeface="Times New Roman" panose="02020603050405020304" pitchFamily="18" charset="0"/>
                <a:cs typeface="Times New Roman" panose="02020603050405020304" pitchFamily="18" charset="0"/>
              </a:rPr>
              <a:t>с</a:t>
            </a:r>
            <a:r>
              <a:rPr lang="ru-RU" sz="2400" dirty="0">
                <a:latin typeface="Times New Roman" panose="02020603050405020304" pitchFamily="18" charset="0"/>
                <a:cs typeface="Times New Roman" panose="02020603050405020304" pitchFamily="18" charset="0"/>
              </a:rPr>
              <a:t>мъртните случаи </a:t>
            </a:r>
          </a:p>
        </p:txBody>
      </p:sp>
      <p:sp>
        <p:nvSpPr>
          <p:cNvPr id="14" name="Rectangle 13">
            <a:extLst>
              <a:ext uri="{FF2B5EF4-FFF2-40B4-BE49-F238E27FC236}">
                <a16:creationId xmlns:a16="http://schemas.microsoft.com/office/drawing/2014/main" id="{C8D40F99-572F-472C-94E6-CBB1014AA277}"/>
              </a:ext>
            </a:extLst>
          </p:cNvPr>
          <p:cNvSpPr/>
          <p:nvPr/>
        </p:nvSpPr>
        <p:spPr>
          <a:xfrm>
            <a:off x="1250583" y="1947913"/>
            <a:ext cx="3794760" cy="461665"/>
          </a:xfrm>
          <a:prstGeom prst="rect">
            <a:avLst/>
          </a:prstGeom>
        </p:spPr>
        <p:txBody>
          <a:bodyPr wrap="square">
            <a:spAutoFit/>
          </a:bodyPr>
          <a:lstStyle/>
          <a:p>
            <a:r>
              <a:rPr lang="en-US" sz="2400" b="1" dirty="0">
                <a:solidFill>
                  <a:srgbClr val="C00000"/>
                </a:solidFill>
                <a:latin typeface="Times New Roman" panose="02020603050405020304" pitchFamily="18" charset="0"/>
                <a:cs typeface="Times New Roman" panose="02020603050405020304" pitchFamily="18" charset="0"/>
              </a:rPr>
              <a:t>Klebsiella pneumoniae</a:t>
            </a:r>
            <a:r>
              <a:rPr lang="bg-BG" sz="2400" b="1" dirty="0">
                <a:solidFill>
                  <a:srgbClr val="C00000"/>
                </a:solidFill>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EDD9288C-D7A5-44E3-A6C7-AB30DE0F470F}"/>
              </a:ext>
            </a:extLst>
          </p:cNvPr>
          <p:cNvSpPr/>
          <p:nvPr/>
        </p:nvSpPr>
        <p:spPr>
          <a:xfrm>
            <a:off x="7880306" y="1917014"/>
            <a:ext cx="2258952"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Escherichia coli</a:t>
            </a:r>
            <a:endParaRPr lang="bg-BG" sz="2400" b="1" dirty="0">
              <a:solidFill>
                <a:srgbClr val="C0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AE611ED-6A63-4C2D-9CD9-F810E402F30C}"/>
              </a:ext>
            </a:extLst>
          </p:cNvPr>
          <p:cNvSpPr/>
          <p:nvPr/>
        </p:nvSpPr>
        <p:spPr>
          <a:xfrm>
            <a:off x="475183" y="5062504"/>
            <a:ext cx="11360314" cy="830997"/>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Най-високи проценти на резистентност на </a:t>
            </a:r>
            <a:r>
              <a:rPr lang="en-US" sz="2400" b="1" dirty="0">
                <a:latin typeface="Times New Roman" panose="02020603050405020304" pitchFamily="18" charset="0"/>
                <a:cs typeface="Times New Roman" panose="02020603050405020304" pitchFamily="18" charset="0"/>
              </a:rPr>
              <a:t>Escherichia coli</a:t>
            </a:r>
            <a:r>
              <a:rPr lang="bg-BG" sz="2400" b="1"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се отчита в </a:t>
            </a:r>
            <a:r>
              <a:rPr lang="bg-BG" sz="2400" b="1" dirty="0">
                <a:latin typeface="Times New Roman" panose="02020603050405020304" pitchFamily="18" charset="0"/>
                <a:cs typeface="Times New Roman" panose="02020603050405020304" pitchFamily="18" charset="0"/>
              </a:rPr>
              <a:t>Ю</a:t>
            </a:r>
            <a:r>
              <a:rPr lang="ru-RU" sz="2400" b="1" dirty="0">
                <a:latin typeface="Times New Roman" panose="02020603050405020304" pitchFamily="18" charset="0"/>
                <a:cs typeface="Times New Roman" panose="02020603050405020304" pitchFamily="18" charset="0"/>
              </a:rPr>
              <a:t>жна и Югоизточна Европа</a:t>
            </a:r>
            <a:endParaRPr lang="bg-BG" sz="2400" b="1" dirty="0"/>
          </a:p>
        </p:txBody>
      </p:sp>
      <p:pic>
        <p:nvPicPr>
          <p:cNvPr id="20" name="Picture 19">
            <a:extLst>
              <a:ext uri="{FF2B5EF4-FFF2-40B4-BE49-F238E27FC236}">
                <a16:creationId xmlns:a16="http://schemas.microsoft.com/office/drawing/2014/main" id="{D7F134E3-260E-4316-8FAD-D71EF6ECA330}"/>
              </a:ext>
            </a:extLst>
          </p:cNvPr>
          <p:cNvPicPr>
            <a:picLocks noChangeAspect="1"/>
          </p:cNvPicPr>
          <p:nvPr/>
        </p:nvPicPr>
        <p:blipFill rotWithShape="1">
          <a:blip r:embed="rId6"/>
          <a:srcRect l="23834" t="3983" r="23753" b="6650"/>
          <a:stretch/>
        </p:blipFill>
        <p:spPr>
          <a:xfrm>
            <a:off x="1140242" y="3281565"/>
            <a:ext cx="1089970" cy="1196048"/>
          </a:xfrm>
          <a:prstGeom prst="rect">
            <a:avLst/>
          </a:prstGeom>
        </p:spPr>
      </p:pic>
      <p:pic>
        <p:nvPicPr>
          <p:cNvPr id="21" name="Picture 20">
            <a:extLst>
              <a:ext uri="{FF2B5EF4-FFF2-40B4-BE49-F238E27FC236}">
                <a16:creationId xmlns:a16="http://schemas.microsoft.com/office/drawing/2014/main" id="{AD908CDB-8F39-4FE2-B47A-A0293F844B93}"/>
              </a:ext>
            </a:extLst>
          </p:cNvPr>
          <p:cNvPicPr>
            <a:picLocks noChangeAspect="1"/>
          </p:cNvPicPr>
          <p:nvPr/>
        </p:nvPicPr>
        <p:blipFill rotWithShape="1">
          <a:blip r:embed="rId7"/>
          <a:srcRect l="22314" t="5705" r="24946" b="6067"/>
          <a:stretch/>
        </p:blipFill>
        <p:spPr>
          <a:xfrm>
            <a:off x="7416835" y="3295108"/>
            <a:ext cx="926941" cy="1182505"/>
          </a:xfrm>
          <a:prstGeom prst="rect">
            <a:avLst/>
          </a:prstGeom>
        </p:spPr>
      </p:pic>
      <p:sp>
        <p:nvSpPr>
          <p:cNvPr id="23" name="Rectangle 22">
            <a:extLst>
              <a:ext uri="{FF2B5EF4-FFF2-40B4-BE49-F238E27FC236}">
                <a16:creationId xmlns:a16="http://schemas.microsoft.com/office/drawing/2014/main" id="{EBA221B3-4A6B-4E78-865D-FC80727846B7}"/>
              </a:ext>
            </a:extLst>
          </p:cNvPr>
          <p:cNvSpPr/>
          <p:nvPr/>
        </p:nvSpPr>
        <p:spPr>
          <a:xfrm>
            <a:off x="6848073" y="2321430"/>
            <a:ext cx="4669661" cy="830997"/>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резистентна към цефалоспорин от трето поколение</a:t>
            </a:r>
            <a:endParaRPr lang="bg-BG" sz="2400" b="1" dirty="0"/>
          </a:p>
        </p:txBody>
      </p:sp>
      <p:sp>
        <p:nvSpPr>
          <p:cNvPr id="26" name="Rectangle 25" descr="пъти са се увеличили смъртните случаи от &#10;Klebsiella pneumoniae, резистентна към карбапенеми - група от антибиотици от последната линия - са се увеличили шест пъти. &#10;">
            <a:extLst>
              <a:ext uri="{FF2B5EF4-FFF2-40B4-BE49-F238E27FC236}">
                <a16:creationId xmlns:a16="http://schemas.microsoft.com/office/drawing/2014/main" id="{14574C8E-12CC-485C-BD65-5FBB50D15D11}"/>
              </a:ext>
            </a:extLst>
          </p:cNvPr>
          <p:cNvSpPr/>
          <p:nvPr/>
        </p:nvSpPr>
        <p:spPr>
          <a:xfrm>
            <a:off x="8343776" y="3471425"/>
            <a:ext cx="3079223" cy="830997"/>
          </a:xfrm>
          <a:prstGeom prst="rect">
            <a:avLst/>
          </a:prstGeom>
        </p:spPr>
        <p:txBody>
          <a:bodyPr wrap="square">
            <a:spAutoFit/>
          </a:bodyPr>
          <a:lstStyle/>
          <a:p>
            <a:r>
              <a:rPr lang="bg-BG" sz="2400" dirty="0">
                <a:latin typeface="Times New Roman" panose="02020603050405020304" pitchFamily="18" charset="0"/>
                <a:cs typeface="Times New Roman" panose="02020603050405020304" pitchFamily="18" charset="0"/>
              </a:rPr>
              <a:t>пъти са се увеличили</a:t>
            </a:r>
            <a:r>
              <a:rPr lang="en-US" sz="2400" dirty="0">
                <a:latin typeface="Times New Roman" panose="02020603050405020304" pitchFamily="18" charset="0"/>
                <a:cs typeface="Times New Roman" panose="02020603050405020304" pitchFamily="18" charset="0"/>
              </a:rPr>
              <a:t> </a:t>
            </a:r>
            <a:r>
              <a:rPr lang="bg-BG" sz="2400" dirty="0">
                <a:latin typeface="Times New Roman" panose="02020603050405020304" pitchFamily="18" charset="0"/>
                <a:cs typeface="Times New Roman" panose="02020603050405020304" pitchFamily="18" charset="0"/>
              </a:rPr>
              <a:t>с</a:t>
            </a:r>
            <a:r>
              <a:rPr lang="ru-RU" sz="2400" dirty="0">
                <a:latin typeface="Times New Roman" panose="02020603050405020304" pitchFamily="18" charset="0"/>
                <a:cs typeface="Times New Roman" panose="02020603050405020304" pitchFamily="18" charset="0"/>
              </a:rPr>
              <a:t>мъртните случаи </a:t>
            </a:r>
          </a:p>
        </p:txBody>
      </p:sp>
      <p:pic>
        <p:nvPicPr>
          <p:cNvPr id="25" name="Picture 24">
            <a:extLst>
              <a:ext uri="{FF2B5EF4-FFF2-40B4-BE49-F238E27FC236}">
                <a16:creationId xmlns:a16="http://schemas.microsoft.com/office/drawing/2014/main" id="{921ACD29-4D5B-4BA9-A426-14093E4B44D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0410" r="13796"/>
          <a:stretch/>
        </p:blipFill>
        <p:spPr>
          <a:xfrm>
            <a:off x="395824" y="218672"/>
            <a:ext cx="1010093" cy="1251973"/>
          </a:xfrm>
          <a:prstGeom prst="rect">
            <a:avLst/>
          </a:prstGeom>
        </p:spPr>
      </p:pic>
      <p:sp>
        <p:nvSpPr>
          <p:cNvPr id="29" name="Rectangle 28">
            <a:extLst>
              <a:ext uri="{FF2B5EF4-FFF2-40B4-BE49-F238E27FC236}">
                <a16:creationId xmlns:a16="http://schemas.microsoft.com/office/drawing/2014/main" id="{96CE445E-5157-4087-A09C-237766C5B8C6}"/>
              </a:ext>
            </a:extLst>
          </p:cNvPr>
          <p:cNvSpPr/>
          <p:nvPr/>
        </p:nvSpPr>
        <p:spPr>
          <a:xfrm>
            <a:off x="674266" y="2326698"/>
            <a:ext cx="5510784" cy="830997"/>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резистентна към карбапенеми </a:t>
            </a:r>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група антибиотици от последната линия</a:t>
            </a:r>
            <a:endParaRPr lang="bg-BG" sz="2400" dirty="0">
              <a:solidFill>
                <a:srgbClr val="FF0000"/>
              </a:solidFill>
            </a:endParaRPr>
          </a:p>
        </p:txBody>
      </p:sp>
      <p:sp>
        <p:nvSpPr>
          <p:cNvPr id="32" name="Title 1">
            <a:extLst>
              <a:ext uri="{FF2B5EF4-FFF2-40B4-BE49-F238E27FC236}">
                <a16:creationId xmlns:a16="http://schemas.microsoft.com/office/drawing/2014/main" id="{9D205C9C-F5D2-4A6C-A1BC-25818E4EDF84}"/>
              </a:ext>
            </a:extLst>
          </p:cNvPr>
          <p:cNvSpPr txBox="1">
            <a:spLocks/>
          </p:cNvSpPr>
          <p:nvPr/>
        </p:nvSpPr>
        <p:spPr>
          <a:xfrm>
            <a:off x="1854998" y="143543"/>
            <a:ext cx="7857143" cy="132710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g-BG" b="1" dirty="0">
                <a:solidFill>
                  <a:srgbClr val="7030A0"/>
                </a:solidFill>
                <a:latin typeface="Times New Roman" panose="02020603050405020304" pitchFamily="18" charset="0"/>
                <a:cs typeface="Times New Roman" panose="02020603050405020304" pitchFamily="18" charset="0"/>
              </a:rPr>
              <a:t>Антимикробна резистентност </a:t>
            </a:r>
            <a:br>
              <a:rPr lang="bg-BG" b="1" dirty="0">
                <a:solidFill>
                  <a:srgbClr val="7030A0"/>
                </a:solidFill>
                <a:latin typeface="Times New Roman" panose="02020603050405020304" pitchFamily="18" charset="0"/>
                <a:cs typeface="Times New Roman" panose="02020603050405020304" pitchFamily="18" charset="0"/>
              </a:rPr>
            </a:br>
            <a:r>
              <a:rPr lang="bg-BG" b="1" dirty="0" smtClean="0">
                <a:solidFill>
                  <a:srgbClr val="7030A0"/>
                </a:solidFill>
                <a:latin typeface="Times New Roman" panose="02020603050405020304" pitchFamily="18" charset="0"/>
                <a:cs typeface="Times New Roman" panose="02020603050405020304" pitchFamily="18" charset="0"/>
              </a:rPr>
              <a:t>Европа </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BD8CBB0D-9216-4775-B654-1167B82CA7A9}"/>
              </a:ext>
            </a:extLst>
          </p:cNvPr>
          <p:cNvSpPr/>
          <p:nvPr/>
        </p:nvSpPr>
        <p:spPr>
          <a:xfrm>
            <a:off x="1109422" y="1487289"/>
            <a:ext cx="10726075" cy="400110"/>
          </a:xfrm>
          <a:prstGeom prst="rect">
            <a:avLst/>
          </a:prstGeom>
        </p:spPr>
        <p:txBody>
          <a:bodyPr wrap="square">
            <a:spAutoFit/>
          </a:bodyPr>
          <a:lstStyle/>
          <a:p>
            <a:endParaRPr lang="bg-BG"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7B06DB09-6718-4555-9ADF-6D249E488D4E}"/>
              </a:ext>
            </a:extLst>
          </p:cNvPr>
          <p:cNvSpPr/>
          <p:nvPr/>
        </p:nvSpPr>
        <p:spPr>
          <a:xfrm>
            <a:off x="8291513" y="3074988"/>
            <a:ext cx="846137" cy="596900"/>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1500EFAF-1929-400D-B9CB-522E3B1CD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99" y="192312"/>
            <a:ext cx="10693401" cy="6665688"/>
          </a:xfrm>
          <a:prstGeom prst="rect">
            <a:avLst/>
          </a:prstGeom>
        </p:spPr>
      </p:pic>
      <p:sp>
        <p:nvSpPr>
          <p:cNvPr id="11" name="Rectangle 10">
            <a:extLst>
              <a:ext uri="{FF2B5EF4-FFF2-40B4-BE49-F238E27FC236}">
                <a16:creationId xmlns:a16="http://schemas.microsoft.com/office/drawing/2014/main" id="{3E5658A4-9E5E-4892-8514-80AA2433B497}"/>
              </a:ext>
            </a:extLst>
          </p:cNvPr>
          <p:cNvSpPr/>
          <p:nvPr/>
        </p:nvSpPr>
        <p:spPr>
          <a:xfrm>
            <a:off x="2902355" y="798209"/>
            <a:ext cx="1311964" cy="50517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ECB5997D-9DDC-42BC-80AD-0ED3C1F0E8D1}"/>
              </a:ext>
            </a:extLst>
          </p:cNvPr>
          <p:cNvSpPr/>
          <p:nvPr/>
        </p:nvSpPr>
        <p:spPr>
          <a:xfrm>
            <a:off x="4333461" y="943018"/>
            <a:ext cx="1656522" cy="360363"/>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E1184680-E97E-4AD5-82E2-B9805798C1E8}"/>
              </a:ext>
            </a:extLst>
          </p:cNvPr>
          <p:cNvSpPr/>
          <p:nvPr/>
        </p:nvSpPr>
        <p:spPr>
          <a:xfrm>
            <a:off x="749299" y="2054087"/>
            <a:ext cx="3584162" cy="26504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BDE2437E-1F87-409D-A06F-4A3D6523B2A4}"/>
              </a:ext>
            </a:extLst>
          </p:cNvPr>
          <p:cNvSpPr/>
          <p:nvPr/>
        </p:nvSpPr>
        <p:spPr>
          <a:xfrm>
            <a:off x="9790251" y="3460750"/>
            <a:ext cx="1190625" cy="422275"/>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cxnSp>
        <p:nvCxnSpPr>
          <p:cNvPr id="15" name="Straight Arrow Connector 14">
            <a:extLst>
              <a:ext uri="{FF2B5EF4-FFF2-40B4-BE49-F238E27FC236}">
                <a16:creationId xmlns:a16="http://schemas.microsoft.com/office/drawing/2014/main" id="{40235C8B-322E-4046-BCB3-EA901EEF129C}"/>
              </a:ext>
            </a:extLst>
          </p:cNvPr>
          <p:cNvCxnSpPr>
            <a:cxnSpLocks/>
            <a:endCxn id="14" idx="2"/>
          </p:cNvCxnSpPr>
          <p:nvPr/>
        </p:nvCxnSpPr>
        <p:spPr>
          <a:xfrm>
            <a:off x="8291513" y="3671888"/>
            <a:ext cx="1498738" cy="0"/>
          </a:xfrm>
          <a:prstGeom prst="straightConnector1">
            <a:avLst/>
          </a:prstGeom>
          <a:ln w="190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E385383-DE95-484C-BF2E-939F819200A5}"/>
              </a:ext>
            </a:extLst>
          </p:cNvPr>
          <p:cNvSpPr/>
          <p:nvPr/>
        </p:nvSpPr>
        <p:spPr>
          <a:xfrm>
            <a:off x="4512364" y="1789044"/>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73,9%</a:t>
            </a:r>
            <a:endParaRPr lang="bg-BG" sz="3200"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ED19B-51A9-49E1-9662-C366A41089BC}"/>
              </a:ext>
            </a:extLst>
          </p:cNvPr>
          <p:cNvPicPr>
            <a:picLocks noChangeAspect="1"/>
          </p:cNvPicPr>
          <p:nvPr/>
        </p:nvPicPr>
        <p:blipFill>
          <a:blip r:embed="rId2"/>
          <a:stretch>
            <a:fillRect/>
          </a:stretch>
        </p:blipFill>
        <p:spPr>
          <a:xfrm>
            <a:off x="7264998" y="183560"/>
            <a:ext cx="4842172" cy="3474040"/>
          </a:xfrm>
          <a:prstGeom prst="rect">
            <a:avLst/>
          </a:prstGeom>
        </p:spPr>
      </p:pic>
      <p:sp>
        <p:nvSpPr>
          <p:cNvPr id="3" name="Title 1">
            <a:extLst>
              <a:ext uri="{FF2B5EF4-FFF2-40B4-BE49-F238E27FC236}">
                <a16:creationId xmlns:a16="http://schemas.microsoft.com/office/drawing/2014/main" id="{1B3E7090-8FB8-4BF7-A9B7-EED77064B0A2}"/>
              </a:ext>
            </a:extLst>
          </p:cNvPr>
          <p:cNvSpPr txBox="1">
            <a:spLocks/>
          </p:cNvSpPr>
          <p:nvPr/>
        </p:nvSpPr>
        <p:spPr>
          <a:xfrm>
            <a:off x="626375" y="519883"/>
            <a:ext cx="4749499" cy="61291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bg-BG" altLang="en-US" sz="3600" b="1" dirty="0">
                <a:solidFill>
                  <a:srgbClr val="7030A0"/>
                </a:solidFill>
                <a:latin typeface="Times New Roman" panose="02020603050405020304" pitchFamily="18" charset="0"/>
                <a:cs typeface="Times New Roman" panose="02020603050405020304" pitchFamily="18" charset="0"/>
              </a:rPr>
              <a:t>ЕПИДЕМИОЛОГИЯ</a:t>
            </a:r>
            <a:endParaRPr lang="en-US" altLang="en-US" sz="3600" b="1" dirty="0">
              <a:solidFill>
                <a:srgbClr val="7030A0"/>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id="{AAD9B0C8-1BC8-427D-83D3-6C9AE447017A}"/>
              </a:ext>
            </a:extLst>
          </p:cNvPr>
          <p:cNvSpPr txBox="1">
            <a:spLocks noChangeArrowheads="1"/>
          </p:cNvSpPr>
          <p:nvPr/>
        </p:nvSpPr>
        <p:spPr bwMode="auto">
          <a:xfrm>
            <a:off x="467681" y="1573644"/>
            <a:ext cx="10951838" cy="458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marL="179388" indent="-179388" eaLnBrk="0" hangingPunct="0">
              <a:defRPr sz="2400">
                <a:solidFill>
                  <a:srgbClr val="006600"/>
                </a:solidFill>
                <a:latin typeface="Arial" panose="020B0604020202020204" pitchFamily="34" charset="0"/>
                <a:cs typeface="Times New Roman" panose="02020603050405020304" pitchFamily="18" charset="0"/>
              </a:defRPr>
            </a:lvl1pPr>
            <a:lvl2pPr marL="742950" indent="-285750"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marL="342900" indent="-342900">
              <a:buFont typeface="Wingdings" panose="05000000000000000000" pitchFamily="2" charset="2"/>
              <a:buChar char="Ø"/>
            </a:pPr>
            <a:r>
              <a:rPr lang="ru-RU" altLang="en-US" b="1" dirty="0">
                <a:solidFill>
                  <a:schemeClr val="tx1"/>
                </a:solidFill>
                <a:latin typeface="Times New Roman" panose="02020603050405020304" pitchFamily="18" charset="0"/>
              </a:rPr>
              <a:t>Засягат </a:t>
            </a:r>
            <a:r>
              <a:rPr lang="ru-RU" altLang="en-US" sz="4400" b="1" dirty="0">
                <a:solidFill>
                  <a:srgbClr val="C00000"/>
                </a:solidFill>
                <a:latin typeface="Times New Roman" panose="02020603050405020304" pitchFamily="18" charset="0"/>
              </a:rPr>
              <a:t>3% </a:t>
            </a:r>
            <a:r>
              <a:rPr lang="ru-RU" altLang="en-US" b="1" dirty="0">
                <a:solidFill>
                  <a:schemeClr val="tx1"/>
                </a:solidFill>
                <a:latin typeface="Times New Roman" panose="02020603050405020304" pitchFamily="18" charset="0"/>
              </a:rPr>
              <a:t>от населението*</a:t>
            </a:r>
          </a:p>
          <a:p>
            <a:pPr marL="342900" indent="-342900">
              <a:buFont typeface="Arial" panose="020B0604020202020204" pitchFamily="34" charset="0"/>
              <a:buChar char="•"/>
            </a:pPr>
            <a:endParaRPr lang="ru-RU" altLang="en-US" b="1" dirty="0">
              <a:solidFill>
                <a:schemeClr val="tx1"/>
              </a:solidFill>
              <a:latin typeface="Times New Roman" panose="02020603050405020304" pitchFamily="18" charset="0"/>
            </a:endParaRPr>
          </a:p>
          <a:p>
            <a:pPr marL="342900" indent="-342900">
              <a:buFont typeface="Wingdings" panose="05000000000000000000" pitchFamily="2" charset="2"/>
              <a:buChar char="Ø"/>
            </a:pPr>
            <a:r>
              <a:rPr lang="ru-RU" b="1" dirty="0">
                <a:solidFill>
                  <a:schemeClr val="tx1"/>
                </a:solidFill>
                <a:latin typeface="Times New Roman" panose="02020603050405020304" pitchFamily="18" charset="0"/>
              </a:rPr>
              <a:t>Инфекциите на уринарния тракт </a:t>
            </a:r>
          </a:p>
          <a:p>
            <a:pPr marL="0" indent="0"/>
            <a:r>
              <a:rPr lang="ru-RU" b="1" dirty="0">
                <a:solidFill>
                  <a:schemeClr val="tx1"/>
                </a:solidFill>
                <a:latin typeface="Times New Roman" panose="02020603050405020304" pitchFamily="18" charset="0"/>
              </a:rPr>
              <a:t>    са вторите по честота </a:t>
            </a:r>
            <a:r>
              <a:rPr lang="ru-RU" dirty="0">
                <a:solidFill>
                  <a:schemeClr val="tx1"/>
                </a:solidFill>
                <a:latin typeface="Times New Roman" panose="02020603050405020304" pitchFamily="18" charset="0"/>
              </a:rPr>
              <a:t>след белодробните инфекции</a:t>
            </a:r>
          </a:p>
          <a:p>
            <a:pPr marL="0" indent="0"/>
            <a:endParaRPr lang="ru-RU" altLang="en-US" dirty="0">
              <a:solidFill>
                <a:schemeClr val="tx1"/>
              </a:solidFill>
              <a:latin typeface="Times New Roman" panose="02020603050405020304" pitchFamily="18" charset="0"/>
            </a:endParaRPr>
          </a:p>
          <a:p>
            <a:pPr marL="342900" lvl="0" indent="-342900" eaLnBrk="1" hangingPunct="1">
              <a:buFont typeface="Wingdings" panose="05000000000000000000" pitchFamily="2" charset="2"/>
              <a:buChar char="Ø"/>
              <a:defRPr/>
            </a:pPr>
            <a:r>
              <a:rPr lang="ru-RU" dirty="0" smtClean="0">
                <a:solidFill>
                  <a:prstClr val="black"/>
                </a:solidFill>
                <a:latin typeface="Times New Roman" panose="02020603050405020304" pitchFamily="18" charset="0"/>
              </a:rPr>
              <a:t>При  10</a:t>
            </a:r>
            <a:r>
              <a:rPr lang="ru-RU" dirty="0">
                <a:solidFill>
                  <a:prstClr val="black"/>
                </a:solidFill>
                <a:latin typeface="Times New Roman" panose="02020603050405020304" pitchFamily="18" charset="0"/>
              </a:rPr>
              <a:t>% от бременните с </a:t>
            </a:r>
            <a:r>
              <a:rPr lang="ru-RU" dirty="0" err="1">
                <a:solidFill>
                  <a:prstClr val="black"/>
                </a:solidFill>
                <a:latin typeface="Times New Roman" panose="02020603050405020304" pitchFamily="18" charset="0"/>
              </a:rPr>
              <a:t>остър</a:t>
            </a:r>
            <a:r>
              <a:rPr lang="ru-RU" dirty="0">
                <a:solidFill>
                  <a:prstClr val="black"/>
                </a:solidFill>
                <a:latin typeface="Times New Roman" panose="02020603050405020304" pitchFamily="18" charset="0"/>
              </a:rPr>
              <a:t> </a:t>
            </a:r>
            <a:r>
              <a:rPr lang="ru-RU" dirty="0" smtClean="0">
                <a:solidFill>
                  <a:prstClr val="black"/>
                </a:solidFill>
                <a:latin typeface="Times New Roman" panose="02020603050405020304" pitchFamily="18" charset="0"/>
              </a:rPr>
              <a:t>пиелонефрит  се </a:t>
            </a:r>
            <a:r>
              <a:rPr lang="ru-RU" dirty="0" err="1" smtClean="0">
                <a:solidFill>
                  <a:prstClr val="black"/>
                </a:solidFill>
                <a:latin typeface="Times New Roman" panose="02020603050405020304" pitchFamily="18" charset="0"/>
              </a:rPr>
              <a:t>установява</a:t>
            </a:r>
            <a:r>
              <a:rPr lang="ru-RU" dirty="0" smtClean="0">
                <a:solidFill>
                  <a:prstClr val="black"/>
                </a:solidFill>
                <a:latin typeface="Times New Roman" panose="02020603050405020304" pitchFamily="18" charset="0"/>
              </a:rPr>
              <a:t>   </a:t>
            </a:r>
            <a:r>
              <a:rPr lang="ru-RU" dirty="0">
                <a:solidFill>
                  <a:prstClr val="black"/>
                </a:solidFill>
                <a:latin typeface="Times New Roman" panose="02020603050405020304" pitchFamily="18" charset="0"/>
              </a:rPr>
              <a:t>бактериемия и </a:t>
            </a:r>
            <a:r>
              <a:rPr lang="ru-RU" dirty="0" err="1" smtClean="0">
                <a:solidFill>
                  <a:prstClr val="black"/>
                </a:solidFill>
                <a:latin typeface="Times New Roman" panose="02020603050405020304" pitchFamily="18" charset="0"/>
              </a:rPr>
              <a:t>влошена</a:t>
            </a:r>
            <a:r>
              <a:rPr lang="ru-RU" dirty="0" smtClean="0">
                <a:solidFill>
                  <a:prstClr val="black"/>
                </a:solidFill>
                <a:latin typeface="Times New Roman" panose="02020603050405020304" pitchFamily="18" charset="0"/>
              </a:rPr>
              <a:t>   </a:t>
            </a:r>
            <a:r>
              <a:rPr lang="ru-RU" dirty="0" err="1" smtClean="0">
                <a:solidFill>
                  <a:prstClr val="black"/>
                </a:solidFill>
                <a:latin typeface="Times New Roman" panose="02020603050405020304" pitchFamily="18" charset="0"/>
              </a:rPr>
              <a:t>бъбречна</a:t>
            </a:r>
            <a:r>
              <a:rPr lang="ru-RU" dirty="0" smtClean="0">
                <a:solidFill>
                  <a:prstClr val="black"/>
                </a:solidFill>
                <a:latin typeface="Times New Roman" panose="02020603050405020304" pitchFamily="18" charset="0"/>
              </a:rPr>
              <a:t>   функция</a:t>
            </a:r>
            <a:endParaRPr lang="en-US" dirty="0">
              <a:solidFill>
                <a:prstClr val="black"/>
              </a:solidFill>
              <a:latin typeface="Times New Roman" panose="02020603050405020304" pitchFamily="18" charset="0"/>
            </a:endParaRPr>
          </a:p>
          <a:p>
            <a:pPr marL="342900" indent="-342900">
              <a:buFont typeface="Arial" panose="020B0604020202020204" pitchFamily="34" charset="0"/>
              <a:buChar char="•"/>
            </a:pPr>
            <a:endParaRPr lang="ru-RU" altLang="en-US" dirty="0">
              <a:solidFill>
                <a:schemeClr val="tx1"/>
              </a:solidFill>
              <a:latin typeface="Times New Roman" panose="02020603050405020304" pitchFamily="18" charset="0"/>
            </a:endParaRPr>
          </a:p>
          <a:p>
            <a:pPr marL="342900" indent="-342900">
              <a:buFont typeface="Wingdings" panose="05000000000000000000" pitchFamily="2" charset="2"/>
              <a:buChar char="Ø"/>
            </a:pPr>
            <a:r>
              <a:rPr lang="ru-RU" altLang="en-US" dirty="0">
                <a:solidFill>
                  <a:schemeClr val="tx1"/>
                </a:solidFill>
                <a:latin typeface="Times New Roman" panose="02020603050405020304" pitchFamily="18" charset="0"/>
              </a:rPr>
              <a:t>От 30 до 50 пъти са по-чести при </a:t>
            </a:r>
            <a:r>
              <a:rPr lang="ru-RU" altLang="en-US" dirty="0" smtClean="0">
                <a:solidFill>
                  <a:schemeClr val="tx1"/>
                </a:solidFill>
                <a:latin typeface="Times New Roman" panose="02020603050405020304" pitchFamily="18" charset="0"/>
              </a:rPr>
              <a:t>жени,  </a:t>
            </a:r>
            <a:r>
              <a:rPr lang="ru-RU" altLang="en-US" dirty="0">
                <a:solidFill>
                  <a:schemeClr val="tx1"/>
                </a:solidFill>
                <a:latin typeface="Times New Roman" panose="02020603050405020304" pitchFamily="18" charset="0"/>
              </a:rPr>
              <a:t>отколкото при мъже**</a:t>
            </a:r>
          </a:p>
          <a:p>
            <a:pPr marL="342900" indent="-342900">
              <a:buFont typeface="Arial" panose="020B0604020202020204" pitchFamily="34" charset="0"/>
              <a:buChar char="•"/>
            </a:pPr>
            <a:endParaRPr lang="ru-RU" altLang="en-US" dirty="0">
              <a:solidFill>
                <a:schemeClr val="tx1"/>
              </a:solidFill>
              <a:latin typeface="Times New Roman" panose="02020603050405020304" pitchFamily="18" charset="0"/>
            </a:endParaRPr>
          </a:p>
          <a:p>
            <a:pPr marL="342900" indent="-342900">
              <a:buFont typeface="Wingdings" panose="05000000000000000000" pitchFamily="2" charset="2"/>
              <a:buChar char="Ø"/>
            </a:pPr>
            <a:r>
              <a:rPr lang="ru-RU" dirty="0">
                <a:solidFill>
                  <a:schemeClr val="tx1"/>
                </a:solidFill>
                <a:latin typeface="Times New Roman" panose="02020603050405020304" pitchFamily="18" charset="0"/>
              </a:rPr>
              <a:t>Над 250 000 хоспитализации, </a:t>
            </a:r>
            <a:r>
              <a:rPr lang="ru-RU" dirty="0" err="1">
                <a:solidFill>
                  <a:schemeClr val="tx1"/>
                </a:solidFill>
                <a:latin typeface="Times New Roman" panose="02020603050405020304" pitchFamily="18" charset="0"/>
              </a:rPr>
              <a:t>най-често</a:t>
            </a:r>
            <a:r>
              <a:rPr lang="ru-RU" dirty="0">
                <a:solidFill>
                  <a:schemeClr val="tx1"/>
                </a:solidFill>
                <a:latin typeface="Times New Roman" panose="02020603050405020304" pitchFamily="18" charset="0"/>
              </a:rPr>
              <a:t>  </a:t>
            </a:r>
            <a:r>
              <a:rPr lang="ru-RU" dirty="0" smtClean="0">
                <a:solidFill>
                  <a:schemeClr val="tx1"/>
                </a:solidFill>
                <a:latin typeface="Times New Roman" panose="02020603050405020304" pitchFamily="18" charset="0"/>
              </a:rPr>
              <a:t> </a:t>
            </a:r>
            <a:r>
              <a:rPr lang="ru-RU" dirty="0" err="1" smtClean="0">
                <a:solidFill>
                  <a:schemeClr val="tx1"/>
                </a:solidFill>
                <a:latin typeface="Times New Roman" panose="02020603050405020304" pitchFamily="18" charset="0"/>
              </a:rPr>
              <a:t>поради</a:t>
            </a:r>
            <a:r>
              <a:rPr lang="ru-RU" dirty="0" smtClean="0">
                <a:solidFill>
                  <a:schemeClr val="tx1"/>
                </a:solidFill>
                <a:latin typeface="Times New Roman" panose="02020603050405020304" pitchFamily="18" charset="0"/>
              </a:rPr>
              <a:t>   доказан пиелонефрит</a:t>
            </a:r>
            <a:endParaRPr lang="ru-RU" dirty="0">
              <a:solidFill>
                <a:schemeClr val="tx1"/>
              </a:solidFill>
              <a:latin typeface="Times New Roman" panose="02020603050405020304" pitchFamily="18" charset="0"/>
            </a:endParaRPr>
          </a:p>
        </p:txBody>
      </p:sp>
      <p:sp>
        <p:nvSpPr>
          <p:cNvPr id="5" name="TextBox 11">
            <a:extLst>
              <a:ext uri="{FF2B5EF4-FFF2-40B4-BE49-F238E27FC236}">
                <a16:creationId xmlns:a16="http://schemas.microsoft.com/office/drawing/2014/main" id="{196F180C-A8BD-473D-862A-CC3037CD52D9}"/>
              </a:ext>
            </a:extLst>
          </p:cNvPr>
          <p:cNvSpPr txBox="1">
            <a:spLocks noChangeArrowheads="1"/>
          </p:cNvSpPr>
          <p:nvPr/>
        </p:nvSpPr>
        <p:spPr bwMode="auto">
          <a:xfrm>
            <a:off x="1120316" y="5976741"/>
            <a:ext cx="10689060" cy="707882"/>
          </a:xfrm>
          <a:prstGeom prst="rect">
            <a:avLst/>
          </a:prstGeom>
          <a:noFill/>
          <a:ln w="9525">
            <a:noFill/>
            <a:miter lim="800000"/>
            <a:headEnd/>
            <a:tailEnd/>
          </a:ln>
        </p:spPr>
        <p:txBody>
          <a:bodyPr wrap="square" lIns="91435" tIns="45718" rIns="91435" bIns="45718">
            <a:spAutoFit/>
          </a:bodyPr>
          <a:lstStyle/>
          <a:p>
            <a:pPr algn="r">
              <a:defRPr/>
            </a:pPr>
            <a:r>
              <a:rPr lang="en-US" sz="1000" i="1" dirty="0">
                <a:latin typeface="Times New Roman" panose="02020603050405020304" pitchFamily="18" charset="0"/>
                <a:cs typeface="Times New Roman" panose="02020603050405020304" pitchFamily="18" charset="0"/>
              </a:rPr>
              <a:t>*American Foundation for Urologic </a:t>
            </a:r>
            <a:r>
              <a:rPr lang="en-US" sz="1000" i="1" dirty="0" err="1">
                <a:latin typeface="Times New Roman" panose="02020603050405020304" pitchFamily="18" charset="0"/>
                <a:cs typeface="Times New Roman" panose="02020603050405020304" pitchFamily="18" charset="0"/>
              </a:rPr>
              <a:t>Disease,www.afud.org</a:t>
            </a:r>
            <a:r>
              <a:rPr lang="en-US" sz="1000" i="1" dirty="0">
                <a:latin typeface="Times New Roman" panose="02020603050405020304" pitchFamily="18" charset="0"/>
                <a:cs typeface="Times New Roman" panose="02020603050405020304" pitchFamily="18" charset="0"/>
              </a:rPr>
              <a:t> </a:t>
            </a:r>
          </a:p>
          <a:p>
            <a:pPr algn="r">
              <a:defRPr/>
            </a:pPr>
            <a:r>
              <a:rPr lang="en-US" sz="1000" i="1" dirty="0">
                <a:latin typeface="Times New Roman" panose="02020603050405020304" pitchFamily="18" charset="0"/>
                <a:cs typeface="Times New Roman" panose="02020603050405020304" pitchFamily="18" charset="0"/>
              </a:rPr>
              <a:t>** The Merck Manual of Diagnosis and Therapy. Section17. Genitourinary Disorders. Chapter 227: Urinary Tract Infections</a:t>
            </a:r>
            <a:endParaRPr lang="bg-BG" sz="1000" i="1" dirty="0">
              <a:latin typeface="Times New Roman" panose="02020603050405020304" pitchFamily="18" charset="0"/>
              <a:cs typeface="Times New Roman" panose="02020603050405020304" pitchFamily="18" charset="0"/>
            </a:endParaRPr>
          </a:p>
          <a:p>
            <a:pPr algn="r">
              <a:defRPr/>
            </a:pPr>
            <a:r>
              <a:rPr lang="bg-BG"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Urinary Tract Infections</a:t>
            </a:r>
            <a:r>
              <a:rPr lang="bg-BG"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By Helen S. Lee, Pharm.D., BCPS-AQ ID; and Jennifer Le, Pharm.D., M.A.S., FIDSA, FCCP, FCSHP, BCPS-AQ ID</a:t>
            </a:r>
            <a:r>
              <a:rPr lang="bg-BG" sz="1000" i="1" dirty="0">
                <a:latin typeface="Times New Roman" panose="02020603050405020304" pitchFamily="18" charset="0"/>
                <a:cs typeface="Times New Roman" panose="02020603050405020304" pitchFamily="18" charset="0"/>
              </a:rPr>
              <a:t>, </a:t>
            </a:r>
            <a:r>
              <a:rPr lang="bg-BG" sz="1000" b="1" i="1" dirty="0">
                <a:latin typeface="Times New Roman" panose="02020603050405020304" pitchFamily="18" charset="0"/>
                <a:cs typeface="Times New Roman" panose="02020603050405020304" pitchFamily="18" charset="0"/>
              </a:rPr>
              <a:t>2018</a:t>
            </a:r>
            <a:r>
              <a:rPr lang="bg-BG"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https://www.accp.com/docs/bookstore/psap/p2018b1_sample.pdf</a:t>
            </a:r>
            <a:endParaRPr lang="en-US"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39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A34222C-3E10-4AF3-BA8C-4B4DFDF8A694}"/>
              </a:ext>
            </a:extLst>
          </p:cNvPr>
          <p:cNvSpPr/>
          <p:nvPr/>
        </p:nvSpPr>
        <p:spPr>
          <a:xfrm>
            <a:off x="8460546" y="1342818"/>
            <a:ext cx="675861" cy="595312"/>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cxnSp>
        <p:nvCxnSpPr>
          <p:cNvPr id="13" name="Straight Arrow Connector 12">
            <a:extLst>
              <a:ext uri="{FF2B5EF4-FFF2-40B4-BE49-F238E27FC236}">
                <a16:creationId xmlns:a16="http://schemas.microsoft.com/office/drawing/2014/main" id="{087D30CE-6A89-4AB4-B9B3-9F8DD0DD0E09}"/>
              </a:ext>
            </a:extLst>
          </p:cNvPr>
          <p:cNvCxnSpPr>
            <a:cxnSpLocks/>
            <a:stCxn id="11" idx="6"/>
          </p:cNvCxnSpPr>
          <p:nvPr/>
        </p:nvCxnSpPr>
        <p:spPr>
          <a:xfrm flipV="1">
            <a:off x="9136407" y="1612694"/>
            <a:ext cx="1241081" cy="27780"/>
          </a:xfrm>
          <a:prstGeom prst="straightConnector1">
            <a:avLst/>
          </a:prstGeom>
          <a:ln w="12700">
            <a:solidFill>
              <a:srgbClr val="00FF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5D7B205-5C9A-4D58-9DA5-F218E86FC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29" y="0"/>
            <a:ext cx="11132684" cy="6858000"/>
          </a:xfrm>
          <a:prstGeom prst="rect">
            <a:avLst/>
          </a:prstGeom>
        </p:spPr>
      </p:pic>
      <p:sp>
        <p:nvSpPr>
          <p:cNvPr id="25" name="Oval 24">
            <a:extLst>
              <a:ext uri="{FF2B5EF4-FFF2-40B4-BE49-F238E27FC236}">
                <a16:creationId xmlns:a16="http://schemas.microsoft.com/office/drawing/2014/main" id="{F900C781-95FB-405E-B51F-3E75F1284905}"/>
              </a:ext>
            </a:extLst>
          </p:cNvPr>
          <p:cNvSpPr/>
          <p:nvPr/>
        </p:nvSpPr>
        <p:spPr>
          <a:xfrm>
            <a:off x="9884002" y="3092847"/>
            <a:ext cx="1190625" cy="374650"/>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A18E7A21-2BCE-42F7-86D5-212675D1A810}"/>
              </a:ext>
            </a:extLst>
          </p:cNvPr>
          <p:cNvSpPr/>
          <p:nvPr/>
        </p:nvSpPr>
        <p:spPr>
          <a:xfrm>
            <a:off x="472799" y="2423886"/>
            <a:ext cx="3707315" cy="21455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2690175C-1BD1-4184-9D58-9932EC0FA2DC}"/>
              </a:ext>
            </a:extLst>
          </p:cNvPr>
          <p:cNvSpPr/>
          <p:nvPr/>
        </p:nvSpPr>
        <p:spPr>
          <a:xfrm>
            <a:off x="4389437" y="788646"/>
            <a:ext cx="1632969" cy="360363"/>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9D964C91-4797-425F-9BAA-ECB4B1047B9F}"/>
              </a:ext>
            </a:extLst>
          </p:cNvPr>
          <p:cNvSpPr/>
          <p:nvPr/>
        </p:nvSpPr>
        <p:spPr>
          <a:xfrm>
            <a:off x="2648744" y="725714"/>
            <a:ext cx="1632970" cy="48622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29" name="Oval 28">
            <a:extLst>
              <a:ext uri="{FF2B5EF4-FFF2-40B4-BE49-F238E27FC236}">
                <a16:creationId xmlns:a16="http://schemas.microsoft.com/office/drawing/2014/main" id="{7BBBC60F-B80A-40CE-BC76-F4408C368822}"/>
              </a:ext>
            </a:extLst>
          </p:cNvPr>
          <p:cNvSpPr/>
          <p:nvPr/>
        </p:nvSpPr>
        <p:spPr>
          <a:xfrm>
            <a:off x="8026400" y="3280172"/>
            <a:ext cx="885371" cy="596088"/>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cxnSp>
        <p:nvCxnSpPr>
          <p:cNvPr id="30" name="Straight Arrow Connector 29">
            <a:extLst>
              <a:ext uri="{FF2B5EF4-FFF2-40B4-BE49-F238E27FC236}">
                <a16:creationId xmlns:a16="http://schemas.microsoft.com/office/drawing/2014/main" id="{F2F7A60D-65D3-4B31-BB38-A30C478D9E1B}"/>
              </a:ext>
            </a:extLst>
          </p:cNvPr>
          <p:cNvCxnSpPr>
            <a:cxnSpLocks/>
            <a:stCxn id="29" idx="6"/>
            <a:endCxn id="25" idx="2"/>
          </p:cNvCxnSpPr>
          <p:nvPr/>
        </p:nvCxnSpPr>
        <p:spPr>
          <a:xfrm flipV="1">
            <a:off x="8911771" y="3280172"/>
            <a:ext cx="972231" cy="298044"/>
          </a:xfrm>
          <a:prstGeom prst="straightConnector1">
            <a:avLst/>
          </a:prstGeom>
          <a:ln w="127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B4656BE-26FF-4A56-A976-8FFFA615B615}"/>
              </a:ext>
            </a:extLst>
          </p:cNvPr>
          <p:cNvSpPr/>
          <p:nvPr/>
        </p:nvSpPr>
        <p:spPr>
          <a:xfrm>
            <a:off x="4552121" y="2123403"/>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42,1%</a:t>
            </a:r>
            <a:endParaRPr lang="bg-BG" sz="3200" b="1" dirty="0">
              <a:solidFill>
                <a:srgbClr val="FF0000"/>
              </a:solidFill>
            </a:endParaRPr>
          </a:p>
        </p:txBody>
      </p:sp>
      <p:sp>
        <p:nvSpPr>
          <p:cNvPr id="32" name="Rectangle 31">
            <a:extLst>
              <a:ext uri="{FF2B5EF4-FFF2-40B4-BE49-F238E27FC236}">
                <a16:creationId xmlns:a16="http://schemas.microsoft.com/office/drawing/2014/main" id="{718C3BE1-A0B1-47A8-B6C0-31F233F66A62}"/>
              </a:ext>
            </a:extLst>
          </p:cNvPr>
          <p:cNvSpPr/>
          <p:nvPr/>
        </p:nvSpPr>
        <p:spPr>
          <a:xfrm>
            <a:off x="8940462" y="745143"/>
            <a:ext cx="1632969" cy="360363"/>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10B1E1-0411-4DE4-A5DE-7F9E6566F16F}"/>
              </a:ext>
            </a:extLst>
          </p:cNvPr>
          <p:cNvPicPr>
            <a:picLocks noChangeAspect="1"/>
          </p:cNvPicPr>
          <p:nvPr/>
        </p:nvPicPr>
        <p:blipFill rotWithShape="1">
          <a:blip r:embed="rId2"/>
          <a:srcRect t="11204"/>
          <a:stretch/>
        </p:blipFill>
        <p:spPr>
          <a:xfrm>
            <a:off x="585057" y="43660"/>
            <a:ext cx="11204122" cy="6858000"/>
          </a:xfrm>
          <a:prstGeom prst="rect">
            <a:avLst/>
          </a:prstGeom>
        </p:spPr>
      </p:pic>
      <p:sp>
        <p:nvSpPr>
          <p:cNvPr id="14" name="Oval 13">
            <a:extLst>
              <a:ext uri="{FF2B5EF4-FFF2-40B4-BE49-F238E27FC236}">
                <a16:creationId xmlns:a16="http://schemas.microsoft.com/office/drawing/2014/main" id="{D4B14B3F-2939-4BF5-BB70-0B4A71C30B17}"/>
              </a:ext>
            </a:extLst>
          </p:cNvPr>
          <p:cNvSpPr/>
          <p:nvPr/>
        </p:nvSpPr>
        <p:spPr>
          <a:xfrm>
            <a:off x="8749393" y="3213553"/>
            <a:ext cx="1101725" cy="811893"/>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077BCB26-A49B-486B-A46B-DD352DE23D59}"/>
              </a:ext>
            </a:extLst>
          </p:cNvPr>
          <p:cNvSpPr/>
          <p:nvPr/>
        </p:nvSpPr>
        <p:spPr>
          <a:xfrm>
            <a:off x="9984468" y="3123066"/>
            <a:ext cx="1249589" cy="409575"/>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cxnSp>
        <p:nvCxnSpPr>
          <p:cNvPr id="16" name="Straight Arrow Connector 15">
            <a:extLst>
              <a:ext uri="{FF2B5EF4-FFF2-40B4-BE49-F238E27FC236}">
                <a16:creationId xmlns:a16="http://schemas.microsoft.com/office/drawing/2014/main" id="{CDBAD487-1E4C-4355-8032-AC3201D67DC2}"/>
              </a:ext>
            </a:extLst>
          </p:cNvPr>
          <p:cNvCxnSpPr>
            <a:cxnSpLocks/>
            <a:stCxn id="14" idx="6"/>
            <a:endCxn id="15" idx="3"/>
          </p:cNvCxnSpPr>
          <p:nvPr/>
        </p:nvCxnSpPr>
        <p:spPr>
          <a:xfrm flipV="1">
            <a:off x="9851118" y="3472660"/>
            <a:ext cx="316348" cy="146840"/>
          </a:xfrm>
          <a:prstGeom prst="straightConnector1">
            <a:avLst/>
          </a:prstGeom>
          <a:ln w="190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E0961B8-398D-4183-A539-249C4BC88F46}"/>
              </a:ext>
            </a:extLst>
          </p:cNvPr>
          <p:cNvSpPr/>
          <p:nvPr/>
        </p:nvSpPr>
        <p:spPr>
          <a:xfrm>
            <a:off x="435428" y="2495550"/>
            <a:ext cx="3774622" cy="24764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03FA6DBA-092A-48A5-A84B-AB92966E8775}"/>
              </a:ext>
            </a:extLst>
          </p:cNvPr>
          <p:cNvSpPr/>
          <p:nvPr/>
        </p:nvSpPr>
        <p:spPr>
          <a:xfrm>
            <a:off x="5344149" y="900112"/>
            <a:ext cx="1503702" cy="360363"/>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AF9148C-1960-4474-BFE2-110B97AFAA97}"/>
              </a:ext>
            </a:extLst>
          </p:cNvPr>
          <p:cNvSpPr/>
          <p:nvPr/>
        </p:nvSpPr>
        <p:spPr>
          <a:xfrm>
            <a:off x="3595687" y="900112"/>
            <a:ext cx="1343025" cy="36036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D19EC0B6-70B4-486E-B39F-43600A0C0D56}"/>
              </a:ext>
            </a:extLst>
          </p:cNvPr>
          <p:cNvSpPr/>
          <p:nvPr/>
        </p:nvSpPr>
        <p:spPr>
          <a:xfrm>
            <a:off x="4406978" y="2272962"/>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36,2%</a:t>
            </a:r>
            <a:endParaRPr lang="bg-BG" sz="3200" b="1"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498352-BE2B-4ED5-B3DA-5E0093A2A139}"/>
              </a:ext>
            </a:extLst>
          </p:cNvPr>
          <p:cNvPicPr>
            <a:picLocks noChangeAspect="1"/>
          </p:cNvPicPr>
          <p:nvPr/>
        </p:nvPicPr>
        <p:blipFill rotWithShape="1">
          <a:blip r:embed="rId2"/>
          <a:srcRect t="12034"/>
          <a:stretch/>
        </p:blipFill>
        <p:spPr>
          <a:xfrm>
            <a:off x="427945" y="24493"/>
            <a:ext cx="11202759" cy="6809014"/>
          </a:xfrm>
          <a:prstGeom prst="rect">
            <a:avLst/>
          </a:prstGeom>
        </p:spPr>
      </p:pic>
      <p:sp>
        <p:nvSpPr>
          <p:cNvPr id="13" name="Rectangle 12">
            <a:extLst>
              <a:ext uri="{FF2B5EF4-FFF2-40B4-BE49-F238E27FC236}">
                <a16:creationId xmlns:a16="http://schemas.microsoft.com/office/drawing/2014/main" id="{5885C81C-DE14-43C3-AFCC-A34E84CF2097}"/>
              </a:ext>
            </a:extLst>
          </p:cNvPr>
          <p:cNvSpPr/>
          <p:nvPr/>
        </p:nvSpPr>
        <p:spPr>
          <a:xfrm>
            <a:off x="494621" y="2914650"/>
            <a:ext cx="3715430" cy="197401"/>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99275C14-1126-4E6E-9DF9-9806BF4595F7}"/>
              </a:ext>
            </a:extLst>
          </p:cNvPr>
          <p:cNvSpPr/>
          <p:nvPr/>
        </p:nvSpPr>
        <p:spPr>
          <a:xfrm>
            <a:off x="1407886" y="1390724"/>
            <a:ext cx="7245784" cy="482891"/>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CBD3EF4D-4A51-408D-B60F-67527B6F4D41}"/>
              </a:ext>
            </a:extLst>
          </p:cNvPr>
          <p:cNvSpPr/>
          <p:nvPr/>
        </p:nvSpPr>
        <p:spPr>
          <a:xfrm>
            <a:off x="8907238" y="3384550"/>
            <a:ext cx="986971" cy="798286"/>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821B6B3B-5806-4F71-AB94-CF34B2B3075E}"/>
              </a:ext>
            </a:extLst>
          </p:cNvPr>
          <p:cNvSpPr/>
          <p:nvPr/>
        </p:nvSpPr>
        <p:spPr>
          <a:xfrm>
            <a:off x="10006240" y="3221037"/>
            <a:ext cx="1201738" cy="415925"/>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cxnSp>
        <p:nvCxnSpPr>
          <p:cNvPr id="17" name="Straight Arrow Connector 16">
            <a:extLst>
              <a:ext uri="{FF2B5EF4-FFF2-40B4-BE49-F238E27FC236}">
                <a16:creationId xmlns:a16="http://schemas.microsoft.com/office/drawing/2014/main" id="{0AB92A07-7C40-46B0-B94A-36BBB453A776}"/>
              </a:ext>
            </a:extLst>
          </p:cNvPr>
          <p:cNvCxnSpPr>
            <a:cxnSpLocks/>
            <a:stCxn id="15" idx="7"/>
            <a:endCxn id="16" idx="2"/>
          </p:cNvCxnSpPr>
          <p:nvPr/>
        </p:nvCxnSpPr>
        <p:spPr>
          <a:xfrm flipV="1">
            <a:off x="9749670" y="3429000"/>
            <a:ext cx="256570" cy="72456"/>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39F116-08DC-4007-AA6F-91AFA622260A}"/>
              </a:ext>
            </a:extLst>
          </p:cNvPr>
          <p:cNvSpPr/>
          <p:nvPr/>
        </p:nvSpPr>
        <p:spPr>
          <a:xfrm>
            <a:off x="1407886" y="1060175"/>
            <a:ext cx="1596571" cy="28014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55B810CC-13D1-46C0-9F81-519B78927C55}"/>
              </a:ext>
            </a:extLst>
          </p:cNvPr>
          <p:cNvSpPr/>
          <p:nvPr/>
        </p:nvSpPr>
        <p:spPr>
          <a:xfrm>
            <a:off x="4358229" y="2651970"/>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24,9%</a:t>
            </a:r>
            <a:endParaRPr lang="bg-BG" sz="3200" b="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5A8AA-5E4B-45E0-9436-6F3118857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0"/>
            <a:ext cx="12019722" cy="6858000"/>
          </a:xfrm>
          <a:prstGeom prst="rect">
            <a:avLst/>
          </a:prstGeom>
        </p:spPr>
      </p:pic>
      <p:sp>
        <p:nvSpPr>
          <p:cNvPr id="6" name="Rectangle 5">
            <a:extLst>
              <a:ext uri="{FF2B5EF4-FFF2-40B4-BE49-F238E27FC236}">
                <a16:creationId xmlns:a16="http://schemas.microsoft.com/office/drawing/2014/main" id="{69EE0FA6-D667-4CCB-AEED-3E5BC67D754E}"/>
              </a:ext>
            </a:extLst>
          </p:cNvPr>
          <p:cNvSpPr/>
          <p:nvPr/>
        </p:nvSpPr>
        <p:spPr>
          <a:xfrm>
            <a:off x="3684105" y="776288"/>
            <a:ext cx="1431234" cy="457200"/>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E9218A3C-A458-49F4-8597-E05C1169671C}"/>
              </a:ext>
            </a:extLst>
          </p:cNvPr>
          <p:cNvSpPr/>
          <p:nvPr/>
        </p:nvSpPr>
        <p:spPr>
          <a:xfrm>
            <a:off x="8098459" y="3473810"/>
            <a:ext cx="661227" cy="566083"/>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5183D1FE-987E-4855-B338-D879385E50B6}"/>
              </a:ext>
            </a:extLst>
          </p:cNvPr>
          <p:cNvSpPr/>
          <p:nvPr/>
        </p:nvSpPr>
        <p:spPr>
          <a:xfrm>
            <a:off x="10605743" y="3756852"/>
            <a:ext cx="1201738" cy="415925"/>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cxnSp>
        <p:nvCxnSpPr>
          <p:cNvPr id="9" name="Straight Arrow Connector 8">
            <a:extLst>
              <a:ext uri="{FF2B5EF4-FFF2-40B4-BE49-F238E27FC236}">
                <a16:creationId xmlns:a16="http://schemas.microsoft.com/office/drawing/2014/main" id="{70ECA546-CBE0-43BF-B13B-89B14FDFE5BD}"/>
              </a:ext>
            </a:extLst>
          </p:cNvPr>
          <p:cNvCxnSpPr>
            <a:cxnSpLocks/>
            <a:stCxn id="7" idx="6"/>
            <a:endCxn id="8" idx="2"/>
          </p:cNvCxnSpPr>
          <p:nvPr/>
        </p:nvCxnSpPr>
        <p:spPr>
          <a:xfrm>
            <a:off x="8759686" y="3756852"/>
            <a:ext cx="1846057" cy="207963"/>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792AD52-156A-4B75-BB05-D8F10806D614}"/>
              </a:ext>
            </a:extLst>
          </p:cNvPr>
          <p:cNvSpPr/>
          <p:nvPr/>
        </p:nvSpPr>
        <p:spPr>
          <a:xfrm>
            <a:off x="1986935" y="873125"/>
            <a:ext cx="1529590" cy="36036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72B9BABE-531D-4DFC-AFB7-B68FEB3AA5FA}"/>
              </a:ext>
            </a:extLst>
          </p:cNvPr>
          <p:cNvSpPr/>
          <p:nvPr/>
        </p:nvSpPr>
        <p:spPr>
          <a:xfrm>
            <a:off x="172278" y="2498036"/>
            <a:ext cx="3976688" cy="22225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B3AE6E35-910B-4FBE-8151-D2EFD25C2330}"/>
              </a:ext>
            </a:extLst>
          </p:cNvPr>
          <p:cNvSpPr/>
          <p:nvPr/>
        </p:nvSpPr>
        <p:spPr>
          <a:xfrm>
            <a:off x="4520732" y="2247781"/>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64,4%</a:t>
            </a:r>
            <a:endParaRPr lang="bg-BG" sz="3200" b="1" dirty="0">
              <a:solidFill>
                <a:srgbClr val="FF0000"/>
              </a:solidFill>
            </a:endParaRPr>
          </a:p>
        </p:txBody>
      </p:sp>
    </p:spTree>
    <p:extLst>
      <p:ext uri="{BB962C8B-B14F-4D97-AF65-F5344CB8AC3E}">
        <p14:creationId xmlns:p14="http://schemas.microsoft.com/office/powerpoint/2010/main" val="3045923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55E62-1090-4471-A2BE-47314184B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44811"/>
            <a:ext cx="11953461" cy="6858000"/>
          </a:xfrm>
          <a:prstGeom prst="rect">
            <a:avLst/>
          </a:prstGeom>
        </p:spPr>
      </p:pic>
      <p:sp>
        <p:nvSpPr>
          <p:cNvPr id="5" name="Rectangle 4">
            <a:extLst>
              <a:ext uri="{FF2B5EF4-FFF2-40B4-BE49-F238E27FC236}">
                <a16:creationId xmlns:a16="http://schemas.microsoft.com/office/drawing/2014/main" id="{6094DED1-8B3A-41DD-B381-246B003EC98A}"/>
              </a:ext>
            </a:extLst>
          </p:cNvPr>
          <p:cNvSpPr/>
          <p:nvPr/>
        </p:nvSpPr>
        <p:spPr>
          <a:xfrm>
            <a:off x="238539" y="2169767"/>
            <a:ext cx="3976688" cy="22225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2B2FD2B-6486-40D3-B50F-27839113CD26}"/>
              </a:ext>
            </a:extLst>
          </p:cNvPr>
          <p:cNvSpPr/>
          <p:nvPr/>
        </p:nvSpPr>
        <p:spPr>
          <a:xfrm>
            <a:off x="3684105" y="727869"/>
            <a:ext cx="1529590" cy="457200"/>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15DDEA44-A5EC-4525-A8E3-E6424A0344EA}"/>
              </a:ext>
            </a:extLst>
          </p:cNvPr>
          <p:cNvSpPr/>
          <p:nvPr/>
        </p:nvSpPr>
        <p:spPr>
          <a:xfrm>
            <a:off x="8045451" y="3190769"/>
            <a:ext cx="661227" cy="566083"/>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0ED4E5A5-D57E-431C-A9D4-0B52B838D414}"/>
              </a:ext>
            </a:extLst>
          </p:cNvPr>
          <p:cNvSpPr/>
          <p:nvPr/>
        </p:nvSpPr>
        <p:spPr>
          <a:xfrm>
            <a:off x="10455242" y="3286539"/>
            <a:ext cx="1047645" cy="395233"/>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cxnSp>
        <p:nvCxnSpPr>
          <p:cNvPr id="9" name="Straight Arrow Connector 8">
            <a:extLst>
              <a:ext uri="{FF2B5EF4-FFF2-40B4-BE49-F238E27FC236}">
                <a16:creationId xmlns:a16="http://schemas.microsoft.com/office/drawing/2014/main" id="{048CDDB7-683B-4610-BD0B-027767BE9F4E}"/>
              </a:ext>
            </a:extLst>
          </p:cNvPr>
          <p:cNvCxnSpPr>
            <a:cxnSpLocks/>
            <a:stCxn id="7" idx="6"/>
            <a:endCxn id="8" idx="2"/>
          </p:cNvCxnSpPr>
          <p:nvPr/>
        </p:nvCxnSpPr>
        <p:spPr>
          <a:xfrm>
            <a:off x="8706678" y="3473811"/>
            <a:ext cx="1748564" cy="10345"/>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DD34F2A-535B-4594-9FF7-F85FA5B70470}"/>
              </a:ext>
            </a:extLst>
          </p:cNvPr>
          <p:cNvSpPr/>
          <p:nvPr/>
        </p:nvSpPr>
        <p:spPr>
          <a:xfrm>
            <a:off x="2048497" y="776288"/>
            <a:ext cx="1529590" cy="36036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1D15F74D-0A59-407A-97E0-76F3F8D5DDE1}"/>
              </a:ext>
            </a:extLst>
          </p:cNvPr>
          <p:cNvSpPr/>
          <p:nvPr/>
        </p:nvSpPr>
        <p:spPr>
          <a:xfrm>
            <a:off x="4448900" y="1919512"/>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55,6%</a:t>
            </a:r>
            <a:endParaRPr lang="bg-BG" sz="3200" b="1" dirty="0">
              <a:solidFill>
                <a:srgbClr val="FF0000"/>
              </a:solidFill>
            </a:endParaRPr>
          </a:p>
        </p:txBody>
      </p:sp>
    </p:spTree>
    <p:extLst>
      <p:ext uri="{BB962C8B-B14F-4D97-AF65-F5344CB8AC3E}">
        <p14:creationId xmlns:p14="http://schemas.microsoft.com/office/powerpoint/2010/main" val="505187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B9187-816B-4183-B5AE-7D8817943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0"/>
            <a:ext cx="12059478" cy="6745357"/>
          </a:xfrm>
          <a:prstGeom prst="rect">
            <a:avLst/>
          </a:prstGeom>
        </p:spPr>
      </p:pic>
      <p:sp>
        <p:nvSpPr>
          <p:cNvPr id="4" name="Rectangle 3">
            <a:extLst>
              <a:ext uri="{FF2B5EF4-FFF2-40B4-BE49-F238E27FC236}">
                <a16:creationId xmlns:a16="http://schemas.microsoft.com/office/drawing/2014/main" id="{4AD691D9-BB93-470B-A542-8917FBD3C33C}"/>
              </a:ext>
            </a:extLst>
          </p:cNvPr>
          <p:cNvSpPr/>
          <p:nvPr/>
        </p:nvSpPr>
        <p:spPr>
          <a:xfrm>
            <a:off x="132522" y="2474567"/>
            <a:ext cx="3976688" cy="222250"/>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D74FA0B-F0D8-44C4-BD75-65075066F41D}"/>
              </a:ext>
            </a:extLst>
          </p:cNvPr>
          <p:cNvSpPr/>
          <p:nvPr/>
        </p:nvSpPr>
        <p:spPr>
          <a:xfrm>
            <a:off x="3684105" y="776288"/>
            <a:ext cx="2411896" cy="457200"/>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0C346C52-E011-4D51-AD89-6E223BAC5CD5}"/>
              </a:ext>
            </a:extLst>
          </p:cNvPr>
          <p:cNvSpPr/>
          <p:nvPr/>
        </p:nvSpPr>
        <p:spPr>
          <a:xfrm>
            <a:off x="7952686" y="3475830"/>
            <a:ext cx="661227" cy="566083"/>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4ADA5076-5CAC-44A3-BC10-72D25DB17751}"/>
              </a:ext>
            </a:extLst>
          </p:cNvPr>
          <p:cNvSpPr/>
          <p:nvPr/>
        </p:nvSpPr>
        <p:spPr>
          <a:xfrm>
            <a:off x="10442713" y="3710608"/>
            <a:ext cx="1152733" cy="331305"/>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cxnSp>
        <p:nvCxnSpPr>
          <p:cNvPr id="8" name="Straight Arrow Connector 7">
            <a:extLst>
              <a:ext uri="{FF2B5EF4-FFF2-40B4-BE49-F238E27FC236}">
                <a16:creationId xmlns:a16="http://schemas.microsoft.com/office/drawing/2014/main" id="{38DC5DE2-40BA-40CA-A67B-F89558E3AEDC}"/>
              </a:ext>
            </a:extLst>
          </p:cNvPr>
          <p:cNvCxnSpPr>
            <a:cxnSpLocks/>
            <a:stCxn id="6" idx="6"/>
            <a:endCxn id="7" idx="2"/>
          </p:cNvCxnSpPr>
          <p:nvPr/>
        </p:nvCxnSpPr>
        <p:spPr>
          <a:xfrm>
            <a:off x="8613913" y="3758872"/>
            <a:ext cx="1828800" cy="117389"/>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457F2A8-E7FC-4907-9A57-36998A06C0C3}"/>
              </a:ext>
            </a:extLst>
          </p:cNvPr>
          <p:cNvSpPr/>
          <p:nvPr/>
        </p:nvSpPr>
        <p:spPr>
          <a:xfrm>
            <a:off x="1995489" y="873161"/>
            <a:ext cx="1529590" cy="36036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1A5BCD25-9481-4DCE-B1DA-B7A83480559B}"/>
              </a:ext>
            </a:extLst>
          </p:cNvPr>
          <p:cNvSpPr/>
          <p:nvPr/>
        </p:nvSpPr>
        <p:spPr>
          <a:xfrm>
            <a:off x="4415957" y="2224312"/>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72,5%</a:t>
            </a:r>
            <a:endParaRPr lang="bg-BG" sz="3200" b="1" dirty="0">
              <a:solidFill>
                <a:srgbClr val="FF0000"/>
              </a:solidFill>
            </a:endParaRPr>
          </a:p>
        </p:txBody>
      </p:sp>
    </p:spTree>
    <p:extLst>
      <p:ext uri="{BB962C8B-B14F-4D97-AF65-F5344CB8AC3E}">
        <p14:creationId xmlns:p14="http://schemas.microsoft.com/office/powerpoint/2010/main" val="1160743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2B4FE-3843-41CE-82F5-6E3CC9C80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0"/>
            <a:ext cx="11993217" cy="6705600"/>
          </a:xfrm>
          <a:prstGeom prst="rect">
            <a:avLst/>
          </a:prstGeom>
        </p:spPr>
      </p:pic>
      <p:sp>
        <p:nvSpPr>
          <p:cNvPr id="4" name="Rectangle 3">
            <a:extLst>
              <a:ext uri="{FF2B5EF4-FFF2-40B4-BE49-F238E27FC236}">
                <a16:creationId xmlns:a16="http://schemas.microsoft.com/office/drawing/2014/main" id="{038CA863-63B2-4935-8DEB-CD7E8A9D8480}"/>
              </a:ext>
            </a:extLst>
          </p:cNvPr>
          <p:cNvSpPr/>
          <p:nvPr/>
        </p:nvSpPr>
        <p:spPr>
          <a:xfrm>
            <a:off x="198782" y="2756451"/>
            <a:ext cx="4227444" cy="205409"/>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F0C6812-DDE9-4E19-88FE-C8E2FCF7ACE9}"/>
              </a:ext>
            </a:extLst>
          </p:cNvPr>
          <p:cNvSpPr/>
          <p:nvPr/>
        </p:nvSpPr>
        <p:spPr>
          <a:xfrm>
            <a:off x="3856384" y="776324"/>
            <a:ext cx="6003234" cy="457200"/>
          </a:xfrm>
          <a:prstGeom prst="rect">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CCF31CD5-4A49-4DB1-915F-1658B723D5A5}"/>
              </a:ext>
            </a:extLst>
          </p:cNvPr>
          <p:cNvSpPr/>
          <p:nvPr/>
        </p:nvSpPr>
        <p:spPr>
          <a:xfrm>
            <a:off x="8239125" y="3756852"/>
            <a:ext cx="626579" cy="457201"/>
          </a:xfrm>
          <a:prstGeom prst="ellipse">
            <a:avLst/>
          </a:prstGeom>
          <a:noFill/>
          <a:ln w="38100"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EF4018CF-5AC8-4908-AF9D-F88859E2B49C}"/>
              </a:ext>
            </a:extLst>
          </p:cNvPr>
          <p:cNvSpPr/>
          <p:nvPr/>
        </p:nvSpPr>
        <p:spPr>
          <a:xfrm>
            <a:off x="10774017" y="3578088"/>
            <a:ext cx="1060174" cy="461806"/>
          </a:xfrm>
          <a:prstGeom prst="ellipse">
            <a:avLst/>
          </a:prstGeom>
          <a:noFill/>
          <a:ln w="28575" cap="flat" cmpd="sng" algn="ctr">
            <a:solidFill>
              <a:srgbClr val="00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chor="ctr"/>
          <a:lstStyle/>
          <a:p>
            <a:pPr algn="ctr" eaLnBrk="1" fontAlgn="auto" hangingPunct="1">
              <a:spcBef>
                <a:spcPts val="0"/>
              </a:spcBef>
              <a:spcAft>
                <a:spcPts val="0"/>
              </a:spcAft>
              <a:defRPr/>
            </a:pPr>
            <a:endParaRPr lang="en-US"/>
          </a:p>
        </p:txBody>
      </p:sp>
      <p:cxnSp>
        <p:nvCxnSpPr>
          <p:cNvPr id="8" name="Straight Arrow Connector 7">
            <a:extLst>
              <a:ext uri="{FF2B5EF4-FFF2-40B4-BE49-F238E27FC236}">
                <a16:creationId xmlns:a16="http://schemas.microsoft.com/office/drawing/2014/main" id="{BAD9602F-345D-4CEC-9F46-1C8AA197B280}"/>
              </a:ext>
            </a:extLst>
          </p:cNvPr>
          <p:cNvCxnSpPr>
            <a:cxnSpLocks/>
            <a:stCxn id="6" idx="6"/>
            <a:endCxn id="7" idx="2"/>
          </p:cNvCxnSpPr>
          <p:nvPr/>
        </p:nvCxnSpPr>
        <p:spPr>
          <a:xfrm flipV="1">
            <a:off x="8865704" y="3808991"/>
            <a:ext cx="1908313" cy="176462"/>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4A41D80-AF26-4318-88E4-EB3BD6E16BA9}"/>
              </a:ext>
            </a:extLst>
          </p:cNvPr>
          <p:cNvSpPr/>
          <p:nvPr/>
        </p:nvSpPr>
        <p:spPr>
          <a:xfrm>
            <a:off x="2080591" y="860910"/>
            <a:ext cx="1636125" cy="36036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4A89D8D2-1DFD-450C-98E1-07B743A61E23}"/>
              </a:ext>
            </a:extLst>
          </p:cNvPr>
          <p:cNvSpPr/>
          <p:nvPr/>
        </p:nvSpPr>
        <p:spPr>
          <a:xfrm>
            <a:off x="4577882" y="2497775"/>
            <a:ext cx="1345097" cy="7227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45,9%</a:t>
            </a:r>
            <a:endParaRPr lang="bg-BG" sz="3200" b="1" dirty="0">
              <a:solidFill>
                <a:srgbClr val="FF0000"/>
              </a:solidFill>
            </a:endParaRPr>
          </a:p>
        </p:txBody>
      </p:sp>
    </p:spTree>
    <p:extLst>
      <p:ext uri="{BB962C8B-B14F-4D97-AF65-F5344CB8AC3E}">
        <p14:creationId xmlns:p14="http://schemas.microsoft.com/office/powerpoint/2010/main" val="972551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8C5FD3-0914-40FB-A393-67C7C1044EE8}"/>
              </a:ext>
            </a:extLst>
          </p:cNvPr>
          <p:cNvPicPr>
            <a:picLocks noChangeAspect="1"/>
          </p:cNvPicPr>
          <p:nvPr/>
        </p:nvPicPr>
        <p:blipFill rotWithShape="1">
          <a:blip r:embed="rId2"/>
          <a:srcRect l="11935" t="3721" r="21931" b="3876"/>
          <a:stretch/>
        </p:blipFill>
        <p:spPr>
          <a:xfrm>
            <a:off x="4600177" y="307095"/>
            <a:ext cx="7467998" cy="6243810"/>
          </a:xfrm>
          <a:prstGeom prst="rect">
            <a:avLst/>
          </a:prstGeom>
        </p:spPr>
      </p:pic>
      <p:sp>
        <p:nvSpPr>
          <p:cNvPr id="9" name="Oval 8">
            <a:extLst>
              <a:ext uri="{FF2B5EF4-FFF2-40B4-BE49-F238E27FC236}">
                <a16:creationId xmlns:a16="http://schemas.microsoft.com/office/drawing/2014/main" id="{99295EE6-135A-48E0-A78A-597CD32E17AF}"/>
              </a:ext>
            </a:extLst>
          </p:cNvPr>
          <p:cNvSpPr/>
          <p:nvPr/>
        </p:nvSpPr>
        <p:spPr>
          <a:xfrm>
            <a:off x="4466827" y="4536147"/>
            <a:ext cx="3037368" cy="372139"/>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bg-BG"/>
          </a:p>
        </p:txBody>
      </p:sp>
      <p:sp>
        <p:nvSpPr>
          <p:cNvPr id="10" name="object 2">
            <a:extLst>
              <a:ext uri="{FF2B5EF4-FFF2-40B4-BE49-F238E27FC236}">
                <a16:creationId xmlns:a16="http://schemas.microsoft.com/office/drawing/2014/main" id="{19E6252F-DD29-4E4E-80F7-F6BAAC8176BB}"/>
              </a:ext>
            </a:extLst>
          </p:cNvPr>
          <p:cNvSpPr txBox="1"/>
          <p:nvPr/>
        </p:nvSpPr>
        <p:spPr>
          <a:xfrm>
            <a:off x="419100" y="842962"/>
            <a:ext cx="3920880" cy="3323987"/>
          </a:xfrm>
          <a:prstGeom prst="rect">
            <a:avLst/>
          </a:prstGeom>
        </p:spPr>
        <p:txBody>
          <a:bodyPr vert="horz" wrap="square" lIns="0" tIns="0" rIns="0" bIns="0" rtlCol="0">
            <a:spAutoFit/>
          </a:bodyPr>
          <a:lstStyle/>
          <a:p>
            <a:pPr marL="12700" marR="5080" algn="ctr"/>
            <a:r>
              <a:rPr sz="3600" b="1" dirty="0">
                <a:solidFill>
                  <a:srgbClr val="7030A0"/>
                </a:solidFill>
                <a:latin typeface="Times New Roman" panose="02020603050405020304" pitchFamily="18" charset="0"/>
                <a:cs typeface="Times New Roman" panose="02020603050405020304" pitchFamily="18" charset="0"/>
              </a:rPr>
              <a:t>Развитие </a:t>
            </a:r>
            <a:r>
              <a:rPr sz="3600" b="1" spc="-5" dirty="0" err="1">
                <a:solidFill>
                  <a:srgbClr val="7030A0"/>
                </a:solidFill>
                <a:latin typeface="Times New Roman" panose="02020603050405020304" pitchFamily="18" charset="0"/>
                <a:cs typeface="Times New Roman" panose="02020603050405020304" pitchFamily="18" charset="0"/>
              </a:rPr>
              <a:t>на</a:t>
            </a:r>
            <a:r>
              <a:rPr sz="3600" b="1" spc="-5" dirty="0">
                <a:solidFill>
                  <a:srgbClr val="7030A0"/>
                </a:solidFill>
                <a:latin typeface="Times New Roman" panose="02020603050405020304" pitchFamily="18" charset="0"/>
                <a:cs typeface="Times New Roman" panose="02020603050405020304" pitchFamily="18" charset="0"/>
              </a:rPr>
              <a:t> </a:t>
            </a:r>
            <a:r>
              <a:rPr sz="3600" b="1" spc="-5" dirty="0" err="1">
                <a:solidFill>
                  <a:srgbClr val="7030A0"/>
                </a:solidFill>
                <a:latin typeface="Times New Roman" panose="02020603050405020304" pitchFamily="18" charset="0"/>
                <a:cs typeface="Times New Roman" panose="02020603050405020304" pitchFamily="18" charset="0"/>
              </a:rPr>
              <a:t>анти</a:t>
            </a:r>
            <a:r>
              <a:rPr lang="bg-BG" sz="3600" b="1" spc="-5" dirty="0">
                <a:solidFill>
                  <a:srgbClr val="7030A0"/>
                </a:solidFill>
                <a:latin typeface="Times New Roman" panose="02020603050405020304" pitchFamily="18" charset="0"/>
                <a:cs typeface="Times New Roman" panose="02020603050405020304" pitchFamily="18" charset="0"/>
              </a:rPr>
              <a:t>микробната</a:t>
            </a:r>
            <a:r>
              <a:rPr sz="3600" b="1" spc="-5" dirty="0">
                <a:solidFill>
                  <a:srgbClr val="7030A0"/>
                </a:solidFill>
                <a:latin typeface="Times New Roman" panose="02020603050405020304" pitchFamily="18" charset="0"/>
                <a:cs typeface="Times New Roman" panose="02020603050405020304" pitchFamily="18" charset="0"/>
              </a:rPr>
              <a:t>  резистентност </a:t>
            </a:r>
            <a:r>
              <a:rPr sz="3600" b="1" dirty="0">
                <a:solidFill>
                  <a:srgbClr val="7030A0"/>
                </a:solidFill>
                <a:latin typeface="Times New Roman" panose="02020603050405020304" pitchFamily="18" charset="0"/>
                <a:cs typeface="Times New Roman" panose="02020603050405020304" pitchFamily="18" charset="0"/>
              </a:rPr>
              <a:t>– </a:t>
            </a:r>
            <a:endParaRPr lang="en-US" sz="3600" b="1" dirty="0">
              <a:solidFill>
                <a:srgbClr val="7030A0"/>
              </a:solidFill>
              <a:latin typeface="Times New Roman" panose="02020603050405020304" pitchFamily="18" charset="0"/>
              <a:cs typeface="Times New Roman" panose="02020603050405020304" pitchFamily="18" charset="0"/>
            </a:endParaRPr>
          </a:p>
          <a:p>
            <a:pPr marL="12700" marR="5080" algn="ctr"/>
            <a:r>
              <a:rPr sz="3600" b="1" spc="-5" dirty="0" err="1">
                <a:solidFill>
                  <a:srgbClr val="7030A0"/>
                </a:solidFill>
                <a:latin typeface="Times New Roman" panose="02020603050405020304" pitchFamily="18" charset="0"/>
                <a:cs typeface="Times New Roman" panose="02020603050405020304" pitchFamily="18" charset="0"/>
              </a:rPr>
              <a:t>времева</a:t>
            </a:r>
            <a:r>
              <a:rPr sz="3600" b="1" spc="-5" dirty="0">
                <a:solidFill>
                  <a:srgbClr val="7030A0"/>
                </a:solidFill>
                <a:latin typeface="Times New Roman" panose="02020603050405020304" pitchFamily="18" charset="0"/>
                <a:cs typeface="Times New Roman" panose="02020603050405020304" pitchFamily="18" charset="0"/>
              </a:rPr>
              <a:t> линия на  </a:t>
            </a:r>
            <a:r>
              <a:rPr sz="3600" b="1" spc="-5" dirty="0" err="1">
                <a:solidFill>
                  <a:srgbClr val="7030A0"/>
                </a:solidFill>
                <a:latin typeface="Times New Roman" panose="02020603050405020304" pitchFamily="18" charset="0"/>
                <a:cs typeface="Times New Roman" panose="02020603050405020304" pitchFamily="18" charset="0"/>
              </a:rPr>
              <a:t>ключовите</a:t>
            </a:r>
            <a:r>
              <a:rPr sz="3600" b="1" spc="-80" dirty="0">
                <a:solidFill>
                  <a:srgbClr val="7030A0"/>
                </a:solidFill>
                <a:latin typeface="Times New Roman" panose="02020603050405020304" pitchFamily="18" charset="0"/>
                <a:cs typeface="Times New Roman" panose="02020603050405020304" pitchFamily="18" charset="0"/>
              </a:rPr>
              <a:t> </a:t>
            </a:r>
            <a:r>
              <a:rPr sz="3600" b="1" dirty="0" err="1">
                <a:solidFill>
                  <a:srgbClr val="7030A0"/>
                </a:solidFill>
                <a:latin typeface="Times New Roman" panose="02020603050405020304" pitchFamily="18" charset="0"/>
                <a:cs typeface="Times New Roman" panose="02020603050405020304" pitchFamily="18" charset="0"/>
              </a:rPr>
              <a:t>събития</a:t>
            </a:r>
            <a:endParaRPr sz="3600" b="1" baseline="2564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A658094-61C5-4F75-AC12-CBF0C270542C}"/>
              </a:ext>
            </a:extLst>
          </p:cNvPr>
          <p:cNvSpPr/>
          <p:nvPr/>
        </p:nvSpPr>
        <p:spPr>
          <a:xfrm>
            <a:off x="0" y="5761616"/>
            <a:ext cx="4254255" cy="646331"/>
          </a:xfrm>
          <a:prstGeom prst="rect">
            <a:avLst/>
          </a:prstGeom>
        </p:spPr>
        <p:txBody>
          <a:bodyPr wrap="square">
            <a:spAutoFit/>
          </a:bodyPr>
          <a:lstStyle/>
          <a:p>
            <a:pPr algn="r"/>
            <a:r>
              <a:rPr lang="en-US" sz="1200" i="1" dirty="0">
                <a:solidFill>
                  <a:schemeClr val="accent1"/>
                </a:solidFill>
                <a:hlinkClick r:id="rId3">
                  <a:extLst>
                    <a:ext uri="{A12FA001-AC4F-418D-AE19-62706E023703}">
                      <ahyp:hlinkClr xmlns="" xmlns:ahyp="http://schemas.microsoft.com/office/drawing/2018/hyperlinkcolor" val="tx"/>
                    </a:ext>
                  </a:extLst>
                </a:hlinkClick>
              </a:rPr>
              <a:t>https://www.oecd-ilibrary.org/sites/9789264307599-en/index.html?itemId=/content/publication/9789264307599-en</a:t>
            </a:r>
            <a:r>
              <a:rPr lang="bg-BG" sz="1200" i="1" dirty="0">
                <a:solidFill>
                  <a:schemeClr val="accent1"/>
                </a:solidFill>
              </a:rPr>
              <a:t>  </a:t>
            </a:r>
            <a:r>
              <a:rPr lang="bg-BG" sz="1200" b="1" i="1" dirty="0">
                <a:solidFill>
                  <a:schemeClr val="accent1"/>
                </a:solidFill>
              </a:rPr>
              <a:t>2018</a:t>
            </a:r>
          </a:p>
        </p:txBody>
      </p:sp>
    </p:spTree>
    <p:extLst>
      <p:ext uri="{BB962C8B-B14F-4D97-AF65-F5344CB8AC3E}">
        <p14:creationId xmlns:p14="http://schemas.microsoft.com/office/powerpoint/2010/main" val="1633193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p:nvPr/>
        </p:nvSpPr>
        <p:spPr>
          <a:xfrm>
            <a:off x="613306" y="1859756"/>
            <a:ext cx="6049792" cy="36933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10"/>
          <p:cNvSpPr txBox="1"/>
          <p:nvPr/>
        </p:nvSpPr>
        <p:spPr>
          <a:xfrm>
            <a:off x="6867091" y="1859756"/>
            <a:ext cx="5009322" cy="3693319"/>
          </a:xfrm>
          <a:prstGeom prst="rect">
            <a:avLst/>
          </a:prstGeom>
        </p:spPr>
        <p:txBody>
          <a:bodyPr vert="horz" wrap="square" lIns="0" tIns="0" rIns="0" bIns="0" rtlCol="0">
            <a:spAutoFit/>
          </a:bodyPr>
          <a:lstStyle/>
          <a:p>
            <a:pPr marL="352425" marR="3810" lvl="0" indent="-342900" algn="just" defTabSz="914400" rtl="0" eaLnBrk="1" fontAlgn="auto" latinLnBrk="0" hangingPunct="1">
              <a:lnSpc>
                <a:spcPct val="100000"/>
              </a:lnSpc>
              <a:spcBef>
                <a:spcPts val="0"/>
              </a:spcBef>
              <a:spcAft>
                <a:spcPts val="0"/>
              </a:spcAft>
              <a:buClrTx/>
              <a:buSzTx/>
              <a:buFont typeface="Arial"/>
              <a:buChar char="•"/>
              <a:tabLst>
                <a:tab pos="224790" algn="l"/>
              </a:tabLst>
              <a:defRPr/>
            </a:pPr>
            <a:r>
              <a:rPr kumimoji="0" sz="2000" b="1" i="0" u="none" strike="noStrike" kern="1200" cap="none" spc="-8" normalizeH="0" baseline="0" noProof="0" dirty="0">
                <a:ln>
                  <a:noFill/>
                </a:ln>
                <a:effectLst/>
                <a:uLnTx/>
                <a:uFillTx/>
                <a:latin typeface="Times New Roman" panose="02020603050405020304" pitchFamily="18" charset="0"/>
                <a:cs typeface="Times New Roman" panose="02020603050405020304" pitchFamily="18" charset="0"/>
              </a:rPr>
              <a:t>Докладът </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за </a:t>
            </a:r>
            <a:r>
              <a:rPr kumimoji="0" sz="2000" b="1" i="0" u="none" strike="noStrike" kern="1200" cap="none" spc="-8" normalizeH="0" baseline="0" noProof="0" dirty="0">
                <a:ln>
                  <a:noFill/>
                </a:ln>
                <a:effectLst/>
                <a:uLnTx/>
                <a:uFillTx/>
                <a:latin typeface="Times New Roman" panose="02020603050405020304" pitchFamily="18" charset="0"/>
                <a:cs typeface="Times New Roman" panose="02020603050405020304" pitchFamily="18" charset="0"/>
              </a:rPr>
              <a:t>антибиотичната  резистентност </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на СЗО </a:t>
            </a:r>
            <a:r>
              <a:rPr kumimoji="0" lang="ru-RU"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от 2014 г. и 201</a:t>
            </a:r>
            <a:r>
              <a:rPr kumimoji="0" lang="en-US"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7</a:t>
            </a:r>
            <a:r>
              <a:rPr kumimoji="0" lang="ru-RU"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 г.  </a:t>
            </a:r>
            <a:r>
              <a:rPr kumimoji="0" sz="2000" b="1" i="0" u="none" strike="noStrike" kern="1200" cap="none" spc="-4" normalizeH="0" baseline="0" noProof="0" dirty="0" err="1">
                <a:ln>
                  <a:noFill/>
                </a:ln>
                <a:effectLst/>
                <a:uLnTx/>
                <a:uFillTx/>
                <a:latin typeface="Times New Roman" panose="02020603050405020304" pitchFamily="18" charset="0"/>
                <a:cs typeface="Times New Roman" panose="02020603050405020304" pitchFamily="18" charset="0"/>
              </a:rPr>
              <a:t>подчертава</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 </a:t>
            </a:r>
            <a:r>
              <a:rPr kumimoji="0" sz="2000" b="1" i="0" u="none" strike="noStrike" kern="1200" cap="none" spc="-15" normalizeH="0" baseline="0" noProof="0" dirty="0">
                <a:ln>
                  <a:noFill/>
                </a:ln>
                <a:effectLst/>
                <a:uLnTx/>
                <a:uFillTx/>
                <a:latin typeface="Times New Roman" panose="02020603050405020304" pitchFamily="18" charset="0"/>
                <a:cs typeface="Times New Roman" panose="02020603050405020304" pitchFamily="18" charset="0"/>
              </a:rPr>
              <a:t>увеличаване </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на  бактериалната резистентност  към флуорохинолони,  използвани за лечение на</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 </a:t>
            </a:r>
            <a:r>
              <a:rPr kumimoji="0" sz="2000" b="1" i="0" u="none" strike="noStrike" kern="1200" cap="none" spc="-15" normalizeH="0" baseline="0" noProof="0" dirty="0">
                <a:ln>
                  <a:noFill/>
                </a:ln>
                <a:effectLst/>
                <a:uLnTx/>
                <a:uFillTx/>
                <a:latin typeface="Times New Roman" panose="02020603050405020304" pitchFamily="18" charset="0"/>
                <a:cs typeface="Times New Roman" panose="02020603050405020304" pitchFamily="18" charset="0"/>
              </a:rPr>
              <a:t>ИУТ</a:t>
            </a:r>
            <a:r>
              <a:rPr kumimoji="0" lang="bg-BG" sz="2000" b="1" i="0" u="none" strike="noStrike" kern="1200" cap="none" spc="-15" normalizeH="0" baseline="30000" noProof="0" dirty="0">
                <a:ln>
                  <a:noFill/>
                </a:ln>
                <a:effectLst/>
                <a:uLnTx/>
                <a:uFillTx/>
                <a:latin typeface="Times New Roman" panose="02020603050405020304" pitchFamily="18" charset="0"/>
                <a:cs typeface="Times New Roman" panose="02020603050405020304" pitchFamily="18" charset="0"/>
              </a:rPr>
              <a:t> 1,</a:t>
            </a:r>
            <a:r>
              <a:rPr kumimoji="0" sz="2000" b="1" i="0" u="none" strike="noStrike" kern="1200" cap="none" spc="-23" normalizeH="0" baseline="30000" noProof="0" dirty="0">
                <a:ln>
                  <a:noFill/>
                </a:ln>
                <a:effectLst/>
                <a:uLnTx/>
                <a:uFillTx/>
                <a:latin typeface="Times New Roman" panose="02020603050405020304" pitchFamily="18" charset="0"/>
                <a:cs typeface="Times New Roman" panose="02020603050405020304" pitchFamily="18" charset="0"/>
              </a:rPr>
              <a:t>3</a:t>
            </a:r>
            <a:endParaRPr kumimoji="0" sz="2000" b="1" i="0" u="none" strike="noStrike" kern="1200" cap="none" spc="0" normalizeH="0" baseline="30000" noProof="0" dirty="0">
              <a:ln>
                <a:noFill/>
              </a:ln>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4"/>
              </a:spcBef>
              <a:spcAft>
                <a:spcPts val="0"/>
              </a:spcAft>
              <a:buClr>
                <a:srgbClr val="006561"/>
              </a:buClr>
              <a:buSzTx/>
              <a:buFont typeface="Arial"/>
              <a:buChar char="•"/>
              <a:tabLst/>
              <a:defRPr/>
            </a:pPr>
            <a:endParaRPr kumimoji="0" sz="2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52425" marR="102394" lvl="0" indent="-342900" algn="just" defTabSz="914400" rtl="0" eaLnBrk="1" fontAlgn="auto" latinLnBrk="0" hangingPunct="1">
              <a:lnSpc>
                <a:spcPct val="100000"/>
              </a:lnSpc>
              <a:spcBef>
                <a:spcPts val="0"/>
              </a:spcBef>
              <a:spcAft>
                <a:spcPts val="0"/>
              </a:spcAft>
              <a:buClrTx/>
              <a:buSzTx/>
              <a:buFont typeface="Arial"/>
              <a:buChar char="•"/>
              <a:tabLst>
                <a:tab pos="224790" algn="l"/>
              </a:tabLst>
              <a:defRPr/>
            </a:pP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За по-малко от 50 г. след  въвеждането на първите  флуорохинолони, тази група  антибиотици е неефективна в  повече от 50% от случаите в  </a:t>
            </a:r>
            <a:r>
              <a:rPr kumimoji="0" sz="2000" b="1" i="0" u="none" strike="noStrike" kern="1200" cap="none" spc="-4" normalizeH="0" baseline="0" noProof="0" dirty="0" err="1">
                <a:ln>
                  <a:noFill/>
                </a:ln>
                <a:effectLst/>
                <a:uLnTx/>
                <a:uFillTx/>
                <a:latin typeface="Times New Roman" panose="02020603050405020304" pitchFamily="18" charset="0"/>
                <a:cs typeface="Times New Roman" panose="02020603050405020304" pitchFamily="18" charset="0"/>
              </a:rPr>
              <a:t>някои</a:t>
            </a:r>
            <a:r>
              <a:rPr kumimoji="0"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 </a:t>
            </a:r>
            <a:r>
              <a:rPr kumimoji="0" sz="2000" b="1" i="0" u="none" strike="noStrike" kern="1200" cap="none" spc="-4" normalizeH="0" baseline="0" noProof="0" dirty="0" err="1">
                <a:ln>
                  <a:noFill/>
                </a:ln>
                <a:effectLst/>
                <a:uLnTx/>
                <a:uFillTx/>
                <a:latin typeface="Times New Roman" panose="02020603050405020304" pitchFamily="18" charset="0"/>
                <a:cs typeface="Times New Roman" panose="02020603050405020304" pitchFamily="18" charset="0"/>
              </a:rPr>
              <a:t>страни</a:t>
            </a:r>
            <a:r>
              <a:rPr kumimoji="0" lang="bg-BG" sz="2000" b="1"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 </a:t>
            </a:r>
            <a:r>
              <a:rPr kumimoji="0" sz="2000" b="1" i="0" u="none" strike="noStrike" kern="1200" cap="none" spc="5" normalizeH="0" baseline="26143" noProof="0" dirty="0">
                <a:ln>
                  <a:noFill/>
                </a:ln>
                <a:effectLst/>
                <a:uLnTx/>
                <a:uFillTx/>
                <a:latin typeface="Times New Roman" panose="02020603050405020304" pitchFamily="18" charset="0"/>
                <a:cs typeface="Times New Roman" panose="02020603050405020304" pitchFamily="18" charset="0"/>
              </a:rPr>
              <a:t>2,4</a:t>
            </a:r>
            <a:endParaRPr kumimoji="0" sz="2000" b="1" i="0" u="none" strike="noStrike" kern="1200" cap="none" spc="0" normalizeH="0" baseline="26143" noProof="0" dirty="0">
              <a:ln>
                <a:noFill/>
              </a:ln>
              <a:effectLst/>
              <a:uLnTx/>
              <a:uFillTx/>
              <a:latin typeface="Times New Roman" panose="02020603050405020304" pitchFamily="18" charset="0"/>
              <a:cs typeface="Times New Roman" panose="02020603050405020304" pitchFamily="18" charset="0"/>
            </a:endParaRPr>
          </a:p>
        </p:txBody>
      </p:sp>
      <p:sp>
        <p:nvSpPr>
          <p:cNvPr id="5" name="object 11"/>
          <p:cNvSpPr txBox="1"/>
          <p:nvPr/>
        </p:nvSpPr>
        <p:spPr>
          <a:xfrm>
            <a:off x="1021209" y="5935181"/>
            <a:ext cx="10619015" cy="730969"/>
          </a:xfrm>
          <a:prstGeom prst="rect">
            <a:avLst/>
          </a:prstGeom>
        </p:spPr>
        <p:txBody>
          <a:bodyPr vert="horz" wrap="square" lIns="0" tIns="0" rIns="0" bIns="0" rtlCol="0">
            <a:spAutoFit/>
          </a:bodyPr>
          <a:lstStyle/>
          <a:p>
            <a:pPr marL="99536" marR="0" lvl="0" indent="-90011" algn="r" defTabSz="914400" rtl="0" eaLnBrk="1" fontAlgn="auto" latinLnBrk="0" hangingPunct="1">
              <a:lnSpc>
                <a:spcPct val="100000"/>
              </a:lnSpc>
              <a:spcBef>
                <a:spcPts val="0"/>
              </a:spcBef>
              <a:spcAft>
                <a:spcPts val="0"/>
              </a:spcAft>
              <a:buClrTx/>
              <a:buSzTx/>
              <a:buFontTx/>
              <a:buAutoNum type="arabicPeriod"/>
              <a:tabLst>
                <a:tab pos="100013" algn="l"/>
              </a:tabLst>
              <a:defRPr/>
            </a:pPr>
            <a:r>
              <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Cheng AC, </a:t>
            </a: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Turnidge J, Collignon P, et al. Control of fluoroquinolone resistance through successful regulation, Australia. Emerg </a:t>
            </a:r>
            <a:r>
              <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Infect Dis </a:t>
            </a:r>
            <a:r>
              <a:rPr kumimoji="0" sz="1000" b="0" i="0" u="none" strike="noStrike" kern="1200" cap="none" spc="94" normalizeH="0" baseline="0" noProof="0" dirty="0">
                <a:ln>
                  <a:noFill/>
                </a:ln>
                <a:effectLst/>
                <a:uLnTx/>
                <a:uFillTx/>
                <a:latin typeface="Times New Roman" panose="02020603050405020304" pitchFamily="18" charset="0"/>
                <a:cs typeface="Times New Roman" panose="02020603050405020304" pitchFamily="18" charset="0"/>
              </a:rPr>
              <a:t> </a:t>
            </a:r>
            <a:r>
              <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2012;18:1453–60.</a:t>
            </a:r>
          </a:p>
          <a:p>
            <a:pPr marL="99536" marR="0" lvl="0" indent="-90011" algn="r" defTabSz="914400" rtl="0" eaLnBrk="1" fontAlgn="auto" latinLnBrk="0" hangingPunct="1">
              <a:lnSpc>
                <a:spcPct val="100000"/>
              </a:lnSpc>
              <a:spcBef>
                <a:spcPts val="288"/>
              </a:spcBef>
              <a:spcAft>
                <a:spcPts val="0"/>
              </a:spcAft>
              <a:buClrTx/>
              <a:buSzTx/>
              <a:buFontTx/>
              <a:buAutoNum type="arabicPeriod"/>
              <a:tabLst>
                <a:tab pos="100013" algn="l"/>
              </a:tabLst>
              <a:defRPr/>
            </a:pP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Levy SB and Marshall B. Antibacterial resistance worldwide: causes, challenges and responses. Nat Med </a:t>
            </a:r>
            <a:r>
              <a:rPr kumimoji="0" sz="1000" b="0" i="0" u="none" strike="noStrike" kern="1200" cap="none" spc="86" normalizeH="0" baseline="0" noProof="0" dirty="0">
                <a:ln>
                  <a:noFill/>
                </a:ln>
                <a:effectLst/>
                <a:uLnTx/>
                <a:uFillTx/>
                <a:latin typeface="Times New Roman" panose="02020603050405020304" pitchFamily="18" charset="0"/>
                <a:cs typeface="Times New Roman" panose="02020603050405020304" pitchFamily="18" charset="0"/>
              </a:rPr>
              <a:t> </a:t>
            </a: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2004;10:S122–9</a:t>
            </a:r>
            <a:endPar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99536" marR="0" lvl="0" indent="-90011" algn="r" defTabSz="914400" rtl="0" eaLnBrk="1" fontAlgn="auto" latinLnBrk="0" hangingPunct="1">
              <a:lnSpc>
                <a:spcPct val="100000"/>
              </a:lnSpc>
              <a:spcBef>
                <a:spcPts val="288"/>
              </a:spcBef>
              <a:spcAft>
                <a:spcPts val="0"/>
              </a:spcAft>
              <a:buClrTx/>
              <a:buSzTx/>
              <a:buFontTx/>
              <a:buAutoNum type="arabicPeriod"/>
              <a:tabLst>
                <a:tab pos="100013" algn="l"/>
              </a:tabLst>
              <a:defRPr/>
            </a:pP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World Health Organization. WHO's report on antibiotic resistance reveals serious, worldwide threat to public health. Geneva., </a:t>
            </a:r>
            <a:r>
              <a:rPr kumimoji="0" sz="1000" b="0" i="0" u="none" strike="noStrike" kern="1200" cap="none" spc="120" normalizeH="0" baseline="0" noProof="0" dirty="0">
                <a:ln>
                  <a:noFill/>
                </a:ln>
                <a:effectLst/>
                <a:uLnTx/>
                <a:uFillTx/>
                <a:latin typeface="Times New Roman" panose="02020603050405020304" pitchFamily="18" charset="0"/>
                <a:cs typeface="Times New Roman" panose="02020603050405020304" pitchFamily="18" charset="0"/>
              </a:rPr>
              <a:t> </a:t>
            </a: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2014.</a:t>
            </a:r>
            <a:endPar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99536" marR="0" lvl="0" indent="-90011" algn="r" defTabSz="914400" rtl="0" eaLnBrk="1" fontAlgn="auto" latinLnBrk="0" hangingPunct="1">
              <a:lnSpc>
                <a:spcPct val="100000"/>
              </a:lnSpc>
              <a:spcBef>
                <a:spcPts val="285"/>
              </a:spcBef>
              <a:spcAft>
                <a:spcPts val="0"/>
              </a:spcAft>
              <a:buClrTx/>
              <a:buSzTx/>
              <a:buFontTx/>
              <a:buAutoNum type="arabicPeriod"/>
              <a:tabLst>
                <a:tab pos="100013" algn="l"/>
              </a:tabLst>
              <a:defRPr/>
            </a:pP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Andriole VT. The quinolones: past, present, and future. Clin </a:t>
            </a:r>
            <a:r>
              <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Infect Dis 2005;41 </a:t>
            </a:r>
            <a:r>
              <a:rPr kumimoji="0" sz="1000" b="0" i="0" u="none" strike="noStrike" kern="1200" cap="none" spc="-4" normalizeH="0" baseline="0" noProof="0" dirty="0">
                <a:ln>
                  <a:noFill/>
                </a:ln>
                <a:effectLst/>
                <a:uLnTx/>
                <a:uFillTx/>
                <a:latin typeface="Times New Roman" panose="02020603050405020304" pitchFamily="18" charset="0"/>
                <a:cs typeface="Times New Roman" panose="02020603050405020304" pitchFamily="18" charset="0"/>
              </a:rPr>
              <a:t>Suppl</a:t>
            </a:r>
            <a:r>
              <a:rPr kumimoji="0" sz="1000" b="0" i="0" u="none" strike="noStrike" kern="1200" cap="none" spc="79" normalizeH="0" baseline="0" noProof="0" dirty="0">
                <a:ln>
                  <a:noFill/>
                </a:ln>
                <a:effectLst/>
                <a:uLnTx/>
                <a:uFillTx/>
                <a:latin typeface="Times New Roman" panose="02020603050405020304" pitchFamily="18" charset="0"/>
                <a:cs typeface="Times New Roman" panose="02020603050405020304" pitchFamily="18" charset="0"/>
              </a:rPr>
              <a:t> </a:t>
            </a:r>
            <a:r>
              <a:rPr kumimoji="0"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2:S113–9.</a:t>
            </a:r>
          </a:p>
        </p:txBody>
      </p:sp>
      <p:sp>
        <p:nvSpPr>
          <p:cNvPr id="6" name="object 3"/>
          <p:cNvSpPr txBox="1">
            <a:spLocks/>
          </p:cNvSpPr>
          <p:nvPr/>
        </p:nvSpPr>
        <p:spPr>
          <a:xfrm>
            <a:off x="2094613" y="245585"/>
            <a:ext cx="9324599"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marR="3810" lvl="0" indent="0" algn="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11"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Корелация</a:t>
            </a:r>
            <a:r>
              <a:rPr kumimoji="0" lang="ru-RU" sz="3600" b="1" i="0" u="none" strike="noStrike" kern="1200" cap="none" spc="-11"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между </a:t>
            </a:r>
            <a:r>
              <a:rPr kumimoji="0" lang="ru-RU" sz="3600" b="1" i="0" u="none" strike="noStrike" kern="1200" cap="none" spc="-8"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антибиотичната</a:t>
            </a:r>
            <a:r>
              <a:rPr kumimoji="0" lang="ru-RU" sz="3600" b="1" i="0" u="none" strike="noStrike" kern="1200" cap="none" spc="-8"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ru-RU" sz="3600" b="1" i="0" u="none" strike="noStrike" kern="1200" cap="none" spc="-8"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употреба</a:t>
            </a:r>
            <a:r>
              <a:rPr kumimoji="0" lang="ru-RU" sz="3600" b="1" i="0" u="none" strike="noStrike" kern="1200" cap="none" spc="-8"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p>
          <a:p>
            <a:pPr marL="9525" marR="3810" lvl="0" indent="0" algn="r" defTabSz="914400" rtl="0" eaLnBrk="1" fontAlgn="auto" latinLnBrk="0" hangingPunct="1">
              <a:lnSpc>
                <a:spcPct val="100000"/>
              </a:lnSpc>
              <a:spcBef>
                <a:spcPct val="0"/>
              </a:spcBef>
              <a:spcAft>
                <a:spcPts val="0"/>
              </a:spcAft>
              <a:buClrTx/>
              <a:buSzTx/>
              <a:buFontTx/>
              <a:buNone/>
              <a:tabLst/>
              <a:defRPr/>
            </a:pPr>
            <a:r>
              <a:rPr kumimoji="0" lang="ru-RU" sz="3600" b="1" i="0" u="none" strike="noStrike" kern="1200" cap="none" spc="-4"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при ИУТ и</a:t>
            </a:r>
            <a:r>
              <a:rPr kumimoji="0" lang="ru-RU" sz="3600" b="1" i="0" u="none" strike="noStrike" kern="1200" cap="none" spc="-23"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ru-RU" sz="3600" b="1" i="0" u="none" strike="noStrike" kern="1200" cap="none" spc="-4"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резистентността</a:t>
            </a:r>
            <a:endParaRPr kumimoji="0" lang="ru-RU" sz="3600" b="1" i="0" u="none" strike="noStrike" kern="1200" cap="none" spc="0" normalizeH="0" baseline="25525"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7" name="Oval 6"/>
          <p:cNvSpPr/>
          <p:nvPr/>
        </p:nvSpPr>
        <p:spPr>
          <a:xfrm>
            <a:off x="3229420" y="2872106"/>
            <a:ext cx="817563" cy="3739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613306" y="478329"/>
            <a:ext cx="1023754" cy="826595"/>
          </a:xfrm>
          <a:prstGeom prst="rect">
            <a:avLst/>
          </a:prstGeom>
        </p:spPr>
      </p:pic>
    </p:spTree>
    <p:extLst>
      <p:ext uri="{BB962C8B-B14F-4D97-AF65-F5344CB8AC3E}">
        <p14:creationId xmlns:p14="http://schemas.microsoft.com/office/powerpoint/2010/main" val="134312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p:cNvSpPr/>
          <p:nvPr/>
        </p:nvSpPr>
        <p:spPr>
          <a:xfrm>
            <a:off x="2720643" y="1802935"/>
            <a:ext cx="7785967" cy="4639865"/>
          </a:xfrm>
          <a:prstGeom prst="rect">
            <a:avLst/>
          </a:prstGeom>
          <a:blipFill>
            <a:blip r:embed="rId2" cstate="print"/>
            <a:stretch>
              <a:fillRect/>
            </a:stretch>
          </a:blipFill>
        </p:spPr>
        <p:txBody>
          <a:bodyPr wrap="square" lIns="0" tIns="0" rIns="0" bIns="0" rtlCol="0"/>
          <a:lstStyle/>
          <a:p>
            <a:endParaRPr sz="1350" dirty="0">
              <a:solidFill>
                <a:schemeClr val="accent5">
                  <a:lumMod val="50000"/>
                </a:schemeClr>
              </a:solidFill>
            </a:endParaRPr>
          </a:p>
        </p:txBody>
      </p:sp>
      <p:sp>
        <p:nvSpPr>
          <p:cNvPr id="10" name="object 4"/>
          <p:cNvSpPr txBox="1"/>
          <p:nvPr/>
        </p:nvSpPr>
        <p:spPr>
          <a:xfrm>
            <a:off x="7203783" y="2793211"/>
            <a:ext cx="864394" cy="252953"/>
          </a:xfrm>
          <a:prstGeom prst="rect">
            <a:avLst/>
          </a:prstGeom>
          <a:solidFill>
            <a:srgbClr val="0070C0"/>
          </a:solidFill>
        </p:spPr>
        <p:txBody>
          <a:bodyPr vert="horz" wrap="square" lIns="0" tIns="21907" rIns="0" bIns="0" rtlCol="0">
            <a:spAutoFit/>
          </a:bodyPr>
          <a:lstStyle/>
          <a:p>
            <a:pPr marL="68580">
              <a:spcBef>
                <a:spcPts val="172"/>
              </a:spcBef>
            </a:pPr>
            <a:r>
              <a:rPr sz="1500" dirty="0">
                <a:solidFill>
                  <a:srgbClr val="FFFFFF"/>
                </a:solidFill>
                <a:latin typeface="Calibri"/>
                <a:cs typeface="Calibri"/>
              </a:rPr>
              <a:t>p =</a:t>
            </a:r>
            <a:r>
              <a:rPr sz="1500" spc="-75" dirty="0">
                <a:solidFill>
                  <a:srgbClr val="FFFFFF"/>
                </a:solidFill>
                <a:latin typeface="Calibri"/>
                <a:cs typeface="Calibri"/>
              </a:rPr>
              <a:t> </a:t>
            </a:r>
            <a:r>
              <a:rPr sz="1500" dirty="0">
                <a:solidFill>
                  <a:srgbClr val="FFFFFF"/>
                </a:solidFill>
                <a:latin typeface="Calibri"/>
                <a:cs typeface="Calibri"/>
              </a:rPr>
              <a:t>0.76</a:t>
            </a:r>
            <a:endParaRPr sz="1500" dirty="0">
              <a:solidFill>
                <a:prstClr val="black"/>
              </a:solidFill>
              <a:latin typeface="Calibri"/>
              <a:cs typeface="Calibri"/>
            </a:endParaRPr>
          </a:p>
        </p:txBody>
      </p:sp>
      <p:sp>
        <p:nvSpPr>
          <p:cNvPr id="7" name="object 2">
            <a:extLst>
              <a:ext uri="{FF2B5EF4-FFF2-40B4-BE49-F238E27FC236}">
                <a16:creationId xmlns:a16="http://schemas.microsoft.com/office/drawing/2014/main" id="{C206FC00-B8C0-4E10-8DF7-698CCDBAC37E}"/>
              </a:ext>
            </a:extLst>
          </p:cNvPr>
          <p:cNvSpPr txBox="1">
            <a:spLocks/>
          </p:cNvSpPr>
          <p:nvPr/>
        </p:nvSpPr>
        <p:spPr>
          <a:xfrm>
            <a:off x="1822346" y="399836"/>
            <a:ext cx="9412513" cy="9971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525" marR="3810" indent="-476" algn="r"/>
            <a:r>
              <a:rPr lang="ru-RU" sz="3600" b="1" spc="-11" dirty="0">
                <a:solidFill>
                  <a:srgbClr val="7030A0"/>
                </a:solidFill>
                <a:latin typeface="Times New Roman" panose="02020603050405020304" pitchFamily="18" charset="0"/>
                <a:cs typeface="Times New Roman" panose="02020603050405020304" pitchFamily="18" charset="0"/>
              </a:rPr>
              <a:t>Уместност </a:t>
            </a:r>
            <a:r>
              <a:rPr lang="ru-RU" sz="3600" b="1" dirty="0">
                <a:solidFill>
                  <a:srgbClr val="7030A0"/>
                </a:solidFill>
                <a:latin typeface="Times New Roman" panose="02020603050405020304" pitchFamily="18" charset="0"/>
                <a:cs typeface="Times New Roman" panose="02020603050405020304" pitchFamily="18" charset="0"/>
              </a:rPr>
              <a:t>на </a:t>
            </a:r>
            <a:r>
              <a:rPr lang="ru-RU" sz="3600" b="1" spc="-8" dirty="0">
                <a:solidFill>
                  <a:srgbClr val="7030A0"/>
                </a:solidFill>
                <a:latin typeface="Times New Roman" panose="02020603050405020304" pitchFamily="18" charset="0"/>
                <a:cs typeface="Times New Roman" panose="02020603050405020304" pitchFamily="18" charset="0"/>
              </a:rPr>
              <a:t>антибиотичното приложение  според </a:t>
            </a:r>
            <a:r>
              <a:rPr lang="ru-RU" sz="3600" b="1" spc="-4" dirty="0">
                <a:solidFill>
                  <a:srgbClr val="7030A0"/>
                </a:solidFill>
                <a:latin typeface="Times New Roman" panose="02020603050405020304" pitchFamily="18" charset="0"/>
                <a:cs typeface="Times New Roman" panose="02020603050405020304" pitchFamily="18" charset="0"/>
              </a:rPr>
              <a:t>типа</a:t>
            </a:r>
            <a:r>
              <a:rPr lang="ru-RU" sz="3600" b="1" spc="-64" dirty="0">
                <a:solidFill>
                  <a:srgbClr val="7030A0"/>
                </a:solidFill>
                <a:latin typeface="Times New Roman" panose="02020603050405020304" pitchFamily="18" charset="0"/>
                <a:cs typeface="Times New Roman" panose="02020603050405020304" pitchFamily="18" charset="0"/>
              </a:rPr>
              <a:t> </a:t>
            </a:r>
            <a:r>
              <a:rPr lang="ru-RU" sz="3600" b="1" dirty="0">
                <a:solidFill>
                  <a:srgbClr val="7030A0"/>
                </a:solidFill>
                <a:latin typeface="Times New Roman" panose="02020603050405020304" pitchFamily="18" charset="0"/>
                <a:cs typeface="Times New Roman" panose="02020603050405020304" pitchFamily="18" charset="0"/>
              </a:rPr>
              <a:t>инфекция</a:t>
            </a:r>
          </a:p>
        </p:txBody>
      </p:sp>
      <p:pic>
        <p:nvPicPr>
          <p:cNvPr id="3" name="Picture 2">
            <a:extLst>
              <a:ext uri="{FF2B5EF4-FFF2-40B4-BE49-F238E27FC236}">
                <a16:creationId xmlns:a16="http://schemas.microsoft.com/office/drawing/2014/main" id="{B8FA74B7-ADA4-4CEF-9057-091278FCDD76}"/>
              </a:ext>
            </a:extLst>
          </p:cNvPr>
          <p:cNvPicPr>
            <a:picLocks noChangeAspect="1"/>
          </p:cNvPicPr>
          <p:nvPr/>
        </p:nvPicPr>
        <p:blipFill rotWithShape="1">
          <a:blip r:embed="rId3">
            <a:extLst>
              <a:ext uri="{28A0092B-C50C-407E-A947-70E740481C1C}">
                <a14:useLocalDpi xmlns:a14="http://schemas.microsoft.com/office/drawing/2010/main" val="0"/>
              </a:ext>
            </a:extLst>
          </a:blip>
          <a:srcRect l="-2144" r="6102" b="2078"/>
          <a:stretch/>
        </p:blipFill>
        <p:spPr>
          <a:xfrm>
            <a:off x="1" y="1397032"/>
            <a:ext cx="2720642" cy="5261212"/>
          </a:xfrm>
          <a:prstGeom prst="rect">
            <a:avLst/>
          </a:prstGeom>
        </p:spPr>
      </p:pic>
      <p:sp>
        <p:nvSpPr>
          <p:cNvPr id="2" name="Oval 1">
            <a:extLst>
              <a:ext uri="{FF2B5EF4-FFF2-40B4-BE49-F238E27FC236}">
                <a16:creationId xmlns:a16="http://schemas.microsoft.com/office/drawing/2014/main" id="{7742A360-D126-4926-A2A3-399E94717A20}"/>
              </a:ext>
            </a:extLst>
          </p:cNvPr>
          <p:cNvSpPr/>
          <p:nvPr/>
        </p:nvSpPr>
        <p:spPr>
          <a:xfrm>
            <a:off x="3374136" y="5257800"/>
            <a:ext cx="539496" cy="493776"/>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bg-BG"/>
          </a:p>
        </p:txBody>
      </p:sp>
    </p:spTree>
    <p:extLst>
      <p:ext uri="{BB962C8B-B14F-4D97-AF65-F5344CB8AC3E}">
        <p14:creationId xmlns:p14="http://schemas.microsoft.com/office/powerpoint/2010/main" val="236679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03A96-5C05-43ED-9A70-7617BDCE1682}"/>
              </a:ext>
            </a:extLst>
          </p:cNvPr>
          <p:cNvSpPr/>
          <p:nvPr/>
        </p:nvSpPr>
        <p:spPr>
          <a:xfrm>
            <a:off x="803280" y="1774269"/>
            <a:ext cx="10273533" cy="3818033"/>
          </a:xfrm>
          <a:prstGeom prst="rect">
            <a:avLst/>
          </a:prstGeom>
        </p:spPr>
        <p:txBody>
          <a:bodyPr wrap="square">
            <a:spAutoFit/>
          </a:bodyPr>
          <a:lstStyle/>
          <a:p>
            <a:pPr marL="571500" indent="-571500">
              <a:buFont typeface="Wingdings" panose="05000000000000000000" pitchFamily="2" charset="2"/>
              <a:buChar char="Ø"/>
            </a:pPr>
            <a:r>
              <a:rPr lang="ru-RU" sz="3600" b="1" dirty="0">
                <a:solidFill>
                  <a:srgbClr val="C00000"/>
                </a:solidFill>
                <a:latin typeface="Times New Roman" panose="02020603050405020304" pitchFamily="18" charset="0"/>
                <a:cs typeface="Times New Roman" panose="02020603050405020304" pitchFamily="18" charset="0"/>
              </a:rPr>
              <a:t>20%</a:t>
            </a:r>
            <a:r>
              <a:rPr lang="ru-RU" sz="3600" b="1"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до </a:t>
            </a:r>
            <a:r>
              <a:rPr lang="ru-RU" sz="3600" b="1" dirty="0">
                <a:solidFill>
                  <a:srgbClr val="C00000"/>
                </a:solidFill>
                <a:latin typeface="Times New Roman" panose="02020603050405020304" pitchFamily="18" charset="0"/>
                <a:cs typeface="Times New Roman" panose="02020603050405020304" pitchFamily="18" charset="0"/>
              </a:rPr>
              <a:t>30%</a:t>
            </a:r>
            <a:r>
              <a:rPr lang="en-US" sz="3600" b="1" dirty="0">
                <a:solidFill>
                  <a:srgbClr val="C00000"/>
                </a:solidFill>
                <a:latin typeface="Times New Roman" panose="02020603050405020304" pitchFamily="18" charset="0"/>
                <a:cs typeface="Times New Roman" panose="02020603050405020304" pitchFamily="18" charset="0"/>
              </a:rPr>
              <a:t> </a:t>
            </a:r>
            <a:r>
              <a:rPr lang="bg-BG" sz="2400" dirty="0">
                <a:latin typeface="Times New Roman" panose="02020603050405020304" pitchFamily="18" charset="0"/>
                <a:cs typeface="Times New Roman" panose="02020603050405020304" pitchFamily="18" charset="0"/>
              </a:rPr>
              <a:t>от </a:t>
            </a:r>
            <a:r>
              <a:rPr lang="bg-BG" sz="2400" b="1" dirty="0">
                <a:latin typeface="Times New Roman" panose="02020603050405020304" pitchFamily="18" charset="0"/>
                <a:cs typeface="Times New Roman" panose="02020603050405020304" pitchFamily="18" charset="0"/>
              </a:rPr>
              <a:t>бременните</a:t>
            </a:r>
            <a:r>
              <a:rPr lang="ru-RU" sz="2400" b="1" dirty="0">
                <a:latin typeface="Times New Roman" panose="02020603050405020304" pitchFamily="18" charset="0"/>
                <a:cs typeface="Times New Roman" panose="02020603050405020304" pitchFamily="18" charset="0"/>
              </a:rPr>
              <a:t> развиват остър пиелонефрит</a:t>
            </a:r>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     обикновено през втория и началото на третия триместър</a:t>
            </a:r>
          </a:p>
          <a:p>
            <a:pPr marL="342900" indent="-34290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Ø"/>
            </a:pPr>
            <a:r>
              <a:rPr lang="ru-RU" altLang="en-US" sz="3600" b="1" dirty="0">
                <a:solidFill>
                  <a:srgbClr val="C00000"/>
                </a:solidFill>
                <a:latin typeface="Times New Roman" panose="02020603050405020304" pitchFamily="18" charset="0"/>
                <a:cs typeface="Times New Roman" panose="02020603050405020304" pitchFamily="18" charset="0"/>
              </a:rPr>
              <a:t>20 %</a:t>
            </a:r>
            <a:r>
              <a:rPr lang="ru-RU" altLang="en-US" sz="3600" b="1" dirty="0">
                <a:latin typeface="Times New Roman" panose="02020603050405020304" pitchFamily="18" charset="0"/>
                <a:cs typeface="Times New Roman" panose="02020603050405020304" pitchFamily="18" charset="0"/>
              </a:rPr>
              <a:t> </a:t>
            </a:r>
            <a:r>
              <a:rPr lang="ru-RU" altLang="en-US" sz="2400" dirty="0">
                <a:latin typeface="Times New Roman" panose="02020603050405020304" pitchFamily="18" charset="0"/>
                <a:cs typeface="Times New Roman" panose="02020603050405020304" pitchFamily="18" charset="0"/>
              </a:rPr>
              <a:t>от </a:t>
            </a:r>
            <a:r>
              <a:rPr lang="ru-RU" altLang="en-US" sz="2400" dirty="0" smtClean="0">
                <a:latin typeface="Times New Roman" panose="02020603050405020304" pitchFamily="18" charset="0"/>
                <a:cs typeface="Times New Roman" panose="02020603050405020304" pitchFamily="18" charset="0"/>
              </a:rPr>
              <a:t> жените с ОПН  </a:t>
            </a:r>
            <a:r>
              <a:rPr lang="ru-RU" altLang="en-US" sz="2400" dirty="0" err="1" smtClean="0">
                <a:latin typeface="Times New Roman" panose="02020603050405020304" pitchFamily="18" charset="0"/>
                <a:cs typeface="Times New Roman" panose="02020603050405020304" pitchFamily="18" charset="0"/>
              </a:rPr>
              <a:t>имат</a:t>
            </a:r>
            <a:r>
              <a:rPr lang="ru-RU" altLang="en-US" sz="2400" dirty="0" smtClean="0">
                <a:latin typeface="Times New Roman" panose="02020603050405020304" pitchFamily="18" charset="0"/>
                <a:cs typeface="Times New Roman" panose="02020603050405020304" pitchFamily="18" charset="0"/>
              </a:rPr>
              <a:t>  </a:t>
            </a:r>
            <a:endParaRPr lang="ru-RU" altLang="en-US" sz="2400" dirty="0">
              <a:latin typeface="Times New Roman" panose="02020603050405020304" pitchFamily="18" charset="0"/>
              <a:cs typeface="Times New Roman" panose="02020603050405020304" pitchFamily="18" charset="0"/>
            </a:endParaRPr>
          </a:p>
          <a:p>
            <a:r>
              <a:rPr lang="ru-RU" altLang="en-US" sz="2400" b="1" dirty="0">
                <a:latin typeface="Times New Roman" panose="02020603050405020304" pitchFamily="18" charset="0"/>
                <a:cs typeface="Times New Roman" panose="02020603050405020304" pitchFamily="18" charset="0"/>
              </a:rPr>
              <a:t>     </a:t>
            </a:r>
            <a:r>
              <a:rPr lang="ru-RU" altLang="en-US" sz="2400" b="1" dirty="0" err="1" smtClean="0">
                <a:latin typeface="Times New Roman" panose="02020603050405020304" pitchFamily="18" charset="0"/>
                <a:cs typeface="Times New Roman" panose="02020603050405020304" pitchFamily="18" charset="0"/>
              </a:rPr>
              <a:t>рецидиви</a:t>
            </a:r>
            <a:r>
              <a:rPr lang="ru-RU" altLang="en-US" sz="2400" b="1" dirty="0" smtClean="0">
                <a:latin typeface="Times New Roman" panose="02020603050405020304" pitchFamily="18" charset="0"/>
                <a:cs typeface="Times New Roman" panose="02020603050405020304" pitchFamily="18" charset="0"/>
              </a:rPr>
              <a:t>  </a:t>
            </a:r>
            <a:r>
              <a:rPr lang="ru-RU" altLang="en-US" sz="2400" b="1" dirty="0">
                <a:latin typeface="Times New Roman" panose="02020603050405020304" pitchFamily="18" charset="0"/>
                <a:cs typeface="Times New Roman" panose="02020603050405020304" pitchFamily="18" charset="0"/>
              </a:rPr>
              <a:t>още през първите 3 месеца</a:t>
            </a:r>
          </a:p>
          <a:p>
            <a:endParaRPr lang="ru-RU" altLang="en-US"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a:p>
            <a:pPr marL="571500" indent="-571500">
              <a:lnSpc>
                <a:spcPts val="2200"/>
              </a:lnSpc>
              <a:spcBef>
                <a:spcPts val="800"/>
              </a:spcBef>
              <a:buFont typeface="Wingdings" panose="05000000000000000000" pitchFamily="2" charset="2"/>
              <a:buChar char="Ø"/>
            </a:pPr>
            <a:r>
              <a:rPr lang="ru-RU" altLang="en-US" sz="3600" b="1" dirty="0">
                <a:solidFill>
                  <a:srgbClr val="C00000"/>
                </a:solidFill>
                <a:latin typeface="Times New Roman" panose="02020603050405020304" pitchFamily="18" charset="0"/>
                <a:cs typeface="Times New Roman" panose="02020603050405020304" pitchFamily="18" charset="0"/>
              </a:rPr>
              <a:t>80%</a:t>
            </a:r>
            <a:r>
              <a:rPr lang="ru-RU" altLang="en-US" sz="3200" b="1" dirty="0">
                <a:solidFill>
                  <a:srgbClr val="C00000"/>
                </a:solidFill>
                <a:latin typeface="Times New Roman" panose="02020603050405020304" pitchFamily="18" charset="0"/>
                <a:cs typeface="Times New Roman" panose="02020603050405020304" pitchFamily="18" charset="0"/>
              </a:rPr>
              <a:t> </a:t>
            </a:r>
            <a:r>
              <a:rPr lang="ru-RU" altLang="en-US" sz="2400" dirty="0">
                <a:latin typeface="Times New Roman" panose="02020603050405020304" pitchFamily="18" charset="0"/>
                <a:cs typeface="Times New Roman" panose="02020603050405020304" pitchFamily="18" charset="0"/>
              </a:rPr>
              <a:t>от  </a:t>
            </a:r>
            <a:r>
              <a:rPr lang="ru-RU" altLang="en-US" sz="2400" dirty="0" smtClean="0">
                <a:latin typeface="Times New Roman" panose="02020603050405020304" pitchFamily="18" charset="0"/>
                <a:cs typeface="Times New Roman" panose="02020603050405020304" pitchFamily="18" charset="0"/>
              </a:rPr>
              <a:t> жените  </a:t>
            </a:r>
            <a:r>
              <a:rPr lang="ru-RU" altLang="en-US" sz="2400" dirty="0">
                <a:latin typeface="Times New Roman" panose="02020603050405020304" pitchFamily="18" charset="0"/>
                <a:cs typeface="Times New Roman" panose="02020603050405020304" pitchFamily="18" charset="0"/>
              </a:rPr>
              <a:t>с </a:t>
            </a:r>
            <a:r>
              <a:rPr lang="ru-RU" altLang="en-US" sz="2400" dirty="0" smtClean="0">
                <a:latin typeface="Times New Roman" panose="02020603050405020304" pitchFamily="18" charset="0"/>
                <a:cs typeface="Times New Roman" panose="02020603050405020304" pitchFamily="18" charset="0"/>
              </a:rPr>
              <a:t> </a:t>
            </a:r>
            <a:r>
              <a:rPr lang="ru-RU" altLang="en-US" sz="2400" dirty="0" err="1" smtClean="0">
                <a:latin typeface="Times New Roman" panose="02020603050405020304" pitchFamily="18" charset="0"/>
                <a:cs typeface="Times New Roman" panose="02020603050405020304" pitchFamily="18" charset="0"/>
              </a:rPr>
              <a:t>установен</a:t>
            </a:r>
            <a:r>
              <a:rPr lang="ru-RU" altLang="en-US" sz="2400" dirty="0" smtClean="0">
                <a:latin typeface="Times New Roman" panose="02020603050405020304" pitchFamily="18" charset="0"/>
                <a:cs typeface="Times New Roman" panose="02020603050405020304" pitchFamily="18" charset="0"/>
              </a:rPr>
              <a:t> </a:t>
            </a:r>
            <a:endParaRPr lang="ru-RU" altLang="en-US" sz="2400" dirty="0">
              <a:latin typeface="Times New Roman" panose="02020603050405020304" pitchFamily="18" charset="0"/>
              <a:cs typeface="Times New Roman" panose="02020603050405020304" pitchFamily="18" charset="0"/>
            </a:endParaRPr>
          </a:p>
          <a:p>
            <a:pPr>
              <a:lnSpc>
                <a:spcPts val="2200"/>
              </a:lnSpc>
              <a:spcBef>
                <a:spcPts val="800"/>
              </a:spcBef>
            </a:pPr>
            <a:r>
              <a:rPr lang="ru-RU" altLang="en-US" sz="2400" b="1" dirty="0">
                <a:latin typeface="Times New Roman" panose="02020603050405020304" pitchFamily="18" charset="0"/>
                <a:cs typeface="Times New Roman" panose="02020603050405020304" pitchFamily="18" charset="0"/>
              </a:rPr>
              <a:t>     трети рецидив, </a:t>
            </a:r>
            <a:r>
              <a:rPr lang="ru-RU" altLang="en-US" sz="2400" b="1" dirty="0" smtClean="0">
                <a:latin typeface="Times New Roman" panose="02020603050405020304" pitchFamily="18" charset="0"/>
                <a:cs typeface="Times New Roman" panose="02020603050405020304" pitchFamily="18" charset="0"/>
              </a:rPr>
              <a:t>  </a:t>
            </a:r>
            <a:r>
              <a:rPr lang="ru-RU" altLang="en-US" sz="2400" b="1" dirty="0" err="1" smtClean="0">
                <a:latin typeface="Times New Roman" panose="02020603050405020304" pitchFamily="18" charset="0"/>
                <a:cs typeface="Times New Roman" panose="02020603050405020304" pitchFamily="18" charset="0"/>
              </a:rPr>
              <a:t>развиват</a:t>
            </a:r>
            <a:r>
              <a:rPr lang="ru-RU" altLang="en-US" sz="2400" b="1" dirty="0" smtClean="0">
                <a:latin typeface="Times New Roman" panose="02020603050405020304" pitchFamily="18" charset="0"/>
                <a:cs typeface="Times New Roman" panose="02020603050405020304" pitchFamily="18" charset="0"/>
              </a:rPr>
              <a:t>  </a:t>
            </a:r>
            <a:r>
              <a:rPr lang="ru-RU" altLang="en-US" sz="2400" b="1" dirty="0" err="1" smtClean="0">
                <a:latin typeface="Times New Roman" panose="02020603050405020304" pitchFamily="18" charset="0"/>
                <a:cs typeface="Times New Roman" panose="02020603050405020304" pitchFamily="18" charset="0"/>
              </a:rPr>
              <a:t>хронична</a:t>
            </a:r>
            <a:r>
              <a:rPr lang="ru-RU" altLang="en-US" sz="2400" b="1" dirty="0" smtClean="0">
                <a:latin typeface="Times New Roman" panose="02020603050405020304" pitchFamily="18" charset="0"/>
                <a:cs typeface="Times New Roman" panose="02020603050405020304" pitchFamily="18" charset="0"/>
              </a:rPr>
              <a:t> инфекция</a:t>
            </a:r>
            <a:endParaRPr lang="ru-RU" altLang="en-US" sz="2400" b="1"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8ABC0E8-51F5-4190-9CA5-548F4F0A4C7A}"/>
              </a:ext>
            </a:extLst>
          </p:cNvPr>
          <p:cNvSpPr txBox="1">
            <a:spLocks/>
          </p:cNvSpPr>
          <p:nvPr/>
        </p:nvSpPr>
        <p:spPr>
          <a:xfrm>
            <a:off x="803280" y="460625"/>
            <a:ext cx="4749499" cy="61291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bg-BG" altLang="en-US" sz="3600" b="1" dirty="0">
                <a:solidFill>
                  <a:srgbClr val="7030A0"/>
                </a:solidFill>
                <a:latin typeface="Times New Roman" panose="02020603050405020304" pitchFamily="18" charset="0"/>
                <a:cs typeface="Times New Roman" panose="02020603050405020304" pitchFamily="18" charset="0"/>
              </a:rPr>
              <a:t>ЕПИДЕМИОЛОГИЯ</a:t>
            </a:r>
            <a:endParaRPr lang="en-US" altLang="en-US" sz="3600" b="1" dirty="0">
              <a:solidFill>
                <a:srgbClr val="7030A0"/>
              </a:solidFill>
              <a:latin typeface="Times New Roman" panose="02020603050405020304" pitchFamily="18" charset="0"/>
              <a:cs typeface="Times New Roman" panose="02020603050405020304" pitchFamily="18" charset="0"/>
            </a:endParaRPr>
          </a:p>
        </p:txBody>
      </p:sp>
      <p:sp>
        <p:nvSpPr>
          <p:cNvPr id="5" name="TextBox 11">
            <a:extLst>
              <a:ext uri="{FF2B5EF4-FFF2-40B4-BE49-F238E27FC236}">
                <a16:creationId xmlns:a16="http://schemas.microsoft.com/office/drawing/2014/main" id="{8A4E348D-0F70-44DA-A7D4-FBC3BD65E5B7}"/>
              </a:ext>
            </a:extLst>
          </p:cNvPr>
          <p:cNvSpPr txBox="1">
            <a:spLocks noChangeArrowheads="1"/>
          </p:cNvSpPr>
          <p:nvPr/>
        </p:nvSpPr>
        <p:spPr bwMode="auto">
          <a:xfrm>
            <a:off x="1182419" y="5925984"/>
            <a:ext cx="10689060" cy="707882"/>
          </a:xfrm>
          <a:prstGeom prst="rect">
            <a:avLst/>
          </a:prstGeom>
          <a:noFill/>
          <a:ln w="9525">
            <a:noFill/>
            <a:miter lim="800000"/>
            <a:headEnd/>
            <a:tailEnd/>
          </a:ln>
        </p:spPr>
        <p:txBody>
          <a:bodyPr wrap="square" lIns="91435" tIns="45718" rIns="91435" bIns="45718">
            <a:spAutoFit/>
          </a:bodyPr>
          <a:lstStyle/>
          <a:p>
            <a:pPr algn="r">
              <a:defRPr/>
            </a:pPr>
            <a:r>
              <a:rPr lang="en-US" sz="1000" i="1" dirty="0">
                <a:latin typeface="Times New Roman" panose="02020603050405020304" pitchFamily="18" charset="0"/>
                <a:cs typeface="Times New Roman" panose="02020603050405020304" pitchFamily="18" charset="0"/>
              </a:rPr>
              <a:t>*American Foundation for Urologic </a:t>
            </a:r>
            <a:r>
              <a:rPr lang="en-US" sz="1000" i="1" dirty="0" err="1">
                <a:latin typeface="Times New Roman" panose="02020603050405020304" pitchFamily="18" charset="0"/>
                <a:cs typeface="Times New Roman" panose="02020603050405020304" pitchFamily="18" charset="0"/>
              </a:rPr>
              <a:t>Disease,www.afud.org</a:t>
            </a:r>
            <a:r>
              <a:rPr lang="en-US" sz="1000" i="1" dirty="0">
                <a:latin typeface="Times New Roman" panose="02020603050405020304" pitchFamily="18" charset="0"/>
                <a:cs typeface="Times New Roman" panose="02020603050405020304" pitchFamily="18" charset="0"/>
              </a:rPr>
              <a:t> </a:t>
            </a:r>
          </a:p>
          <a:p>
            <a:pPr algn="r">
              <a:defRPr/>
            </a:pPr>
            <a:r>
              <a:rPr lang="en-US" sz="1000" i="1" dirty="0">
                <a:latin typeface="Times New Roman" panose="02020603050405020304" pitchFamily="18" charset="0"/>
                <a:cs typeface="Times New Roman" panose="02020603050405020304" pitchFamily="18" charset="0"/>
              </a:rPr>
              <a:t>** The Merck Manual of Diagnosis and Therapy. Section17. Genitourinary Disorders. Chapter 227: Urinary Tract Infections</a:t>
            </a:r>
            <a:endParaRPr lang="bg-BG" sz="1000" i="1" dirty="0">
              <a:latin typeface="Times New Roman" panose="02020603050405020304" pitchFamily="18" charset="0"/>
              <a:cs typeface="Times New Roman" panose="02020603050405020304" pitchFamily="18" charset="0"/>
            </a:endParaRPr>
          </a:p>
          <a:p>
            <a:pPr algn="r">
              <a:defRPr/>
            </a:pPr>
            <a:r>
              <a:rPr lang="bg-BG" sz="1000" i="1" dirty="0">
                <a:latin typeface="Times New Roman" panose="02020603050405020304" pitchFamily="18" charset="0"/>
                <a:cs typeface="Times New Roman" panose="02020603050405020304" pitchFamily="18" charset="0"/>
              </a:rPr>
              <a:t>***</a:t>
            </a:r>
            <a:r>
              <a:rPr lang="en-US" sz="1000" i="1" dirty="0">
                <a:latin typeface="Times New Roman" panose="02020603050405020304" pitchFamily="18" charset="0"/>
                <a:cs typeface="Times New Roman" panose="02020603050405020304" pitchFamily="18" charset="0"/>
              </a:rPr>
              <a:t>Urinary Tract Infections</a:t>
            </a:r>
            <a:r>
              <a:rPr lang="bg-BG"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rPr>
              <a:t>By Helen S. Lee, Pharm.D., BCPS-AQ ID; and Jennifer Le, Pharm.D., M.A.S., FIDSA, FCCP, FCSHP, BCPS-AQ ID</a:t>
            </a:r>
            <a:r>
              <a:rPr lang="bg-BG" sz="1000" i="1" dirty="0">
                <a:latin typeface="Times New Roman" panose="02020603050405020304" pitchFamily="18" charset="0"/>
                <a:cs typeface="Times New Roman" panose="02020603050405020304" pitchFamily="18" charset="0"/>
              </a:rPr>
              <a:t>, </a:t>
            </a:r>
            <a:r>
              <a:rPr lang="bg-BG" sz="1000" b="1" i="1" dirty="0">
                <a:latin typeface="Times New Roman" panose="02020603050405020304" pitchFamily="18" charset="0"/>
                <a:cs typeface="Times New Roman" panose="02020603050405020304" pitchFamily="18" charset="0"/>
              </a:rPr>
              <a:t>2018</a:t>
            </a:r>
            <a:r>
              <a:rPr lang="bg-BG" sz="1000" i="1" dirty="0">
                <a:latin typeface="Times New Roman" panose="02020603050405020304" pitchFamily="18" charset="0"/>
                <a:cs typeface="Times New Roman" panose="02020603050405020304" pitchFamily="18" charset="0"/>
              </a:rPr>
              <a:t> </a:t>
            </a:r>
            <a:r>
              <a:rPr lang="en-US" sz="1000" i="1" dirty="0">
                <a:latin typeface="Times New Roman" panose="02020603050405020304" pitchFamily="18" charset="0"/>
                <a:cs typeface="Times New Roman" panose="02020603050405020304" pitchFamily="18" charset="0"/>
                <a:hlinkClick r:id="rId2">
                  <a:extLst>
                    <a:ext uri="{A12FA001-AC4F-418D-AE19-62706E023703}">
                      <ahyp:hlinkClr xmlns="" xmlns:ahyp="http://schemas.microsoft.com/office/drawing/2018/hyperlinkcolor" val="tx"/>
                    </a:ext>
                  </a:extLst>
                </a:hlinkClick>
              </a:rPr>
              <a:t>https://www.accp.com/docs/bookstore/psap/p2018b1_sample.pdf</a:t>
            </a:r>
            <a:endParaRPr lang="en-US" sz="1000" i="1" dirty="0">
              <a:latin typeface="Times New Roman" panose="02020603050405020304" pitchFamily="18" charset="0"/>
              <a:cs typeface="Times New Roman" panose="02020603050405020304" pitchFamily="18" charset="0"/>
            </a:endParaRPr>
          </a:p>
        </p:txBody>
      </p:sp>
      <p:pic>
        <p:nvPicPr>
          <p:cNvPr id="6" name="Graphic 5" descr="Group of people">
            <a:extLst>
              <a:ext uri="{FF2B5EF4-FFF2-40B4-BE49-F238E27FC236}">
                <a16:creationId xmlns:a16="http://schemas.microsoft.com/office/drawing/2014/main" id="{DB354A14-73A2-4149-879B-93C251588E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611994" y="2824370"/>
            <a:ext cx="2697510" cy="2697510"/>
          </a:xfrm>
          <a:prstGeom prst="rect">
            <a:avLst/>
          </a:prstGeom>
        </p:spPr>
      </p:pic>
    </p:spTree>
    <p:extLst>
      <p:ext uri="{BB962C8B-B14F-4D97-AF65-F5344CB8AC3E}">
        <p14:creationId xmlns:p14="http://schemas.microsoft.com/office/powerpoint/2010/main" val="306460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ÑÐ¾Ðº Ð·Ð° Ð¾ÑÐºÑÐ¸Ð²Ð°Ð½Ðµ Ð¸ ÑÑÑÐ¾Ð¹ÑÐ¸Ð²Ð¾ÑÑ Ð½Ð° Ð°Ð½ÑÐ¸Ð±Ð¸Ð¾ÑÐ¸ÑÐ¸.">
            <a:extLst>
              <a:ext uri="{FF2B5EF4-FFF2-40B4-BE49-F238E27FC236}">
                <a16:creationId xmlns:a16="http://schemas.microsoft.com/office/drawing/2014/main" id="{9E524A40-BBBD-4333-AE51-FBCF7CE173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34" b="10231"/>
          <a:stretch/>
        </p:blipFill>
        <p:spPr bwMode="auto">
          <a:xfrm>
            <a:off x="352360" y="1413713"/>
            <a:ext cx="7470694" cy="4476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013991-9AF4-446F-B159-02B2A3067D2F}"/>
              </a:ext>
            </a:extLst>
          </p:cNvPr>
          <p:cNvSpPr/>
          <p:nvPr/>
        </p:nvSpPr>
        <p:spPr>
          <a:xfrm>
            <a:off x="833321" y="351184"/>
            <a:ext cx="7182678" cy="769441"/>
          </a:xfrm>
          <a:prstGeom prst="rect">
            <a:avLst/>
          </a:prstGeom>
        </p:spPr>
        <p:txBody>
          <a:bodyPr wrap="square">
            <a:spAutoFit/>
          </a:bodyPr>
          <a:lstStyle/>
          <a:p>
            <a:r>
              <a:rPr lang="ru-RU" sz="4400" b="1" dirty="0">
                <a:solidFill>
                  <a:srgbClr val="006561"/>
                </a:solidFill>
                <a:latin typeface="Times New Roman" panose="02020603050405020304" pitchFamily="18" charset="0"/>
                <a:cs typeface="Times New Roman" panose="02020603050405020304" pitchFamily="18" charset="0"/>
              </a:rPr>
              <a:t>Нов клас антибиотици?</a:t>
            </a:r>
            <a:endParaRPr lang="bg-BG" sz="4400" b="1" dirty="0">
              <a:solidFill>
                <a:srgbClr val="00656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48AB83D-3AE8-481A-9CF9-444298081B91}"/>
              </a:ext>
            </a:extLst>
          </p:cNvPr>
          <p:cNvSpPr/>
          <p:nvPr/>
        </p:nvSpPr>
        <p:spPr>
          <a:xfrm>
            <a:off x="7879452" y="4218036"/>
            <a:ext cx="3798601" cy="1631216"/>
          </a:xfrm>
          <a:prstGeom prst="rect">
            <a:avLst/>
          </a:prstGeom>
        </p:spPr>
        <p:txBody>
          <a:bodyPr wrap="square">
            <a:spAutoFit/>
          </a:bodyPr>
          <a:lstStyle/>
          <a:p>
            <a:pPr algn="just"/>
            <a:r>
              <a:rPr lang="ru-RU" sz="2000" dirty="0">
                <a:solidFill>
                  <a:srgbClr val="0B0C0C"/>
                </a:solidFill>
                <a:latin typeface="Times New Roman" panose="02020603050405020304" pitchFamily="18" charset="0"/>
                <a:cs typeface="Times New Roman" panose="02020603050405020304" pitchFamily="18" charset="0"/>
              </a:rPr>
              <a:t>Само </a:t>
            </a:r>
            <a:r>
              <a:rPr lang="ru-RU" sz="2000" dirty="0">
                <a:solidFill>
                  <a:srgbClr val="FF0000"/>
                </a:solidFill>
                <a:latin typeface="Times New Roman" panose="02020603050405020304" pitchFamily="18" charset="0"/>
                <a:cs typeface="Times New Roman" panose="02020603050405020304" pitchFamily="18" charset="0"/>
              </a:rPr>
              <a:t>3 </a:t>
            </a:r>
            <a:r>
              <a:rPr lang="ru-RU" sz="2000" dirty="0">
                <a:solidFill>
                  <a:srgbClr val="0B0C0C"/>
                </a:solidFill>
                <a:latin typeface="Times New Roman" panose="02020603050405020304" pitchFamily="18" charset="0"/>
                <a:cs typeface="Times New Roman" panose="02020603050405020304" pitchFamily="18" charset="0"/>
              </a:rPr>
              <a:t>от 41-те антибиотици, които се </a:t>
            </a:r>
            <a:r>
              <a:rPr lang="ru-RU" sz="2000" dirty="0" smtClean="0">
                <a:solidFill>
                  <a:srgbClr val="0B0C0C"/>
                </a:solidFill>
                <a:latin typeface="Times New Roman" panose="02020603050405020304" pitchFamily="18" charset="0"/>
                <a:cs typeface="Times New Roman" panose="02020603050405020304" pitchFamily="18" charset="0"/>
              </a:rPr>
              <a:t> </a:t>
            </a:r>
            <a:r>
              <a:rPr lang="ru-RU" sz="2000" dirty="0" err="1" smtClean="0">
                <a:solidFill>
                  <a:srgbClr val="0B0C0C"/>
                </a:solidFill>
                <a:latin typeface="Times New Roman" panose="02020603050405020304" pitchFamily="18" charset="0"/>
                <a:cs typeface="Times New Roman" panose="02020603050405020304" pitchFamily="18" charset="0"/>
              </a:rPr>
              <a:t>използват</a:t>
            </a:r>
            <a:r>
              <a:rPr lang="ru-RU" sz="2000" dirty="0" smtClean="0">
                <a:solidFill>
                  <a:srgbClr val="0B0C0C"/>
                </a:solidFill>
                <a:latin typeface="Times New Roman" panose="02020603050405020304" pitchFamily="18" charset="0"/>
                <a:cs typeface="Times New Roman" panose="02020603050405020304" pitchFamily="18" charset="0"/>
              </a:rPr>
              <a:t>  , </a:t>
            </a:r>
            <a:r>
              <a:rPr lang="ru-RU" sz="2000" dirty="0">
                <a:solidFill>
                  <a:srgbClr val="0B0C0C"/>
                </a:solidFill>
                <a:latin typeface="Times New Roman" panose="02020603050405020304" pitchFamily="18" charset="0"/>
                <a:cs typeface="Times New Roman" panose="02020603050405020304" pitchFamily="18" charset="0"/>
              </a:rPr>
              <a:t>имат потенциал да действат срещу повечето от най-резистентните бактерии.</a:t>
            </a:r>
            <a:endParaRPr lang="ru-RU" sz="2000" b="0" i="0" dirty="0">
              <a:solidFill>
                <a:srgbClr val="0B0C0C"/>
              </a:solidFill>
              <a:effectLst/>
              <a:latin typeface="Times New Roman" panose="02020603050405020304" pitchFamily="18" charset="0"/>
              <a:cs typeface="Times New Roman" panose="02020603050405020304" pitchFamily="18" charset="0"/>
            </a:endParaRPr>
          </a:p>
        </p:txBody>
      </p:sp>
      <p:pic>
        <p:nvPicPr>
          <p:cNvPr id="4100" name="Picture 4" descr="Image result for 30">
            <a:extLst>
              <a:ext uri="{FF2B5EF4-FFF2-40B4-BE49-F238E27FC236}">
                <a16:creationId xmlns:a16="http://schemas.microsoft.com/office/drawing/2014/main" id="{8CDEA0E1-59BB-41BF-AC71-9A74D78C0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452" y="1485579"/>
            <a:ext cx="1425324" cy="9858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E3251B5-58DD-4787-97E2-4709B73A45BA}"/>
              </a:ext>
            </a:extLst>
          </p:cNvPr>
          <p:cNvSpPr/>
          <p:nvPr/>
        </p:nvSpPr>
        <p:spPr>
          <a:xfrm>
            <a:off x="9304776" y="1430570"/>
            <a:ext cx="2583652" cy="1015663"/>
          </a:xfrm>
          <a:prstGeom prst="rect">
            <a:avLst/>
          </a:prstGeom>
        </p:spPr>
        <p:txBody>
          <a:bodyPr wrap="square">
            <a:spAutoFit/>
          </a:bodyPr>
          <a:lstStyle/>
          <a:p>
            <a:r>
              <a:rPr lang="ru-RU" sz="2000" b="1" dirty="0">
                <a:solidFill>
                  <a:srgbClr val="0B0C0C"/>
                </a:solidFill>
                <a:latin typeface="Times New Roman" panose="02020603050405020304" pitchFamily="18" charset="0"/>
                <a:cs typeface="Times New Roman" panose="02020603050405020304" pitchFamily="18" charset="0"/>
              </a:rPr>
              <a:t>години от последно въведения нов клас антибиотици.</a:t>
            </a:r>
          </a:p>
        </p:txBody>
      </p:sp>
      <p:sp>
        <p:nvSpPr>
          <p:cNvPr id="8" name="Rectangle 7">
            <a:extLst>
              <a:ext uri="{FF2B5EF4-FFF2-40B4-BE49-F238E27FC236}">
                <a16:creationId xmlns:a16="http://schemas.microsoft.com/office/drawing/2014/main" id="{49EF376D-3098-4D18-864A-05F19C44325F}"/>
              </a:ext>
            </a:extLst>
          </p:cNvPr>
          <p:cNvSpPr/>
          <p:nvPr/>
        </p:nvSpPr>
        <p:spPr>
          <a:xfrm>
            <a:off x="7651265" y="2727230"/>
            <a:ext cx="3923351" cy="1107996"/>
          </a:xfrm>
          <a:prstGeom prst="rect">
            <a:avLst/>
          </a:prstGeom>
        </p:spPr>
        <p:txBody>
          <a:bodyPr wrap="square">
            <a:spAutoFit/>
          </a:bodyPr>
          <a:lstStyle/>
          <a:p>
            <a:pPr algn="ctr"/>
            <a:r>
              <a:rPr lang="ru-RU" sz="2200" b="1" dirty="0">
                <a:solidFill>
                  <a:srgbClr val="FF0000"/>
                </a:solidFill>
                <a:latin typeface="Times New Roman" panose="02020603050405020304" pitchFamily="18" charset="0"/>
                <a:cs typeface="Times New Roman" panose="02020603050405020304" pitchFamily="18" charset="0"/>
              </a:rPr>
              <a:t>Рутинните операции могат да станат смъртоносни само за 20 години.</a:t>
            </a:r>
            <a:endParaRPr lang="bg-BG" sz="2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657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3684A6-4CA7-4187-B172-6E643A87BA8B}"/>
              </a:ext>
            </a:extLst>
          </p:cNvPr>
          <p:cNvSpPr/>
          <p:nvPr/>
        </p:nvSpPr>
        <p:spPr>
          <a:xfrm>
            <a:off x="2150504" y="522327"/>
            <a:ext cx="7137204" cy="1569660"/>
          </a:xfrm>
          <a:prstGeom prst="rect">
            <a:avLst/>
          </a:prstGeom>
        </p:spPr>
        <p:txBody>
          <a:bodyPr wrap="square">
            <a:spAutoFit/>
          </a:bodyPr>
          <a:lstStyle/>
          <a:p>
            <a:r>
              <a:rPr lang="bg-BG" sz="2400" b="1" dirty="0">
                <a:solidFill>
                  <a:srgbClr val="FF0000"/>
                </a:solidFill>
                <a:latin typeface="Times New Roman" panose="02020603050405020304" pitchFamily="18" charset="0"/>
                <a:cs typeface="Times New Roman" panose="02020603050405020304" pitchFamily="18" charset="0"/>
              </a:rPr>
              <a:t>Приоритет: КРИТИЧНИ</a:t>
            </a:r>
          </a:p>
          <a:p>
            <a:pPr>
              <a:buFont typeface="Arial" panose="020B0604020202020204" pitchFamily="34" charset="0"/>
              <a:buChar char="•"/>
            </a:pPr>
            <a:r>
              <a:rPr lang="bg-BG" sz="2400" i="1" dirty="0">
                <a:solidFill>
                  <a:srgbClr val="3C4245"/>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Acinetobacter </a:t>
            </a:r>
            <a:r>
              <a:rPr lang="en-US" sz="2400" i="1" dirty="0" err="1">
                <a:solidFill>
                  <a:srgbClr val="FF0000"/>
                </a:solidFill>
                <a:latin typeface="Times New Roman" panose="02020603050405020304" pitchFamily="18" charset="0"/>
                <a:cs typeface="Times New Roman" panose="02020603050405020304" pitchFamily="18" charset="0"/>
              </a:rPr>
              <a:t>baumannii</a:t>
            </a:r>
            <a:r>
              <a:rPr lang="en-US" sz="2400" dirty="0">
                <a:solidFill>
                  <a:srgbClr val="FF0000"/>
                </a:solidFill>
                <a:latin typeface="Times New Roman" panose="02020603050405020304" pitchFamily="18" charset="0"/>
                <a:cs typeface="Times New Roman" panose="02020603050405020304" pitchFamily="18" charset="0"/>
              </a:rPr>
              <a:t> , </a:t>
            </a:r>
            <a:endParaRPr lang="bg-BG" sz="24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bg-BG" sz="2400" i="1" dirty="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Pseudomonas aeruginosa</a:t>
            </a:r>
            <a:r>
              <a:rPr lang="en-US" sz="2400" dirty="0">
                <a:solidFill>
                  <a:srgbClr val="FF0000"/>
                </a:solidFill>
                <a:latin typeface="Times New Roman" panose="02020603050405020304" pitchFamily="18" charset="0"/>
                <a:cs typeface="Times New Roman" panose="02020603050405020304" pitchFamily="18" charset="0"/>
              </a:rPr>
              <a:t> , </a:t>
            </a:r>
            <a:endParaRPr lang="bg-BG" sz="2400"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bg-BG" sz="2400" i="1" dirty="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Enterobacteriaceae</a:t>
            </a:r>
            <a:r>
              <a:rPr lang="en-US" sz="2400" dirty="0">
                <a:solidFill>
                  <a:srgbClr val="FF0000"/>
                </a:solidFill>
                <a:latin typeface="Times New Roman" panose="02020603050405020304" pitchFamily="18" charset="0"/>
                <a:cs typeface="Times New Roman" panose="02020603050405020304" pitchFamily="18" charset="0"/>
              </a:rPr>
              <a:t> </a:t>
            </a:r>
            <a:r>
              <a:rPr lang="bg-BG" sz="2400"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Klebsiella, </a:t>
            </a:r>
            <a:r>
              <a:rPr lang="bg-BG" sz="2400" b="1" dirty="0">
                <a:solidFill>
                  <a:srgbClr val="FF0000"/>
                </a:solidFill>
                <a:latin typeface="Times New Roman" panose="02020603050405020304" pitchFamily="18" charset="0"/>
                <a:cs typeface="Times New Roman" panose="02020603050405020304" pitchFamily="18" charset="0"/>
              </a:rPr>
              <a:t>Е.</a:t>
            </a:r>
            <a:r>
              <a:rPr lang="en-US" sz="2400" b="1" dirty="0">
                <a:solidFill>
                  <a:srgbClr val="FF0000"/>
                </a:solidFill>
                <a:latin typeface="Times New Roman" panose="02020603050405020304" pitchFamily="18" charset="0"/>
                <a:cs typeface="Times New Roman" panose="02020603050405020304" pitchFamily="18" charset="0"/>
              </a:rPr>
              <a:t>coli, Serratia</a:t>
            </a:r>
            <a:endParaRPr lang="bg-BG"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E1C56EF-29EA-49E0-AB65-82C46B461C37}"/>
              </a:ext>
            </a:extLst>
          </p:cNvPr>
          <p:cNvSpPr/>
          <p:nvPr/>
        </p:nvSpPr>
        <p:spPr>
          <a:xfrm>
            <a:off x="6272631" y="1845766"/>
            <a:ext cx="5004316" cy="2554545"/>
          </a:xfrm>
          <a:prstGeom prst="rect">
            <a:avLst/>
          </a:prstGeom>
        </p:spPr>
        <p:txBody>
          <a:bodyPr wrap="square">
            <a:spAutoFit/>
          </a:bodyPr>
          <a:lstStyle/>
          <a:p>
            <a:pPr algn="r"/>
            <a:r>
              <a:rPr lang="bg-BG" sz="3200" b="1" dirty="0">
                <a:solidFill>
                  <a:srgbClr val="3C4245"/>
                </a:solidFill>
                <a:latin typeface="Times New Roman" panose="02020603050405020304" pitchFamily="18" charset="0"/>
                <a:cs typeface="Times New Roman" panose="02020603050405020304" pitchFamily="18" charset="0"/>
              </a:rPr>
              <a:t>Списък на приоритетните патогени на СЗО за развитие на нови антибиотици</a:t>
            </a:r>
          </a:p>
          <a:p>
            <a:pPr algn="r"/>
            <a:r>
              <a:rPr lang="bg-BG" sz="3200" b="1" dirty="0" smtClean="0">
                <a:solidFill>
                  <a:srgbClr val="3C4245"/>
                </a:solidFill>
                <a:latin typeface="Times New Roman" panose="02020603050405020304" pitchFamily="18" charset="0"/>
                <a:cs typeface="Times New Roman" panose="02020603050405020304" pitchFamily="18" charset="0"/>
              </a:rPr>
              <a:t>Женева</a:t>
            </a:r>
            <a:endParaRPr lang="bg-BG" sz="3200" b="1" dirty="0">
              <a:solidFill>
                <a:srgbClr val="3C4245"/>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C81C8C9-0AB2-4D4D-92A1-3EA3907FCCAA}"/>
              </a:ext>
            </a:extLst>
          </p:cNvPr>
          <p:cNvSpPr/>
          <p:nvPr/>
        </p:nvSpPr>
        <p:spPr>
          <a:xfrm>
            <a:off x="2150505" y="5012234"/>
            <a:ext cx="3341782" cy="1323439"/>
          </a:xfrm>
          <a:prstGeom prst="rect">
            <a:avLst/>
          </a:prstGeom>
        </p:spPr>
        <p:txBody>
          <a:bodyPr wrap="square">
            <a:spAutoFit/>
          </a:bodyPr>
          <a:lstStyle/>
          <a:p>
            <a:r>
              <a:rPr lang="bg-BG" sz="2000" b="1" dirty="0">
                <a:solidFill>
                  <a:schemeClr val="accent1">
                    <a:lumMod val="75000"/>
                  </a:schemeClr>
                </a:solidFill>
                <a:latin typeface="Times New Roman" panose="02020603050405020304" pitchFamily="18" charset="0"/>
                <a:cs typeface="Times New Roman" panose="02020603050405020304" pitchFamily="18" charset="0"/>
              </a:rPr>
              <a:t>Приоритет: </a:t>
            </a:r>
            <a:r>
              <a:rPr lang="bg-BG" sz="2000" b="1" dirty="0" smtClean="0">
                <a:solidFill>
                  <a:schemeClr val="accent1">
                    <a:lumMod val="75000"/>
                  </a:schemeClr>
                </a:solidFill>
                <a:latin typeface="Times New Roman" panose="02020603050405020304" pitchFamily="18" charset="0"/>
                <a:cs typeface="Times New Roman" panose="02020603050405020304" pitchFamily="18" charset="0"/>
              </a:rPr>
              <a:t>СРЕДЕН</a:t>
            </a:r>
            <a:endParaRPr lang="bg-BG" sz="2000" b="1" dirty="0">
              <a:solidFill>
                <a:schemeClr val="accent1">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a:solidFill>
                  <a:schemeClr val="accent1">
                    <a:lumMod val="75000"/>
                  </a:schemeClr>
                </a:solidFill>
                <a:latin typeface="Times New Roman" panose="02020603050405020304" pitchFamily="18" charset="0"/>
                <a:cs typeface="Times New Roman" panose="02020603050405020304" pitchFamily="18" charset="0"/>
              </a:rPr>
              <a:t>Streptococcus pneumoniae</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endParaRPr lang="bg-BG" sz="20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err="1">
                <a:solidFill>
                  <a:schemeClr val="accent1">
                    <a:lumMod val="75000"/>
                  </a:schemeClr>
                </a:solidFill>
                <a:latin typeface="Times New Roman" panose="02020603050405020304" pitchFamily="18" charset="0"/>
                <a:cs typeface="Times New Roman" panose="02020603050405020304" pitchFamily="18" charset="0"/>
              </a:rPr>
              <a:t>Haemophilus</a:t>
            </a:r>
            <a:r>
              <a:rPr lang="en-US" sz="2000" i="1" dirty="0">
                <a:solidFill>
                  <a:schemeClr val="accent1">
                    <a:lumMod val="75000"/>
                  </a:schemeClr>
                </a:solidFill>
                <a:latin typeface="Times New Roman" panose="02020603050405020304" pitchFamily="18" charset="0"/>
                <a:cs typeface="Times New Roman" panose="02020603050405020304" pitchFamily="18" charset="0"/>
              </a:rPr>
              <a:t> influenzae</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endParaRPr lang="bg-BG" sz="20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a:solidFill>
                  <a:schemeClr val="accent1">
                    <a:lumMod val="75000"/>
                  </a:schemeClr>
                </a:solidFill>
                <a:latin typeface="Times New Roman" panose="02020603050405020304" pitchFamily="18" charset="0"/>
                <a:cs typeface="Times New Roman" panose="02020603050405020304" pitchFamily="18" charset="0"/>
              </a:rPr>
              <a:t>Shigella</a:t>
            </a:r>
            <a:r>
              <a:rPr lang="en-US" sz="2000" dirty="0">
                <a:solidFill>
                  <a:schemeClr val="accent1">
                    <a:lumMod val="75000"/>
                  </a:schemeClr>
                </a:solidFill>
                <a:latin typeface="Times New Roman" panose="02020603050405020304" pitchFamily="18" charset="0"/>
                <a:cs typeface="Times New Roman" panose="02020603050405020304" pitchFamily="18" charset="0"/>
              </a:rPr>
              <a:t> spp.</a:t>
            </a:r>
            <a:endParaRPr lang="bg-BG"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08EB998-27BA-4FB2-9176-5CF2D71661BE}"/>
              </a:ext>
            </a:extLst>
          </p:cNvPr>
          <p:cNvSpPr/>
          <p:nvPr/>
        </p:nvSpPr>
        <p:spPr>
          <a:xfrm>
            <a:off x="2150504" y="2430591"/>
            <a:ext cx="2973945" cy="2246769"/>
          </a:xfrm>
          <a:prstGeom prst="rect">
            <a:avLst/>
          </a:prstGeom>
        </p:spPr>
        <p:txBody>
          <a:bodyPr wrap="square">
            <a:spAutoFit/>
          </a:bodyPr>
          <a:lstStyle/>
          <a:p>
            <a:r>
              <a:rPr lang="bg-BG" sz="2000" b="1" dirty="0">
                <a:solidFill>
                  <a:srgbClr val="005544"/>
                </a:solidFill>
                <a:latin typeface="Times New Roman" panose="02020603050405020304" pitchFamily="18" charset="0"/>
                <a:cs typeface="Times New Roman" panose="02020603050405020304" pitchFamily="18" charset="0"/>
              </a:rPr>
              <a:t>Приоритет : ВИСОК</a:t>
            </a:r>
          </a:p>
          <a:p>
            <a:pPr marL="342900" indent="-342900">
              <a:buFont typeface="Arial" panose="020B0604020202020204" pitchFamily="34" charset="0"/>
              <a:buChar char="•"/>
            </a:pPr>
            <a:r>
              <a:rPr lang="en-US" sz="2000" i="1" dirty="0">
                <a:solidFill>
                  <a:srgbClr val="005544"/>
                </a:solidFill>
                <a:latin typeface="Times New Roman" panose="02020603050405020304" pitchFamily="18" charset="0"/>
                <a:cs typeface="Times New Roman" panose="02020603050405020304" pitchFamily="18" charset="0"/>
              </a:rPr>
              <a:t>Enterococcus faecium</a:t>
            </a:r>
            <a:r>
              <a:rPr lang="en-US" sz="2000" dirty="0">
                <a:solidFill>
                  <a:srgbClr val="005544"/>
                </a:solidFill>
                <a:latin typeface="Times New Roman" panose="02020603050405020304" pitchFamily="18" charset="0"/>
                <a:cs typeface="Times New Roman" panose="02020603050405020304" pitchFamily="18" charset="0"/>
              </a:rPr>
              <a:t> </a:t>
            </a:r>
            <a:endParaRPr lang="bg-BG" sz="2000" dirty="0">
              <a:solidFill>
                <a:srgbClr val="005544"/>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smtClean="0">
                <a:solidFill>
                  <a:srgbClr val="005544"/>
                </a:solidFill>
                <a:latin typeface="Times New Roman" panose="02020603050405020304" pitchFamily="18" charset="0"/>
                <a:cs typeface="Times New Roman" panose="02020603050405020304" pitchFamily="18" charset="0"/>
              </a:rPr>
              <a:t>   Staphylococcus </a:t>
            </a:r>
            <a:r>
              <a:rPr lang="en-US" sz="2000" i="1" dirty="0">
                <a:solidFill>
                  <a:srgbClr val="005544"/>
                </a:solidFill>
                <a:latin typeface="Times New Roman" panose="02020603050405020304" pitchFamily="18" charset="0"/>
                <a:cs typeface="Times New Roman" panose="02020603050405020304" pitchFamily="18" charset="0"/>
              </a:rPr>
              <a:t>aureus</a:t>
            </a:r>
            <a:r>
              <a:rPr lang="en-US" sz="2000" dirty="0">
                <a:solidFill>
                  <a:srgbClr val="005544"/>
                </a:solidFill>
                <a:latin typeface="Times New Roman" panose="02020603050405020304" pitchFamily="18" charset="0"/>
                <a:cs typeface="Times New Roman" panose="02020603050405020304" pitchFamily="18" charset="0"/>
              </a:rPr>
              <a:t> </a:t>
            </a:r>
            <a:endParaRPr lang="bg-BG" sz="2000" dirty="0">
              <a:solidFill>
                <a:srgbClr val="005544"/>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smtClean="0">
                <a:solidFill>
                  <a:srgbClr val="005544"/>
                </a:solidFill>
                <a:latin typeface="Times New Roman" panose="02020603050405020304" pitchFamily="18" charset="0"/>
                <a:cs typeface="Times New Roman" panose="02020603050405020304" pitchFamily="18" charset="0"/>
              </a:rPr>
              <a:t>    Helicobacter </a:t>
            </a:r>
            <a:r>
              <a:rPr lang="en-US" sz="2000" i="1" dirty="0">
                <a:solidFill>
                  <a:srgbClr val="005544"/>
                </a:solidFill>
                <a:latin typeface="Times New Roman" panose="02020603050405020304" pitchFamily="18" charset="0"/>
                <a:cs typeface="Times New Roman" panose="02020603050405020304" pitchFamily="18" charset="0"/>
              </a:rPr>
              <a:t>pylori</a:t>
            </a:r>
            <a:r>
              <a:rPr lang="en-US" sz="2000" dirty="0">
                <a:solidFill>
                  <a:srgbClr val="005544"/>
                </a:solidFill>
                <a:latin typeface="Times New Roman" panose="02020603050405020304" pitchFamily="18" charset="0"/>
                <a:cs typeface="Times New Roman" panose="02020603050405020304" pitchFamily="18" charset="0"/>
              </a:rPr>
              <a:t> </a:t>
            </a:r>
            <a:endParaRPr lang="bg-BG" sz="2000" dirty="0">
              <a:solidFill>
                <a:srgbClr val="005544"/>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smtClean="0">
                <a:solidFill>
                  <a:srgbClr val="005544"/>
                </a:solidFill>
                <a:latin typeface="Times New Roman" panose="02020603050405020304" pitchFamily="18" charset="0"/>
                <a:cs typeface="Times New Roman" panose="02020603050405020304" pitchFamily="18" charset="0"/>
              </a:rPr>
              <a:t>    Campylobacter</a:t>
            </a:r>
            <a:r>
              <a:rPr lang="en-US" sz="2000" dirty="0">
                <a:solidFill>
                  <a:srgbClr val="005544"/>
                </a:solidFill>
                <a:latin typeface="Times New Roman" panose="02020603050405020304" pitchFamily="18" charset="0"/>
                <a:cs typeface="Times New Roman" panose="02020603050405020304" pitchFamily="18" charset="0"/>
              </a:rPr>
              <a:t> spp.</a:t>
            </a:r>
            <a:endParaRPr lang="bg-BG" sz="2000" dirty="0">
              <a:solidFill>
                <a:srgbClr val="005544"/>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bg-BG" sz="2000" dirty="0">
                <a:solidFill>
                  <a:srgbClr val="005544"/>
                </a:solidFill>
                <a:latin typeface="Times New Roman" panose="02020603050405020304" pitchFamily="18" charset="0"/>
                <a:cs typeface="Times New Roman" panose="02020603050405020304" pitchFamily="18" charset="0"/>
              </a:rPr>
              <a:t> </a:t>
            </a:r>
            <a:r>
              <a:rPr lang="en-US" sz="2000" dirty="0" smtClean="0">
                <a:solidFill>
                  <a:srgbClr val="005544"/>
                </a:solidFill>
                <a:latin typeface="Times New Roman" panose="02020603050405020304" pitchFamily="18" charset="0"/>
                <a:cs typeface="Times New Roman" panose="02020603050405020304" pitchFamily="18" charset="0"/>
              </a:rPr>
              <a:t>    </a:t>
            </a:r>
            <a:r>
              <a:rPr lang="en-US" sz="2000" i="1" dirty="0" err="1" smtClean="0">
                <a:solidFill>
                  <a:srgbClr val="005544"/>
                </a:solidFill>
                <a:latin typeface="Times New Roman" panose="02020603050405020304" pitchFamily="18" charset="0"/>
                <a:cs typeface="Times New Roman" panose="02020603050405020304" pitchFamily="18" charset="0"/>
              </a:rPr>
              <a:t>Sallmonela</a:t>
            </a:r>
            <a:endParaRPr lang="bg-BG" sz="2000" i="1" dirty="0">
              <a:solidFill>
                <a:srgbClr val="005544"/>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1" dirty="0" smtClean="0">
                <a:solidFill>
                  <a:srgbClr val="005544"/>
                </a:solidFill>
                <a:latin typeface="Times New Roman" panose="02020603050405020304" pitchFamily="18" charset="0"/>
                <a:cs typeface="Times New Roman" panose="02020603050405020304" pitchFamily="18" charset="0"/>
              </a:rPr>
              <a:t>    Neisseria </a:t>
            </a:r>
            <a:r>
              <a:rPr lang="en-US" sz="2000" i="1" dirty="0">
                <a:solidFill>
                  <a:srgbClr val="005544"/>
                </a:solidFill>
                <a:latin typeface="Times New Roman" panose="02020603050405020304" pitchFamily="18" charset="0"/>
                <a:cs typeface="Times New Roman" panose="02020603050405020304" pitchFamily="18" charset="0"/>
              </a:rPr>
              <a:t>gonorrhoeae</a:t>
            </a:r>
            <a:r>
              <a:rPr lang="en-US" sz="2000" dirty="0">
                <a:solidFill>
                  <a:srgbClr val="3C4245"/>
                </a:solidFill>
                <a:latin typeface="Times New Roman" panose="02020603050405020304" pitchFamily="18" charset="0"/>
                <a:cs typeface="Times New Roman" panose="02020603050405020304" pitchFamily="18" charset="0"/>
              </a:rPr>
              <a:t> </a:t>
            </a:r>
            <a:endParaRPr lang="bg-BG" sz="2000" dirty="0">
              <a:solidFill>
                <a:srgbClr val="3C4245"/>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5DF852D-59BB-4BB0-A814-B87A4595B266}"/>
              </a:ext>
            </a:extLst>
          </p:cNvPr>
          <p:cNvPicPr>
            <a:picLocks noChangeAspect="1"/>
          </p:cNvPicPr>
          <p:nvPr/>
        </p:nvPicPr>
        <p:blipFill>
          <a:blip r:embed="rId2"/>
          <a:stretch>
            <a:fillRect/>
          </a:stretch>
        </p:blipFill>
        <p:spPr>
          <a:xfrm>
            <a:off x="915054" y="522327"/>
            <a:ext cx="936135" cy="936135"/>
          </a:xfrm>
          <a:prstGeom prst="rect">
            <a:avLst/>
          </a:prstGeom>
        </p:spPr>
      </p:pic>
      <p:pic>
        <p:nvPicPr>
          <p:cNvPr id="13" name="Picture 12">
            <a:extLst>
              <a:ext uri="{FF2B5EF4-FFF2-40B4-BE49-F238E27FC236}">
                <a16:creationId xmlns:a16="http://schemas.microsoft.com/office/drawing/2014/main" id="{5B52104C-1351-49EF-B3A9-2BD4270F245E}"/>
              </a:ext>
            </a:extLst>
          </p:cNvPr>
          <p:cNvPicPr>
            <a:picLocks noChangeAspect="1"/>
          </p:cNvPicPr>
          <p:nvPr/>
        </p:nvPicPr>
        <p:blipFill>
          <a:blip r:embed="rId3"/>
          <a:stretch>
            <a:fillRect/>
          </a:stretch>
        </p:blipFill>
        <p:spPr>
          <a:xfrm>
            <a:off x="762000" y="4804859"/>
            <a:ext cx="1089188" cy="1009973"/>
          </a:xfrm>
          <a:prstGeom prst="rect">
            <a:avLst/>
          </a:prstGeom>
        </p:spPr>
      </p:pic>
      <p:pic>
        <p:nvPicPr>
          <p:cNvPr id="18434" name="Picture 2" descr="Ð ÐµÐ·ÑÐ»ÑÐ°Ñ Ñ Ð¸Ð·Ð¾Ð±ÑÐ°Ð¶ÐµÐ½Ð¸Ðµ Ð·Ð° 2">
            <a:extLst>
              <a:ext uri="{FF2B5EF4-FFF2-40B4-BE49-F238E27FC236}">
                <a16:creationId xmlns:a16="http://schemas.microsoft.com/office/drawing/2014/main" id="{7346BD37-5B79-4D6F-94B7-42D66BCA3FC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5053" y="2382108"/>
            <a:ext cx="936135" cy="9361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D4EAE84-90B1-4569-A986-1CF9B56DCD47}"/>
              </a:ext>
            </a:extLst>
          </p:cNvPr>
          <p:cNvPicPr>
            <a:picLocks noChangeAspect="1"/>
          </p:cNvPicPr>
          <p:nvPr/>
        </p:nvPicPr>
        <p:blipFill>
          <a:blip r:embed="rId5"/>
          <a:stretch>
            <a:fillRect/>
          </a:stretch>
        </p:blipFill>
        <p:spPr>
          <a:xfrm>
            <a:off x="9287708" y="4552384"/>
            <a:ext cx="1968220" cy="612748"/>
          </a:xfrm>
          <a:prstGeom prst="rect">
            <a:avLst/>
          </a:prstGeom>
        </p:spPr>
      </p:pic>
    </p:spTree>
    <p:extLst>
      <p:ext uri="{BB962C8B-B14F-4D97-AF65-F5344CB8AC3E}">
        <p14:creationId xmlns:p14="http://schemas.microsoft.com/office/powerpoint/2010/main" val="622005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0ED622-A4B7-4142-972D-40F24288CA6A}"/>
              </a:ext>
            </a:extLst>
          </p:cNvPr>
          <p:cNvSpPr/>
          <p:nvPr/>
        </p:nvSpPr>
        <p:spPr>
          <a:xfrm>
            <a:off x="749588" y="19747"/>
            <a:ext cx="10692821" cy="1077218"/>
          </a:xfrm>
          <a:prstGeom prst="rect">
            <a:avLst/>
          </a:prstGeom>
        </p:spPr>
        <p:txBody>
          <a:bodyPr wrap="square">
            <a:spAutoFit/>
          </a:bodyPr>
          <a:lstStyle/>
          <a:p>
            <a:pPr algn="ctr"/>
            <a:r>
              <a:rPr lang="ru-RU" sz="3200" b="1" dirty="0">
                <a:solidFill>
                  <a:srgbClr val="7030A0"/>
                </a:solidFill>
                <a:latin typeface="Times New Roman" panose="02020603050405020304" pitchFamily="18" charset="0"/>
                <a:cs typeface="Times New Roman" panose="02020603050405020304" pitchFamily="18" charset="0"/>
              </a:rPr>
              <a:t>Фокус върху идентифицирането </a:t>
            </a:r>
          </a:p>
          <a:p>
            <a:pPr algn="ctr"/>
            <a:r>
              <a:rPr lang="ru-RU" sz="3200" b="1" dirty="0">
                <a:solidFill>
                  <a:srgbClr val="7030A0"/>
                </a:solidFill>
                <a:latin typeface="Times New Roman" panose="02020603050405020304" pitchFamily="18" charset="0"/>
                <a:cs typeface="Times New Roman" panose="02020603050405020304" pitchFamily="18" charset="0"/>
              </a:rPr>
              <a:t>на нови и допълващи антимикробни агенти</a:t>
            </a:r>
          </a:p>
        </p:txBody>
      </p:sp>
      <p:sp>
        <p:nvSpPr>
          <p:cNvPr id="10" name="Rectangle 9">
            <a:extLst>
              <a:ext uri="{FF2B5EF4-FFF2-40B4-BE49-F238E27FC236}">
                <a16:creationId xmlns:a16="http://schemas.microsoft.com/office/drawing/2014/main" id="{8BC045CE-8BCE-4004-84B7-D3DE901B1E04}"/>
              </a:ext>
            </a:extLst>
          </p:cNvPr>
          <p:cNvSpPr/>
          <p:nvPr/>
        </p:nvSpPr>
        <p:spPr>
          <a:xfrm>
            <a:off x="4411123" y="3914943"/>
            <a:ext cx="6096000" cy="369332"/>
          </a:xfrm>
          <a:prstGeom prst="rect">
            <a:avLst/>
          </a:prstGeom>
        </p:spPr>
        <p:txBody>
          <a:bodyPr>
            <a:spAutoFit/>
          </a:bodyPr>
          <a:lstStyle/>
          <a:p>
            <a:endParaRPr lang="bg-BG" dirty="0">
              <a:solidFill>
                <a:srgbClr val="006561"/>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3182F3A-0CFC-453A-8548-6C57565CD1D5}"/>
              </a:ext>
            </a:extLst>
          </p:cNvPr>
          <p:cNvSpPr/>
          <p:nvPr/>
        </p:nvSpPr>
        <p:spPr>
          <a:xfrm>
            <a:off x="580201" y="1109589"/>
            <a:ext cx="11038220" cy="5262979"/>
          </a:xfrm>
          <a:prstGeom prst="rect">
            <a:avLst/>
          </a:prstGeom>
          <a:ln w="28575">
            <a:solidFill>
              <a:srgbClr val="006561"/>
            </a:solidFill>
          </a:ln>
        </p:spPr>
        <p:txBody>
          <a:bodyPr wrap="square">
            <a:spAutoFit/>
          </a:bodyPr>
          <a:lstStyle/>
          <a:p>
            <a:pPr algn="ctr"/>
            <a:r>
              <a:rPr lang="ru-RU" sz="2800" b="1" cap="all" dirty="0" smtClean="0">
                <a:solidFill>
                  <a:srgbClr val="006561"/>
                </a:solidFill>
                <a:latin typeface="Times New Roman" panose="02020603050405020304" pitchFamily="18" charset="0"/>
                <a:cs typeface="Times New Roman" panose="02020603050405020304" pitchFamily="18" charset="0"/>
              </a:rPr>
              <a:t> </a:t>
            </a:r>
            <a:endParaRPr lang="ru-RU" sz="2800" b="1" cap="all" dirty="0">
              <a:solidFill>
                <a:srgbClr val="006561"/>
              </a:solidFill>
              <a:latin typeface="Times New Roman" panose="02020603050405020304" pitchFamily="18" charset="0"/>
              <a:cs typeface="Times New Roman" panose="02020603050405020304" pitchFamily="18" charset="0"/>
            </a:endParaRPr>
          </a:p>
          <a:p>
            <a:pPr algn="ctr"/>
            <a:endParaRPr lang="ru-RU" sz="2000" b="1" cap="all" dirty="0">
              <a:solidFill>
                <a:srgbClr val="006561"/>
              </a:solidFill>
              <a:latin typeface="Times New Roman" panose="02020603050405020304" pitchFamily="18" charset="0"/>
              <a:cs typeface="Times New Roman" panose="02020603050405020304" pitchFamily="18" charset="0"/>
            </a:endParaRPr>
          </a:p>
          <a:p>
            <a:pPr algn="ctr"/>
            <a:r>
              <a:rPr lang="ru-RU" sz="2800" b="1" dirty="0">
                <a:solidFill>
                  <a:srgbClr val="0065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ДОКЛАД</a:t>
            </a:r>
          </a:p>
          <a:p>
            <a:pPr algn="ctr"/>
            <a:endParaRPr lang="ru-RU" sz="2000" dirty="0">
              <a:solidFill>
                <a:srgbClr val="006561"/>
              </a:solidFill>
              <a:latin typeface="Times New Roman" panose="02020603050405020304" pitchFamily="18" charset="0"/>
              <a:cs typeface="Times New Roman" panose="02020603050405020304" pitchFamily="18" charset="0"/>
            </a:endParaRPr>
          </a:p>
          <a:p>
            <a:pPr algn="ctr"/>
            <a:r>
              <a:rPr lang="ru-RU" sz="2000" b="1" dirty="0">
                <a:solidFill>
                  <a:srgbClr val="006561"/>
                </a:solidFill>
                <a:latin typeface="Times New Roman" panose="02020603050405020304" pitchFamily="18" charset="0"/>
                <a:cs typeface="Times New Roman" panose="02020603050405020304" pitchFamily="18" charset="0"/>
              </a:rPr>
              <a:t>"Антибактериални агенти в клиничното развитие - анализ на антибактериално клинично развитие, включително Mycobacterium tuberculosis" </a:t>
            </a:r>
          </a:p>
          <a:p>
            <a:pPr algn="ctr"/>
            <a:endParaRPr lang="ru-RU" sz="2000" b="1" dirty="0">
              <a:solidFill>
                <a:srgbClr val="006561"/>
              </a:solidFill>
              <a:latin typeface="Times New Roman" panose="02020603050405020304" pitchFamily="18" charset="0"/>
              <a:cs typeface="Times New Roman" panose="02020603050405020304" pitchFamily="18" charset="0"/>
            </a:endParaRPr>
          </a:p>
          <a:p>
            <a:pPr algn="just"/>
            <a:r>
              <a:rPr lang="ru-RU" sz="2000" dirty="0">
                <a:solidFill>
                  <a:srgbClr val="006561"/>
                </a:solidFill>
                <a:latin typeface="Times New Roman" panose="02020603050405020304" pitchFamily="18" charset="0"/>
                <a:cs typeface="Times New Roman" panose="02020603050405020304" pitchFamily="18" charset="0"/>
              </a:rPr>
              <a:t>- показва сериозна липса на нови антибиотици в процес на разработване, за да се противодейства на нарастващата заплаха от антимикробна резистентност. </a:t>
            </a:r>
            <a:r>
              <a:rPr lang="ru-RU" sz="2000" b="1" dirty="0">
                <a:solidFill>
                  <a:srgbClr val="FF0000"/>
                </a:solidFill>
                <a:latin typeface="Times New Roman" panose="02020603050405020304" pitchFamily="18" charset="0"/>
                <a:cs typeface="Times New Roman" panose="02020603050405020304" pitchFamily="18" charset="0"/>
              </a:rPr>
              <a:t>Повечето от лекарствата, които понастоящем са в клинично развитие, са модификации на съществуващите класове антибиотици и </a:t>
            </a:r>
            <a:r>
              <a:rPr lang="en-US" sz="2000" b="1" dirty="0">
                <a:solidFill>
                  <a:srgbClr val="FF0000"/>
                </a:solidFill>
                <a:latin typeface="Times New Roman" panose="02020603050405020304" pitchFamily="18" charset="0"/>
                <a:cs typeface="Times New Roman" panose="02020603050405020304" pitchFamily="18" charset="0"/>
              </a:rPr>
              <a:t> </a:t>
            </a:r>
            <a:r>
              <a:rPr lang="bg-BG" sz="2000" b="1" dirty="0">
                <a:solidFill>
                  <a:srgbClr val="FF0000"/>
                </a:solidFill>
                <a:latin typeface="Times New Roman" panose="02020603050405020304" pitchFamily="18" charset="0"/>
                <a:cs typeface="Times New Roman" panose="02020603050405020304" pitchFamily="18" charset="0"/>
              </a:rPr>
              <a:t> </a:t>
            </a:r>
            <a:r>
              <a:rPr lang="bg-BG" sz="2000" b="1" dirty="0" smtClean="0">
                <a:solidFill>
                  <a:srgbClr val="FF0000"/>
                </a:solidFill>
                <a:latin typeface="Times New Roman" panose="02020603050405020304" pitchFamily="18" charset="0"/>
                <a:cs typeface="Times New Roman" panose="02020603050405020304" pitchFamily="18" charset="0"/>
              </a:rPr>
              <a:t>имат </a:t>
            </a:r>
            <a:r>
              <a:rPr lang="ru-RU" sz="2000" b="1" dirty="0" smtClean="0">
                <a:solidFill>
                  <a:srgbClr val="FF0000"/>
                </a:solidFill>
                <a:latin typeface="Times New Roman" panose="02020603050405020304" pitchFamily="18" charset="0"/>
                <a:cs typeface="Times New Roman" panose="02020603050405020304" pitchFamily="18" charset="0"/>
              </a:rPr>
              <a:t> </a:t>
            </a:r>
            <a:r>
              <a:rPr lang="ru-RU" sz="2000" b="1" dirty="0">
                <a:solidFill>
                  <a:srgbClr val="FF0000"/>
                </a:solidFill>
                <a:latin typeface="Times New Roman" panose="02020603050405020304" pitchFamily="18" charset="0"/>
                <a:cs typeface="Times New Roman" panose="02020603050405020304" pitchFamily="18" charset="0"/>
              </a:rPr>
              <a:t>само краткосрочни решения.</a:t>
            </a:r>
            <a:r>
              <a:rPr lang="ru-RU" sz="2000" dirty="0">
                <a:solidFill>
                  <a:srgbClr val="FF0000"/>
                </a:solidFill>
                <a:latin typeface="Times New Roman" panose="02020603050405020304" pitchFamily="18" charset="0"/>
                <a:cs typeface="Times New Roman" panose="02020603050405020304" pitchFamily="18" charset="0"/>
              </a:rPr>
              <a:t> </a:t>
            </a:r>
            <a:r>
              <a:rPr lang="ru-RU" sz="2000" dirty="0">
                <a:solidFill>
                  <a:srgbClr val="006561"/>
                </a:solidFill>
                <a:latin typeface="Times New Roman" panose="02020603050405020304" pitchFamily="18" charset="0"/>
                <a:cs typeface="Times New Roman" panose="02020603050405020304" pitchFamily="18" charset="0"/>
              </a:rPr>
              <a:t>В доклада са намерени много малко потенциални възможности за лечение на тези антибиотично-резистентни инфекции, идентифицирани от СЗО, които представляват най-голямата заплаха за здравето, включително устойчива на антибиотици туберкулоза, която убива около 250 000 души всяка година, както и </a:t>
            </a:r>
            <a:r>
              <a:rPr lang="en-US" sz="2000" dirty="0">
                <a:solidFill>
                  <a:srgbClr val="006561"/>
                </a:solidFill>
                <a:latin typeface="Times New Roman" panose="02020603050405020304" pitchFamily="18" charset="0"/>
                <a:cs typeface="Times New Roman" panose="02020603050405020304" pitchFamily="18" charset="0"/>
              </a:rPr>
              <a:t>GRAM </a:t>
            </a:r>
            <a:r>
              <a:rPr lang="bg-BG" sz="2000" dirty="0">
                <a:solidFill>
                  <a:srgbClr val="006561"/>
                </a:solidFill>
                <a:latin typeface="Times New Roman" panose="02020603050405020304" pitchFamily="18" charset="0"/>
                <a:cs typeface="Times New Roman" panose="02020603050405020304" pitchFamily="18" charset="0"/>
              </a:rPr>
              <a:t>негативни патогени, които могат да убиват пациенти само за няколко дни поради липса на </a:t>
            </a:r>
            <a:r>
              <a:rPr lang="ru-RU" sz="2000" dirty="0">
                <a:solidFill>
                  <a:srgbClr val="006561"/>
                </a:solidFill>
                <a:latin typeface="Times New Roman" panose="02020603050405020304" pitchFamily="18" charset="0"/>
                <a:cs typeface="Times New Roman" panose="02020603050405020304" pitchFamily="18" charset="0"/>
              </a:rPr>
              <a:t> възможно лечение. </a:t>
            </a:r>
            <a:endParaRPr lang="ru-RU" sz="2000" b="1" dirty="0">
              <a:solidFill>
                <a:srgbClr val="006561"/>
              </a:solidFill>
              <a:latin typeface="Times New Roman" panose="02020603050405020304" pitchFamily="18" charset="0"/>
              <a:cs typeface="Times New Roman" panose="02020603050405020304" pitchFamily="18" charset="0"/>
            </a:endParaRPr>
          </a:p>
        </p:txBody>
      </p:sp>
      <p:sp>
        <p:nvSpPr>
          <p:cNvPr id="13" name="AutoShape 2" descr="Ð£ Ð´Ð¾Ð¼Ð°">
            <a:extLst>
              <a:ext uri="{FF2B5EF4-FFF2-40B4-BE49-F238E27FC236}">
                <a16:creationId xmlns:a16="http://schemas.microsoft.com/office/drawing/2014/main" id="{6378C8E0-ED9D-4539-AED7-5CC87763F6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sp>
        <p:nvSpPr>
          <p:cNvPr id="14" name="AutoShape 4" descr="Ð£ Ð´Ð¾Ð¼Ð°">
            <a:extLst>
              <a:ext uri="{FF2B5EF4-FFF2-40B4-BE49-F238E27FC236}">
                <a16:creationId xmlns:a16="http://schemas.microsoft.com/office/drawing/2014/main" id="{04BC87EA-7AD7-4EE1-9FD9-4A0DD8634FAC}"/>
              </a:ext>
            </a:extLst>
          </p:cNvPr>
          <p:cNvSpPr>
            <a:spLocks noChangeAspect="1" noChangeArrowheads="1"/>
          </p:cNvSpPr>
          <p:nvPr/>
        </p:nvSpPr>
        <p:spPr bwMode="auto">
          <a:xfrm>
            <a:off x="3538330" y="8784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pic>
        <p:nvPicPr>
          <p:cNvPr id="16" name="Picture 15">
            <a:extLst>
              <a:ext uri="{FF2B5EF4-FFF2-40B4-BE49-F238E27FC236}">
                <a16:creationId xmlns:a16="http://schemas.microsoft.com/office/drawing/2014/main" id="{3048D9DB-0227-4C0A-8070-6B26F383FE48}"/>
              </a:ext>
            </a:extLst>
          </p:cNvPr>
          <p:cNvPicPr>
            <a:picLocks noChangeAspect="1"/>
          </p:cNvPicPr>
          <p:nvPr/>
        </p:nvPicPr>
        <p:blipFill>
          <a:blip r:embed="rId3"/>
          <a:stretch>
            <a:fillRect/>
          </a:stretch>
        </p:blipFill>
        <p:spPr>
          <a:xfrm>
            <a:off x="8580449" y="1430508"/>
            <a:ext cx="2587694" cy="805441"/>
          </a:xfrm>
          <a:prstGeom prst="rect">
            <a:avLst/>
          </a:prstGeom>
        </p:spPr>
      </p:pic>
      <p:sp>
        <p:nvSpPr>
          <p:cNvPr id="4" name="Rectangle 3">
            <a:extLst>
              <a:ext uri="{FF2B5EF4-FFF2-40B4-BE49-F238E27FC236}">
                <a16:creationId xmlns:a16="http://schemas.microsoft.com/office/drawing/2014/main" id="{12E51BEF-BCCA-46F1-BADB-F9626E8E4CA2}"/>
              </a:ext>
            </a:extLst>
          </p:cNvPr>
          <p:cNvSpPr/>
          <p:nvPr/>
        </p:nvSpPr>
        <p:spPr>
          <a:xfrm>
            <a:off x="268778" y="6409549"/>
            <a:ext cx="11349643" cy="338554"/>
          </a:xfrm>
          <a:prstGeom prst="rect">
            <a:avLst/>
          </a:prstGeom>
        </p:spPr>
        <p:txBody>
          <a:bodyPr wrap="square">
            <a:spAutoFit/>
          </a:bodyPr>
          <a:lstStyle/>
          <a:p>
            <a:pPr algn="r"/>
            <a:r>
              <a:rPr lang="en-US" sz="1600" i="1" dirty="0">
                <a:solidFill>
                  <a:srgbClr val="006561"/>
                </a:solidFill>
                <a:latin typeface="Times New Roman" panose="02020603050405020304" pitchFamily="18" charset="0"/>
                <a:cs typeface="Times New Roman" panose="02020603050405020304" pitchFamily="18" charset="0"/>
              </a:rPr>
              <a:t>http://apps.who.int/iris/bitstream/handle/10665/258965/WHO-EMP-IAU-2017</a:t>
            </a:r>
            <a:endParaRPr lang="bg-BG" sz="1600" i="1" dirty="0">
              <a:solidFill>
                <a:srgbClr val="0065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572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8D56A-A663-41DA-8AE8-7B3DEAACCD9B}"/>
              </a:ext>
            </a:extLst>
          </p:cNvPr>
          <p:cNvPicPr>
            <a:picLocks noChangeAspect="1"/>
          </p:cNvPicPr>
          <p:nvPr/>
        </p:nvPicPr>
        <p:blipFill>
          <a:blip r:embed="rId2"/>
          <a:stretch>
            <a:fillRect/>
          </a:stretch>
        </p:blipFill>
        <p:spPr>
          <a:xfrm>
            <a:off x="1300768" y="729480"/>
            <a:ext cx="2584351" cy="4711889"/>
          </a:xfrm>
          <a:prstGeom prst="rect">
            <a:avLst/>
          </a:prstGeom>
        </p:spPr>
      </p:pic>
      <p:sp>
        <p:nvSpPr>
          <p:cNvPr id="4" name="object 2">
            <a:extLst>
              <a:ext uri="{FF2B5EF4-FFF2-40B4-BE49-F238E27FC236}">
                <a16:creationId xmlns:a16="http://schemas.microsoft.com/office/drawing/2014/main" id="{2E04FF09-7BA4-4D33-A0AD-49BD0E6216E4}"/>
              </a:ext>
            </a:extLst>
          </p:cNvPr>
          <p:cNvSpPr txBox="1">
            <a:spLocks/>
          </p:cNvSpPr>
          <p:nvPr/>
        </p:nvSpPr>
        <p:spPr>
          <a:xfrm>
            <a:off x="3765626" y="2941885"/>
            <a:ext cx="7421525" cy="1529297"/>
          </a:xfrm>
          <a:prstGeom prst="rect">
            <a:avLst/>
          </a:prstGeom>
        </p:spPr>
        <p:txBody>
          <a:bodyPr vert="horz" wrap="square" lIns="0" tIns="508667"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21640">
              <a:lnSpc>
                <a:spcPct val="100000"/>
              </a:lnSpc>
            </a:pPr>
            <a:r>
              <a:rPr lang="ru-RU" sz="6600" b="1" spc="-5" dirty="0">
                <a:latin typeface="Times New Roman" panose="02020603050405020304" pitchFamily="18" charset="0"/>
                <a:cs typeface="Times New Roman" panose="02020603050405020304" pitchFamily="18" charset="0"/>
              </a:rPr>
              <a:t>Последици... </a:t>
            </a:r>
          </a:p>
        </p:txBody>
      </p:sp>
    </p:spTree>
    <p:extLst>
      <p:ext uri="{BB962C8B-B14F-4D97-AF65-F5344CB8AC3E}">
        <p14:creationId xmlns:p14="http://schemas.microsoft.com/office/powerpoint/2010/main" val="310273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B51D05-954E-46C9-A6D1-A3146A31F7F0}"/>
              </a:ext>
            </a:extLst>
          </p:cNvPr>
          <p:cNvPicPr>
            <a:picLocks noChangeAspect="1"/>
          </p:cNvPicPr>
          <p:nvPr/>
        </p:nvPicPr>
        <p:blipFill rotWithShape="1">
          <a:blip r:embed="rId2"/>
          <a:srcRect l="1804" r="4482"/>
          <a:stretch/>
        </p:blipFill>
        <p:spPr>
          <a:xfrm>
            <a:off x="643128" y="836549"/>
            <a:ext cx="4960694" cy="5184901"/>
          </a:xfrm>
          <a:prstGeom prst="rect">
            <a:avLst/>
          </a:prstGeom>
        </p:spPr>
      </p:pic>
      <p:pic>
        <p:nvPicPr>
          <p:cNvPr id="8" name="Picture 7">
            <a:extLst>
              <a:ext uri="{FF2B5EF4-FFF2-40B4-BE49-F238E27FC236}">
                <a16:creationId xmlns:a16="http://schemas.microsoft.com/office/drawing/2014/main" id="{08A5092B-618A-4705-B0FD-1AF197FB316B}"/>
              </a:ext>
            </a:extLst>
          </p:cNvPr>
          <p:cNvPicPr>
            <a:picLocks noChangeAspect="1"/>
          </p:cNvPicPr>
          <p:nvPr/>
        </p:nvPicPr>
        <p:blipFill>
          <a:blip r:embed="rId3"/>
          <a:stretch>
            <a:fillRect/>
          </a:stretch>
        </p:blipFill>
        <p:spPr>
          <a:xfrm>
            <a:off x="1692186" y="5342692"/>
            <a:ext cx="728194" cy="574494"/>
          </a:xfrm>
          <a:prstGeom prst="rect">
            <a:avLst/>
          </a:prstGeom>
        </p:spPr>
      </p:pic>
      <p:sp>
        <p:nvSpPr>
          <p:cNvPr id="5" name="Rectangle 4">
            <a:extLst>
              <a:ext uri="{FF2B5EF4-FFF2-40B4-BE49-F238E27FC236}">
                <a16:creationId xmlns:a16="http://schemas.microsoft.com/office/drawing/2014/main" id="{F62E9E64-F563-4E67-9AC1-B0735C2EE4B1}"/>
              </a:ext>
            </a:extLst>
          </p:cNvPr>
          <p:cNvSpPr/>
          <p:nvPr/>
        </p:nvSpPr>
        <p:spPr>
          <a:xfrm>
            <a:off x="5990083" y="1686432"/>
            <a:ext cx="5111114" cy="3046988"/>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bg-BG" sz="4800" b="1" dirty="0">
                <a:latin typeface="Times New Roman" panose="02020603050405020304" pitchFamily="18" charset="0"/>
                <a:cs typeface="Times New Roman" panose="02020603050405020304" pitchFamily="18" charset="0"/>
              </a:rPr>
              <a:t>Как да се подпомогнат и съхранят антибиотиците?</a:t>
            </a:r>
            <a:endPar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894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758" y="94657"/>
            <a:ext cx="9824484" cy="957925"/>
          </a:xfrm>
        </p:spPr>
        <p:txBody>
          <a:bodyPr>
            <a:noAutofit/>
          </a:bodyPr>
          <a:lstStyle/>
          <a:p>
            <a:pPr algn="ctr"/>
            <a:r>
              <a:rPr lang="bg-BG" sz="3600" b="1" dirty="0">
                <a:solidFill>
                  <a:srgbClr val="7030A0"/>
                </a:solidFill>
                <a:latin typeface="Times New Roman" panose="02020603050405020304" pitchFamily="18" charset="0"/>
                <a:cs typeface="Times New Roman" panose="02020603050405020304" pitchFamily="18" charset="0"/>
              </a:rPr>
              <a:t>Рисковите фактори от развитие </a:t>
            </a:r>
            <a:br>
              <a:rPr lang="bg-BG" sz="3600" b="1" dirty="0">
                <a:solidFill>
                  <a:srgbClr val="7030A0"/>
                </a:solidFill>
                <a:latin typeface="Times New Roman" panose="02020603050405020304" pitchFamily="18" charset="0"/>
                <a:cs typeface="Times New Roman" panose="02020603050405020304" pitchFamily="18" charset="0"/>
              </a:rPr>
            </a:br>
            <a:r>
              <a:rPr lang="bg-BG" sz="3600" b="1" dirty="0">
                <a:solidFill>
                  <a:srgbClr val="7030A0"/>
                </a:solidFill>
                <a:latin typeface="Times New Roman" panose="02020603050405020304" pitchFamily="18" charset="0"/>
                <a:cs typeface="Times New Roman" panose="02020603050405020304" pitchFamily="18" charset="0"/>
              </a:rPr>
              <a:t>на резистентни щамове</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41598" y="1204982"/>
            <a:ext cx="11108804" cy="5361279"/>
          </a:xfrm>
          <a:ln w="76200" cmpd="thickThin">
            <a:solidFill>
              <a:srgbClr val="C00000"/>
            </a:solidFill>
          </a:ln>
        </p:spPr>
        <p:txBody>
          <a:bodyPr>
            <a:noAutofit/>
          </a:bodyPr>
          <a:lstStyle/>
          <a:p>
            <a:r>
              <a:rPr lang="bg-BG" sz="2400" dirty="0">
                <a:latin typeface="Times New Roman" panose="02020603050405020304" pitchFamily="18" charset="0"/>
                <a:cs typeface="Times New Roman" panose="02020603050405020304" pitchFamily="18" charset="0"/>
              </a:rPr>
              <a:t>Основният рисков фактор за възникване на резистентни щамове е </a:t>
            </a:r>
            <a:r>
              <a:rPr lang="bg-BG" sz="2400" dirty="0" smtClean="0">
                <a:latin typeface="Times New Roman" panose="02020603050405020304" pitchFamily="18" charset="0"/>
                <a:cs typeface="Times New Roman" panose="02020603050405020304" pitchFamily="18" charset="0"/>
              </a:rPr>
              <a:t>предшестващо </a:t>
            </a:r>
            <a:r>
              <a:rPr lang="bg-BG" sz="2400" dirty="0">
                <a:latin typeface="Times New Roman" panose="02020603050405020304" pitchFamily="18" charset="0"/>
                <a:cs typeface="Times New Roman" panose="02020603050405020304" pitchFamily="18" charset="0"/>
              </a:rPr>
              <a:t>антибиотично лечение</a:t>
            </a:r>
          </a:p>
          <a:p>
            <a:pPr marL="812800" marR="1023619" lvl="1" indent="-342900" algn="just">
              <a:lnSpc>
                <a:spcPct val="120000"/>
              </a:lnSpc>
              <a:buFont typeface="Wingdings" panose="05000000000000000000" pitchFamily="2" charset="2"/>
              <a:buChar char="ü"/>
              <a:tabLst>
                <a:tab pos="354330" algn="l"/>
              </a:tabLst>
            </a:pPr>
            <a:r>
              <a:rPr lang="bg-BG" b="1" spc="-5" dirty="0">
                <a:latin typeface="Times New Roman" panose="02020603050405020304" pitchFamily="18" charset="0"/>
                <a:cs typeface="Times New Roman" panose="02020603050405020304" pitchFamily="18" charset="0"/>
              </a:rPr>
              <a:t>Широка и неуместна употреба „на сляпо“ на антибиотици стимулира развитието нa резистентност</a:t>
            </a:r>
          </a:p>
          <a:p>
            <a:pPr marL="812800" marR="1023619" lvl="1" indent="-342900">
              <a:lnSpc>
                <a:spcPct val="120000"/>
              </a:lnSpc>
              <a:buFont typeface="Wingdings" panose="05000000000000000000" pitchFamily="2" charset="2"/>
              <a:buChar char="ü"/>
              <a:tabLst>
                <a:tab pos="354330" algn="l"/>
              </a:tabLst>
            </a:pPr>
            <a:r>
              <a:rPr lang="bg-BG" spc="-5" dirty="0">
                <a:latin typeface="Times New Roman" panose="02020603050405020304" pitchFamily="18" charset="0"/>
                <a:cs typeface="Times New Roman" panose="02020603050405020304" pitchFamily="18" charset="0"/>
              </a:rPr>
              <a:t>Пациентите </a:t>
            </a:r>
            <a:r>
              <a:rPr lang="bg-BG" dirty="0">
                <a:latin typeface="Times New Roman" panose="02020603050405020304" pitchFamily="18" charset="0"/>
                <a:cs typeface="Times New Roman" panose="02020603050405020304" pitchFamily="18" charset="0"/>
              </a:rPr>
              <a:t>не </a:t>
            </a:r>
            <a:r>
              <a:rPr lang="bg-BG" spc="-5" dirty="0">
                <a:latin typeface="Times New Roman" panose="02020603050405020304" pitchFamily="18" charset="0"/>
                <a:cs typeface="Times New Roman" panose="02020603050405020304" pitchFamily="18" charset="0"/>
              </a:rPr>
              <a:t>завършват предписания </a:t>
            </a:r>
            <a:r>
              <a:rPr lang="bg-BG" dirty="0">
                <a:latin typeface="Times New Roman" panose="02020603050405020304" pitchFamily="18" charset="0"/>
                <a:cs typeface="Times New Roman" panose="02020603050405020304" pitchFamily="18" charset="0"/>
              </a:rPr>
              <a:t>пълен</a:t>
            </a:r>
            <a:r>
              <a:rPr lang="bg-BG" spc="-5" dirty="0">
                <a:latin typeface="Times New Roman" panose="02020603050405020304" pitchFamily="18" charset="0"/>
                <a:cs typeface="Times New Roman" panose="02020603050405020304" pitchFamily="18" charset="0"/>
              </a:rPr>
              <a:t>  антибиотичен курс или пропускат</a:t>
            </a:r>
            <a:r>
              <a:rPr lang="bg-BG" spc="-80" dirty="0">
                <a:latin typeface="Times New Roman" panose="02020603050405020304" pitchFamily="18" charset="0"/>
                <a:cs typeface="Times New Roman" panose="02020603050405020304" pitchFamily="18" charset="0"/>
              </a:rPr>
              <a:t> </a:t>
            </a:r>
            <a:r>
              <a:rPr lang="bg-BG" spc="-5" dirty="0">
                <a:latin typeface="Times New Roman" panose="02020603050405020304" pitchFamily="18" charset="0"/>
                <a:cs typeface="Times New Roman" panose="02020603050405020304" pitchFamily="18" charset="0"/>
              </a:rPr>
              <a:t>приеми</a:t>
            </a:r>
            <a:endParaRPr lang="bg-BG" dirty="0">
              <a:latin typeface="Times New Roman" panose="02020603050405020304" pitchFamily="18" charset="0"/>
              <a:cs typeface="Times New Roman" panose="02020603050405020304" pitchFamily="18" charset="0"/>
            </a:endParaRPr>
          </a:p>
          <a:p>
            <a:pPr marL="812800" marR="1023619" lvl="1" indent="-342900">
              <a:lnSpc>
                <a:spcPct val="120000"/>
              </a:lnSpc>
              <a:buFont typeface="Wingdings" panose="05000000000000000000" pitchFamily="2" charset="2"/>
              <a:buChar char="ü"/>
              <a:tabLst>
                <a:tab pos="354330" algn="l"/>
              </a:tabLst>
            </a:pPr>
            <a:r>
              <a:rPr lang="bg-BG" spc="-5" dirty="0">
                <a:latin typeface="Times New Roman" panose="02020603050405020304" pitchFamily="18" charset="0"/>
                <a:cs typeface="Times New Roman" panose="02020603050405020304" pitchFamily="18" charset="0"/>
              </a:rPr>
              <a:t>Предприемане на самолечение </a:t>
            </a:r>
            <a:r>
              <a:rPr lang="bg-BG" spc="-10" dirty="0">
                <a:latin typeface="Times New Roman" panose="02020603050405020304" pitchFamily="18" charset="0"/>
                <a:cs typeface="Times New Roman" panose="02020603050405020304" pitchFamily="18" charset="0"/>
              </a:rPr>
              <a:t>от</a:t>
            </a:r>
            <a:r>
              <a:rPr lang="bg-BG" spc="-40" dirty="0">
                <a:latin typeface="Times New Roman" panose="02020603050405020304" pitchFamily="18" charset="0"/>
                <a:cs typeface="Times New Roman" panose="02020603050405020304" pitchFamily="18" charset="0"/>
              </a:rPr>
              <a:t> </a:t>
            </a:r>
            <a:r>
              <a:rPr lang="bg-BG" spc="-5" dirty="0">
                <a:latin typeface="Times New Roman" panose="02020603050405020304" pitchFamily="18" charset="0"/>
                <a:cs typeface="Times New Roman" panose="02020603050405020304" pitchFamily="18" charset="0"/>
              </a:rPr>
              <a:t>пациентите</a:t>
            </a:r>
            <a:endParaRPr lang="bg-BG" dirty="0">
              <a:latin typeface="Times New Roman" panose="02020603050405020304" pitchFamily="18" charset="0"/>
              <a:cs typeface="Times New Roman" panose="02020603050405020304" pitchFamily="18" charset="0"/>
            </a:endParaRPr>
          </a:p>
          <a:p>
            <a:pPr marL="812800" marR="1023619" lvl="1" indent="-342900">
              <a:lnSpc>
                <a:spcPct val="120000"/>
              </a:lnSpc>
              <a:buFont typeface="Wingdings" panose="05000000000000000000" pitchFamily="2" charset="2"/>
              <a:buChar char="ü"/>
              <a:tabLst>
                <a:tab pos="354330" algn="l"/>
              </a:tabLst>
            </a:pPr>
            <a:r>
              <a:rPr lang="bg-BG" spc="-15" dirty="0">
                <a:latin typeface="Times New Roman" panose="02020603050405020304" pitchFamily="18" charset="0"/>
                <a:cs typeface="Times New Roman" panose="02020603050405020304" pitchFamily="18" charset="0"/>
              </a:rPr>
              <a:t>Увеличен </a:t>
            </a:r>
            <a:r>
              <a:rPr lang="bg-BG" dirty="0">
                <a:latin typeface="Times New Roman" panose="02020603050405020304" pitchFamily="18" charset="0"/>
                <a:cs typeface="Times New Roman" panose="02020603050405020304" pitchFamily="18" charset="0"/>
              </a:rPr>
              <a:t>риск </a:t>
            </a:r>
            <a:r>
              <a:rPr lang="bg-BG" spc="-10" dirty="0">
                <a:latin typeface="Times New Roman" panose="02020603050405020304" pitchFamily="18" charset="0"/>
                <a:cs typeface="Times New Roman" panose="02020603050405020304" pitchFamily="18" charset="0"/>
              </a:rPr>
              <a:t>от </a:t>
            </a:r>
            <a:r>
              <a:rPr lang="bg-BG" spc="-5" dirty="0">
                <a:latin typeface="Times New Roman" panose="02020603050405020304" pitchFamily="18" charset="0"/>
                <a:cs typeface="Times New Roman" panose="02020603050405020304" pitchFamily="18" charset="0"/>
              </a:rPr>
              <a:t>дисбактериоза </a:t>
            </a:r>
            <a:r>
              <a:rPr lang="bg-BG" dirty="0">
                <a:latin typeface="Times New Roman" panose="02020603050405020304" pitchFamily="18" charset="0"/>
                <a:cs typeface="Times New Roman" panose="02020603050405020304" pitchFamily="18" charset="0"/>
              </a:rPr>
              <a:t>и </a:t>
            </a:r>
            <a:r>
              <a:rPr lang="bg-BG" spc="-5" dirty="0">
                <a:latin typeface="Times New Roman" panose="02020603050405020304" pitchFamily="18" charset="0"/>
                <a:cs typeface="Times New Roman" panose="02020603050405020304" pitchFamily="18" charset="0"/>
              </a:rPr>
              <a:t>микотични</a:t>
            </a:r>
            <a:r>
              <a:rPr lang="bg-BG" spc="-105" dirty="0">
                <a:latin typeface="Times New Roman" panose="02020603050405020304" pitchFamily="18" charset="0"/>
                <a:cs typeface="Times New Roman" panose="02020603050405020304" pitchFamily="18" charset="0"/>
              </a:rPr>
              <a:t> </a:t>
            </a:r>
            <a:r>
              <a:rPr lang="bg-BG" spc="-5" dirty="0">
                <a:latin typeface="Times New Roman" panose="02020603050405020304" pitchFamily="18" charset="0"/>
                <a:cs typeface="Times New Roman" panose="02020603050405020304" pitchFamily="18" charset="0"/>
              </a:rPr>
              <a:t>инфекции</a:t>
            </a:r>
            <a:endParaRPr lang="bg-BG" dirty="0">
              <a:latin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cs typeface="Times New Roman" panose="02020603050405020304" pitchFamily="18" charset="0"/>
              </a:rPr>
              <a:t>Прилагането на ефективно лечение при инфекции на пикочните пътища, може да забави </a:t>
            </a:r>
            <a:r>
              <a:rPr lang="ru-RU" sz="2400" dirty="0" err="1">
                <a:latin typeface="Times New Roman" panose="02020603050405020304" pitchFamily="18" charset="0"/>
                <a:cs typeface="Times New Roman" panose="02020603050405020304" pitchFamily="18" charset="0"/>
              </a:rPr>
              <a:t>възникването</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на   </a:t>
            </a:r>
            <a:r>
              <a:rPr lang="ru-RU" sz="2400" dirty="0">
                <a:latin typeface="Times New Roman" panose="02020603050405020304" pitchFamily="18" charset="0"/>
                <a:cs typeface="Times New Roman" panose="02020603050405020304" pitchFamily="18" charset="0"/>
              </a:rPr>
              <a:t>антимикробна </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резистентност</a:t>
            </a:r>
            <a:r>
              <a:rPr lang="ru-RU" sz="2400" dirty="0" smtClean="0">
                <a:latin typeface="Times New Roman" panose="02020603050405020304" pitchFamily="18" charset="0"/>
                <a:cs typeface="Times New Roman" panose="02020603050405020304" pitchFamily="18" charset="0"/>
              </a:rPr>
              <a:t> ,   </a:t>
            </a:r>
            <a:r>
              <a:rPr lang="ru-RU" sz="2400" dirty="0">
                <a:latin typeface="Times New Roman" panose="02020603050405020304" pitchFamily="18" charset="0"/>
                <a:cs typeface="Times New Roman" panose="02020603050405020304" pitchFamily="18" charset="0"/>
              </a:rPr>
              <a:t>да </a:t>
            </a:r>
            <a:r>
              <a:rPr lang="ru-RU" sz="2400" dirty="0" smtClean="0">
                <a:latin typeface="Times New Roman" panose="02020603050405020304" pitchFamily="18" charset="0"/>
                <a:cs typeface="Times New Roman" panose="02020603050405020304" pitchFamily="18" charset="0"/>
              </a:rPr>
              <a:t>  се </a:t>
            </a:r>
            <a:r>
              <a:rPr lang="ru-RU" sz="2400" dirty="0" err="1" smtClean="0">
                <a:latin typeface="Times New Roman" panose="02020603050405020304" pitchFamily="18" charset="0"/>
                <a:cs typeface="Times New Roman" panose="02020603050405020304" pitchFamily="18" charset="0"/>
              </a:rPr>
              <a:t>намали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развитието</a:t>
            </a:r>
            <a:r>
              <a:rPr lang="ru-RU" sz="2400" dirty="0" smtClean="0">
                <a:latin typeface="Times New Roman" panose="02020603050405020304" pitchFamily="18" charset="0"/>
                <a:cs typeface="Times New Roman" panose="02020603050405020304" pitchFamily="18" charset="0"/>
              </a:rPr>
              <a:t>  на </a:t>
            </a:r>
            <a:r>
              <a:rPr lang="ru-RU" sz="2400" dirty="0" err="1" smtClean="0">
                <a:latin typeface="Times New Roman" panose="02020603050405020304" pitchFamily="18" charset="0"/>
                <a:cs typeface="Times New Roman" panose="02020603050405020304" pitchFamily="18" charset="0"/>
              </a:rPr>
              <a:t>сериозните</a:t>
            </a:r>
            <a:r>
              <a:rPr lang="ru-RU" sz="2400" dirty="0" smtClean="0">
                <a:latin typeface="Times New Roman" panose="02020603050405020304" pitchFamily="18" charset="0"/>
                <a:cs typeface="Times New Roman" panose="02020603050405020304" pitchFamily="18" charset="0"/>
              </a:rPr>
              <a:t>  усложнения ,  </a:t>
            </a:r>
            <a:r>
              <a:rPr lang="ru-RU" sz="2400" dirty="0">
                <a:latin typeface="Times New Roman" panose="02020603050405020304" pitchFamily="18" charset="0"/>
                <a:cs typeface="Times New Roman" panose="02020603050405020304" pitchFamily="18" charset="0"/>
              </a:rPr>
              <a:t>свързани с  </a:t>
            </a:r>
            <a:r>
              <a:rPr lang="ru-RU" sz="2400" dirty="0" err="1" smtClean="0">
                <a:latin typeface="Times New Roman" panose="02020603050405020304" pitchFamily="18" charset="0"/>
                <a:cs typeface="Times New Roman" panose="02020603050405020304" pitchFamily="18" charset="0"/>
              </a:rPr>
              <a:t>тях</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a:p>
            <a:pPr algn="just"/>
            <a:endParaRPr lang="en-US" sz="800" b="1" i="1" dirty="0">
              <a:latin typeface="Times New Roman" panose="02020603050405020304" pitchFamily="18" charset="0"/>
              <a:cs typeface="Times New Roman" panose="02020603050405020304" pitchFamily="18" charset="0"/>
            </a:endParaRPr>
          </a:p>
          <a:p>
            <a:pPr marL="0" indent="0" algn="just">
              <a:buNone/>
            </a:pPr>
            <a:r>
              <a:rPr lang="en-US" sz="1600" b="1" i="1" dirty="0">
                <a:latin typeface="Times New Roman" panose="02020603050405020304" pitchFamily="18" charset="0"/>
                <a:cs typeface="Times New Roman" panose="02020603050405020304" pitchFamily="18" charset="0"/>
              </a:rPr>
              <a:t>                     </a:t>
            </a:r>
            <a:r>
              <a:rPr lang="bg-BG" sz="1600" b="1" i="1" dirty="0">
                <a:latin typeface="Times New Roman" panose="02020603050405020304" pitchFamily="18" charset="0"/>
                <a:cs typeface="Times New Roman" panose="02020603050405020304" pitchFamily="18" charset="0"/>
              </a:rPr>
              <a:t>                </a:t>
            </a:r>
            <a:r>
              <a:rPr lang="en-US" sz="1600" b="1" i="1"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463993" y="170857"/>
            <a:ext cx="1186409" cy="957925"/>
          </a:xfrm>
          <a:prstGeom prst="rect">
            <a:avLst/>
          </a:prstGeom>
        </p:spPr>
      </p:pic>
    </p:spTree>
    <p:extLst>
      <p:ext uri="{BB962C8B-B14F-4D97-AF65-F5344CB8AC3E}">
        <p14:creationId xmlns:p14="http://schemas.microsoft.com/office/powerpoint/2010/main" val="1590096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15903" y="77934"/>
            <a:ext cx="9360194" cy="1323439"/>
          </a:xfrm>
          <a:prstGeom prst="rect">
            <a:avLst/>
          </a:prstGeom>
        </p:spPr>
        <p:txBody>
          <a:bodyPr wrap="square">
            <a:spAutoFit/>
          </a:bodyPr>
          <a:lstStyle/>
          <a:p>
            <a:pPr algn="ctr"/>
            <a:r>
              <a:rPr lang="bg-BG" sz="4000" b="1" dirty="0">
                <a:solidFill>
                  <a:srgbClr val="7030A0"/>
                </a:solidFill>
                <a:latin typeface="Times New Roman" panose="02020603050405020304" pitchFamily="18" charset="0"/>
                <a:cs typeface="Times New Roman" panose="02020603050405020304" pitchFamily="18" charset="0"/>
              </a:rPr>
              <a:t>Клинични насоки за ограничаване </a:t>
            </a:r>
          </a:p>
          <a:p>
            <a:pPr algn="ctr"/>
            <a:r>
              <a:rPr lang="bg-BG" sz="4000" b="1" dirty="0">
                <a:solidFill>
                  <a:srgbClr val="7030A0"/>
                </a:solidFill>
                <a:latin typeface="Times New Roman" panose="02020603050405020304" pitchFamily="18" charset="0"/>
                <a:cs typeface="Times New Roman" panose="02020603050405020304" pitchFamily="18" charset="0"/>
              </a:rPr>
              <a:t>на  антибиотична резистентност </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B8658CE-8DF9-490C-BB66-0FA4861DC921}"/>
              </a:ext>
            </a:extLst>
          </p:cNvPr>
          <p:cNvPicPr>
            <a:picLocks noChangeAspect="1"/>
          </p:cNvPicPr>
          <p:nvPr/>
        </p:nvPicPr>
        <p:blipFill rotWithShape="1">
          <a:blip r:embed="rId2">
            <a:extLst>
              <a:ext uri="{28A0092B-C50C-407E-A947-70E740481C1C}">
                <a14:useLocalDpi xmlns:a14="http://schemas.microsoft.com/office/drawing/2010/main" val="0"/>
              </a:ext>
            </a:extLst>
          </a:blip>
          <a:srcRect l="15173" t="6061" r="11141" b="4636"/>
          <a:stretch/>
        </p:blipFill>
        <p:spPr>
          <a:xfrm>
            <a:off x="9632978" y="3203966"/>
            <a:ext cx="2230966" cy="3130014"/>
          </a:xfrm>
          <a:prstGeom prst="rect">
            <a:avLst/>
          </a:prstGeom>
        </p:spPr>
      </p:pic>
      <p:sp>
        <p:nvSpPr>
          <p:cNvPr id="10" name="Rectangle 9">
            <a:extLst>
              <a:ext uri="{FF2B5EF4-FFF2-40B4-BE49-F238E27FC236}">
                <a16:creationId xmlns:a16="http://schemas.microsoft.com/office/drawing/2014/main" id="{9A58CB22-B76B-4572-A4D4-B6EFF4F3BC81}"/>
              </a:ext>
            </a:extLst>
          </p:cNvPr>
          <p:cNvSpPr/>
          <p:nvPr/>
        </p:nvSpPr>
        <p:spPr>
          <a:xfrm>
            <a:off x="328056" y="1871220"/>
            <a:ext cx="11391016" cy="4462760"/>
          </a:xfrm>
          <a:prstGeom prst="rect">
            <a:avLst/>
          </a:prstGeom>
          <a:ln w="76200" cmpd="thickThin">
            <a:solidFill>
              <a:srgbClr val="005544"/>
            </a:solidFill>
          </a:ln>
        </p:spPr>
        <p:txBody>
          <a:bodyPr wrap="square" anchor="b">
            <a:spAutoFit/>
          </a:bodyPr>
          <a:lstStyle/>
          <a:p>
            <a:pPr marL="342900" indent="-342900">
              <a:buFont typeface="Wingdings" panose="05000000000000000000" pitchFamily="2" charset="2"/>
              <a:buChar char="Ø"/>
            </a:pPr>
            <a:endParaRPr lang="ru-RU"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Започване на антибиотично лечение само по лекарско назначение и по показания</a:t>
            </a:r>
          </a:p>
          <a:p>
            <a:pPr marL="457200" indent="-4572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Започване на антибиотично лечение с антибиотик, който е специфичен за причинителя, или вида на инфекцията, а не с  „широкоспектърен</a:t>
            </a:r>
            <a:r>
              <a:rPr lang="en-US" sz="2400" dirty="0">
                <a:latin typeface="Times New Roman" panose="02020603050405020304" pitchFamily="18" charset="0"/>
                <a:cs typeface="Times New Roman" panose="02020603050405020304" pitchFamily="18" charset="0"/>
              </a:rPr>
              <a:t>”</a:t>
            </a:r>
            <a:r>
              <a:rPr lang="bg-BG" sz="2400" dirty="0">
                <a:latin typeface="Times New Roman" panose="02020603050405020304" pitchFamily="18" charset="0"/>
                <a:cs typeface="Times New Roman" panose="02020603050405020304" pitchFamily="18" charset="0"/>
              </a:rPr>
              <a:t> антибиотик.</a:t>
            </a:r>
            <a:endParaRPr lang="ru-RU"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Включване в терапията на нови класове антимикробни агенти </a:t>
            </a:r>
          </a:p>
          <a:p>
            <a:r>
              <a:rPr lang="ru-RU" sz="2400" dirty="0">
                <a:latin typeface="Times New Roman" panose="02020603050405020304" pitchFamily="18" charset="0"/>
                <a:cs typeface="Times New Roman" panose="02020603050405020304" pitchFamily="18" charset="0"/>
              </a:rPr>
              <a:t>      с цел подпомагане действието на антибиотиците</a:t>
            </a:r>
          </a:p>
          <a:p>
            <a:pPr marL="457200" indent="-4572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Спазване на дозата и продължителността на антибиотичното лечение</a:t>
            </a:r>
          </a:p>
          <a:p>
            <a:pPr marL="457200" indent="-457200">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Облекчаване на симптомите с други средства до получаване на резултатите от микробиологичното изследване и </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лечение според чувствителността на причинителя.</a:t>
            </a:r>
          </a:p>
          <a:p>
            <a:r>
              <a:rPr lang="ru-RU" sz="24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pPr algn="r"/>
            <a:r>
              <a:rPr lang="en-US" sz="2000" b="1" dirty="0" smtClean="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F3AFB34-264D-49AA-BA40-F3EAAE07EEA3}"/>
              </a:ext>
            </a:extLst>
          </p:cNvPr>
          <p:cNvSpPr/>
          <p:nvPr/>
        </p:nvSpPr>
        <p:spPr>
          <a:xfrm>
            <a:off x="4314824" y="6496051"/>
            <a:ext cx="7582291" cy="284016"/>
          </a:xfrm>
          <a:prstGeom prst="rect">
            <a:avLst/>
          </a:prstGeom>
        </p:spPr>
        <p:txBody>
          <a:bodyPr wrap="square">
            <a:spAutoFit/>
          </a:bodyPr>
          <a:lstStyle/>
          <a:p>
            <a:pPr algn="r"/>
            <a:r>
              <a:rPr lang="en-US" sz="1200" i="1" dirty="0">
                <a:latin typeface="Times New Roman" panose="02020603050405020304" pitchFamily="18" charset="0"/>
                <a:cs typeface="Times New Roman" panose="02020603050405020304" pitchFamily="18" charset="0"/>
                <a:hlinkClick r:id="rId3"/>
              </a:rPr>
              <a:t>https://www.oecd.org/health/health-systems/AMR-Tackling-the-Burden-in-the-EU-OECD-ECDC-Briefing-Note-</a:t>
            </a:r>
            <a:r>
              <a:rPr lang="en-US" sz="1200" b="1" i="1" dirty="0">
                <a:latin typeface="Times New Roman" panose="02020603050405020304" pitchFamily="18" charset="0"/>
                <a:cs typeface="Times New Roman" panose="02020603050405020304" pitchFamily="18" charset="0"/>
                <a:hlinkClick r:id="rId3"/>
              </a:rPr>
              <a:t>2019</a:t>
            </a:r>
            <a:r>
              <a:rPr lang="en-US" sz="1200" i="1" dirty="0">
                <a:latin typeface="Times New Roman" panose="02020603050405020304" pitchFamily="18" charset="0"/>
                <a:cs typeface="Times New Roman" panose="02020603050405020304" pitchFamily="18" charset="0"/>
                <a:hlinkClick r:id="rId3"/>
              </a:rPr>
              <a:t>.pdf</a:t>
            </a:r>
            <a:endParaRPr lang="bg-BG" sz="1200" i="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A46DC22-01C1-4956-9923-7A32D5CC1AD3}"/>
              </a:ext>
            </a:extLst>
          </p:cNvPr>
          <p:cNvPicPr>
            <a:picLocks noChangeAspect="1"/>
          </p:cNvPicPr>
          <p:nvPr/>
        </p:nvPicPr>
        <p:blipFill>
          <a:blip r:embed="rId4"/>
          <a:stretch>
            <a:fillRect/>
          </a:stretch>
        </p:blipFill>
        <p:spPr>
          <a:xfrm>
            <a:off x="754911" y="373998"/>
            <a:ext cx="1024871" cy="827497"/>
          </a:xfrm>
          <a:prstGeom prst="rect">
            <a:avLst/>
          </a:prstGeom>
        </p:spPr>
      </p:pic>
    </p:spTree>
    <p:extLst>
      <p:ext uri="{BB962C8B-B14F-4D97-AF65-F5344CB8AC3E}">
        <p14:creationId xmlns:p14="http://schemas.microsoft.com/office/powerpoint/2010/main" val="2064648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81782" y="1524000"/>
            <a:ext cx="7228436" cy="4732904"/>
          </a:xfrm>
          <a:prstGeom prst="rect">
            <a:avLst/>
          </a:prstGeom>
        </p:spPr>
      </p:pic>
      <p:sp>
        <p:nvSpPr>
          <p:cNvPr id="5" name="Rectangle 4"/>
          <p:cNvSpPr/>
          <p:nvPr/>
        </p:nvSpPr>
        <p:spPr>
          <a:xfrm>
            <a:off x="2057400" y="6216585"/>
            <a:ext cx="8077200" cy="369332"/>
          </a:xfrm>
          <a:prstGeom prst="rect">
            <a:avLst/>
          </a:prstGeom>
        </p:spPr>
        <p:txBody>
          <a:bodyPr wrap="square">
            <a:spAutoFit/>
          </a:bodyPr>
          <a:lstStyle/>
          <a:p>
            <a:r>
              <a:rPr lang="en-US" dirty="0"/>
              <a:t>European guidelines on Urological Infections - LIMITED UPDATE MARCH 2019</a:t>
            </a:r>
          </a:p>
        </p:txBody>
      </p:sp>
      <p:sp>
        <p:nvSpPr>
          <p:cNvPr id="6" name="Title 1"/>
          <p:cNvSpPr>
            <a:spLocks noGrp="1"/>
          </p:cNvSpPr>
          <p:nvPr>
            <p:ph type="title"/>
          </p:nvPr>
        </p:nvSpPr>
        <p:spPr/>
        <p:txBody>
          <a:bodyPr>
            <a:normAutofit/>
          </a:bodyPr>
          <a:lstStyle/>
          <a:p>
            <a:r>
              <a:rPr lang="bg-BG" b="1" dirty="0" smtClean="0">
                <a:solidFill>
                  <a:srgbClr val="7030A0"/>
                </a:solidFill>
              </a:rPr>
              <a:t>ПРЕПОРЪКИ ЗА АНТИМИКРОБНА ТЕРАПИЯ </a:t>
            </a:r>
            <a:endParaRPr lang="en-US" b="1" dirty="0">
              <a:solidFill>
                <a:srgbClr val="7030A0"/>
              </a:solidFill>
            </a:endParaRPr>
          </a:p>
        </p:txBody>
      </p:sp>
      <p:pic>
        <p:nvPicPr>
          <p:cNvPr id="7" name="Picture 6"/>
          <p:cNvPicPr>
            <a:picLocks noChangeAspect="1"/>
          </p:cNvPicPr>
          <p:nvPr/>
        </p:nvPicPr>
        <p:blipFill>
          <a:blip r:embed="rId3"/>
          <a:stretch>
            <a:fillRect/>
          </a:stretch>
        </p:blipFill>
        <p:spPr>
          <a:xfrm>
            <a:off x="9710218" y="1194987"/>
            <a:ext cx="1872182" cy="1344272"/>
          </a:xfrm>
          <a:prstGeom prst="rect">
            <a:avLst/>
          </a:prstGeom>
        </p:spPr>
      </p:pic>
    </p:spTree>
    <p:extLst>
      <p:ext uri="{BB962C8B-B14F-4D97-AF65-F5344CB8AC3E}">
        <p14:creationId xmlns:p14="http://schemas.microsoft.com/office/powerpoint/2010/main" val="265975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9867329" y="609601"/>
            <a:ext cx="2038906" cy="9906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p:cNvSpPr>
            <a:spLocks noGrp="1"/>
          </p:cNvSpPr>
          <p:nvPr>
            <p:ph type="title"/>
          </p:nvPr>
        </p:nvSpPr>
        <p:spPr>
          <a:xfrm>
            <a:off x="882502" y="99815"/>
            <a:ext cx="8885846" cy="1143000"/>
          </a:xfrm>
        </p:spPr>
        <p:txBody>
          <a:bodyPr>
            <a:normAutofit/>
          </a:bodyPr>
          <a:lstStyle/>
          <a:p>
            <a:pPr algn="ctr"/>
            <a:r>
              <a:rPr lang="bg-BG" sz="3600" b="1" dirty="0" smtClean="0">
                <a:solidFill>
                  <a:srgbClr val="7030A0"/>
                </a:solidFill>
                <a:latin typeface="Times New Roman" panose="02020603050405020304" pitchFamily="18" charset="0"/>
                <a:cs typeface="Times New Roman" panose="02020603050405020304" pitchFamily="18" charset="0"/>
              </a:rPr>
              <a:t>ПРЕПОРЪКИ ЗА АНТИМИКРОБНА ТЕРАПИЯ </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76447" y="1600201"/>
            <a:ext cx="10738883" cy="4525963"/>
          </a:xfrm>
        </p:spPr>
        <p:txBody>
          <a:bodyPr>
            <a:noAutofit/>
          </a:bodyPr>
          <a:lstStyle/>
          <a:p>
            <a:pPr algn="just">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Препоръчва се  парентерално приложение на високи дози бактерицидни антимикробни средства, като широкоспектърни пеницилини, цефалоспорин от трето поколение или флуорохинолони.</a:t>
            </a:r>
          </a:p>
          <a:p>
            <a:pPr marL="0" indent="0" algn="just">
              <a:buNone/>
            </a:pPr>
            <a:endParaRPr lang="ru-RU" sz="24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Флуорохинолоните, въпреки високата степен на резистентност на уропатогените, се препоръчват като първокласни средства в емпиричното лечение на </a:t>
            </a:r>
            <a:r>
              <a:rPr lang="ru-RU" sz="2400" dirty="0" smtClean="0">
                <a:latin typeface="Times New Roman" panose="02020603050405020304" pitchFamily="18" charset="0"/>
                <a:cs typeface="Times New Roman" panose="02020603050405020304" pitchFamily="18" charset="0"/>
              </a:rPr>
              <a:t>ХБП,  </a:t>
            </a:r>
            <a:r>
              <a:rPr lang="ru-RU" sz="2400" dirty="0">
                <a:latin typeface="Times New Roman" panose="02020603050405020304" pitchFamily="18" charset="0"/>
                <a:cs typeface="Times New Roman" panose="02020603050405020304" pitchFamily="18" charset="0"/>
              </a:rPr>
              <a:t>поради благоприятните им фармакокинетични свойства, техния като цяло добър профил на безопасност и антибактериална активност срещу Грам-отрицателни патогени  включително P. </a:t>
            </a:r>
            <a:r>
              <a:rPr lang="ru-RU" sz="2400" dirty="0" err="1" smtClean="0">
                <a:latin typeface="Times New Roman" panose="02020603050405020304" pitchFamily="18" charset="0"/>
                <a:cs typeface="Times New Roman" panose="02020603050405020304" pitchFamily="18" charset="0"/>
              </a:rPr>
              <a:t>aeruginosa</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endParaRPr lang="ru-RU"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Повишаването на бактериалната резистентност обаче е проблем.</a:t>
            </a:r>
          </a:p>
        </p:txBody>
      </p:sp>
      <p:sp>
        <p:nvSpPr>
          <p:cNvPr id="5" name="Rectangle 4"/>
          <p:cNvSpPr/>
          <p:nvPr/>
        </p:nvSpPr>
        <p:spPr>
          <a:xfrm>
            <a:off x="2057400" y="6216585"/>
            <a:ext cx="8077200" cy="369332"/>
          </a:xfrm>
          <a:prstGeom prst="rect">
            <a:avLst/>
          </a:prstGeom>
        </p:spPr>
        <p:txBody>
          <a:bodyPr wrap="square">
            <a:spAutoFit/>
          </a:bodyPr>
          <a:lstStyle/>
          <a:p>
            <a:r>
              <a:rPr lang="en-US" dirty="0"/>
              <a:t>European guidelines on Urological Infections - LIMITED UPDATE MARCH 2019</a:t>
            </a:r>
          </a:p>
        </p:txBody>
      </p:sp>
      <p:pic>
        <p:nvPicPr>
          <p:cNvPr id="6" name="Picture 5"/>
          <p:cNvPicPr>
            <a:picLocks noChangeAspect="1"/>
          </p:cNvPicPr>
          <p:nvPr/>
        </p:nvPicPr>
        <p:blipFill>
          <a:blip r:embed="rId4"/>
          <a:stretch>
            <a:fillRect/>
          </a:stretch>
        </p:blipFill>
        <p:spPr>
          <a:xfrm>
            <a:off x="2334482" y="5937171"/>
            <a:ext cx="3304318" cy="377985"/>
          </a:xfrm>
          <a:prstGeom prst="rect">
            <a:avLst/>
          </a:prstGeom>
        </p:spPr>
      </p:pic>
    </p:spTree>
    <p:extLst>
      <p:ext uri="{BB962C8B-B14F-4D97-AF65-F5344CB8AC3E}">
        <p14:creationId xmlns:p14="http://schemas.microsoft.com/office/powerpoint/2010/main" val="4029148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600201"/>
            <a:ext cx="8610600" cy="4525963"/>
          </a:xfrm>
        </p:spPr>
        <p:txBody>
          <a:bodyPr>
            <a:noAutofit/>
          </a:bodyPr>
          <a:lstStyle/>
          <a:p>
            <a:endParaRPr lang="ru-RU" sz="1800" dirty="0"/>
          </a:p>
          <a:p>
            <a:pPr algn="just"/>
            <a:r>
              <a:rPr lang="ru-RU" sz="2400" dirty="0">
                <a:latin typeface="Times New Roman" panose="02020603050405020304" pitchFamily="18" charset="0"/>
                <a:cs typeface="Times New Roman" panose="02020603050405020304" pitchFamily="18" charset="0"/>
              </a:rPr>
              <a:t>Азитромицин и доксициклин са активни срещу атипични </a:t>
            </a:r>
            <a:r>
              <a:rPr lang="ru-RU" sz="2400" dirty="0" err="1">
                <a:latin typeface="Times New Roman" panose="02020603050405020304" pitchFamily="18" charset="0"/>
                <a:cs typeface="Times New Roman" panose="02020603050405020304" pitchFamily="18" charset="0"/>
              </a:rPr>
              <a:t>патогени</a:t>
            </a:r>
            <a:r>
              <a:rPr lang="ru-RU" sz="2400" dirty="0">
                <a:latin typeface="Times New Roman" panose="02020603050405020304" pitchFamily="18" charset="0"/>
                <a:cs typeface="Times New Roman" panose="02020603050405020304" pitchFamily="18" charset="0"/>
              </a:rPr>
              <a:t> </a:t>
            </a:r>
            <a:r>
              <a:rPr lang="bg-BG"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като</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C. trachomatis и генитални микоплазмати.</a:t>
            </a:r>
          </a:p>
          <a:p>
            <a:pPr algn="just"/>
            <a:r>
              <a:rPr lang="ru-RU" sz="2400" dirty="0">
                <a:latin typeface="Times New Roman" panose="02020603050405020304" pitchFamily="18" charset="0"/>
                <a:cs typeface="Times New Roman" panose="02020603050405020304" pitchFamily="18" charset="0"/>
              </a:rPr>
              <a:t>Левофлоксацин не демонстрира значителен клирънс на C. trachomatis при пациенти ХБП</a:t>
            </a:r>
          </a:p>
          <a:p>
            <a:pPr algn="just"/>
            <a:r>
              <a:rPr lang="ru-RU" sz="2400" dirty="0">
                <a:latin typeface="Times New Roman" panose="02020603050405020304" pitchFamily="18" charset="0"/>
                <a:cs typeface="Times New Roman" panose="02020603050405020304" pitchFamily="18" charset="0"/>
              </a:rPr>
              <a:t>Лечението на ХБП с метронидазол е показано при пациенти с инфекции на T. vaginalis.</a:t>
            </a:r>
          </a:p>
          <a:p>
            <a:pPr algn="just"/>
            <a:r>
              <a:rPr lang="ru-RU" sz="2400" dirty="0">
                <a:latin typeface="Times New Roman" panose="02020603050405020304" pitchFamily="18" charset="0"/>
                <a:cs typeface="Times New Roman" panose="02020603050405020304" pitchFamily="18" charset="0"/>
              </a:rPr>
              <a:t>Продължителността на лечението с флуорохинолон трябва да бъде най-малко </a:t>
            </a:r>
            <a:r>
              <a:rPr lang="ru-RU" sz="2400" u="sng" dirty="0">
                <a:latin typeface="Times New Roman" panose="02020603050405020304" pitchFamily="18" charset="0"/>
                <a:cs typeface="Times New Roman" panose="02020603050405020304" pitchFamily="18" charset="0"/>
              </a:rPr>
              <a:t>четиринадесет дни</a:t>
            </a:r>
            <a:r>
              <a:rPr lang="ru-RU" sz="2400" dirty="0">
                <a:latin typeface="Times New Roman" panose="02020603050405020304" pitchFamily="18" charset="0"/>
                <a:cs typeface="Times New Roman" panose="02020603050405020304" pitchFamily="18" charset="0"/>
              </a:rPr>
              <a:t>, докато азитромицин и  лечението с доксициклин трябва да </a:t>
            </a:r>
            <a:r>
              <a:rPr lang="ru-RU" sz="2400" u="sng" dirty="0">
                <a:latin typeface="Times New Roman" panose="02020603050405020304" pitchFamily="18" charset="0"/>
                <a:cs typeface="Times New Roman" panose="02020603050405020304" pitchFamily="18" charset="0"/>
              </a:rPr>
              <a:t>бъде </a:t>
            </a:r>
            <a:r>
              <a:rPr lang="ru-RU" sz="2400" u="sng" dirty="0" err="1">
                <a:latin typeface="Times New Roman" panose="02020603050405020304" pitchFamily="18" charset="0"/>
                <a:cs typeface="Times New Roman" panose="02020603050405020304" pitchFamily="18" charset="0"/>
              </a:rPr>
              <a:t>удължено</a:t>
            </a:r>
            <a:r>
              <a:rPr lang="ru-RU" sz="2400" u="sng" dirty="0">
                <a:latin typeface="Times New Roman" panose="02020603050405020304" pitchFamily="18" charset="0"/>
                <a:cs typeface="Times New Roman" panose="02020603050405020304" pitchFamily="18" charset="0"/>
              </a:rPr>
              <a:t> </a:t>
            </a:r>
            <a:r>
              <a:rPr lang="ru-RU" sz="2400" u="sng" dirty="0" smtClean="0">
                <a:latin typeface="Times New Roman" panose="02020603050405020304" pitchFamily="18" charset="0"/>
                <a:cs typeface="Times New Roman" panose="02020603050405020304" pitchFamily="18" charset="0"/>
              </a:rPr>
              <a:t> </a:t>
            </a:r>
            <a:r>
              <a:rPr lang="ru-RU" sz="2400" u="sng" dirty="0">
                <a:latin typeface="Times New Roman" panose="02020603050405020304" pitchFamily="18" charset="0"/>
                <a:cs typeface="Times New Roman" panose="02020603050405020304" pitchFamily="18" charset="0"/>
              </a:rPr>
              <a:t>три до четири седмици .</a:t>
            </a:r>
          </a:p>
        </p:txBody>
      </p:sp>
      <p:sp>
        <p:nvSpPr>
          <p:cNvPr id="5" name="Rectangle 4"/>
          <p:cNvSpPr/>
          <p:nvPr/>
        </p:nvSpPr>
        <p:spPr>
          <a:xfrm>
            <a:off x="2057400" y="6216585"/>
            <a:ext cx="8077200" cy="369332"/>
          </a:xfrm>
          <a:prstGeom prst="rect">
            <a:avLst/>
          </a:prstGeom>
        </p:spPr>
        <p:txBody>
          <a:bodyPr wrap="square">
            <a:spAutoFit/>
          </a:bodyPr>
          <a:lstStyle/>
          <a:p>
            <a:r>
              <a:rPr lang="en-US" dirty="0"/>
              <a:t>European guidelines on Urological Infections - LIMITED UPDATE MARCH 2019</a:t>
            </a:r>
          </a:p>
        </p:txBody>
      </p:sp>
      <p:sp>
        <p:nvSpPr>
          <p:cNvPr id="7" name="Title 1"/>
          <p:cNvSpPr>
            <a:spLocks noGrp="1"/>
          </p:cNvSpPr>
          <p:nvPr>
            <p:ph type="title"/>
          </p:nvPr>
        </p:nvSpPr>
        <p:spPr>
          <a:xfrm>
            <a:off x="1538748" y="99815"/>
            <a:ext cx="8229600" cy="1143000"/>
          </a:xfrm>
        </p:spPr>
        <p:txBody>
          <a:bodyPr>
            <a:normAutofit/>
          </a:bodyPr>
          <a:lstStyle/>
          <a:p>
            <a:pPr algn="ctr"/>
            <a:r>
              <a:rPr lang="bg-BG" sz="3600" b="1" dirty="0" smtClean="0">
                <a:solidFill>
                  <a:srgbClr val="7030A0"/>
                </a:solidFill>
                <a:latin typeface="Times New Roman" panose="02020603050405020304" pitchFamily="18" charset="0"/>
                <a:cs typeface="Times New Roman" panose="02020603050405020304" pitchFamily="18" charset="0"/>
              </a:rPr>
              <a:t>ПРЕПОРЪКИ ЗА АНТИМИКРОБНА ТЕРАПИЯ </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177670" y="795973"/>
            <a:ext cx="2456901" cy="1518036"/>
          </a:xfrm>
          <a:prstGeom prst="rect">
            <a:avLst/>
          </a:prstGeom>
        </p:spPr>
      </p:pic>
      <p:pic>
        <p:nvPicPr>
          <p:cNvPr id="9" name="Picture 8"/>
          <p:cNvPicPr>
            <a:picLocks noChangeAspect="1"/>
          </p:cNvPicPr>
          <p:nvPr/>
        </p:nvPicPr>
        <p:blipFill>
          <a:blip r:embed="rId3"/>
          <a:stretch>
            <a:fillRect/>
          </a:stretch>
        </p:blipFill>
        <p:spPr>
          <a:xfrm>
            <a:off x="2438400" y="5848433"/>
            <a:ext cx="3304318" cy="377985"/>
          </a:xfrm>
          <a:prstGeom prst="rect">
            <a:avLst/>
          </a:prstGeom>
        </p:spPr>
      </p:pic>
    </p:spTree>
    <p:extLst>
      <p:ext uri="{BB962C8B-B14F-4D97-AF65-F5344CB8AC3E}">
        <p14:creationId xmlns:p14="http://schemas.microsoft.com/office/powerpoint/2010/main" val="1261835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40193" y="1372475"/>
            <a:ext cx="9144000" cy="52562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514350" indent="-514350"/>
            <a:endParaRPr lang="en-US" sz="2200" dirty="0">
              <a:solidFill>
                <a:srgbClr val="002060"/>
              </a:solidFill>
              <a:latin typeface="Calibri" panose="020F0502020204030204" pitchFamily="34" charset="0"/>
              <a:cs typeface="Calibri" panose="020F0502020204030204" pitchFamily="34" charset="0"/>
            </a:endParaRPr>
          </a:p>
        </p:txBody>
      </p:sp>
      <p:sp>
        <p:nvSpPr>
          <p:cNvPr id="5" name="Title 1"/>
          <p:cNvSpPr>
            <a:spLocks noGrp="1"/>
          </p:cNvSpPr>
          <p:nvPr>
            <p:ph type="ctrTitle" idx="4294967295"/>
          </p:nvPr>
        </p:nvSpPr>
        <p:spPr>
          <a:xfrm>
            <a:off x="1524000" y="482473"/>
            <a:ext cx="9740900" cy="1079500"/>
          </a:xfrm>
        </p:spPr>
        <p:txBody>
          <a:bodyPr anchor="t">
            <a:noAutofit/>
          </a:bodyPr>
          <a:lstStyle/>
          <a:p>
            <a:pPr>
              <a:lnSpc>
                <a:spcPct val="100000"/>
              </a:lnSpc>
            </a:pPr>
            <a:r>
              <a:rPr lang="bg-BG" sz="3200" b="1" kern="0" dirty="0">
                <a:solidFill>
                  <a:srgbClr val="7030A0"/>
                </a:solidFill>
                <a:latin typeface="Century Gothic" panose="020B0502020202020204" pitchFamily="34" charset="0"/>
              </a:rPr>
              <a:t>Класификация на инфекциите на </a:t>
            </a:r>
            <a:br>
              <a:rPr lang="bg-BG" sz="3200" b="1" kern="0" dirty="0">
                <a:solidFill>
                  <a:srgbClr val="7030A0"/>
                </a:solidFill>
                <a:latin typeface="Century Gothic" panose="020B0502020202020204" pitchFamily="34" charset="0"/>
              </a:rPr>
            </a:br>
            <a:r>
              <a:rPr lang="bg-BG" sz="3200" b="1" kern="0" dirty="0" err="1">
                <a:solidFill>
                  <a:srgbClr val="7030A0"/>
                </a:solidFill>
                <a:latin typeface="Century Gothic" panose="020B0502020202020204" pitchFamily="34" charset="0"/>
              </a:rPr>
              <a:t>уринарния</a:t>
            </a:r>
            <a:r>
              <a:rPr lang="bg-BG" sz="3200" b="1" kern="0" dirty="0">
                <a:solidFill>
                  <a:srgbClr val="7030A0"/>
                </a:solidFill>
                <a:latin typeface="Century Gothic" panose="020B0502020202020204" pitchFamily="34" charset="0"/>
              </a:rPr>
              <a:t> тракт</a:t>
            </a:r>
            <a:br>
              <a:rPr lang="bg-BG" sz="3200" b="1" kern="0" dirty="0">
                <a:solidFill>
                  <a:srgbClr val="7030A0"/>
                </a:solidFill>
                <a:latin typeface="Century Gothic" panose="020B0502020202020204" pitchFamily="34" charset="0"/>
              </a:rPr>
            </a:br>
            <a:endParaRPr lang="en-US" sz="3200" b="1" kern="0" dirty="0">
              <a:solidFill>
                <a:srgbClr val="7030A0"/>
              </a:solidFill>
              <a:latin typeface="Century Gothic" panose="020B0502020202020204" pitchFamily="34" charset="0"/>
            </a:endParaRPr>
          </a:p>
        </p:txBody>
      </p:sp>
      <p:sp>
        <p:nvSpPr>
          <p:cNvPr id="6" name="TextBox 14">
            <a:extLst>
              <a:ext uri="{FF2B5EF4-FFF2-40B4-BE49-F238E27FC236}">
                <a16:creationId xmlns:a16="http://schemas.microsoft.com/office/drawing/2014/main" id="{5814232E-D2A7-4E97-BCD1-9496F7FBDEDC}"/>
              </a:ext>
            </a:extLst>
          </p:cNvPr>
          <p:cNvSpPr txBox="1">
            <a:spLocks noChangeArrowheads="1"/>
          </p:cNvSpPr>
          <p:nvPr/>
        </p:nvSpPr>
        <p:spPr bwMode="auto">
          <a:xfrm>
            <a:off x="4321763" y="2187190"/>
            <a:ext cx="8775456" cy="360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rgbClr val="006600"/>
                </a:solidFill>
                <a:latin typeface="Arial" panose="020B0604020202020204" pitchFamily="34" charset="0"/>
                <a:cs typeface="Times New Roman" panose="02020603050405020304" pitchFamily="18" charset="0"/>
              </a:defRPr>
            </a:lvl1pPr>
            <a:lvl2pPr marL="466725" indent="-250825"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eaLnBrk="1" hangingPunct="1"/>
            <a:r>
              <a:rPr lang="bg-BG" altLang="en-US" sz="2200" b="1" dirty="0">
                <a:solidFill>
                  <a:schemeClr val="tx1"/>
                </a:solidFill>
                <a:latin typeface="Century Gothic" panose="020B0502020202020204" pitchFamily="34" charset="0"/>
                <a:cs typeface="Calibri" panose="020F0502020204030204" pitchFamily="34" charset="0"/>
              </a:rPr>
              <a:t>Според локализацията:</a:t>
            </a:r>
            <a:r>
              <a:rPr lang="en-US" altLang="en-US" sz="2200" b="1" dirty="0">
                <a:solidFill>
                  <a:schemeClr val="tx1"/>
                </a:solidFill>
                <a:latin typeface="Century Gothic" panose="020B0502020202020204" pitchFamily="34" charset="0"/>
                <a:cs typeface="Calibri" panose="020F0502020204030204" pitchFamily="34" charset="0"/>
              </a:rPr>
              <a:t> </a:t>
            </a:r>
            <a:endParaRPr lang="bg-BG" altLang="en-US" sz="2200" b="1" dirty="0">
              <a:solidFill>
                <a:schemeClr val="tx1"/>
              </a:solidFill>
              <a:latin typeface="Century Gothic" panose="020B0502020202020204" pitchFamily="34" charset="0"/>
              <a:cs typeface="Calibri" panose="020F0502020204030204" pitchFamily="34" charset="0"/>
            </a:endParaRPr>
          </a:p>
          <a:p>
            <a:pPr eaLnBrk="1" hangingPunct="1"/>
            <a:r>
              <a:rPr lang="ru-RU" altLang="en-US" sz="2200" dirty="0">
                <a:solidFill>
                  <a:schemeClr val="tx1"/>
                </a:solidFill>
                <a:latin typeface="Century Gothic" panose="020B0502020202020204" pitchFamily="34" charset="0"/>
                <a:cs typeface="Calibri" panose="020F0502020204030204" pitchFamily="34" charset="0"/>
              </a:rPr>
              <a:t>Долни отдели на ПОС: цистит, уретрит, простатит</a:t>
            </a:r>
          </a:p>
          <a:p>
            <a:pPr eaLnBrk="1" hangingPunct="1"/>
            <a:r>
              <a:rPr lang="ru-RU" altLang="en-US" sz="2200" dirty="0">
                <a:solidFill>
                  <a:schemeClr val="tx1"/>
                </a:solidFill>
                <a:latin typeface="Century Gothic" panose="020B0502020202020204" pitchFamily="34" charset="0"/>
                <a:cs typeface="Calibri" panose="020F0502020204030204" pitchFamily="34" charset="0"/>
              </a:rPr>
              <a:t>Горни отдели на ПОС: пиелонефрит</a:t>
            </a:r>
          </a:p>
          <a:p>
            <a:pPr eaLnBrk="1" hangingPunct="1">
              <a:spcBef>
                <a:spcPts val="1000"/>
              </a:spcBef>
            </a:pPr>
            <a:r>
              <a:rPr lang="bg-BG" altLang="en-US" sz="2200" b="1" dirty="0">
                <a:solidFill>
                  <a:schemeClr val="tx1"/>
                </a:solidFill>
                <a:latin typeface="Century Gothic" panose="020B0502020202020204" pitchFamily="34" charset="0"/>
                <a:cs typeface="Calibri" panose="020F0502020204030204" pitchFamily="34" charset="0"/>
              </a:rPr>
              <a:t>Според преобладаващите клинични симптоми:</a:t>
            </a:r>
            <a:r>
              <a:rPr lang="en-US" altLang="en-US" sz="2200" b="1" dirty="0">
                <a:solidFill>
                  <a:schemeClr val="tx1"/>
                </a:solidFill>
                <a:latin typeface="Century Gothic" panose="020B0502020202020204" pitchFamily="34" charset="0"/>
                <a:cs typeface="Calibri" panose="020F0502020204030204" pitchFamily="34" charset="0"/>
              </a:rPr>
              <a:t> </a:t>
            </a:r>
            <a:endParaRPr lang="bg-BG" altLang="en-US" sz="2200" b="1" dirty="0">
              <a:solidFill>
                <a:schemeClr val="tx1"/>
              </a:solidFill>
              <a:latin typeface="Century Gothic" panose="020B0502020202020204" pitchFamily="34" charset="0"/>
              <a:cs typeface="Calibri" panose="020F0502020204030204" pitchFamily="34" charset="0"/>
            </a:endParaRPr>
          </a:p>
          <a:p>
            <a:pPr marL="342900" indent="-342900" eaLnBrk="1" hangingPunct="1">
              <a:buFont typeface="Arial" panose="020B0604020202020204" pitchFamily="34" charset="0"/>
              <a:buChar char="•"/>
            </a:pPr>
            <a:r>
              <a:rPr lang="ru-RU" altLang="en-US" sz="2200" dirty="0">
                <a:solidFill>
                  <a:schemeClr val="tx1"/>
                </a:solidFill>
                <a:latin typeface="Century Gothic" panose="020B0502020202020204" pitchFamily="34" charset="0"/>
                <a:cs typeface="Calibri" panose="020F0502020204030204" pitchFamily="34" charset="0"/>
              </a:rPr>
              <a:t>Неусложнени ИУТ</a:t>
            </a:r>
          </a:p>
          <a:p>
            <a:pPr marL="342900" indent="-342900" eaLnBrk="1" hangingPunct="1">
              <a:buFont typeface="Arial" panose="020B0604020202020204" pitchFamily="34" charset="0"/>
              <a:buChar char="•"/>
            </a:pPr>
            <a:r>
              <a:rPr lang="bg-BG" altLang="en-US" sz="2200" dirty="0">
                <a:solidFill>
                  <a:schemeClr val="tx1"/>
                </a:solidFill>
                <a:latin typeface="Century Gothic" panose="020B0502020202020204" pitchFamily="34" charset="0"/>
                <a:cs typeface="Calibri" panose="020F0502020204030204" pitchFamily="34" charset="0"/>
              </a:rPr>
              <a:t>Неусложнен пиелонефрит</a:t>
            </a:r>
          </a:p>
          <a:p>
            <a:pPr marL="342900" indent="-342900" eaLnBrk="1" hangingPunct="1">
              <a:buFont typeface="Arial" panose="020B0604020202020204" pitchFamily="34" charset="0"/>
              <a:buChar char="•"/>
            </a:pPr>
            <a:r>
              <a:rPr lang="bg-BG" altLang="en-US" sz="2200" dirty="0">
                <a:solidFill>
                  <a:schemeClr val="tx1"/>
                </a:solidFill>
                <a:latin typeface="Century Gothic" panose="020B0502020202020204" pitchFamily="34" charset="0"/>
                <a:cs typeface="Calibri" panose="020F0502020204030204" pitchFamily="34" charset="0"/>
              </a:rPr>
              <a:t>Усложнени ИУТ с или без пиелонефрит</a:t>
            </a:r>
          </a:p>
          <a:p>
            <a:pPr marL="342900" indent="-342900" eaLnBrk="1" hangingPunct="1">
              <a:buFont typeface="Arial" panose="020B0604020202020204" pitchFamily="34" charset="0"/>
              <a:buChar char="•"/>
            </a:pPr>
            <a:r>
              <a:rPr lang="bg-BG" altLang="en-US" sz="2200" dirty="0" err="1">
                <a:solidFill>
                  <a:schemeClr val="tx1"/>
                </a:solidFill>
                <a:latin typeface="Century Gothic" panose="020B0502020202020204" pitchFamily="34" charset="0"/>
                <a:cs typeface="Calibri" panose="020F0502020204030204" pitchFamily="34" charset="0"/>
              </a:rPr>
              <a:t>Уретрит</a:t>
            </a:r>
            <a:endParaRPr lang="bg-BG" altLang="en-US" sz="2200" dirty="0">
              <a:solidFill>
                <a:schemeClr val="tx1"/>
              </a:solidFill>
              <a:latin typeface="Century Gothic" panose="020B0502020202020204" pitchFamily="34" charset="0"/>
              <a:cs typeface="Calibri" panose="020F0502020204030204" pitchFamily="34" charset="0"/>
            </a:endParaRPr>
          </a:p>
          <a:p>
            <a:pPr marL="342900" indent="-342900" eaLnBrk="1" hangingPunct="1">
              <a:buFont typeface="Arial" panose="020B0604020202020204" pitchFamily="34" charset="0"/>
              <a:buChar char="•"/>
            </a:pPr>
            <a:r>
              <a:rPr lang="bg-BG" altLang="en-US" sz="2200" dirty="0" err="1">
                <a:solidFill>
                  <a:schemeClr val="tx1"/>
                </a:solidFill>
                <a:latin typeface="Century Gothic" panose="020B0502020202020204" pitchFamily="34" charset="0"/>
                <a:cs typeface="Calibri" panose="020F0502020204030204" pitchFamily="34" charset="0"/>
              </a:rPr>
              <a:t>Уросепсис</a:t>
            </a:r>
            <a:endParaRPr lang="bg-BG" altLang="en-US" sz="2200" dirty="0">
              <a:solidFill>
                <a:schemeClr val="tx1"/>
              </a:solidFill>
              <a:latin typeface="Century Gothic" panose="020B0502020202020204" pitchFamily="34" charset="0"/>
              <a:cs typeface="Calibri" panose="020F0502020204030204" pitchFamily="34" charset="0"/>
            </a:endParaRPr>
          </a:p>
          <a:p>
            <a:pPr marL="342900" indent="-342900" eaLnBrk="1" hangingPunct="1">
              <a:buFont typeface="Arial" panose="020B0604020202020204" pitchFamily="34" charset="0"/>
              <a:buChar char="•"/>
            </a:pPr>
            <a:r>
              <a:rPr lang="bg-BG" altLang="en-US" sz="2200" dirty="0">
                <a:solidFill>
                  <a:schemeClr val="tx1"/>
                </a:solidFill>
                <a:latin typeface="Century Gothic" panose="020B0502020202020204" pitchFamily="34" charset="0"/>
                <a:cs typeface="Calibri" panose="020F0502020204030204" pitchFamily="34" charset="0"/>
              </a:rPr>
              <a:t>Особени форми: простатит, епидидимит и орхит</a:t>
            </a:r>
            <a:endParaRPr lang="ru-RU" altLang="en-US" sz="2200" dirty="0">
              <a:solidFill>
                <a:schemeClr val="tx1"/>
              </a:solidFill>
              <a:latin typeface="Century Gothic" panose="020B0502020202020204" pitchFamily="34" charset="0"/>
              <a:cs typeface="Calibri" panose="020F0502020204030204" pitchFamily="34" charset="0"/>
            </a:endParaRPr>
          </a:p>
        </p:txBody>
      </p:sp>
      <p:grpSp>
        <p:nvGrpSpPr>
          <p:cNvPr id="7" name="Group 13">
            <a:extLst>
              <a:ext uri="{FF2B5EF4-FFF2-40B4-BE49-F238E27FC236}">
                <a16:creationId xmlns:a16="http://schemas.microsoft.com/office/drawing/2014/main" id="{31D3D5FE-F000-405E-97EE-9C5136157758}"/>
              </a:ext>
            </a:extLst>
          </p:cNvPr>
          <p:cNvGrpSpPr>
            <a:grpSpLocks/>
          </p:cNvGrpSpPr>
          <p:nvPr/>
        </p:nvGrpSpPr>
        <p:grpSpPr bwMode="auto">
          <a:xfrm>
            <a:off x="240193" y="2087075"/>
            <a:ext cx="3852969" cy="3134149"/>
            <a:chOff x="5167220" y="1828169"/>
            <a:chExt cx="3731408" cy="3265757"/>
          </a:xfrm>
        </p:grpSpPr>
        <p:pic>
          <p:nvPicPr>
            <p:cNvPr id="8" name="Picture 9" descr="PPS_sheme.jpg">
              <a:extLst>
                <a:ext uri="{FF2B5EF4-FFF2-40B4-BE49-F238E27FC236}">
                  <a16:creationId xmlns:a16="http://schemas.microsoft.com/office/drawing/2014/main" id="{25341B97-9C45-4B59-8D3A-FF0B20BBCDF8}"/>
                </a:ext>
              </a:extLst>
            </p:cNvPr>
            <p:cNvPicPr>
              <a:picLocks noChangeAspect="1"/>
            </p:cNvPicPr>
            <p:nvPr/>
          </p:nvPicPr>
          <p:blipFill rotWithShape="1">
            <a:blip r:embed="rId3">
              <a:extLst>
                <a:ext uri="{28A0092B-C50C-407E-A947-70E740481C1C}">
                  <a14:useLocalDpi xmlns:a14="http://schemas.microsoft.com/office/drawing/2010/main" val="0"/>
                </a:ext>
              </a:extLst>
            </a:blip>
            <a:srcRect l="9944" t="3655" b="3655"/>
            <a:stretch/>
          </p:blipFill>
          <p:spPr bwMode="auto">
            <a:xfrm>
              <a:off x="5167220" y="1828169"/>
              <a:ext cx="1975656" cy="28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8">
              <a:extLst>
                <a:ext uri="{FF2B5EF4-FFF2-40B4-BE49-F238E27FC236}">
                  <a16:creationId xmlns:a16="http://schemas.microsoft.com/office/drawing/2014/main" id="{CE33A7AF-87A2-488C-9C99-EB846F02A640}"/>
                </a:ext>
              </a:extLst>
            </p:cNvPr>
            <p:cNvSpPr txBox="1">
              <a:spLocks noChangeArrowheads="1"/>
            </p:cNvSpPr>
            <p:nvPr/>
          </p:nvSpPr>
          <p:spPr bwMode="auto">
            <a:xfrm>
              <a:off x="6867079" y="4568606"/>
              <a:ext cx="1143000" cy="52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6600"/>
                  </a:solidFill>
                  <a:latin typeface="Arial" panose="020B0604020202020204" pitchFamily="34" charset="0"/>
                  <a:cs typeface="Times New Roman" panose="02020603050405020304" pitchFamily="18" charset="0"/>
                </a:defRPr>
              </a:lvl1pPr>
              <a:lvl2pPr marL="742950" indent="-285750"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eaLnBrk="1" hangingPunct="1">
                <a:lnSpc>
                  <a:spcPts val="900"/>
                </a:lnSpc>
                <a:spcBef>
                  <a:spcPts val="600"/>
                </a:spcBef>
              </a:pPr>
              <a:r>
                <a:rPr lang="bg-BG" altLang="en-US" sz="1600" b="1" dirty="0">
                  <a:solidFill>
                    <a:schemeClr val="tx2">
                      <a:lumMod val="75000"/>
                    </a:schemeClr>
                  </a:solidFill>
                  <a:latin typeface="Century Gothic" panose="020B0502020202020204" pitchFamily="34" charset="0"/>
                </a:rPr>
                <a:t>Уретра</a:t>
              </a:r>
              <a:endParaRPr lang="en-US" altLang="en-US" sz="1600" b="1" dirty="0">
                <a:solidFill>
                  <a:schemeClr val="tx2">
                    <a:lumMod val="75000"/>
                  </a:schemeClr>
                </a:solidFill>
                <a:latin typeface="Century Gothic" panose="020B0502020202020204" pitchFamily="34" charset="0"/>
              </a:endParaRPr>
            </a:p>
            <a:p>
              <a:pPr eaLnBrk="1" hangingPunct="1">
                <a:lnSpc>
                  <a:spcPts val="900"/>
                </a:lnSpc>
                <a:spcBef>
                  <a:spcPts val="600"/>
                </a:spcBef>
              </a:pPr>
              <a:endParaRPr lang="bg-BG" altLang="en-US" sz="1600" b="1" dirty="0">
                <a:solidFill>
                  <a:schemeClr val="tx2">
                    <a:lumMod val="75000"/>
                  </a:schemeClr>
                </a:solidFill>
                <a:latin typeface="Century Gothic" panose="020B0502020202020204" pitchFamily="34" charset="0"/>
              </a:endParaRPr>
            </a:p>
            <a:p>
              <a:pPr eaLnBrk="1" hangingPunct="1">
                <a:lnSpc>
                  <a:spcPts val="900"/>
                </a:lnSpc>
                <a:spcBef>
                  <a:spcPts val="300"/>
                </a:spcBef>
              </a:pPr>
              <a:r>
                <a:rPr lang="bg-BG" altLang="en-US" sz="1600" b="1" dirty="0">
                  <a:solidFill>
                    <a:schemeClr val="tx2">
                      <a:lumMod val="75000"/>
                    </a:schemeClr>
                  </a:solidFill>
                  <a:latin typeface="Century Gothic" panose="020B0502020202020204" pitchFamily="34" charset="0"/>
                </a:rPr>
                <a:t>Уретрит</a:t>
              </a:r>
              <a:endParaRPr lang="en-US" altLang="en-US" sz="1600" b="1" dirty="0">
                <a:solidFill>
                  <a:schemeClr val="tx2">
                    <a:lumMod val="75000"/>
                  </a:schemeClr>
                </a:solidFill>
                <a:latin typeface="Century Gothic" panose="020B0502020202020204" pitchFamily="34" charset="0"/>
              </a:endParaRPr>
            </a:p>
          </p:txBody>
        </p:sp>
        <p:sp>
          <p:nvSpPr>
            <p:cNvPr id="12" name="TextBox 18">
              <a:extLst>
                <a:ext uri="{FF2B5EF4-FFF2-40B4-BE49-F238E27FC236}">
                  <a16:creationId xmlns:a16="http://schemas.microsoft.com/office/drawing/2014/main" id="{9DB69D9D-45A1-4DDC-BCAA-988F5837F219}"/>
                </a:ext>
              </a:extLst>
            </p:cNvPr>
            <p:cNvSpPr txBox="1">
              <a:spLocks noChangeArrowheads="1"/>
            </p:cNvSpPr>
            <p:nvPr/>
          </p:nvSpPr>
          <p:spPr bwMode="auto">
            <a:xfrm>
              <a:off x="6964712" y="2112003"/>
              <a:ext cx="1933916" cy="52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6600"/>
                  </a:solidFill>
                  <a:latin typeface="Arial" panose="020B0604020202020204" pitchFamily="34" charset="0"/>
                  <a:cs typeface="Times New Roman" panose="02020603050405020304" pitchFamily="18" charset="0"/>
                </a:defRPr>
              </a:lvl1pPr>
              <a:lvl2pPr marL="742950" indent="-285750"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eaLnBrk="1" hangingPunct="1">
                <a:lnSpc>
                  <a:spcPts val="900"/>
                </a:lnSpc>
                <a:spcBef>
                  <a:spcPts val="600"/>
                </a:spcBef>
              </a:pPr>
              <a:r>
                <a:rPr lang="bg-BG" altLang="en-US" sz="1600" b="1" dirty="0">
                  <a:solidFill>
                    <a:schemeClr val="tx2">
                      <a:lumMod val="75000"/>
                    </a:schemeClr>
                  </a:solidFill>
                  <a:latin typeface="Century Gothic" panose="020B0502020202020204" pitchFamily="34" charset="0"/>
                </a:rPr>
                <a:t>Бъбрек</a:t>
              </a:r>
              <a:endParaRPr lang="en-US" altLang="en-US" sz="1600" b="1" dirty="0">
                <a:solidFill>
                  <a:schemeClr val="tx2">
                    <a:lumMod val="75000"/>
                  </a:schemeClr>
                </a:solidFill>
                <a:latin typeface="Century Gothic" panose="020B0502020202020204" pitchFamily="34" charset="0"/>
              </a:endParaRPr>
            </a:p>
            <a:p>
              <a:pPr eaLnBrk="1" hangingPunct="1">
                <a:lnSpc>
                  <a:spcPts val="900"/>
                </a:lnSpc>
                <a:spcBef>
                  <a:spcPts val="600"/>
                </a:spcBef>
              </a:pPr>
              <a:endParaRPr lang="bg-BG" altLang="en-US" sz="1400" b="1" dirty="0">
                <a:solidFill>
                  <a:schemeClr val="tx2">
                    <a:lumMod val="75000"/>
                  </a:schemeClr>
                </a:solidFill>
                <a:latin typeface="Century Gothic" panose="020B0502020202020204" pitchFamily="34" charset="0"/>
              </a:endParaRPr>
            </a:p>
            <a:p>
              <a:pPr eaLnBrk="1" hangingPunct="1">
                <a:lnSpc>
                  <a:spcPts val="900"/>
                </a:lnSpc>
                <a:spcBef>
                  <a:spcPts val="300"/>
                </a:spcBef>
              </a:pPr>
              <a:r>
                <a:rPr lang="bg-BG" altLang="en-US" sz="1400" b="1" dirty="0">
                  <a:solidFill>
                    <a:srgbClr val="FF0000"/>
                  </a:solidFill>
                  <a:latin typeface="Century Gothic" panose="020B0502020202020204" pitchFamily="34" charset="0"/>
                </a:rPr>
                <a:t>ПИЕЛОНЕФРИТ</a:t>
              </a:r>
              <a:endParaRPr lang="en-US" altLang="en-US" sz="1400" b="1" dirty="0">
                <a:solidFill>
                  <a:srgbClr val="FF0000"/>
                </a:solidFill>
                <a:latin typeface="Century Gothic" panose="020B0502020202020204" pitchFamily="34" charset="0"/>
              </a:endParaRPr>
            </a:p>
          </p:txBody>
        </p:sp>
        <p:sp>
          <p:nvSpPr>
            <p:cNvPr id="13" name="TextBox 18">
              <a:extLst>
                <a:ext uri="{FF2B5EF4-FFF2-40B4-BE49-F238E27FC236}">
                  <a16:creationId xmlns:a16="http://schemas.microsoft.com/office/drawing/2014/main" id="{E100732A-58D7-4332-84CA-2525AAB245B7}"/>
                </a:ext>
              </a:extLst>
            </p:cNvPr>
            <p:cNvSpPr txBox="1">
              <a:spLocks noChangeArrowheads="1"/>
            </p:cNvSpPr>
            <p:nvPr/>
          </p:nvSpPr>
          <p:spPr bwMode="auto">
            <a:xfrm>
              <a:off x="6911763" y="3233805"/>
              <a:ext cx="1285875" cy="15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6600"/>
                  </a:solidFill>
                  <a:latin typeface="Arial" panose="020B0604020202020204" pitchFamily="34" charset="0"/>
                  <a:cs typeface="Times New Roman" panose="02020603050405020304" pitchFamily="18" charset="0"/>
                </a:defRPr>
              </a:lvl1pPr>
              <a:lvl2pPr marL="742950" indent="-285750"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eaLnBrk="1" hangingPunct="1">
                <a:lnSpc>
                  <a:spcPts val="900"/>
                </a:lnSpc>
                <a:spcBef>
                  <a:spcPts val="600"/>
                </a:spcBef>
              </a:pPr>
              <a:r>
                <a:rPr lang="bg-BG" altLang="en-US" sz="1600" b="1" dirty="0" err="1">
                  <a:solidFill>
                    <a:schemeClr val="tx2">
                      <a:lumMod val="75000"/>
                    </a:schemeClr>
                  </a:solidFill>
                  <a:latin typeface="Century Gothic" panose="020B0502020202020204" pitchFamily="34" charset="0"/>
                </a:rPr>
                <a:t>Уретер</a:t>
              </a:r>
              <a:endParaRPr lang="en-US" altLang="en-US" sz="1600" dirty="0">
                <a:solidFill>
                  <a:schemeClr val="tx2">
                    <a:lumMod val="75000"/>
                  </a:schemeClr>
                </a:solidFill>
                <a:latin typeface="Century Gothic" panose="020B0502020202020204" pitchFamily="34" charset="0"/>
              </a:endParaRPr>
            </a:p>
          </p:txBody>
        </p:sp>
        <p:sp>
          <p:nvSpPr>
            <p:cNvPr id="14" name="TextBox 18">
              <a:extLst>
                <a:ext uri="{FF2B5EF4-FFF2-40B4-BE49-F238E27FC236}">
                  <a16:creationId xmlns:a16="http://schemas.microsoft.com/office/drawing/2014/main" id="{033F54A2-41FD-4EB5-8A13-CE29DB0FD79C}"/>
                </a:ext>
              </a:extLst>
            </p:cNvPr>
            <p:cNvSpPr txBox="1">
              <a:spLocks noChangeArrowheads="1"/>
            </p:cNvSpPr>
            <p:nvPr/>
          </p:nvSpPr>
          <p:spPr bwMode="auto">
            <a:xfrm>
              <a:off x="6815708" y="3876520"/>
              <a:ext cx="1828862" cy="48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6600"/>
                  </a:solidFill>
                  <a:latin typeface="Arial" panose="020B0604020202020204" pitchFamily="34" charset="0"/>
                  <a:cs typeface="Times New Roman" panose="02020603050405020304" pitchFamily="18" charset="0"/>
                </a:defRPr>
              </a:lvl1pPr>
              <a:lvl2pPr marL="742950" indent="-285750" eaLnBrk="0" hangingPunct="0">
                <a:defRPr sz="2400">
                  <a:solidFill>
                    <a:srgbClr val="006600"/>
                  </a:solidFill>
                  <a:latin typeface="Arial" panose="020B0604020202020204" pitchFamily="34" charset="0"/>
                  <a:cs typeface="Times New Roman" panose="02020603050405020304" pitchFamily="18" charset="0"/>
                </a:defRPr>
              </a:lvl2pPr>
              <a:lvl3pPr marL="1143000" indent="-228600" eaLnBrk="0" hangingPunct="0">
                <a:defRPr sz="2400">
                  <a:solidFill>
                    <a:srgbClr val="006600"/>
                  </a:solidFill>
                  <a:latin typeface="Arial" panose="020B0604020202020204" pitchFamily="34" charset="0"/>
                  <a:cs typeface="Times New Roman" panose="02020603050405020304" pitchFamily="18" charset="0"/>
                </a:defRPr>
              </a:lvl3pPr>
              <a:lvl4pPr marL="1600200" indent="-228600" eaLnBrk="0" hangingPunct="0">
                <a:defRPr sz="2400">
                  <a:solidFill>
                    <a:srgbClr val="006600"/>
                  </a:solidFill>
                  <a:latin typeface="Arial" panose="020B0604020202020204" pitchFamily="34" charset="0"/>
                  <a:cs typeface="Times New Roman" panose="02020603050405020304" pitchFamily="18" charset="0"/>
                </a:defRPr>
              </a:lvl4pPr>
              <a:lvl5pPr marL="2057400" indent="-228600" eaLnBrk="0" hangingPunct="0">
                <a:defRPr sz="2400">
                  <a:solidFill>
                    <a:srgbClr val="0066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rgbClr val="006600"/>
                  </a:solidFill>
                  <a:latin typeface="Arial" panose="020B0604020202020204" pitchFamily="34" charset="0"/>
                  <a:cs typeface="Times New Roman" panose="02020603050405020304" pitchFamily="18" charset="0"/>
                </a:defRPr>
              </a:lvl9pPr>
            </a:lstStyle>
            <a:p>
              <a:pPr eaLnBrk="1" hangingPunct="1">
                <a:lnSpc>
                  <a:spcPts val="900"/>
                </a:lnSpc>
                <a:spcBef>
                  <a:spcPts val="300"/>
                </a:spcBef>
              </a:pPr>
              <a:r>
                <a:rPr lang="bg-BG" altLang="en-US" sz="1600" b="1" dirty="0">
                  <a:solidFill>
                    <a:schemeClr val="tx2">
                      <a:lumMod val="75000"/>
                    </a:schemeClr>
                  </a:solidFill>
                  <a:latin typeface="Century Gothic" panose="020B0502020202020204" pitchFamily="34" charset="0"/>
                  <a:cs typeface="Arabic Typesetting" panose="03020402040406030203" pitchFamily="66" charset="-78"/>
                </a:rPr>
                <a:t>Пикочен мехур</a:t>
              </a:r>
              <a:endParaRPr lang="en-US" altLang="en-US" sz="1600" b="1" dirty="0">
                <a:solidFill>
                  <a:schemeClr val="tx2">
                    <a:lumMod val="75000"/>
                  </a:schemeClr>
                </a:solidFill>
                <a:latin typeface="Century Gothic" panose="020B0502020202020204" pitchFamily="34" charset="0"/>
                <a:cs typeface="Arabic Typesetting" panose="03020402040406030203" pitchFamily="66" charset="-78"/>
              </a:endParaRPr>
            </a:p>
            <a:p>
              <a:pPr eaLnBrk="1" hangingPunct="1">
                <a:lnSpc>
                  <a:spcPts val="900"/>
                </a:lnSpc>
                <a:spcBef>
                  <a:spcPts val="300"/>
                </a:spcBef>
              </a:pPr>
              <a:endParaRPr lang="bg-BG" altLang="en-US" sz="1600" b="1" dirty="0">
                <a:solidFill>
                  <a:schemeClr val="tx2">
                    <a:lumMod val="75000"/>
                  </a:schemeClr>
                </a:solidFill>
                <a:latin typeface="Century Gothic" panose="020B0502020202020204" pitchFamily="34" charset="0"/>
                <a:cs typeface="Arabic Typesetting" panose="03020402040406030203" pitchFamily="66" charset="-78"/>
              </a:endParaRPr>
            </a:p>
            <a:p>
              <a:pPr eaLnBrk="1" hangingPunct="1">
                <a:lnSpc>
                  <a:spcPts val="900"/>
                </a:lnSpc>
                <a:spcBef>
                  <a:spcPts val="300"/>
                </a:spcBef>
              </a:pPr>
              <a:r>
                <a:rPr lang="bg-BG" altLang="en-US" sz="1400" b="1" dirty="0">
                  <a:solidFill>
                    <a:srgbClr val="FF0000"/>
                  </a:solidFill>
                  <a:latin typeface="Century Gothic" panose="020B0502020202020204" pitchFamily="34" charset="0"/>
                  <a:cs typeface="Arabic Typesetting" panose="03020402040406030203" pitchFamily="66" charset="-78"/>
                </a:rPr>
                <a:t>ЦИСТИТ</a:t>
              </a:r>
              <a:endParaRPr lang="en-US" altLang="en-US" sz="1400" b="1" dirty="0">
                <a:solidFill>
                  <a:srgbClr val="FF0000"/>
                </a:solidFill>
                <a:latin typeface="Century Gothic" panose="020B0502020202020204" pitchFamily="34" charset="0"/>
                <a:cs typeface="Arabic Typesetting" panose="03020402040406030203" pitchFamily="66" charset="-78"/>
              </a:endParaRPr>
            </a:p>
          </p:txBody>
        </p:sp>
      </p:grpSp>
    </p:spTree>
    <p:extLst>
      <p:ext uri="{BB962C8B-B14F-4D97-AF65-F5344CB8AC3E}">
        <p14:creationId xmlns:p14="http://schemas.microsoft.com/office/powerpoint/2010/main" val="764222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bg-BG" sz="2800" b="1" dirty="0">
                <a:solidFill>
                  <a:srgbClr val="7030A0"/>
                </a:solidFill>
                <a:latin typeface="Times New Roman" panose="02020603050405020304" pitchFamily="18" charset="0"/>
                <a:cs typeface="Times New Roman" panose="02020603050405020304" pitchFamily="18" charset="0"/>
              </a:rPr>
              <a:t>АНТИБИОТИЦИ, ИЗПОЛЗВАНИ ПРИ ХРОНИЧНИЯ БАКТЕРИАЛЕН ПРОСТАТИТ</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43452307"/>
              </p:ext>
            </p:extLst>
          </p:nvPr>
        </p:nvGraphicFramePr>
        <p:xfrm>
          <a:off x="1524000" y="1905002"/>
          <a:ext cx="9144000" cy="4495799"/>
        </p:xfrm>
        <a:graphic>
          <a:graphicData uri="http://schemas.openxmlformats.org/drawingml/2006/table">
            <a:tbl>
              <a:tblPr firstRow="1" bandRow="1">
                <a:tableStyleId>{5C22544A-7EE6-4342-B048-85BDC9FD1C3A}</a:tableStyleId>
              </a:tblPr>
              <a:tblGrid>
                <a:gridCol w="1976015">
                  <a:extLst>
                    <a:ext uri="{9D8B030D-6E8A-4147-A177-3AD203B41FA5}">
                      <a16:colId xmlns:a16="http://schemas.microsoft.com/office/drawing/2014/main" val="20000"/>
                    </a:ext>
                  </a:extLst>
                </a:gridCol>
                <a:gridCol w="3206805">
                  <a:extLst>
                    <a:ext uri="{9D8B030D-6E8A-4147-A177-3AD203B41FA5}">
                      <a16:colId xmlns:a16="http://schemas.microsoft.com/office/drawing/2014/main" val="20001"/>
                    </a:ext>
                  </a:extLst>
                </a:gridCol>
                <a:gridCol w="2290575">
                  <a:extLst>
                    <a:ext uri="{9D8B030D-6E8A-4147-A177-3AD203B41FA5}">
                      <a16:colId xmlns:a16="http://schemas.microsoft.com/office/drawing/2014/main" val="20002"/>
                    </a:ext>
                  </a:extLst>
                </a:gridCol>
                <a:gridCol w="1670605">
                  <a:extLst>
                    <a:ext uri="{9D8B030D-6E8A-4147-A177-3AD203B41FA5}">
                      <a16:colId xmlns:a16="http://schemas.microsoft.com/office/drawing/2014/main" val="20003"/>
                    </a:ext>
                  </a:extLst>
                </a:gridCol>
              </a:tblGrid>
              <a:tr h="344592">
                <a:tc>
                  <a:txBody>
                    <a:bodyPr/>
                    <a:lstStyle/>
                    <a:p>
                      <a:r>
                        <a:rPr lang="bg-BG" dirty="0" smtClean="0"/>
                        <a:t>Антибиотици</a:t>
                      </a:r>
                      <a:endParaRPr lang="bg-BG" dirty="0"/>
                    </a:p>
                  </a:txBody>
                  <a:tcPr/>
                </a:tc>
                <a:tc>
                  <a:txBody>
                    <a:bodyPr/>
                    <a:lstStyle/>
                    <a:p>
                      <a:r>
                        <a:rPr lang="bg-BG" dirty="0" smtClean="0"/>
                        <a:t>Предимства</a:t>
                      </a:r>
                      <a:endParaRPr lang="bg-BG" dirty="0"/>
                    </a:p>
                  </a:txBody>
                  <a:tcPr/>
                </a:tc>
                <a:tc>
                  <a:txBody>
                    <a:bodyPr/>
                    <a:lstStyle/>
                    <a:p>
                      <a:r>
                        <a:rPr lang="bg-BG" dirty="0" smtClean="0"/>
                        <a:t>Недостатъци</a:t>
                      </a:r>
                      <a:endParaRPr lang="bg-BG" dirty="0"/>
                    </a:p>
                  </a:txBody>
                  <a:tcPr/>
                </a:tc>
                <a:tc>
                  <a:txBody>
                    <a:bodyPr/>
                    <a:lstStyle/>
                    <a:p>
                      <a:r>
                        <a:rPr lang="bg-BG" dirty="0" smtClean="0"/>
                        <a:t>Препоръки</a:t>
                      </a:r>
                      <a:endParaRPr lang="bg-BG" dirty="0"/>
                    </a:p>
                  </a:txBody>
                  <a:tcPr/>
                </a:tc>
                <a:extLst>
                  <a:ext uri="{0D108BD9-81ED-4DB2-BD59-A6C34878D82A}">
                    <a16:rowId xmlns:a16="http://schemas.microsoft.com/office/drawing/2014/main" val="10000"/>
                  </a:ext>
                </a:extLst>
              </a:tr>
              <a:tr h="1895258">
                <a:tc>
                  <a:txBody>
                    <a:bodyPr/>
                    <a:lstStyle/>
                    <a:p>
                      <a:pPr>
                        <a:buFont typeface="Wingdings" pitchFamily="2" charset="2"/>
                        <a:buNone/>
                      </a:pPr>
                      <a:r>
                        <a:rPr lang="bg-BG" sz="1400" dirty="0" smtClean="0"/>
                        <a:t>Флуорохинолони</a:t>
                      </a:r>
                      <a:endParaRPr lang="bg-BG" sz="1400" dirty="0"/>
                    </a:p>
                  </a:txBody>
                  <a:tcPr/>
                </a:tc>
                <a:tc>
                  <a:txBody>
                    <a:bodyPr/>
                    <a:lstStyle/>
                    <a:p>
                      <a:pPr>
                        <a:buFont typeface="Wingdings" pitchFamily="2" charset="2"/>
                        <a:buChar char="ü"/>
                      </a:pPr>
                      <a:r>
                        <a:rPr lang="bg-BG" sz="1400" dirty="0" smtClean="0"/>
                        <a:t> Добра фармакокинетика</a:t>
                      </a:r>
                    </a:p>
                    <a:p>
                      <a:pPr>
                        <a:buFont typeface="Wingdings" pitchFamily="2" charset="2"/>
                        <a:buChar char="ü"/>
                      </a:pPr>
                      <a:r>
                        <a:rPr lang="bg-BG" sz="1400" dirty="0" smtClean="0"/>
                        <a:t>Чудесно</a:t>
                      </a:r>
                      <a:r>
                        <a:rPr lang="bg-BG" sz="1400" baseline="0" dirty="0" smtClean="0"/>
                        <a:t> </a:t>
                      </a:r>
                      <a:r>
                        <a:rPr lang="bg-BG" sz="1400" dirty="0" smtClean="0"/>
                        <a:t>проникване в простатата</a:t>
                      </a:r>
                    </a:p>
                    <a:p>
                      <a:pPr>
                        <a:buFont typeface="Wingdings" pitchFamily="2" charset="2"/>
                        <a:buChar char="ü"/>
                      </a:pPr>
                      <a:r>
                        <a:rPr lang="bg-BG" sz="1400" dirty="0" smtClean="0"/>
                        <a:t> Много добра бионаличност</a:t>
                      </a:r>
                    </a:p>
                    <a:p>
                      <a:pPr>
                        <a:buFont typeface="Wingdings" pitchFamily="2" charset="2"/>
                        <a:buChar char="ü"/>
                      </a:pPr>
                      <a:r>
                        <a:rPr lang="bg-BG" sz="1400" dirty="0" smtClean="0"/>
                        <a:t> Еквивалентна орална и парентерална фармакокинетика</a:t>
                      </a:r>
                    </a:p>
                    <a:p>
                      <a:pPr>
                        <a:buFont typeface="Wingdings" pitchFamily="2" charset="2"/>
                        <a:buChar char="ü"/>
                      </a:pPr>
                      <a:r>
                        <a:rPr lang="bg-BG" sz="1400" dirty="0" smtClean="0"/>
                        <a:t> Добра активност срещу типични и атипични патогени</a:t>
                      </a:r>
                    </a:p>
                    <a:p>
                      <a:pPr>
                        <a:buFont typeface="Wingdings" pitchFamily="2" charset="2"/>
                        <a:buChar char="ü"/>
                      </a:pPr>
                      <a:r>
                        <a:rPr lang="bg-BG" sz="1400" dirty="0" smtClean="0"/>
                        <a:t>Добър профил на безопастност</a:t>
                      </a:r>
                    </a:p>
                    <a:p>
                      <a:pPr>
                        <a:buFont typeface="Wingdings" pitchFamily="2" charset="2"/>
                        <a:buChar char="ü"/>
                      </a:pPr>
                      <a:endParaRPr lang="bg-BG" sz="1400" dirty="0"/>
                    </a:p>
                  </a:txBody>
                  <a:tcPr/>
                </a:tc>
                <a:tc>
                  <a:txBody>
                    <a:bodyPr/>
                    <a:lstStyle/>
                    <a:p>
                      <a:pPr>
                        <a:buFont typeface="Wingdings" pitchFamily="2" charset="2"/>
                        <a:buChar char="ü"/>
                      </a:pPr>
                      <a:r>
                        <a:rPr lang="bg-BG" sz="1400" dirty="0" smtClean="0"/>
                        <a:t> Зависещ от субстанцията</a:t>
                      </a:r>
                    </a:p>
                    <a:p>
                      <a:pPr>
                        <a:buFont typeface="Wingdings" pitchFamily="2" charset="2"/>
                        <a:buChar char="ü"/>
                      </a:pPr>
                      <a:r>
                        <a:rPr lang="bg-BG" sz="1400" dirty="0" smtClean="0"/>
                        <a:t>Лекарствено взаимодействие</a:t>
                      </a:r>
                    </a:p>
                    <a:p>
                      <a:pPr>
                        <a:buFont typeface="Wingdings" pitchFamily="2" charset="2"/>
                        <a:buChar char="ü"/>
                      </a:pPr>
                      <a:r>
                        <a:rPr lang="bg-BG" sz="1400" dirty="0" smtClean="0"/>
                        <a:t>Фототоксичност</a:t>
                      </a:r>
                    </a:p>
                    <a:p>
                      <a:pPr>
                        <a:buFont typeface="Wingdings" pitchFamily="2" charset="2"/>
                        <a:buChar char="ü"/>
                      </a:pPr>
                      <a:r>
                        <a:rPr lang="bg-BG" sz="1400" dirty="0" smtClean="0"/>
                        <a:t>Странични</a:t>
                      </a:r>
                      <a:r>
                        <a:rPr lang="bg-BG" sz="1400" baseline="0" dirty="0" smtClean="0"/>
                        <a:t> ефекти върху централната нервна система</a:t>
                      </a:r>
                      <a:endParaRPr lang="bg-BG" sz="1400" dirty="0"/>
                    </a:p>
                  </a:txBody>
                  <a:tcPr/>
                </a:tc>
                <a:tc>
                  <a:txBody>
                    <a:bodyPr/>
                    <a:lstStyle/>
                    <a:p>
                      <a:r>
                        <a:rPr lang="bg-BG" sz="1400" dirty="0" smtClean="0">
                          <a:solidFill>
                            <a:srgbClr val="FF0000"/>
                          </a:solidFill>
                        </a:rPr>
                        <a:t>Препоръчано</a:t>
                      </a:r>
                      <a:endParaRPr lang="bg-BG" sz="1400" dirty="0">
                        <a:solidFill>
                          <a:srgbClr val="FF0000"/>
                        </a:solidFill>
                      </a:endParaRPr>
                    </a:p>
                  </a:txBody>
                  <a:tcPr/>
                </a:tc>
                <a:extLst>
                  <a:ext uri="{0D108BD9-81ED-4DB2-BD59-A6C34878D82A}">
                    <a16:rowId xmlns:a16="http://schemas.microsoft.com/office/drawing/2014/main" val="10001"/>
                  </a:ext>
                </a:extLst>
              </a:tr>
              <a:tr h="2118359">
                <a:tc>
                  <a:txBody>
                    <a:bodyPr/>
                    <a:lstStyle/>
                    <a:p>
                      <a:r>
                        <a:rPr lang="bg-BG" sz="1400" dirty="0" smtClean="0"/>
                        <a:t>Триметоприм</a:t>
                      </a:r>
                      <a:endParaRPr lang="bg-BG" sz="1400" dirty="0"/>
                    </a:p>
                  </a:txBody>
                  <a:tcPr/>
                </a:tc>
                <a:tc>
                  <a:txBody>
                    <a:bodyPr/>
                    <a:lstStyle/>
                    <a:p>
                      <a:pPr>
                        <a:buFont typeface="Wingdings" pitchFamily="2" charset="2"/>
                        <a:buChar char="ü"/>
                      </a:pPr>
                      <a:r>
                        <a:rPr lang="bg-BG" sz="1400" dirty="0" smtClean="0"/>
                        <a:t>Добро проникване в простатата</a:t>
                      </a:r>
                    </a:p>
                    <a:p>
                      <a:pPr>
                        <a:buFont typeface="Wingdings" pitchFamily="2" charset="2"/>
                        <a:buChar char="ü"/>
                      </a:pPr>
                      <a:r>
                        <a:rPr lang="bg-BG" sz="1400" dirty="0" smtClean="0"/>
                        <a:t>Достъпност на орални</a:t>
                      </a:r>
                      <a:r>
                        <a:rPr lang="bg-BG" sz="1400" baseline="0" dirty="0" smtClean="0"/>
                        <a:t> и парентерални форми</a:t>
                      </a:r>
                    </a:p>
                    <a:p>
                      <a:pPr>
                        <a:buFont typeface="Wingdings" pitchFamily="2" charset="2"/>
                        <a:buChar char="ü"/>
                      </a:pPr>
                      <a:r>
                        <a:rPr lang="bg-BG" sz="1400" baseline="0" dirty="0" smtClean="0"/>
                        <a:t>Относително евтин</a:t>
                      </a:r>
                    </a:p>
                    <a:p>
                      <a:pPr>
                        <a:buFont typeface="Wingdings" pitchFamily="2" charset="2"/>
                        <a:buChar char="ü"/>
                      </a:pPr>
                      <a:r>
                        <a:rPr lang="bg-BG" sz="1400" baseline="0" dirty="0" smtClean="0"/>
                        <a:t>Мониторирането не е необходимо</a:t>
                      </a:r>
                    </a:p>
                    <a:p>
                      <a:pPr>
                        <a:buFont typeface="Wingdings" pitchFamily="2" charset="2"/>
                        <a:buChar char="ü"/>
                      </a:pPr>
                      <a:r>
                        <a:rPr lang="bg-BG" sz="1400" baseline="0" dirty="0" smtClean="0"/>
                        <a:t>Активен срещу повечето релевантни патогени</a:t>
                      </a:r>
                      <a:endParaRPr lang="bg-BG" sz="1400" dirty="0"/>
                    </a:p>
                  </a:txBody>
                  <a:tcPr/>
                </a:tc>
                <a:tc>
                  <a:txBody>
                    <a:bodyPr/>
                    <a:lstStyle/>
                    <a:p>
                      <a:pPr>
                        <a:buFont typeface="Wingdings" pitchFamily="2" charset="2"/>
                        <a:buChar char="ü"/>
                      </a:pPr>
                      <a:r>
                        <a:rPr lang="bg-BG" sz="1400" dirty="0" smtClean="0"/>
                        <a:t>Не е активен</a:t>
                      </a:r>
                      <a:r>
                        <a:rPr lang="bg-BG" sz="1400" baseline="0" dirty="0" smtClean="0"/>
                        <a:t> срещу </a:t>
                      </a:r>
                      <a:r>
                        <a:rPr lang="en-US" sz="1400" baseline="0" dirty="0" smtClean="0"/>
                        <a:t>Pseudomonas, </a:t>
                      </a:r>
                      <a:r>
                        <a:rPr lang="bg-BG" sz="1400" baseline="0" dirty="0" smtClean="0"/>
                        <a:t>някои Е</a:t>
                      </a:r>
                      <a:r>
                        <a:rPr lang="en-US" sz="1400" baseline="0" dirty="0" err="1" smtClean="0"/>
                        <a:t>nterococci</a:t>
                      </a:r>
                      <a:r>
                        <a:rPr lang="en-US" sz="1400" baseline="0" dirty="0" smtClean="0"/>
                        <a:t> </a:t>
                      </a:r>
                      <a:r>
                        <a:rPr lang="bg-BG" sz="1400" baseline="0" dirty="0" smtClean="0"/>
                        <a:t>и </a:t>
                      </a:r>
                      <a:r>
                        <a:rPr lang="en-US" sz="1400" baseline="0" dirty="0" err="1" smtClean="0"/>
                        <a:t>Enterobacteriaceae</a:t>
                      </a:r>
                      <a:endParaRPr lang="bg-BG" sz="1400" dirty="0"/>
                    </a:p>
                  </a:txBody>
                  <a:tcPr/>
                </a:tc>
                <a:tc>
                  <a:txBody>
                    <a:bodyPr/>
                    <a:lstStyle/>
                    <a:p>
                      <a:r>
                        <a:rPr lang="bg-BG" sz="1400" dirty="0" smtClean="0"/>
                        <a:t>Обмислено</a:t>
                      </a:r>
                      <a:endParaRPr lang="bg-BG" sz="14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943971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10246242" cy="1143000"/>
          </a:xfrm>
        </p:spPr>
        <p:txBody>
          <a:bodyPr>
            <a:noAutofit/>
          </a:bodyPr>
          <a:lstStyle/>
          <a:p>
            <a:r>
              <a:rPr lang="bg-BG" sz="2800" b="1" dirty="0">
                <a:solidFill>
                  <a:srgbClr val="7030A0"/>
                </a:solidFill>
                <a:latin typeface="Times New Roman" panose="02020603050405020304" pitchFamily="18" charset="0"/>
                <a:cs typeface="Times New Roman" panose="02020603050405020304" pitchFamily="18" charset="0"/>
              </a:rPr>
              <a:t>АНТИБИОТИЦИ, ИЗПОЛЗВАНИ ПРИ ХРОНИЧНИЯ БАКТЕРИАЛЕН ПРОСТАТИТ</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75748356"/>
              </p:ext>
            </p:extLst>
          </p:nvPr>
        </p:nvGraphicFramePr>
        <p:xfrm>
          <a:off x="1524000" y="1596541"/>
          <a:ext cx="9144000" cy="4782615"/>
        </p:xfrm>
        <a:graphic>
          <a:graphicData uri="http://schemas.openxmlformats.org/drawingml/2006/table">
            <a:tbl>
              <a:tblPr firstRow="1" bandRow="1">
                <a:tableStyleId>{5C22544A-7EE6-4342-B048-85BDC9FD1C3A}</a:tableStyleId>
              </a:tblPr>
              <a:tblGrid>
                <a:gridCol w="1670605">
                  <a:extLst>
                    <a:ext uri="{9D8B030D-6E8A-4147-A177-3AD203B41FA5}">
                      <a16:colId xmlns:a16="http://schemas.microsoft.com/office/drawing/2014/main" val="20000"/>
                    </a:ext>
                  </a:extLst>
                </a:gridCol>
                <a:gridCol w="2595985">
                  <a:extLst>
                    <a:ext uri="{9D8B030D-6E8A-4147-A177-3AD203B41FA5}">
                      <a16:colId xmlns:a16="http://schemas.microsoft.com/office/drawing/2014/main" val="20001"/>
                    </a:ext>
                  </a:extLst>
                </a:gridCol>
                <a:gridCol w="3206805">
                  <a:extLst>
                    <a:ext uri="{9D8B030D-6E8A-4147-A177-3AD203B41FA5}">
                      <a16:colId xmlns:a16="http://schemas.microsoft.com/office/drawing/2014/main" val="20002"/>
                    </a:ext>
                  </a:extLst>
                </a:gridCol>
                <a:gridCol w="1670605">
                  <a:extLst>
                    <a:ext uri="{9D8B030D-6E8A-4147-A177-3AD203B41FA5}">
                      <a16:colId xmlns:a16="http://schemas.microsoft.com/office/drawing/2014/main" val="20003"/>
                    </a:ext>
                  </a:extLst>
                </a:gridCol>
              </a:tblGrid>
              <a:tr h="454455">
                <a:tc>
                  <a:txBody>
                    <a:bodyPr/>
                    <a:lstStyle/>
                    <a:p>
                      <a:r>
                        <a:rPr lang="bg-BG" dirty="0" smtClean="0"/>
                        <a:t>Антибиотици</a:t>
                      </a:r>
                      <a:endParaRPr lang="bg-BG" dirty="0"/>
                    </a:p>
                  </a:txBody>
                  <a:tcPr/>
                </a:tc>
                <a:tc>
                  <a:txBody>
                    <a:bodyPr/>
                    <a:lstStyle/>
                    <a:p>
                      <a:r>
                        <a:rPr lang="bg-BG" dirty="0" smtClean="0"/>
                        <a:t>Предимства</a:t>
                      </a:r>
                      <a:endParaRPr lang="bg-BG" dirty="0"/>
                    </a:p>
                  </a:txBody>
                  <a:tcPr/>
                </a:tc>
                <a:tc>
                  <a:txBody>
                    <a:bodyPr/>
                    <a:lstStyle/>
                    <a:p>
                      <a:r>
                        <a:rPr lang="bg-BG" dirty="0" smtClean="0"/>
                        <a:t>Недостатъци</a:t>
                      </a:r>
                      <a:endParaRPr lang="bg-BG" dirty="0"/>
                    </a:p>
                  </a:txBody>
                  <a:tcPr/>
                </a:tc>
                <a:tc>
                  <a:txBody>
                    <a:bodyPr/>
                    <a:lstStyle/>
                    <a:p>
                      <a:r>
                        <a:rPr lang="bg-BG" dirty="0" smtClean="0"/>
                        <a:t>Препоръки</a:t>
                      </a:r>
                      <a:endParaRPr lang="bg-BG" dirty="0"/>
                    </a:p>
                  </a:txBody>
                  <a:tcPr/>
                </a:tc>
                <a:extLst>
                  <a:ext uri="{0D108BD9-81ED-4DB2-BD59-A6C34878D82A}">
                    <a16:rowId xmlns:a16="http://schemas.microsoft.com/office/drawing/2014/main" val="10000"/>
                  </a:ext>
                </a:extLst>
              </a:tr>
              <a:tr h="793334">
                <a:tc>
                  <a:txBody>
                    <a:bodyPr/>
                    <a:lstStyle/>
                    <a:p>
                      <a:pPr>
                        <a:buFont typeface="Wingdings" pitchFamily="2" charset="2"/>
                        <a:buNone/>
                      </a:pPr>
                      <a:r>
                        <a:rPr lang="bg-BG" dirty="0" smtClean="0"/>
                        <a:t>Тетрациклини</a:t>
                      </a:r>
                      <a:endParaRPr lang="bg-BG" dirty="0"/>
                    </a:p>
                  </a:txBody>
                  <a:tcPr/>
                </a:tc>
                <a:tc>
                  <a:txBody>
                    <a:bodyPr/>
                    <a:lstStyle/>
                    <a:p>
                      <a:pPr>
                        <a:buFont typeface="Wingdings" pitchFamily="2" charset="2"/>
                        <a:buChar char="ü"/>
                      </a:pPr>
                      <a:r>
                        <a:rPr lang="bg-BG" sz="1600" dirty="0" smtClean="0"/>
                        <a:t>Евтини</a:t>
                      </a:r>
                    </a:p>
                    <a:p>
                      <a:pPr>
                        <a:buFont typeface="Wingdings" pitchFamily="2" charset="2"/>
                        <a:buChar char="ü"/>
                      </a:pPr>
                      <a:r>
                        <a:rPr lang="bg-BG" sz="1600" dirty="0" smtClean="0"/>
                        <a:t>Оралните</a:t>
                      </a:r>
                      <a:r>
                        <a:rPr lang="bg-BG" sz="1600" baseline="0" dirty="0" smtClean="0"/>
                        <a:t> и парентералните форми са налични</a:t>
                      </a:r>
                    </a:p>
                    <a:p>
                      <a:pPr>
                        <a:buFont typeface="Wingdings" pitchFamily="2" charset="2"/>
                        <a:buChar char="ü"/>
                      </a:pPr>
                      <a:r>
                        <a:rPr lang="bg-BG" sz="1600" baseline="0" dirty="0" smtClean="0"/>
                        <a:t>Добра активност срещу </a:t>
                      </a:r>
                      <a:r>
                        <a:rPr lang="en-US" sz="1600" baseline="0" dirty="0" smtClean="0"/>
                        <a:t>Chlamydia </a:t>
                      </a:r>
                      <a:r>
                        <a:rPr lang="bg-BG" sz="1600" baseline="0" dirty="0" smtClean="0"/>
                        <a:t>и </a:t>
                      </a:r>
                      <a:r>
                        <a:rPr lang="en-US" sz="1600" baseline="0" dirty="0" smtClean="0"/>
                        <a:t>Mycoplasma</a:t>
                      </a:r>
                      <a:endParaRPr lang="bg-BG" sz="1600" baseline="0" dirty="0" smtClean="0"/>
                    </a:p>
                    <a:p>
                      <a:pPr>
                        <a:buFont typeface="Wingdings" pitchFamily="2" charset="2"/>
                        <a:buChar char="ü"/>
                      </a:pPr>
                      <a:endParaRPr lang="bg-BG" sz="1600" dirty="0"/>
                    </a:p>
                  </a:txBody>
                  <a:tcPr/>
                </a:tc>
                <a:tc>
                  <a:txBody>
                    <a:bodyPr/>
                    <a:lstStyle/>
                    <a:p>
                      <a:pPr>
                        <a:buFont typeface="Wingdings" pitchFamily="2" charset="2"/>
                        <a:buChar char="ü"/>
                      </a:pPr>
                      <a:r>
                        <a:rPr lang="bg-BG" sz="1600" dirty="0" smtClean="0"/>
                        <a:t>Не</a:t>
                      </a:r>
                      <a:r>
                        <a:rPr lang="bg-BG" sz="1600" baseline="0" dirty="0" smtClean="0"/>
                        <a:t> са активни срещу </a:t>
                      </a:r>
                      <a:r>
                        <a:rPr lang="en-US" sz="1600" baseline="0" dirty="0" smtClean="0"/>
                        <a:t>P. </a:t>
                      </a:r>
                      <a:r>
                        <a:rPr lang="en-US" sz="1600" baseline="0" dirty="0" err="1" smtClean="0"/>
                        <a:t>Aeruginosa</a:t>
                      </a:r>
                      <a:endParaRPr lang="en-US" sz="1600" baseline="0" dirty="0" smtClean="0"/>
                    </a:p>
                    <a:p>
                      <a:pPr>
                        <a:buFont typeface="Wingdings" pitchFamily="2" charset="2"/>
                        <a:buChar char="ü"/>
                      </a:pPr>
                      <a:r>
                        <a:rPr lang="bg-BG" sz="1600" baseline="0" dirty="0" smtClean="0"/>
                        <a:t>Ненадеждни срещу коагулаза-негативни стафилококи, </a:t>
                      </a:r>
                      <a:r>
                        <a:rPr lang="en-US" sz="1600" baseline="0" dirty="0" err="1" smtClean="0"/>
                        <a:t>E.coli</a:t>
                      </a:r>
                      <a:r>
                        <a:rPr lang="en-US" sz="1600" baseline="0" dirty="0" smtClean="0"/>
                        <a:t>, </a:t>
                      </a:r>
                      <a:r>
                        <a:rPr lang="bg-BG" sz="1600" baseline="0" dirty="0" smtClean="0"/>
                        <a:t>други </a:t>
                      </a:r>
                      <a:r>
                        <a:rPr lang="en-US" sz="1600" baseline="0" dirty="0" err="1" smtClean="0"/>
                        <a:t>Enterobactericeae</a:t>
                      </a:r>
                      <a:r>
                        <a:rPr lang="en-US" sz="1600" baseline="0" dirty="0" smtClean="0"/>
                        <a:t> </a:t>
                      </a:r>
                      <a:r>
                        <a:rPr lang="bg-BG" sz="1600" baseline="0" dirty="0" smtClean="0"/>
                        <a:t>и </a:t>
                      </a:r>
                      <a:r>
                        <a:rPr lang="en-US" sz="1600" baseline="0" dirty="0" err="1" smtClean="0"/>
                        <a:t>Enterococci</a:t>
                      </a:r>
                      <a:endParaRPr lang="en-US" sz="1600" baseline="0" dirty="0" smtClean="0"/>
                    </a:p>
                    <a:p>
                      <a:pPr>
                        <a:buFont typeface="Wingdings" pitchFamily="2" charset="2"/>
                        <a:buChar char="ü"/>
                      </a:pPr>
                      <a:r>
                        <a:rPr lang="bg-BG" sz="1600" baseline="0" dirty="0" err="1" smtClean="0"/>
                        <a:t>Контраиндицирани</a:t>
                      </a:r>
                      <a:r>
                        <a:rPr lang="bg-BG" sz="1600" baseline="0" dirty="0" smtClean="0"/>
                        <a:t> при бъбречна и чернодробна недостатъчност</a:t>
                      </a:r>
                    </a:p>
                    <a:p>
                      <a:pPr>
                        <a:buFont typeface="Wingdings" pitchFamily="2" charset="2"/>
                        <a:buChar char="ü"/>
                      </a:pPr>
                      <a:r>
                        <a:rPr lang="bg-BG" sz="1600" baseline="0" dirty="0" smtClean="0"/>
                        <a:t>Риск от кожна чувствителност</a:t>
                      </a:r>
                      <a:endParaRPr lang="bg-BG" sz="1600" dirty="0"/>
                    </a:p>
                  </a:txBody>
                  <a:tcPr/>
                </a:tc>
                <a:tc>
                  <a:txBody>
                    <a:bodyPr/>
                    <a:lstStyle/>
                    <a:p>
                      <a:r>
                        <a:rPr lang="bg-BG" dirty="0" smtClean="0"/>
                        <a:t>Резерва</a:t>
                      </a:r>
                      <a:r>
                        <a:rPr lang="bg-BG" baseline="0" dirty="0" smtClean="0"/>
                        <a:t> за специални индикации</a:t>
                      </a:r>
                      <a:endParaRPr lang="bg-BG" dirty="0"/>
                    </a:p>
                  </a:txBody>
                  <a:tcPr/>
                </a:tc>
                <a:extLst>
                  <a:ext uri="{0D108BD9-81ED-4DB2-BD59-A6C34878D82A}">
                    <a16:rowId xmlns:a16="http://schemas.microsoft.com/office/drawing/2014/main" val="10001"/>
                  </a:ext>
                </a:extLst>
              </a:tr>
              <a:tr h="793334">
                <a:tc>
                  <a:txBody>
                    <a:bodyPr/>
                    <a:lstStyle/>
                    <a:p>
                      <a:r>
                        <a:rPr lang="bg-BG" dirty="0" smtClean="0"/>
                        <a:t>Макролиди</a:t>
                      </a:r>
                      <a:endParaRPr lang="bg-BG" dirty="0"/>
                    </a:p>
                  </a:txBody>
                  <a:tcPr/>
                </a:tc>
                <a:tc>
                  <a:txBody>
                    <a:bodyPr/>
                    <a:lstStyle/>
                    <a:p>
                      <a:pPr>
                        <a:buFont typeface="Wingdings" pitchFamily="2" charset="2"/>
                        <a:buChar char="ü"/>
                      </a:pPr>
                      <a:r>
                        <a:rPr lang="bg-BG" sz="1600" dirty="0" smtClean="0"/>
                        <a:t>Относително</a:t>
                      </a:r>
                      <a:r>
                        <a:rPr lang="bg-BG" sz="1600" baseline="0" dirty="0" smtClean="0"/>
                        <a:t> добра активност при грам-поситивните бактерии</a:t>
                      </a:r>
                    </a:p>
                    <a:p>
                      <a:pPr>
                        <a:buFont typeface="Wingdings" pitchFamily="2" charset="2"/>
                        <a:buChar char="ü"/>
                      </a:pPr>
                      <a:r>
                        <a:rPr lang="bg-BG" sz="1600" baseline="0" dirty="0" smtClean="0"/>
                        <a:t>Активни при хламидия</a:t>
                      </a:r>
                    </a:p>
                    <a:p>
                      <a:pPr>
                        <a:buFont typeface="Wingdings" pitchFamily="2" charset="2"/>
                        <a:buChar char="ü"/>
                      </a:pPr>
                      <a:r>
                        <a:rPr lang="bg-BG" sz="1600" baseline="0" dirty="0" smtClean="0"/>
                        <a:t>Добро проникване в простатата</a:t>
                      </a:r>
                    </a:p>
                    <a:p>
                      <a:pPr>
                        <a:buFont typeface="Wingdings" pitchFamily="2" charset="2"/>
                        <a:buChar char="ü"/>
                      </a:pPr>
                      <a:r>
                        <a:rPr lang="bg-BG" sz="1600" baseline="0" dirty="0" smtClean="0"/>
                        <a:t>Относително нетоксични</a:t>
                      </a:r>
                      <a:endParaRPr lang="bg-BG" sz="1600" dirty="0"/>
                    </a:p>
                  </a:txBody>
                  <a:tcPr/>
                </a:tc>
                <a:tc>
                  <a:txBody>
                    <a:bodyPr/>
                    <a:lstStyle/>
                    <a:p>
                      <a:pPr>
                        <a:buFont typeface="Wingdings" pitchFamily="2" charset="2"/>
                        <a:buChar char="ü"/>
                      </a:pPr>
                      <a:r>
                        <a:rPr lang="bg-BG" dirty="0" smtClean="0"/>
                        <a:t>Минимални данни в подкрепа от клинични проучвания</a:t>
                      </a:r>
                    </a:p>
                    <a:p>
                      <a:pPr>
                        <a:buFont typeface="Wingdings" pitchFamily="2" charset="2"/>
                        <a:buChar char="ü"/>
                      </a:pPr>
                      <a:r>
                        <a:rPr lang="bg-BG" dirty="0" smtClean="0"/>
                        <a:t>Ненадеждна активност срещу грам-негативни бактерии</a:t>
                      </a:r>
                      <a:endParaRPr lang="bg-BG" dirty="0"/>
                    </a:p>
                  </a:txBody>
                  <a:tcPr/>
                </a:tc>
                <a:tc>
                  <a:txBody>
                    <a:bodyPr/>
                    <a:lstStyle/>
                    <a:p>
                      <a:r>
                        <a:rPr lang="bg-BG" dirty="0" smtClean="0"/>
                        <a:t>Резерва</a:t>
                      </a:r>
                      <a:r>
                        <a:rPr lang="bg-BG" baseline="0" dirty="0" smtClean="0"/>
                        <a:t> за специални индикации</a:t>
                      </a:r>
                      <a:endParaRPr lang="bg-BG"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140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3" y="274638"/>
            <a:ext cx="9691577" cy="1554162"/>
          </a:xfrm>
        </p:spPr>
        <p:txBody>
          <a:bodyPr>
            <a:noAutofit/>
          </a:bodyPr>
          <a:lstStyle/>
          <a:p>
            <a:pPr algn="ctr"/>
            <a:r>
              <a:rPr lang="bg-BG" sz="4000" b="1" dirty="0" smtClean="0">
                <a:solidFill>
                  <a:srgbClr val="7030A0"/>
                </a:solidFill>
                <a:latin typeface="Times New Roman" panose="02020603050405020304" pitchFamily="18" charset="0"/>
                <a:cs typeface="Times New Roman" panose="02020603050405020304" pitchFamily="18" charset="0"/>
              </a:rPr>
              <a:t>Проучване - БУЛСТАР ,  2020</a:t>
            </a:r>
            <a:r>
              <a:rPr lang="bg-BG" sz="4000" b="1" dirty="0">
                <a:solidFill>
                  <a:srgbClr val="7030A0"/>
                </a:solidFill>
                <a:latin typeface="Times New Roman" panose="02020603050405020304" pitchFamily="18" charset="0"/>
                <a:cs typeface="Times New Roman" panose="02020603050405020304" pitchFamily="18" charset="0"/>
              </a:rPr>
              <a:t/>
            </a:r>
            <a:br>
              <a:rPr lang="bg-BG" sz="4000" b="1" dirty="0">
                <a:solidFill>
                  <a:srgbClr val="7030A0"/>
                </a:solidFill>
                <a:latin typeface="Times New Roman" panose="02020603050405020304" pitchFamily="18" charset="0"/>
                <a:cs typeface="Times New Roman" panose="02020603050405020304" pitchFamily="18" charset="0"/>
              </a:rPr>
            </a:br>
            <a:r>
              <a:rPr lang="bg-BG" sz="4000" b="1" dirty="0">
                <a:solidFill>
                  <a:srgbClr val="7030A0"/>
                </a:solidFill>
                <a:latin typeface="Times New Roman" panose="02020603050405020304" pitchFamily="18" charset="0"/>
                <a:cs typeface="Times New Roman" panose="02020603050405020304" pitchFamily="18" charset="0"/>
              </a:rPr>
              <a:t>Анализ и резултати</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29340" y="2478928"/>
            <a:ext cx="9457660" cy="4454531"/>
          </a:xfrm>
        </p:spPr>
        <p:txBody>
          <a:bodyPr>
            <a:normAutofit/>
          </a:bodyPr>
          <a:lstStyle/>
          <a:p>
            <a:r>
              <a:rPr lang="bg-BG" dirty="0">
                <a:latin typeface="Times New Roman" panose="02020603050405020304" pitchFamily="18" charset="0"/>
                <a:cs typeface="Times New Roman" panose="02020603050405020304" pitchFamily="18" charset="0"/>
              </a:rPr>
              <a:t>През 2019 </a:t>
            </a:r>
            <a:r>
              <a:rPr lang="bg-BG" dirty="0" smtClean="0">
                <a:latin typeface="Times New Roman" panose="02020603050405020304" pitchFamily="18" charset="0"/>
                <a:cs typeface="Times New Roman" panose="02020603050405020304" pitchFamily="18" charset="0"/>
              </a:rPr>
              <a:t>г. са изследвани </a:t>
            </a:r>
            <a:r>
              <a:rPr lang="bg-BG" dirty="0">
                <a:latin typeface="Times New Roman" panose="02020603050405020304" pitchFamily="18" charset="0"/>
                <a:cs typeface="Times New Roman" panose="02020603050405020304" pitchFamily="18" charset="0"/>
              </a:rPr>
              <a:t>217 431 проби от урина</a:t>
            </a:r>
          </a:p>
          <a:p>
            <a:endParaRPr lang="bg-BG" dirty="0">
              <a:latin typeface="Times New Roman" panose="02020603050405020304" pitchFamily="18" charset="0"/>
              <a:cs typeface="Times New Roman" panose="02020603050405020304" pitchFamily="18" charset="0"/>
            </a:endParaRPr>
          </a:p>
          <a:p>
            <a:r>
              <a:rPr lang="bg-BG" dirty="0">
                <a:latin typeface="Times New Roman" panose="02020603050405020304" pitchFamily="18" charset="0"/>
                <a:cs typeface="Times New Roman" panose="02020603050405020304" pitchFamily="18" charset="0"/>
              </a:rPr>
              <a:t>Амбулаторни изолати- 31717</a:t>
            </a:r>
          </a:p>
          <a:p>
            <a:endParaRPr lang="bg-BG" dirty="0">
              <a:latin typeface="Times New Roman" panose="02020603050405020304" pitchFamily="18" charset="0"/>
              <a:cs typeface="Times New Roman" panose="02020603050405020304" pitchFamily="18" charset="0"/>
            </a:endParaRPr>
          </a:p>
          <a:p>
            <a:r>
              <a:rPr lang="bg-BG" dirty="0">
                <a:latin typeface="Times New Roman" panose="02020603050405020304" pitchFamily="18" charset="0"/>
                <a:cs typeface="Times New Roman" panose="02020603050405020304" pitchFamily="18" charset="0"/>
              </a:rPr>
              <a:t>Болнични </a:t>
            </a:r>
            <a:r>
              <a:rPr lang="bg-BG" dirty="0" err="1">
                <a:latin typeface="Times New Roman" panose="02020603050405020304" pitchFamily="18" charset="0"/>
                <a:cs typeface="Times New Roman" panose="02020603050405020304" pitchFamily="18" charset="0"/>
              </a:rPr>
              <a:t>изолати</a:t>
            </a:r>
            <a:r>
              <a:rPr lang="bg-BG"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 </a:t>
            </a:r>
            <a:r>
              <a:rPr lang="bg-BG" dirty="0" smtClean="0">
                <a:latin typeface="Times New Roman" panose="02020603050405020304" pitchFamily="18" charset="0"/>
                <a:cs typeface="Times New Roman" panose="02020603050405020304" pitchFamily="18" charset="0"/>
              </a:rPr>
              <a:t>31175</a:t>
            </a:r>
            <a:endParaRPr lang="bg-BG" dirty="0">
              <a:latin typeface="Times New Roman" panose="02020603050405020304" pitchFamily="18" charset="0"/>
              <a:cs typeface="Times New Roman" panose="02020603050405020304" pitchFamily="18" charset="0"/>
            </a:endParaRPr>
          </a:p>
          <a:p>
            <a:endParaRPr lang="bg-BG" dirty="0">
              <a:latin typeface="Times New Roman" panose="02020603050405020304" pitchFamily="18" charset="0"/>
              <a:cs typeface="Times New Roman" panose="02020603050405020304" pitchFamily="18" charset="0"/>
            </a:endParaRPr>
          </a:p>
          <a:p>
            <a:r>
              <a:rPr lang="bg-BG" dirty="0">
                <a:latin typeface="Times New Roman" panose="02020603050405020304" pitchFamily="18" charset="0"/>
                <a:cs typeface="Times New Roman" panose="02020603050405020304" pitchFamily="18" charset="0"/>
              </a:rPr>
              <a:t>По-голяма честота на инфекциите при жени</a:t>
            </a:r>
            <a:endParaRPr lang="en-US" dirty="0">
              <a:latin typeface="Times New Roman" panose="02020603050405020304" pitchFamily="18" charset="0"/>
              <a:cs typeface="Times New Roman" panose="02020603050405020304" pitchFamily="18" charset="0"/>
            </a:endParaRPr>
          </a:p>
        </p:txBody>
      </p:sp>
      <p:sp>
        <p:nvSpPr>
          <p:cNvPr id="5" name="TextBox 1"/>
          <p:cNvSpPr txBox="1">
            <a:spLocks noChangeArrowheads="1"/>
          </p:cNvSpPr>
          <p:nvPr/>
        </p:nvSpPr>
        <p:spPr bwMode="auto">
          <a:xfrm>
            <a:off x="1688690" y="6409063"/>
            <a:ext cx="1911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defRPr/>
            </a:pPr>
            <a:r>
              <a:rPr lang="bg-BG" altLang="bg-BG" sz="1800" b="1" dirty="0">
                <a:latin typeface="Arial" charset="0"/>
                <a:cs typeface="Arial" charset="0"/>
              </a:rPr>
              <a:t>(</a:t>
            </a:r>
            <a:r>
              <a:rPr lang="en-GB" altLang="bg-BG" sz="1800" b="1" dirty="0">
                <a:latin typeface="Arial" charset="0"/>
                <a:cs typeface="Arial" charset="0"/>
              </a:rPr>
              <a:t>BulSTAR-20</a:t>
            </a:r>
            <a:r>
              <a:rPr lang="bg-BG" altLang="bg-BG" sz="1800" b="1" dirty="0">
                <a:latin typeface="Arial" charset="0"/>
                <a:cs typeface="Arial" charset="0"/>
              </a:rPr>
              <a:t>20)</a:t>
            </a:r>
            <a:endParaRPr lang="bg-BG" altLang="bg-BG" sz="1800" dirty="0">
              <a:cs typeface="Arial" charset="0"/>
            </a:endParaRPr>
          </a:p>
        </p:txBody>
      </p:sp>
    </p:spTree>
    <p:extLst>
      <p:ext uri="{BB962C8B-B14F-4D97-AF65-F5344CB8AC3E}">
        <p14:creationId xmlns:p14="http://schemas.microsoft.com/office/powerpoint/2010/main" val="269287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32567" y="1397474"/>
            <a:ext cx="6485861" cy="5011589"/>
          </a:xfrm>
          <a:prstGeom prst="rect">
            <a:avLst/>
          </a:prstGeom>
        </p:spPr>
      </p:pic>
      <p:sp>
        <p:nvSpPr>
          <p:cNvPr id="5" name="TextBox 1"/>
          <p:cNvSpPr txBox="1">
            <a:spLocks noChangeArrowheads="1"/>
          </p:cNvSpPr>
          <p:nvPr/>
        </p:nvSpPr>
        <p:spPr bwMode="auto">
          <a:xfrm>
            <a:off x="1688690" y="6409063"/>
            <a:ext cx="1911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defRPr/>
            </a:pPr>
            <a:r>
              <a:rPr lang="bg-BG" altLang="bg-BG" sz="1800" b="1" dirty="0">
                <a:latin typeface="Arial" charset="0"/>
                <a:cs typeface="Arial" charset="0"/>
              </a:rPr>
              <a:t>(</a:t>
            </a:r>
            <a:r>
              <a:rPr lang="en-GB" altLang="bg-BG" sz="1800" b="1" dirty="0">
                <a:latin typeface="Arial" charset="0"/>
                <a:cs typeface="Arial" charset="0"/>
              </a:rPr>
              <a:t>BulSTAR-20</a:t>
            </a:r>
            <a:r>
              <a:rPr lang="bg-BG" altLang="bg-BG" sz="1800" b="1" dirty="0">
                <a:latin typeface="Arial" charset="0"/>
                <a:cs typeface="Arial" charset="0"/>
              </a:rPr>
              <a:t>20)</a:t>
            </a:r>
            <a:endParaRPr lang="bg-BG" altLang="bg-BG" sz="1800" dirty="0">
              <a:cs typeface="Arial" charset="0"/>
            </a:endParaRPr>
          </a:p>
        </p:txBody>
      </p:sp>
      <p:sp>
        <p:nvSpPr>
          <p:cNvPr id="6" name="Text Box 1"/>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rIns="54864"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bg-BG" altLang="bg-BG" sz="2600" b="1" dirty="0">
                <a:solidFill>
                  <a:srgbClr val="7030A0"/>
                </a:solidFill>
                <a:latin typeface="Arial" charset="0"/>
              </a:rPr>
              <a:t>Етиологична структура на изолати от </a:t>
            </a:r>
          </a:p>
          <a:p>
            <a:pPr algn="ctr" eaLnBrk="1" hangingPunct="1">
              <a:spcBef>
                <a:spcPct val="0"/>
              </a:spcBef>
              <a:buFontTx/>
              <a:buNone/>
            </a:pPr>
            <a:r>
              <a:rPr lang="bg-BG" altLang="bg-BG" sz="2600" b="1" dirty="0" err="1">
                <a:solidFill>
                  <a:srgbClr val="7030A0"/>
                </a:solidFill>
                <a:latin typeface="Arial" charset="0"/>
              </a:rPr>
              <a:t>х</a:t>
            </a:r>
            <a:r>
              <a:rPr lang="bg-BG" altLang="bg-BG" sz="2600" b="1" dirty="0" err="1" smtClean="0">
                <a:solidFill>
                  <a:srgbClr val="7030A0"/>
                </a:solidFill>
                <a:latin typeface="Arial" charset="0"/>
              </a:rPr>
              <a:t>емокултури</a:t>
            </a:r>
            <a:r>
              <a:rPr lang="bg-BG" altLang="bg-BG" sz="2600" b="1" dirty="0" smtClean="0">
                <a:solidFill>
                  <a:srgbClr val="7030A0"/>
                </a:solidFill>
                <a:latin typeface="Arial" charset="0"/>
              </a:rPr>
              <a:t>  при  хоспитализирани пациенти</a:t>
            </a:r>
            <a:endParaRPr lang="en-GB" altLang="bg-BG" sz="2600" b="1" dirty="0">
              <a:solidFill>
                <a:srgbClr val="7030A0"/>
              </a:solidFill>
              <a:latin typeface="Arial" charset="0"/>
            </a:endParaRPr>
          </a:p>
        </p:txBody>
      </p:sp>
    </p:spTree>
    <p:extLst>
      <p:ext uri="{BB962C8B-B14F-4D97-AF65-F5344CB8AC3E}">
        <p14:creationId xmlns:p14="http://schemas.microsoft.com/office/powerpoint/2010/main" val="193863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2156737" y="24925"/>
            <a:ext cx="77962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rIns="54864"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bg-BG" altLang="bg-BG" b="1" dirty="0">
                <a:solidFill>
                  <a:srgbClr val="7030A0"/>
                </a:solidFill>
                <a:latin typeface="Times New Roman" panose="02020603050405020304" pitchFamily="18" charset="0"/>
                <a:cs typeface="Times New Roman" panose="02020603050405020304" pitchFamily="18" charset="0"/>
              </a:rPr>
              <a:t>Етиологична структура на изолати от </a:t>
            </a:r>
          </a:p>
          <a:p>
            <a:pPr algn="ctr" eaLnBrk="1" hangingPunct="1">
              <a:spcBef>
                <a:spcPct val="0"/>
              </a:spcBef>
              <a:buFontTx/>
              <a:buNone/>
            </a:pPr>
            <a:r>
              <a:rPr lang="bg-BG" altLang="bg-BG" b="1" dirty="0" err="1">
                <a:solidFill>
                  <a:srgbClr val="7030A0"/>
                </a:solidFill>
                <a:latin typeface="Times New Roman" panose="02020603050405020304" pitchFamily="18" charset="0"/>
                <a:cs typeface="Times New Roman" panose="02020603050405020304" pitchFamily="18" charset="0"/>
              </a:rPr>
              <a:t>хемокултури</a:t>
            </a:r>
            <a:r>
              <a:rPr lang="bg-BG" altLang="bg-BG" b="1" dirty="0">
                <a:solidFill>
                  <a:srgbClr val="7030A0"/>
                </a:solidFill>
                <a:latin typeface="Times New Roman" panose="02020603050405020304" pitchFamily="18" charset="0"/>
                <a:cs typeface="Times New Roman" panose="02020603050405020304" pitchFamily="18" charset="0"/>
              </a:rPr>
              <a:t> </a:t>
            </a:r>
            <a:endParaRPr lang="en-GB" altLang="bg-BG" b="1" dirty="0">
              <a:solidFill>
                <a:srgbClr val="7030A0"/>
              </a:solidFill>
              <a:latin typeface="Times New Roman" panose="02020603050405020304" pitchFamily="18" charset="0"/>
              <a:cs typeface="Times New Roman" panose="02020603050405020304" pitchFamily="18" charset="0"/>
            </a:endParaRPr>
          </a:p>
        </p:txBody>
      </p:sp>
      <p:sp>
        <p:nvSpPr>
          <p:cNvPr id="6147" name="TextBox 1"/>
          <p:cNvSpPr txBox="1">
            <a:spLocks noChangeArrowheads="1"/>
          </p:cNvSpPr>
          <p:nvPr/>
        </p:nvSpPr>
        <p:spPr bwMode="auto">
          <a:xfrm>
            <a:off x="1514476" y="6553200"/>
            <a:ext cx="2149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bg-BG" altLang="bg-BG" sz="1800" b="1" dirty="0">
                <a:latin typeface="Arial" charset="0"/>
              </a:rPr>
              <a:t>(</a:t>
            </a:r>
            <a:r>
              <a:rPr lang="en-GB" altLang="bg-BG" sz="1800" b="1" dirty="0">
                <a:latin typeface="Arial" charset="0"/>
              </a:rPr>
              <a:t>BulSTAR - 20</a:t>
            </a:r>
            <a:r>
              <a:rPr lang="bg-BG" altLang="bg-BG" sz="1800" b="1" dirty="0">
                <a:latin typeface="Arial" charset="0"/>
              </a:rPr>
              <a:t>20</a:t>
            </a:r>
            <a:r>
              <a:rPr lang="en-GB" altLang="bg-BG" sz="1800" b="1" dirty="0">
                <a:latin typeface="Arial" charset="0"/>
              </a:rPr>
              <a:t>)</a:t>
            </a:r>
            <a:endParaRPr lang="bg-BG" altLang="bg-BG" sz="1800" dirty="0"/>
          </a:p>
        </p:txBody>
      </p:sp>
      <p:cxnSp>
        <p:nvCxnSpPr>
          <p:cNvPr id="27" name="Straight Arrow Connector 26"/>
          <p:cNvCxnSpPr/>
          <p:nvPr/>
        </p:nvCxnSpPr>
        <p:spPr bwMode="auto">
          <a:xfrm>
            <a:off x="7086600" y="5746961"/>
            <a:ext cx="0" cy="290624"/>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89213" y="1489412"/>
            <a:ext cx="1450859" cy="461665"/>
          </a:xfrm>
          <a:prstGeom prst="rect">
            <a:avLst/>
          </a:prstGeom>
          <a:noFill/>
          <a:ln>
            <a:solidFill>
              <a:schemeClr val="accent1"/>
            </a:solidFill>
          </a:ln>
        </p:spPr>
        <p:txBody>
          <a:bodyPr wrap="square" rtlCol="0">
            <a:spAutoFit/>
          </a:bodyPr>
          <a:lstStyle/>
          <a:p>
            <a:r>
              <a:rPr lang="en-US" altLang="bg-BG" sz="1200" b="1" dirty="0">
                <a:latin typeface="Arial" charset="0"/>
              </a:rPr>
              <a:t>n= </a:t>
            </a:r>
            <a:r>
              <a:rPr lang="bg-BG" altLang="bg-BG" sz="1200" b="1" dirty="0">
                <a:latin typeface="Arial" charset="0"/>
              </a:rPr>
              <a:t>6997 изолата</a:t>
            </a:r>
          </a:p>
          <a:p>
            <a:r>
              <a:rPr lang="bg-BG" altLang="bg-BG" sz="1200" b="1" dirty="0">
                <a:latin typeface="Arial" charset="0"/>
              </a:rPr>
              <a:t> от </a:t>
            </a:r>
            <a:r>
              <a:rPr lang="en-US" altLang="bg-BG" sz="1200" b="1" dirty="0">
                <a:latin typeface="Arial" charset="0"/>
              </a:rPr>
              <a:t>48394 </a:t>
            </a:r>
            <a:r>
              <a:rPr lang="bg-BG" altLang="bg-BG" sz="1200" b="1" dirty="0">
                <a:latin typeface="Arial" charset="0"/>
              </a:rPr>
              <a:t>проби</a:t>
            </a:r>
            <a:endParaRPr lang="bg-BG" sz="1200" dirty="0"/>
          </a:p>
        </p:txBody>
      </p:sp>
      <p:sp>
        <p:nvSpPr>
          <p:cNvPr id="5" name="TextBox 4"/>
          <p:cNvSpPr txBox="1"/>
          <p:nvPr/>
        </p:nvSpPr>
        <p:spPr>
          <a:xfrm>
            <a:off x="7892265" y="1303673"/>
            <a:ext cx="974947" cy="369332"/>
          </a:xfrm>
          <a:prstGeom prst="rect">
            <a:avLst/>
          </a:prstGeom>
          <a:noFill/>
        </p:spPr>
        <p:txBody>
          <a:bodyPr wrap="none" rtlCol="0">
            <a:spAutoFit/>
          </a:bodyPr>
          <a:lstStyle/>
          <a:p>
            <a:r>
              <a:rPr lang="bg-BG" dirty="0"/>
              <a:t>Брой ХК</a:t>
            </a:r>
          </a:p>
        </p:txBody>
      </p:sp>
      <p:cxnSp>
        <p:nvCxnSpPr>
          <p:cNvPr id="25" name="Straight Arrow Connector 24"/>
          <p:cNvCxnSpPr/>
          <p:nvPr/>
        </p:nvCxnSpPr>
        <p:spPr bwMode="auto">
          <a:xfrm>
            <a:off x="6934200" y="5754049"/>
            <a:ext cx="0" cy="290624"/>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pic>
        <p:nvPicPr>
          <p:cNvPr id="11" name="Картина 2">
            <a:extLst>
              <a:ext uri="{FF2B5EF4-FFF2-40B4-BE49-F238E27FC236}">
                <a16:creationId xmlns:a16="http://schemas.microsoft.com/office/drawing/2014/main" id="{61F7C75E-1B0D-40A2-881C-3756C50BB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57" r="5525" b="9826"/>
          <a:stretch/>
        </p:blipFill>
        <p:spPr bwMode="auto">
          <a:xfrm>
            <a:off x="1794241" y="1303673"/>
            <a:ext cx="7578359" cy="4776516"/>
          </a:xfrm>
          <a:prstGeom prst="rect">
            <a:avLst/>
          </a:prstGeom>
          <a:noFill/>
          <a:extLst>
            <a:ext uri="{909E8E84-426E-40DD-AFC4-6F175D3DCCD1}">
              <a14:hiddenFill xmlns:a14="http://schemas.microsoft.com/office/drawing/2010/main">
                <a:solidFill>
                  <a:srgbClr val="FFFFFF"/>
                </a:solidFill>
              </a14:hiddenFill>
            </a:ext>
          </a:extLst>
        </p:spPr>
      </p:pic>
      <p:pic>
        <p:nvPicPr>
          <p:cNvPr id="13" name="Картина 1">
            <a:extLst>
              <a:ext uri="{FF2B5EF4-FFF2-40B4-BE49-F238E27FC236}">
                <a16:creationId xmlns:a16="http://schemas.microsoft.com/office/drawing/2014/main" id="{CA2F350A-22DD-4149-8D16-756D10A1B3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22"/>
          <a:stretch/>
        </p:blipFill>
        <p:spPr bwMode="auto">
          <a:xfrm>
            <a:off x="7467600" y="981471"/>
            <a:ext cx="2937650" cy="193921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bwMode="auto">
          <a:xfrm>
            <a:off x="7543800" y="3124200"/>
            <a:ext cx="1752600" cy="3719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Arrow Connector 13"/>
          <p:cNvCxnSpPr/>
          <p:nvPr/>
        </p:nvCxnSpPr>
        <p:spPr bwMode="auto">
          <a:xfrm flipV="1">
            <a:off x="9372600" y="3233994"/>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686801" y="1086741"/>
            <a:ext cx="974947" cy="369332"/>
          </a:xfrm>
          <a:prstGeom prst="rect">
            <a:avLst/>
          </a:prstGeom>
          <a:noFill/>
        </p:spPr>
        <p:txBody>
          <a:bodyPr wrap="none" rtlCol="0">
            <a:spAutoFit/>
          </a:bodyPr>
          <a:lstStyle/>
          <a:p>
            <a:r>
              <a:rPr lang="bg-BG" dirty="0"/>
              <a:t>Брой ХК</a:t>
            </a:r>
          </a:p>
        </p:txBody>
      </p:sp>
    </p:spTree>
    <p:extLst>
      <p:ext uri="{BB962C8B-B14F-4D97-AF65-F5344CB8AC3E}">
        <p14:creationId xmlns:p14="http://schemas.microsoft.com/office/powerpoint/2010/main" val="2434209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1749665" y="6292334"/>
            <a:ext cx="1911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defRPr/>
            </a:pPr>
            <a:r>
              <a:rPr lang="bg-BG" altLang="bg-BG" sz="1800" b="1" dirty="0">
                <a:latin typeface="Arial" charset="0"/>
                <a:cs typeface="Arial" charset="0"/>
              </a:rPr>
              <a:t>(</a:t>
            </a:r>
            <a:r>
              <a:rPr lang="en-GB" altLang="bg-BG" sz="1800" b="1" dirty="0">
                <a:latin typeface="Arial" charset="0"/>
                <a:cs typeface="Arial" charset="0"/>
              </a:rPr>
              <a:t>BulSTAR-20</a:t>
            </a:r>
            <a:r>
              <a:rPr lang="bg-BG" altLang="bg-BG" sz="1800" b="1" dirty="0">
                <a:latin typeface="Arial" charset="0"/>
                <a:cs typeface="Arial" charset="0"/>
              </a:rPr>
              <a:t>20)</a:t>
            </a:r>
            <a:endParaRPr lang="bg-BG" altLang="bg-BG" sz="1800" dirty="0">
              <a:cs typeface="Arial" charset="0"/>
            </a:endParaRPr>
          </a:p>
        </p:txBody>
      </p:sp>
      <p:pic>
        <p:nvPicPr>
          <p:cNvPr id="11" name="Картина 1">
            <a:extLst>
              <a:ext uri="{FF2B5EF4-FFF2-40B4-BE49-F238E27FC236}">
                <a16:creationId xmlns:a16="http://schemas.microsoft.com/office/drawing/2014/main" id="{2D1FBF28-CD19-4600-B92E-1F17A477AE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53" t="15474" r="7077" b="5236"/>
          <a:stretch/>
        </p:blipFill>
        <p:spPr bwMode="auto">
          <a:xfrm>
            <a:off x="5582194" y="4038601"/>
            <a:ext cx="5301492" cy="2768042"/>
          </a:xfrm>
          <a:prstGeom prst="rect">
            <a:avLst/>
          </a:prstGeom>
          <a:noFill/>
          <a:ln>
            <a:solidFill>
              <a:srgbClr val="000000"/>
            </a:solidFill>
          </a:ln>
          <a:effectLst>
            <a:softEdge rad="3175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420454" y="4191000"/>
            <a:ext cx="1171346" cy="923330"/>
          </a:xfrm>
          <a:prstGeom prst="rect">
            <a:avLst/>
          </a:prstGeom>
          <a:noFill/>
          <a:ln>
            <a:solidFill>
              <a:schemeClr val="accent1"/>
            </a:solidFill>
          </a:ln>
        </p:spPr>
        <p:txBody>
          <a:bodyPr wrap="none" rtlCol="0">
            <a:spAutoFit/>
          </a:bodyPr>
          <a:lstStyle/>
          <a:p>
            <a:pPr fontAlgn="base">
              <a:spcBef>
                <a:spcPct val="0"/>
              </a:spcBef>
              <a:spcAft>
                <a:spcPct val="0"/>
              </a:spcAft>
              <a:defRPr/>
            </a:pPr>
            <a:r>
              <a:rPr lang="en-US" b="1" dirty="0">
                <a:solidFill>
                  <a:prstClr val="black"/>
                </a:solidFill>
                <a:latin typeface="Calibri" pitchFamily="34" charset="0"/>
                <a:cs typeface="Arial" charset="0"/>
              </a:rPr>
              <a:t>N= </a:t>
            </a:r>
            <a:r>
              <a:rPr lang="bg-BG" b="1" dirty="0">
                <a:solidFill>
                  <a:prstClr val="black"/>
                </a:solidFill>
                <a:latin typeface="Calibri" pitchFamily="34" charset="0"/>
                <a:cs typeface="Arial" charset="0"/>
              </a:rPr>
              <a:t>31175</a:t>
            </a:r>
          </a:p>
          <a:p>
            <a:pPr fontAlgn="base">
              <a:spcBef>
                <a:spcPct val="0"/>
              </a:spcBef>
              <a:spcAft>
                <a:spcPct val="0"/>
              </a:spcAft>
              <a:defRPr/>
            </a:pPr>
            <a:r>
              <a:rPr lang="bg-BG" b="1" u="sng" dirty="0">
                <a:solidFill>
                  <a:prstClr val="black"/>
                </a:solidFill>
                <a:latin typeface="Calibri" pitchFamily="34" charset="0"/>
                <a:cs typeface="Arial" charset="0"/>
              </a:rPr>
              <a:t>болнични</a:t>
            </a:r>
          </a:p>
          <a:p>
            <a:pPr fontAlgn="base">
              <a:spcBef>
                <a:spcPct val="0"/>
              </a:spcBef>
              <a:spcAft>
                <a:spcPct val="0"/>
              </a:spcAft>
              <a:defRPr/>
            </a:pPr>
            <a:r>
              <a:rPr lang="bg-BG" b="1" dirty="0">
                <a:solidFill>
                  <a:prstClr val="black"/>
                </a:solidFill>
                <a:latin typeface="Calibri" pitchFamily="34" charset="0"/>
                <a:cs typeface="Arial" charset="0"/>
              </a:rPr>
              <a:t>изолата</a:t>
            </a:r>
          </a:p>
        </p:txBody>
      </p:sp>
      <p:pic>
        <p:nvPicPr>
          <p:cNvPr id="12" name="Картина 1">
            <a:extLst>
              <a:ext uri="{FF2B5EF4-FFF2-40B4-BE49-F238E27FC236}">
                <a16:creationId xmlns:a16="http://schemas.microsoft.com/office/drawing/2014/main" id="{AF63CE76-9AC2-42B2-A41E-ABE384CE33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3" t="2926" r="2591" b="10148"/>
          <a:stretch/>
        </p:blipFill>
        <p:spPr bwMode="auto">
          <a:xfrm>
            <a:off x="1016023" y="1983434"/>
            <a:ext cx="5290512" cy="2819400"/>
          </a:xfrm>
          <a:prstGeom prst="rect">
            <a:avLst/>
          </a:prstGeom>
          <a:solidFill>
            <a:schemeClr val="accent1">
              <a:lumMod val="40000"/>
              <a:lumOff val="60000"/>
            </a:schemeClr>
          </a:solidFill>
          <a:ln>
            <a:solidFill>
              <a:srgbClr val="000000"/>
            </a:solidFill>
          </a:ln>
          <a:extLst/>
        </p:spPr>
      </p:pic>
      <p:sp>
        <p:nvSpPr>
          <p:cNvPr id="2" name="TextBox 1"/>
          <p:cNvSpPr txBox="1"/>
          <p:nvPr/>
        </p:nvSpPr>
        <p:spPr>
          <a:xfrm>
            <a:off x="4419733" y="1953597"/>
            <a:ext cx="1509965" cy="923330"/>
          </a:xfrm>
          <a:prstGeom prst="rect">
            <a:avLst/>
          </a:prstGeom>
          <a:noFill/>
          <a:ln>
            <a:solidFill>
              <a:schemeClr val="accent1"/>
            </a:solidFill>
          </a:ln>
        </p:spPr>
        <p:txBody>
          <a:bodyPr wrap="none" rtlCol="0">
            <a:spAutoFit/>
          </a:bodyPr>
          <a:lstStyle/>
          <a:p>
            <a:pPr fontAlgn="base">
              <a:spcBef>
                <a:spcPct val="0"/>
              </a:spcBef>
              <a:spcAft>
                <a:spcPct val="0"/>
              </a:spcAft>
              <a:defRPr/>
            </a:pPr>
            <a:r>
              <a:rPr lang="en-US" b="1" dirty="0">
                <a:solidFill>
                  <a:prstClr val="black"/>
                </a:solidFill>
                <a:latin typeface="Calibri" pitchFamily="34" charset="0"/>
                <a:cs typeface="Arial" charset="0"/>
              </a:rPr>
              <a:t>N=</a:t>
            </a:r>
            <a:r>
              <a:rPr lang="bg-BG" b="1" dirty="0">
                <a:solidFill>
                  <a:prstClr val="black"/>
                </a:solidFill>
                <a:latin typeface="Calibri" pitchFamily="34" charset="0"/>
                <a:cs typeface="Arial" charset="0"/>
              </a:rPr>
              <a:t> 31717</a:t>
            </a:r>
          </a:p>
          <a:p>
            <a:pPr fontAlgn="base">
              <a:spcBef>
                <a:spcPct val="0"/>
              </a:spcBef>
              <a:spcAft>
                <a:spcPct val="0"/>
              </a:spcAft>
              <a:defRPr/>
            </a:pPr>
            <a:r>
              <a:rPr lang="bg-BG" b="1" dirty="0">
                <a:solidFill>
                  <a:prstClr val="black"/>
                </a:solidFill>
                <a:latin typeface="Calibri" pitchFamily="34" charset="0"/>
                <a:cs typeface="Arial" charset="0"/>
              </a:rPr>
              <a:t>амбулаторни</a:t>
            </a:r>
            <a:endParaRPr lang="en-US" b="1" dirty="0">
              <a:solidFill>
                <a:prstClr val="black"/>
              </a:solidFill>
              <a:latin typeface="Calibri" pitchFamily="34" charset="0"/>
              <a:cs typeface="Arial" charset="0"/>
            </a:endParaRPr>
          </a:p>
          <a:p>
            <a:pPr fontAlgn="base">
              <a:spcBef>
                <a:spcPct val="0"/>
              </a:spcBef>
              <a:spcAft>
                <a:spcPct val="0"/>
              </a:spcAft>
              <a:defRPr/>
            </a:pPr>
            <a:r>
              <a:rPr lang="bg-BG" b="1" dirty="0">
                <a:solidFill>
                  <a:prstClr val="black"/>
                </a:solidFill>
                <a:latin typeface="Calibri" pitchFamily="34" charset="0"/>
                <a:cs typeface="Arial" charset="0"/>
              </a:rPr>
              <a:t>изолата</a:t>
            </a:r>
          </a:p>
        </p:txBody>
      </p:sp>
      <p:cxnSp>
        <p:nvCxnSpPr>
          <p:cNvPr id="13" name="Straight Arrow Connector 12"/>
          <p:cNvCxnSpPr/>
          <p:nvPr/>
        </p:nvCxnSpPr>
        <p:spPr bwMode="auto">
          <a:xfrm>
            <a:off x="2142478" y="1766672"/>
            <a:ext cx="343964" cy="0"/>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1545408" y="76201"/>
            <a:ext cx="8146383" cy="1117122"/>
          </a:xfrm>
        </p:spPr>
        <p:txBody>
          <a:bodyPr>
            <a:normAutofit/>
          </a:bodyPr>
          <a:lstStyle/>
          <a:p>
            <a:r>
              <a:rPr lang="ru-RU" sz="3200" b="1" dirty="0">
                <a:solidFill>
                  <a:srgbClr val="7030A0"/>
                </a:solidFill>
                <a:latin typeface="Times New Roman" panose="02020603050405020304" pitchFamily="18" charset="0"/>
                <a:cs typeface="Times New Roman" panose="02020603050405020304" pitchFamily="18" charset="0"/>
              </a:rPr>
              <a:t>Етиологична структура на изолатите от </a:t>
            </a:r>
            <a:br>
              <a:rPr lang="ru-RU" sz="3200" b="1" dirty="0">
                <a:solidFill>
                  <a:srgbClr val="7030A0"/>
                </a:solidFill>
                <a:latin typeface="Times New Roman" panose="02020603050405020304" pitchFamily="18" charset="0"/>
                <a:cs typeface="Times New Roman" panose="02020603050405020304" pitchFamily="18" charset="0"/>
              </a:rPr>
            </a:br>
            <a:r>
              <a:rPr lang="ru-RU" sz="3200" b="1" dirty="0" err="1" smtClean="0">
                <a:solidFill>
                  <a:srgbClr val="7030A0"/>
                </a:solidFill>
                <a:latin typeface="Times New Roman" panose="02020603050405020304" pitchFamily="18" charset="0"/>
                <a:cs typeface="Times New Roman" panose="02020603050405020304" pitchFamily="18" charset="0"/>
              </a:rPr>
              <a:t>уринни</a:t>
            </a:r>
            <a:r>
              <a:rPr lang="ru-RU" sz="3200" b="1" dirty="0" smtClean="0">
                <a:solidFill>
                  <a:srgbClr val="7030A0"/>
                </a:solidFill>
                <a:latin typeface="Times New Roman" panose="02020603050405020304" pitchFamily="18" charset="0"/>
                <a:cs typeface="Times New Roman" panose="02020603050405020304" pitchFamily="18" charset="0"/>
              </a:rPr>
              <a:t> </a:t>
            </a:r>
            <a:r>
              <a:rPr lang="ru-RU" sz="3200" b="1" dirty="0" err="1" smtClean="0">
                <a:solidFill>
                  <a:srgbClr val="7030A0"/>
                </a:solidFill>
                <a:latin typeface="Times New Roman" panose="02020603050405020304" pitchFamily="18" charset="0"/>
                <a:cs typeface="Times New Roman" panose="02020603050405020304" pitchFamily="18" charset="0"/>
              </a:rPr>
              <a:t>проби</a:t>
            </a:r>
            <a:r>
              <a:rPr lang="ru-RU" sz="3200" b="1" dirty="0" smtClean="0">
                <a:solidFill>
                  <a:srgbClr val="7030A0"/>
                </a:solidFill>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651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39697" y="142044"/>
            <a:ext cx="10608816" cy="1331650"/>
          </a:xfrm>
        </p:spPr>
        <p:txBody>
          <a:bodyPr>
            <a:noAutofit/>
          </a:bodyPr>
          <a:lstStyle/>
          <a:p>
            <a:r>
              <a:rPr lang="ru-RU" sz="3200" b="1" dirty="0">
                <a:solidFill>
                  <a:srgbClr val="7030A0"/>
                </a:solidFill>
                <a:latin typeface="Times New Roman" panose="02020603050405020304" pitchFamily="18" charset="0"/>
                <a:cs typeface="Times New Roman" panose="02020603050405020304" pitchFamily="18" charset="0"/>
              </a:rPr>
              <a:t>Етиологична структура на изолатите от </a:t>
            </a:r>
            <a:r>
              <a:rPr lang="ru-RU" sz="3200" b="1" dirty="0" err="1" smtClean="0">
                <a:solidFill>
                  <a:srgbClr val="7030A0"/>
                </a:solidFill>
                <a:latin typeface="Times New Roman" panose="02020603050405020304" pitchFamily="18" charset="0"/>
                <a:cs typeface="Times New Roman" panose="02020603050405020304" pitchFamily="18" charset="0"/>
              </a:rPr>
              <a:t>урини</a:t>
            </a:r>
            <a:r>
              <a:rPr lang="en-US" sz="3200" b="1" dirty="0" smtClean="0">
                <a:solidFill>
                  <a:srgbClr val="7030A0"/>
                </a:solidFill>
                <a:latin typeface="Times New Roman" panose="02020603050405020304" pitchFamily="18" charset="0"/>
                <a:cs typeface="Times New Roman" panose="02020603050405020304" pitchFamily="18" charset="0"/>
              </a:rPr>
              <a:t> </a:t>
            </a:r>
            <a:r>
              <a:rPr lang="bg-BG" sz="3200" b="1" dirty="0" smtClean="0">
                <a:solidFill>
                  <a:srgbClr val="7030A0"/>
                </a:solidFill>
                <a:latin typeface="Times New Roman" panose="02020603050405020304" pitchFamily="18" charset="0"/>
                <a:cs typeface="Times New Roman" panose="02020603050405020304" pitchFamily="18" charset="0"/>
              </a:rPr>
              <a:t>при</a:t>
            </a:r>
            <a:r>
              <a:rPr lang="ru-RU" sz="3200" b="1" dirty="0" smtClean="0">
                <a:solidFill>
                  <a:srgbClr val="7030A0"/>
                </a:solidFill>
                <a:latin typeface="Times New Roman" panose="02020603050405020304" pitchFamily="18" charset="0"/>
                <a:cs typeface="Times New Roman" panose="02020603050405020304" pitchFamily="18" charset="0"/>
              </a:rPr>
              <a:t> </a:t>
            </a:r>
            <a:r>
              <a:rPr lang="ru-RU" sz="3200" b="1" dirty="0">
                <a:solidFill>
                  <a:srgbClr val="7030A0"/>
                </a:solidFill>
                <a:latin typeface="Times New Roman" panose="02020603050405020304" pitchFamily="18" charset="0"/>
                <a:cs typeface="Times New Roman" panose="02020603050405020304" pitchFamily="18" charset="0"/>
              </a:rPr>
              <a:t>жени, </a:t>
            </a:r>
            <a:r>
              <a:rPr lang="ru-RU" sz="3200" b="1" dirty="0" smtClean="0">
                <a:solidFill>
                  <a:srgbClr val="7030A0"/>
                </a:solidFill>
                <a:latin typeface="Times New Roman" panose="02020603050405020304" pitchFamily="18" charset="0"/>
                <a:cs typeface="Times New Roman" panose="02020603050405020304" pitchFamily="18" charset="0"/>
              </a:rPr>
              <a:t> в амбулатория   </a:t>
            </a:r>
            <a:r>
              <a:rPr lang="ru-RU" sz="3200" b="1" dirty="0">
                <a:solidFill>
                  <a:srgbClr val="7030A0"/>
                </a:solidFill>
                <a:latin typeface="Times New Roman" panose="02020603050405020304" pitchFamily="18" charset="0"/>
                <a:cs typeface="Times New Roman" panose="02020603050405020304" pitchFamily="18" charset="0"/>
              </a:rPr>
              <a:t>(</a:t>
            </a:r>
            <a:r>
              <a:rPr lang="ru-RU" sz="3200" b="1" dirty="0" err="1">
                <a:solidFill>
                  <a:srgbClr val="7030A0"/>
                </a:solidFill>
                <a:latin typeface="Times New Roman" panose="02020603050405020304" pitchFamily="18" charset="0"/>
                <a:cs typeface="Times New Roman" panose="02020603050405020304" pitchFamily="18" charset="0"/>
              </a:rPr>
              <a:t>BulSTAR</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smtClean="0">
                <a:solidFill>
                  <a:srgbClr val="7030A0"/>
                </a:solidFill>
                <a:latin typeface="Times New Roman" panose="02020603050405020304" pitchFamily="18" charset="0"/>
                <a:cs typeface="Times New Roman" panose="02020603050405020304" pitchFamily="18" charset="0"/>
              </a:rPr>
              <a:t>)</a:t>
            </a:r>
            <a:r>
              <a:rPr lang="en-US" sz="4000" b="1" dirty="0"/>
              <a:t/>
            </a:r>
            <a:br>
              <a:rPr lang="en-US" sz="4000" b="1" dirty="0"/>
            </a:br>
            <a:endParaRPr lang="en-US" sz="4000" b="1" dirty="0"/>
          </a:p>
        </p:txBody>
      </p:sp>
      <p:pic>
        <p:nvPicPr>
          <p:cNvPr id="6" name="Имя " descr="Descr "/>
          <p:cNvPicPr>
            <a:picLocks noGrp="1" noChangeAspect="1"/>
          </p:cNvPicPr>
          <p:nvPr>
            <p:ph idx="1"/>
          </p:nvPr>
        </p:nvPicPr>
        <p:blipFill>
          <a:blip r:embed="rId2"/>
          <a:stretch>
            <a:fillRect/>
          </a:stretch>
        </p:blipFill>
        <p:spPr>
          <a:xfrm>
            <a:off x="2209800" y="1905000"/>
            <a:ext cx="7772400" cy="4831492"/>
          </a:xfrm>
          <a:prstGeom prst="rect">
            <a:avLst/>
          </a:prstGeom>
          <a:ln>
            <a:noFill/>
          </a:ln>
        </p:spPr>
      </p:pic>
    </p:spTree>
    <p:extLst>
      <p:ext uri="{BB962C8B-B14F-4D97-AF65-F5344CB8AC3E}">
        <p14:creationId xmlns:p14="http://schemas.microsoft.com/office/powerpoint/2010/main" val="1843975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23" y="274638"/>
            <a:ext cx="10138299" cy="1207933"/>
          </a:xfrm>
        </p:spPr>
        <p:txBody>
          <a:bodyPr>
            <a:noAutofit/>
          </a:bodyPr>
          <a:lstStyle/>
          <a:p>
            <a:r>
              <a:rPr lang="ru-RU" sz="3200" b="1" dirty="0">
                <a:solidFill>
                  <a:srgbClr val="7030A0"/>
                </a:solidFill>
                <a:latin typeface="Times New Roman" panose="02020603050405020304" pitchFamily="18" charset="0"/>
                <a:cs typeface="Times New Roman" panose="02020603050405020304" pitchFamily="18" charset="0"/>
              </a:rPr>
              <a:t>Етиологична структура на изолатите от </a:t>
            </a:r>
            <a:r>
              <a:rPr lang="ru-RU" sz="3200" b="1" dirty="0" err="1" smtClean="0">
                <a:solidFill>
                  <a:srgbClr val="7030A0"/>
                </a:solidFill>
                <a:latin typeface="Times New Roman" panose="02020603050405020304" pitchFamily="18" charset="0"/>
                <a:cs typeface="Times New Roman" panose="02020603050405020304" pitchFamily="18" charset="0"/>
              </a:rPr>
              <a:t>урини</a:t>
            </a:r>
            <a:r>
              <a:rPr lang="ru-RU" sz="3200" b="1" dirty="0" smtClean="0">
                <a:solidFill>
                  <a:srgbClr val="7030A0"/>
                </a:solidFill>
                <a:latin typeface="Times New Roman" panose="02020603050405020304" pitchFamily="18" charset="0"/>
                <a:cs typeface="Times New Roman" panose="02020603050405020304" pitchFamily="18" charset="0"/>
              </a:rPr>
              <a:t>  при  </a:t>
            </a:r>
            <a:r>
              <a:rPr lang="ru-RU" sz="3200" b="1" dirty="0" err="1" smtClean="0">
                <a:solidFill>
                  <a:srgbClr val="7030A0"/>
                </a:solidFill>
                <a:latin typeface="Times New Roman" panose="02020603050405020304" pitchFamily="18" charset="0"/>
                <a:cs typeface="Times New Roman" panose="02020603050405020304" pitchFamily="18" charset="0"/>
              </a:rPr>
              <a:t>мъже</a:t>
            </a:r>
            <a:r>
              <a:rPr lang="ru-RU" sz="3200" b="1" dirty="0" smtClean="0">
                <a:solidFill>
                  <a:srgbClr val="7030A0"/>
                </a:solidFill>
                <a:latin typeface="Times New Roman" panose="02020603050405020304" pitchFamily="18" charset="0"/>
                <a:cs typeface="Times New Roman" panose="02020603050405020304" pitchFamily="18" charset="0"/>
              </a:rPr>
              <a:t> в  </a:t>
            </a:r>
            <a:r>
              <a:rPr lang="ru-RU" sz="3200" b="1" dirty="0">
                <a:solidFill>
                  <a:srgbClr val="7030A0"/>
                </a:solidFill>
                <a:latin typeface="Times New Roman" panose="02020603050405020304" pitchFamily="18" charset="0"/>
                <a:cs typeface="Times New Roman" panose="02020603050405020304" pitchFamily="18" charset="0"/>
              </a:rPr>
              <a:t>амбулатория (</a:t>
            </a:r>
            <a:r>
              <a:rPr lang="ru-RU" sz="3200" b="1" dirty="0" err="1">
                <a:solidFill>
                  <a:srgbClr val="7030A0"/>
                </a:solidFill>
                <a:latin typeface="Times New Roman" panose="02020603050405020304" pitchFamily="18" charset="0"/>
                <a:cs typeface="Times New Roman" panose="02020603050405020304" pitchFamily="18" charset="0"/>
              </a:rPr>
              <a:t>BulSTAR</a:t>
            </a:r>
            <a:r>
              <a:rPr lang="ru-RU" sz="3200" b="1" dirty="0">
                <a:solidFill>
                  <a:srgbClr val="7030A0"/>
                </a:solidFill>
                <a:latin typeface="Times New Roman" panose="02020603050405020304" pitchFamily="18" charset="0"/>
                <a:cs typeface="Times New Roman" panose="02020603050405020304" pitchFamily="18" charset="0"/>
              </a:rPr>
              <a:t> </a:t>
            </a:r>
            <a:r>
              <a:rPr lang="ru-RU" sz="3200" b="1" dirty="0" smtClean="0">
                <a:solidFill>
                  <a:srgbClr val="7030A0"/>
                </a:solidFill>
                <a:latin typeface="Times New Roman" panose="02020603050405020304" pitchFamily="18" charset="0"/>
                <a:cs typeface="Times New Roman" panose="02020603050405020304" pitchFamily="18" charset="0"/>
              </a:rPr>
              <a:t> ) </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7" name="Имя " descr="Descr "/>
          <p:cNvPicPr>
            <a:picLocks noGrp="1" noChangeAspect="1"/>
          </p:cNvPicPr>
          <p:nvPr>
            <p:ph idx="1"/>
          </p:nvPr>
        </p:nvPicPr>
        <p:blipFill>
          <a:blip r:embed="rId2"/>
          <a:stretch>
            <a:fillRect/>
          </a:stretch>
        </p:blipFill>
        <p:spPr>
          <a:xfrm>
            <a:off x="2736998" y="2275368"/>
            <a:ext cx="6553200" cy="4267200"/>
          </a:xfrm>
          <a:prstGeom prst="rect">
            <a:avLst/>
          </a:prstGeom>
          <a:ln>
            <a:noFill/>
          </a:ln>
          <a:effectLst>
            <a:glow rad="228600">
              <a:schemeClr val="accent1">
                <a:satMod val="175000"/>
                <a:alpha val="40000"/>
              </a:schemeClr>
            </a:glow>
          </a:effectLst>
        </p:spPr>
      </p:pic>
    </p:spTree>
    <p:extLst>
      <p:ext uri="{BB962C8B-B14F-4D97-AF65-F5344CB8AC3E}">
        <p14:creationId xmlns:p14="http://schemas.microsoft.com/office/powerpoint/2010/main" val="3281105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45219" y="221941"/>
            <a:ext cx="8913181" cy="926479"/>
          </a:xfrm>
        </p:spPr>
        <p:txBody>
          <a:bodyPr vert="horz" lIns="88890" tIns="42858" rIns="88890" bIns="42858" rtlCol="0" anchor="ctr">
            <a:normAutofit/>
          </a:bodyPr>
          <a:lstStyle/>
          <a:p>
            <a:pPr eaLnBrk="1" hangingPunct="1"/>
            <a:r>
              <a:rPr lang="en-US" altLang="bg-BG" sz="3200" b="1" i="1" dirty="0">
                <a:solidFill>
                  <a:srgbClr val="7030A0"/>
                </a:solidFill>
                <a:latin typeface="Times New Roman" panose="02020603050405020304" pitchFamily="18" charset="0"/>
                <a:cs typeface="Times New Roman" panose="02020603050405020304" pitchFamily="18" charset="0"/>
              </a:rPr>
              <a:t>E. coli</a:t>
            </a:r>
            <a:r>
              <a:rPr lang="en-US" altLang="bg-BG" sz="3200" b="1" dirty="0">
                <a:solidFill>
                  <a:srgbClr val="7030A0"/>
                </a:solidFill>
                <a:latin typeface="Times New Roman" panose="02020603050405020304" pitchFamily="18" charset="0"/>
                <a:cs typeface="Times New Roman" panose="02020603050405020304" pitchFamily="18" charset="0"/>
              </a:rPr>
              <a:t> </a:t>
            </a:r>
            <a:r>
              <a:rPr lang="bg-BG" altLang="bg-BG" sz="3200" b="1" dirty="0" smtClean="0">
                <a:solidFill>
                  <a:srgbClr val="7030A0"/>
                </a:solidFill>
                <a:latin typeface="Times New Roman" panose="02020603050405020304" pitchFamily="18" charset="0"/>
                <a:cs typeface="Times New Roman" panose="02020603050405020304" pitchFamily="18" charset="0"/>
              </a:rPr>
              <a:t> </a:t>
            </a:r>
            <a:r>
              <a:rPr lang="en-US" altLang="bg-BG" sz="3200" b="1" dirty="0" smtClean="0">
                <a:solidFill>
                  <a:srgbClr val="7030A0"/>
                </a:solidFill>
                <a:latin typeface="Times New Roman" panose="02020603050405020304" pitchFamily="18" charset="0"/>
                <a:cs typeface="Times New Roman" panose="02020603050405020304" pitchFamily="18" charset="0"/>
              </a:rPr>
              <a:t> </a:t>
            </a:r>
            <a:r>
              <a:rPr lang="bg-BG" altLang="bg-BG" sz="3200" b="1" dirty="0">
                <a:solidFill>
                  <a:srgbClr val="7030A0"/>
                </a:solidFill>
                <a:latin typeface="Times New Roman" panose="02020603050405020304" pitchFamily="18" charset="0"/>
                <a:cs typeface="Times New Roman" panose="02020603050405020304" pitchFamily="18" charset="0"/>
              </a:rPr>
              <a:t>резистентност </a:t>
            </a:r>
            <a:r>
              <a:rPr lang="bg-BG" altLang="bg-BG" sz="3200" b="1" dirty="0" smtClean="0">
                <a:solidFill>
                  <a:srgbClr val="7030A0"/>
                </a:solidFill>
                <a:latin typeface="Times New Roman" panose="02020603050405020304" pitchFamily="18" charset="0"/>
                <a:cs typeface="Times New Roman" panose="02020603050405020304" pitchFamily="18" charset="0"/>
              </a:rPr>
              <a:t>-  </a:t>
            </a:r>
            <a:r>
              <a:rPr lang="en-US" altLang="bg-BG" sz="3200" b="1" dirty="0" smtClean="0">
                <a:solidFill>
                  <a:srgbClr val="7030A0"/>
                </a:solidFill>
                <a:latin typeface="Times New Roman" panose="02020603050405020304" pitchFamily="18" charset="0"/>
                <a:cs typeface="Times New Roman" panose="02020603050405020304" pitchFamily="18" charset="0"/>
              </a:rPr>
              <a:t>2019</a:t>
            </a:r>
            <a:r>
              <a:rPr lang="bg-BG" altLang="bg-BG" sz="3200" b="1" dirty="0" smtClean="0">
                <a:solidFill>
                  <a:srgbClr val="7030A0"/>
                </a:solidFill>
                <a:latin typeface="Times New Roman" panose="02020603050405020304" pitchFamily="18" charset="0"/>
                <a:cs typeface="Times New Roman" panose="02020603050405020304" pitchFamily="18" charset="0"/>
              </a:rPr>
              <a:t>г.</a:t>
            </a:r>
            <a:endParaRPr lang="en-US" altLang="bg-BG" sz="3200" b="1" dirty="0">
              <a:solidFill>
                <a:srgbClr val="7030A0"/>
              </a:solidFill>
              <a:latin typeface="Times New Roman" panose="02020603050405020304" pitchFamily="18" charset="0"/>
              <a:cs typeface="Times New Roman" panose="02020603050405020304" pitchFamily="18" charset="0"/>
            </a:endParaRPr>
          </a:p>
        </p:txBody>
      </p:sp>
      <p:sp>
        <p:nvSpPr>
          <p:cNvPr id="24579" name="TextBox 4"/>
          <p:cNvSpPr txBox="1">
            <a:spLocks noChangeArrowheads="1"/>
          </p:cNvSpPr>
          <p:nvPr/>
        </p:nvSpPr>
        <p:spPr bwMode="auto">
          <a:xfrm>
            <a:off x="8055584" y="6372960"/>
            <a:ext cx="2575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None/>
              <a:defRPr/>
            </a:pPr>
            <a:r>
              <a:rPr lang="en-US" altLang="bg-BG" sz="2400" i="1" dirty="0" err="1">
                <a:latin typeface="Arial" charset="0"/>
                <a:cs typeface="Arial" charset="0"/>
              </a:rPr>
              <a:t>BulStar</a:t>
            </a:r>
            <a:r>
              <a:rPr lang="en-US" altLang="bg-BG" sz="2400" i="1" dirty="0">
                <a:latin typeface="Arial" charset="0"/>
                <a:cs typeface="Arial" charset="0"/>
              </a:rPr>
              <a:t> 2020</a:t>
            </a:r>
          </a:p>
        </p:txBody>
      </p:sp>
      <p:pic>
        <p:nvPicPr>
          <p:cNvPr id="12" name="Картина 1">
            <a:extLst>
              <a:ext uri="{FF2B5EF4-FFF2-40B4-BE49-F238E27FC236}">
                <a16:creationId xmlns:a16="http://schemas.microsoft.com/office/drawing/2014/main" id="{840D1505-9D3C-4C71-8D42-086FFFDA5F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89" r="26000" b="21063"/>
          <a:stretch/>
        </p:blipFill>
        <p:spPr bwMode="auto">
          <a:xfrm>
            <a:off x="1828800" y="1226562"/>
            <a:ext cx="7848600" cy="506825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4267200" y="43434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943600" y="51054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8343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4602" y="365126"/>
            <a:ext cx="10599198" cy="691318"/>
          </a:xfrm>
        </p:spPr>
        <p:txBody>
          <a:bodyPr/>
          <a:lstStyle/>
          <a:p>
            <a:pPr marL="342900" indent="-342900">
              <a:spcBef>
                <a:spcPct val="20000"/>
              </a:spcBef>
            </a:pPr>
            <a:r>
              <a:rPr lang="en-US" altLang="bg-BG" sz="3600" b="1" i="1" dirty="0">
                <a:solidFill>
                  <a:srgbClr val="7030A0"/>
                </a:solidFill>
                <a:latin typeface="Times New Roman" panose="02020603050405020304" pitchFamily="18" charset="0"/>
                <a:ea typeface="+mn-ea"/>
                <a:cs typeface="Times New Roman" panose="02020603050405020304" pitchFamily="18" charset="0"/>
              </a:rPr>
              <a:t>Enterococcus </a:t>
            </a:r>
            <a:r>
              <a:rPr lang="en-US" altLang="bg-BG" sz="3600" b="1" i="1" dirty="0" err="1" smtClean="0">
                <a:solidFill>
                  <a:srgbClr val="7030A0"/>
                </a:solidFill>
                <a:latin typeface="Times New Roman" panose="02020603050405020304" pitchFamily="18" charset="0"/>
                <a:ea typeface="+mn-ea"/>
                <a:cs typeface="Times New Roman" panose="02020603050405020304" pitchFamily="18" charset="0"/>
              </a:rPr>
              <a:t>faecalis</a:t>
            </a:r>
            <a:r>
              <a:rPr lang="bg-BG" altLang="bg-BG" sz="3600" b="1" i="1" dirty="0" smtClean="0">
                <a:solidFill>
                  <a:srgbClr val="7030A0"/>
                </a:solidFill>
                <a:latin typeface="Times New Roman" panose="02020603050405020304" pitchFamily="18" charset="0"/>
                <a:ea typeface="+mn-ea"/>
                <a:cs typeface="Times New Roman" panose="02020603050405020304" pitchFamily="18" charset="0"/>
              </a:rPr>
              <a:t>  резистентност - 2019 г.</a:t>
            </a:r>
            <a:endParaRPr lang="en-US" altLang="bg-BG" sz="3600" b="1" i="1" dirty="0">
              <a:solidFill>
                <a:srgbClr val="7030A0"/>
              </a:solidFill>
              <a:latin typeface="Times New Roman" panose="02020603050405020304" pitchFamily="18" charset="0"/>
              <a:ea typeface="+mn-ea"/>
              <a:cs typeface="Times New Roman" panose="02020603050405020304" pitchFamily="18" charset="0"/>
            </a:endParaRPr>
          </a:p>
        </p:txBody>
      </p:sp>
      <p:sp>
        <p:nvSpPr>
          <p:cNvPr id="16387" name="Line 142"/>
          <p:cNvSpPr>
            <a:spLocks noChangeShapeType="1"/>
          </p:cNvSpPr>
          <p:nvPr/>
        </p:nvSpPr>
        <p:spPr bwMode="auto">
          <a:xfrm>
            <a:off x="4259263"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88" name="Line 151"/>
          <p:cNvSpPr>
            <a:spLocks noChangeShapeType="1"/>
          </p:cNvSpPr>
          <p:nvPr/>
        </p:nvSpPr>
        <p:spPr bwMode="auto">
          <a:xfrm>
            <a:off x="4259263"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89" name="Line 152"/>
          <p:cNvSpPr>
            <a:spLocks noChangeShapeType="1"/>
          </p:cNvSpPr>
          <p:nvPr/>
        </p:nvSpPr>
        <p:spPr bwMode="auto">
          <a:xfrm>
            <a:off x="5268913"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0" name="Line 161"/>
          <p:cNvSpPr>
            <a:spLocks noChangeShapeType="1"/>
          </p:cNvSpPr>
          <p:nvPr/>
        </p:nvSpPr>
        <p:spPr bwMode="auto">
          <a:xfrm>
            <a:off x="5268913"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1" name="Line 168"/>
          <p:cNvSpPr>
            <a:spLocks noChangeShapeType="1"/>
          </p:cNvSpPr>
          <p:nvPr/>
        </p:nvSpPr>
        <p:spPr bwMode="auto">
          <a:xfrm>
            <a:off x="7005638"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2" name="Line 175"/>
          <p:cNvSpPr>
            <a:spLocks noChangeShapeType="1"/>
          </p:cNvSpPr>
          <p:nvPr/>
        </p:nvSpPr>
        <p:spPr bwMode="auto">
          <a:xfrm>
            <a:off x="7005638"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3" name="Line 179"/>
          <p:cNvSpPr>
            <a:spLocks noChangeShapeType="1"/>
          </p:cNvSpPr>
          <p:nvPr/>
        </p:nvSpPr>
        <p:spPr bwMode="auto">
          <a:xfrm>
            <a:off x="7327900" y="121920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4" name="Line 185"/>
          <p:cNvSpPr>
            <a:spLocks noChangeShapeType="1"/>
          </p:cNvSpPr>
          <p:nvPr/>
        </p:nvSpPr>
        <p:spPr bwMode="auto">
          <a:xfrm>
            <a:off x="52530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5" name="Line 189"/>
          <p:cNvSpPr>
            <a:spLocks noChangeShapeType="1"/>
          </p:cNvSpPr>
          <p:nvPr/>
        </p:nvSpPr>
        <p:spPr bwMode="auto">
          <a:xfrm>
            <a:off x="52530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6" name="Line 196"/>
          <p:cNvSpPr>
            <a:spLocks noChangeShapeType="1"/>
          </p:cNvSpPr>
          <p:nvPr/>
        </p:nvSpPr>
        <p:spPr bwMode="auto">
          <a:xfrm>
            <a:off x="53165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7" name="Line 203"/>
          <p:cNvSpPr>
            <a:spLocks noChangeShapeType="1"/>
          </p:cNvSpPr>
          <p:nvPr/>
        </p:nvSpPr>
        <p:spPr bwMode="auto">
          <a:xfrm>
            <a:off x="53165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8" name="Line 216"/>
          <p:cNvSpPr>
            <a:spLocks noChangeShapeType="1"/>
          </p:cNvSpPr>
          <p:nvPr/>
        </p:nvSpPr>
        <p:spPr bwMode="auto">
          <a:xfrm>
            <a:off x="70056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399" name="Line 223"/>
          <p:cNvSpPr>
            <a:spLocks noChangeShapeType="1"/>
          </p:cNvSpPr>
          <p:nvPr/>
        </p:nvSpPr>
        <p:spPr bwMode="auto">
          <a:xfrm>
            <a:off x="7005638" y="1463675"/>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0" name="Line 252"/>
          <p:cNvSpPr>
            <a:spLocks noChangeShapeType="1"/>
          </p:cNvSpPr>
          <p:nvPr/>
        </p:nvSpPr>
        <p:spPr bwMode="auto">
          <a:xfrm>
            <a:off x="52530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1" name="Line 256"/>
          <p:cNvSpPr>
            <a:spLocks noChangeShapeType="1"/>
          </p:cNvSpPr>
          <p:nvPr/>
        </p:nvSpPr>
        <p:spPr bwMode="auto">
          <a:xfrm>
            <a:off x="52530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2" name="Line 265"/>
          <p:cNvSpPr>
            <a:spLocks noChangeShapeType="1"/>
          </p:cNvSpPr>
          <p:nvPr/>
        </p:nvSpPr>
        <p:spPr bwMode="auto">
          <a:xfrm>
            <a:off x="53165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3" name="Line 272"/>
          <p:cNvSpPr>
            <a:spLocks noChangeShapeType="1"/>
          </p:cNvSpPr>
          <p:nvPr/>
        </p:nvSpPr>
        <p:spPr bwMode="auto">
          <a:xfrm>
            <a:off x="53165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4" name="Line 286"/>
          <p:cNvSpPr>
            <a:spLocks noChangeShapeType="1"/>
          </p:cNvSpPr>
          <p:nvPr/>
        </p:nvSpPr>
        <p:spPr bwMode="auto">
          <a:xfrm>
            <a:off x="70056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5" name="Line 293"/>
          <p:cNvSpPr>
            <a:spLocks noChangeShapeType="1"/>
          </p:cNvSpPr>
          <p:nvPr/>
        </p:nvSpPr>
        <p:spPr bwMode="auto">
          <a:xfrm>
            <a:off x="7005638"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6" name="Line 294"/>
          <p:cNvSpPr>
            <a:spLocks noChangeShapeType="1"/>
          </p:cNvSpPr>
          <p:nvPr/>
        </p:nvSpPr>
        <p:spPr bwMode="auto">
          <a:xfrm>
            <a:off x="7327900"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7" name="Line 297"/>
          <p:cNvSpPr>
            <a:spLocks noChangeShapeType="1"/>
          </p:cNvSpPr>
          <p:nvPr/>
        </p:nvSpPr>
        <p:spPr bwMode="auto">
          <a:xfrm>
            <a:off x="7327900"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8" name="Line 301"/>
          <p:cNvSpPr>
            <a:spLocks noChangeShapeType="1"/>
          </p:cNvSpPr>
          <p:nvPr/>
        </p:nvSpPr>
        <p:spPr bwMode="auto">
          <a:xfrm>
            <a:off x="7327900"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09" name="Line 305"/>
          <p:cNvSpPr>
            <a:spLocks noChangeShapeType="1"/>
          </p:cNvSpPr>
          <p:nvPr/>
        </p:nvSpPr>
        <p:spPr bwMode="auto">
          <a:xfrm>
            <a:off x="7327900" y="1708150"/>
            <a:ext cx="0" cy="0"/>
          </a:xfrm>
          <a:prstGeom prst="line">
            <a:avLst/>
          </a:prstGeom>
          <a:noFill/>
          <a:ln w="12700" cap="rnd">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bg-BG">
              <a:latin typeface="Calibri" pitchFamily="34" charset="0"/>
              <a:cs typeface="Arial" charset="0"/>
            </a:endParaRPr>
          </a:p>
        </p:txBody>
      </p:sp>
      <p:sp>
        <p:nvSpPr>
          <p:cNvPr id="16410" name="Rectangle 383"/>
          <p:cNvSpPr>
            <a:spLocks noChangeArrowheads="1"/>
          </p:cNvSpPr>
          <p:nvPr/>
        </p:nvSpPr>
        <p:spPr bwMode="auto">
          <a:xfrm>
            <a:off x="7010400" y="2209800"/>
            <a:ext cx="2590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Aft>
                <a:spcPct val="0"/>
              </a:spcAft>
              <a:buNone/>
              <a:defRPr/>
            </a:pPr>
            <a:endParaRPr lang="bg-BG" altLang="bg-BG" sz="2400" i="1">
              <a:cs typeface="Arial" charset="0"/>
            </a:endParaRPr>
          </a:p>
        </p:txBody>
      </p:sp>
      <p:pic>
        <p:nvPicPr>
          <p:cNvPr id="30" name="Картина 1">
            <a:extLst>
              <a:ext uri="{FF2B5EF4-FFF2-40B4-BE49-F238E27FC236}">
                <a16:creationId xmlns:a16="http://schemas.microsoft.com/office/drawing/2014/main" id="{ECD93B17-9A27-461C-B1C4-26E6844B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45" r="9817" b="24097"/>
          <a:stretch/>
        </p:blipFill>
        <p:spPr bwMode="auto">
          <a:xfrm>
            <a:off x="1981200" y="1531532"/>
            <a:ext cx="7848600" cy="4193528"/>
          </a:xfrm>
          <a:prstGeom prst="rect">
            <a:avLst/>
          </a:prstGeom>
          <a:noFill/>
          <a:ln>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bwMode="auto">
          <a:xfrm flipV="1">
            <a:off x="9169878" y="4386008"/>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bwMode="auto">
          <a:xfrm flipV="1">
            <a:off x="9322278" y="4386008"/>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flipV="1">
            <a:off x="9474678" y="4386008"/>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8903178" y="1828800"/>
            <a:ext cx="838200" cy="396240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bg-BG">
              <a:solidFill>
                <a:schemeClr val="tx1"/>
              </a:solidFill>
              <a:latin typeface="Calibri"/>
            </a:endParaRPr>
          </a:p>
        </p:txBody>
      </p:sp>
      <p:sp>
        <p:nvSpPr>
          <p:cNvPr id="36" name="TextBox 1"/>
          <p:cNvSpPr txBox="1">
            <a:spLocks noChangeArrowheads="1"/>
          </p:cNvSpPr>
          <p:nvPr/>
        </p:nvSpPr>
        <p:spPr bwMode="auto">
          <a:xfrm>
            <a:off x="8756386" y="6470134"/>
            <a:ext cx="1911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None/>
              <a:defRPr/>
            </a:pPr>
            <a:r>
              <a:rPr lang="bg-BG" altLang="bg-BG" sz="1800" b="1" dirty="0">
                <a:latin typeface="Arial" charset="0"/>
                <a:cs typeface="Arial" charset="0"/>
              </a:rPr>
              <a:t>(</a:t>
            </a:r>
            <a:r>
              <a:rPr lang="en-GB" altLang="bg-BG" sz="1800" b="1" dirty="0">
                <a:latin typeface="Arial" charset="0"/>
                <a:cs typeface="Arial" charset="0"/>
              </a:rPr>
              <a:t>BulSTAR-2020</a:t>
            </a:r>
            <a:r>
              <a:rPr lang="bg-BG" altLang="bg-BG" sz="1800" b="1" dirty="0">
                <a:latin typeface="Arial" charset="0"/>
                <a:cs typeface="Arial" charset="0"/>
              </a:rPr>
              <a:t>)</a:t>
            </a:r>
            <a:endParaRPr lang="bg-BG" altLang="bg-BG" sz="1800" dirty="0">
              <a:cs typeface="Arial" charset="0"/>
            </a:endParaRPr>
          </a:p>
        </p:txBody>
      </p:sp>
    </p:spTree>
    <p:extLst>
      <p:ext uri="{BB962C8B-B14F-4D97-AF65-F5344CB8AC3E}">
        <p14:creationId xmlns:p14="http://schemas.microsoft.com/office/powerpoint/2010/main" val="2041639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8D56A-A663-41DA-8AE8-7B3DEAACCD9B}"/>
              </a:ext>
            </a:extLst>
          </p:cNvPr>
          <p:cNvPicPr>
            <a:picLocks noChangeAspect="1"/>
          </p:cNvPicPr>
          <p:nvPr/>
        </p:nvPicPr>
        <p:blipFill>
          <a:blip r:embed="rId2"/>
          <a:stretch>
            <a:fillRect/>
          </a:stretch>
        </p:blipFill>
        <p:spPr>
          <a:xfrm>
            <a:off x="240064" y="1073055"/>
            <a:ext cx="2584351" cy="4711889"/>
          </a:xfrm>
          <a:prstGeom prst="rect">
            <a:avLst/>
          </a:prstGeom>
        </p:spPr>
      </p:pic>
      <p:sp>
        <p:nvSpPr>
          <p:cNvPr id="5" name="Rectangle 4">
            <a:extLst>
              <a:ext uri="{FF2B5EF4-FFF2-40B4-BE49-F238E27FC236}">
                <a16:creationId xmlns:a16="http://schemas.microsoft.com/office/drawing/2014/main" id="{FF069B66-6328-4C89-9665-8878F1C15BD1}"/>
              </a:ext>
            </a:extLst>
          </p:cNvPr>
          <p:cNvSpPr/>
          <p:nvPr/>
        </p:nvSpPr>
        <p:spPr>
          <a:xfrm>
            <a:off x="4607960" y="1674673"/>
            <a:ext cx="6496493" cy="1754326"/>
          </a:xfrm>
          <a:prstGeom prst="rect">
            <a:avLst/>
          </a:prstGeom>
        </p:spPr>
        <p:txBody>
          <a:bodyPr wrap="square">
            <a:spAutoFit/>
          </a:bodyPr>
          <a:lstStyle/>
          <a:p>
            <a:pPr algn="r"/>
            <a:r>
              <a:rPr lang="bg-BG" sz="5400" b="1" dirty="0">
                <a:latin typeface="Times New Roman" panose="02020603050405020304" pitchFamily="18" charset="0"/>
                <a:cs typeface="Times New Roman" panose="02020603050405020304" pitchFamily="18" charset="0"/>
              </a:rPr>
              <a:t>Как се лекуват уроинфекциите? </a:t>
            </a:r>
          </a:p>
        </p:txBody>
      </p:sp>
      <p:sp>
        <p:nvSpPr>
          <p:cNvPr id="6" name="Rectangle 5">
            <a:extLst>
              <a:ext uri="{FF2B5EF4-FFF2-40B4-BE49-F238E27FC236}">
                <a16:creationId xmlns:a16="http://schemas.microsoft.com/office/drawing/2014/main" id="{37DD39CE-32A5-407B-89F2-3759B9BD4EFB}"/>
              </a:ext>
            </a:extLst>
          </p:cNvPr>
          <p:cNvSpPr/>
          <p:nvPr/>
        </p:nvSpPr>
        <p:spPr>
          <a:xfrm>
            <a:off x="4150631" y="4259997"/>
            <a:ext cx="7211474" cy="923330"/>
          </a:xfrm>
          <a:prstGeom prst="rect">
            <a:avLst/>
          </a:prstGeom>
        </p:spPr>
        <p:txBody>
          <a:bodyPr wrap="square">
            <a:spAutoFit/>
          </a:bodyPr>
          <a:lstStyle/>
          <a:p>
            <a:pPr algn="r"/>
            <a:r>
              <a:rPr lang="ru-RU" sz="5400" b="1" dirty="0">
                <a:solidFill>
                  <a:srgbClr val="C00000"/>
                </a:solidFill>
                <a:latin typeface="Times New Roman" panose="02020603050405020304" pitchFamily="18" charset="0"/>
                <a:cs typeface="Times New Roman" panose="02020603050405020304" pitchFamily="18" charset="0"/>
              </a:rPr>
              <a:t>С АНТИБИОТИЦИ…</a:t>
            </a:r>
            <a:endParaRPr lang="en-US" sz="5400" b="1"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DEE699E-A3C3-4DD9-AB99-D451579CAC98}"/>
              </a:ext>
            </a:extLst>
          </p:cNvPr>
          <p:cNvPicPr>
            <a:picLocks noChangeAspect="1"/>
          </p:cNvPicPr>
          <p:nvPr/>
        </p:nvPicPr>
        <p:blipFill rotWithShape="1">
          <a:blip r:embed="rId3">
            <a:extLst>
              <a:ext uri="{28A0092B-C50C-407E-A947-70E740481C1C}">
                <a14:useLocalDpi xmlns:a14="http://schemas.microsoft.com/office/drawing/2010/main" val="0"/>
              </a:ext>
            </a:extLst>
          </a:blip>
          <a:srcRect l="32988" t="9140" r="30110" b="9202"/>
          <a:stretch/>
        </p:blipFill>
        <p:spPr>
          <a:xfrm>
            <a:off x="2924254" y="3528666"/>
            <a:ext cx="1226377" cy="2634236"/>
          </a:xfrm>
          <a:prstGeom prst="rect">
            <a:avLst/>
          </a:prstGeom>
        </p:spPr>
      </p:pic>
    </p:spTree>
    <p:extLst>
      <p:ext uri="{BB962C8B-B14F-4D97-AF65-F5344CB8AC3E}">
        <p14:creationId xmlns:p14="http://schemas.microsoft.com/office/powerpoint/2010/main" val="1122287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4376" y="363985"/>
            <a:ext cx="8600025" cy="523220"/>
          </a:xfrm>
          <a:prstGeom prst="rect">
            <a:avLst/>
          </a:prstGeom>
          <a:noFill/>
        </p:spPr>
        <p:txBody>
          <a:bodyPr wrap="square" rtlCol="0">
            <a:spAutoFit/>
          </a:bodyPr>
          <a:lstStyle/>
          <a:p>
            <a:pPr algn="ctr">
              <a:defRPr sz="800" b="0" i="0" u="none" strike="noStrike" kern="1200" baseline="0">
                <a:solidFill>
                  <a:srgbClr val="000000"/>
                </a:solidFill>
                <a:latin typeface="Arial"/>
                <a:ea typeface="Arial"/>
                <a:cs typeface="Arial"/>
              </a:defRPr>
            </a:pPr>
            <a:r>
              <a:rPr lang="en-US" sz="2800" b="1" i="1" dirty="0">
                <a:solidFill>
                  <a:srgbClr val="7030A0"/>
                </a:solidFill>
                <a:latin typeface="Times New Roman" panose="02020603050405020304" pitchFamily="18" charset="0"/>
                <a:cs typeface="Times New Roman" panose="02020603050405020304" pitchFamily="18" charset="0"/>
              </a:rPr>
              <a:t>K.</a:t>
            </a:r>
            <a:r>
              <a:rPr lang="bg-BG" sz="2800" b="1" i="1" dirty="0">
                <a:solidFill>
                  <a:srgbClr val="7030A0"/>
                </a:solidFill>
                <a:latin typeface="Times New Roman" panose="02020603050405020304" pitchFamily="18" charset="0"/>
                <a:cs typeface="Times New Roman" panose="02020603050405020304" pitchFamily="18" charset="0"/>
              </a:rPr>
              <a:t> </a:t>
            </a:r>
            <a:r>
              <a:rPr lang="en-US" sz="2800" b="1" i="1" dirty="0" err="1" smtClean="0">
                <a:solidFill>
                  <a:srgbClr val="7030A0"/>
                </a:solidFill>
                <a:latin typeface="Times New Roman" panose="02020603050405020304" pitchFamily="18" charset="0"/>
                <a:cs typeface="Times New Roman" panose="02020603050405020304" pitchFamily="18" charset="0"/>
              </a:rPr>
              <a:t>Pneumoniae</a:t>
            </a:r>
            <a:r>
              <a:rPr lang="bg-BG" sz="2800" b="1" i="1" dirty="0" smtClean="0">
                <a:solidFill>
                  <a:srgbClr val="7030A0"/>
                </a:solidFill>
                <a:latin typeface="Times New Roman" panose="02020603050405020304" pitchFamily="18" charset="0"/>
                <a:cs typeface="Times New Roman" panose="02020603050405020304" pitchFamily="18" charset="0"/>
              </a:rPr>
              <a:t>   резистентност</a:t>
            </a:r>
            <a:r>
              <a:rPr lang="en-US" sz="2800" b="1" i="1" dirty="0" smtClean="0">
                <a:solidFill>
                  <a:srgbClr val="7030A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 </a:t>
            </a:r>
            <a:r>
              <a:rPr lang="bg-BG" sz="2800" b="1" dirty="0" smtClean="0">
                <a:solidFill>
                  <a:srgbClr val="7030A0"/>
                </a:solidFill>
                <a:latin typeface="Times New Roman" panose="02020603050405020304" pitchFamily="18" charset="0"/>
                <a:cs typeface="Times New Roman" panose="02020603050405020304" pitchFamily="18" charset="0"/>
              </a:rPr>
              <a:t> 201</a:t>
            </a:r>
            <a:r>
              <a:rPr lang="en-US" sz="2800" b="1" dirty="0" smtClean="0">
                <a:solidFill>
                  <a:srgbClr val="7030A0"/>
                </a:solidFill>
                <a:latin typeface="Times New Roman" panose="02020603050405020304" pitchFamily="18" charset="0"/>
                <a:cs typeface="Times New Roman" panose="02020603050405020304" pitchFamily="18" charset="0"/>
              </a:rPr>
              <a:t>9</a:t>
            </a:r>
            <a:r>
              <a:rPr lang="bg-BG" sz="2800" b="1" dirty="0" smtClean="0">
                <a:solidFill>
                  <a:srgbClr val="7030A0"/>
                </a:solidFill>
                <a:latin typeface="Times New Roman" panose="02020603050405020304" pitchFamily="18" charset="0"/>
                <a:cs typeface="Times New Roman" panose="02020603050405020304" pitchFamily="18" charset="0"/>
              </a:rPr>
              <a:t>г.</a:t>
            </a:r>
            <a:endParaRPr lang="bg-BG" sz="2800" dirty="0">
              <a:solidFill>
                <a:srgbClr val="7030A0"/>
              </a:solidFill>
              <a:latin typeface="Times New Roman" panose="02020603050405020304" pitchFamily="18" charset="0"/>
              <a:cs typeface="Times New Roman" panose="02020603050405020304" pitchFamily="18" charset="0"/>
            </a:endParaRPr>
          </a:p>
        </p:txBody>
      </p:sp>
      <p:pic>
        <p:nvPicPr>
          <p:cNvPr id="6" name="Имя " descr="Descr "/>
          <p:cNvPicPr>
            <a:picLocks noChangeAspect="1"/>
          </p:cNvPicPr>
          <p:nvPr/>
        </p:nvPicPr>
        <p:blipFill rotWithShape="1">
          <a:blip r:embed="rId2"/>
          <a:srcRect t="9779"/>
          <a:stretch/>
        </p:blipFill>
        <p:spPr>
          <a:xfrm>
            <a:off x="1602977" y="1481092"/>
            <a:ext cx="8142825" cy="4783797"/>
          </a:xfrm>
          <a:prstGeom prst="rect">
            <a:avLst/>
          </a:prstGeom>
          <a:ln>
            <a:solidFill>
              <a:schemeClr val="tx1"/>
            </a:solidFill>
          </a:ln>
        </p:spPr>
      </p:pic>
      <p:cxnSp>
        <p:nvCxnSpPr>
          <p:cNvPr id="10" name="Straight Arrow Connector 9"/>
          <p:cNvCxnSpPr/>
          <p:nvPr/>
        </p:nvCxnSpPr>
        <p:spPr>
          <a:xfrm flipV="1">
            <a:off x="7915275" y="4189414"/>
            <a:ext cx="0" cy="306386"/>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029200" y="4724401"/>
            <a:ext cx="0" cy="230187"/>
          </a:xfrm>
          <a:prstGeom prst="straightConnector1">
            <a:avLst/>
          </a:prstGeom>
          <a:ln w="31750">
            <a:headEnd type="none"/>
            <a:tailEnd type="arrow"/>
          </a:ln>
        </p:spPr>
        <p:style>
          <a:lnRef idx="1">
            <a:schemeClr val="accent1"/>
          </a:lnRef>
          <a:fillRef idx="0">
            <a:schemeClr val="accent1"/>
          </a:fillRef>
          <a:effectRef idx="0">
            <a:schemeClr val="accent1"/>
          </a:effectRef>
          <a:fontRef idx="minor">
            <a:schemeClr val="tx1"/>
          </a:fontRef>
        </p:style>
      </p:cxnSp>
      <p:sp>
        <p:nvSpPr>
          <p:cNvPr id="9" name="TextBox 4"/>
          <p:cNvSpPr txBox="1">
            <a:spLocks noChangeArrowheads="1"/>
          </p:cNvSpPr>
          <p:nvPr/>
        </p:nvSpPr>
        <p:spPr bwMode="auto">
          <a:xfrm>
            <a:off x="8763001" y="6472536"/>
            <a:ext cx="19656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bg-BG" sz="2400" i="1" dirty="0" err="1">
                <a:latin typeface="Arial" charset="0"/>
              </a:rPr>
              <a:t>BulStar</a:t>
            </a:r>
            <a:r>
              <a:rPr lang="en-US" altLang="bg-BG" sz="2400" i="1" dirty="0">
                <a:latin typeface="Arial" charset="0"/>
              </a:rPr>
              <a:t> 2020</a:t>
            </a:r>
          </a:p>
        </p:txBody>
      </p:sp>
    </p:spTree>
    <p:extLst>
      <p:ext uri="{BB962C8B-B14F-4D97-AF65-F5344CB8AC3E}">
        <p14:creationId xmlns:p14="http://schemas.microsoft.com/office/powerpoint/2010/main" val="33784915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51751" y="260721"/>
            <a:ext cx="9556812" cy="659660"/>
          </a:xfrm>
        </p:spPr>
        <p:txBody>
          <a:bodyPr>
            <a:normAutofit/>
          </a:bodyPr>
          <a:lstStyle/>
          <a:p>
            <a:pPr eaLnBrk="1" hangingPunct="1"/>
            <a:r>
              <a:rPr lang="bg-BG" altLang="bg-BG" sz="3400" b="1" dirty="0">
                <a:solidFill>
                  <a:srgbClr val="7030A0"/>
                </a:solidFill>
                <a:latin typeface="Times New Roman" panose="02020603050405020304" pitchFamily="18" charset="0"/>
                <a:cs typeface="Times New Roman" panose="02020603050405020304" pitchFamily="18" charset="0"/>
              </a:rPr>
              <a:t>Резистентност при </a:t>
            </a:r>
            <a:r>
              <a:rPr lang="en-US" altLang="bg-BG" sz="3400" b="1" i="1" dirty="0">
                <a:solidFill>
                  <a:srgbClr val="7030A0"/>
                </a:solidFill>
                <a:latin typeface="Times New Roman" panose="02020603050405020304" pitchFamily="18" charset="0"/>
                <a:cs typeface="Times New Roman" panose="02020603050405020304" pitchFamily="18" charset="0"/>
              </a:rPr>
              <a:t>P.</a:t>
            </a:r>
            <a:r>
              <a:rPr lang="bg-BG" altLang="bg-BG" sz="3400" b="1" i="1" dirty="0">
                <a:solidFill>
                  <a:srgbClr val="7030A0"/>
                </a:solidFill>
                <a:latin typeface="Times New Roman" panose="02020603050405020304" pitchFamily="18" charset="0"/>
                <a:cs typeface="Times New Roman" panose="02020603050405020304" pitchFamily="18" charset="0"/>
              </a:rPr>
              <a:t> </a:t>
            </a:r>
            <a:r>
              <a:rPr lang="en-US" altLang="bg-BG" sz="3400" b="1" i="1" dirty="0">
                <a:solidFill>
                  <a:srgbClr val="7030A0"/>
                </a:solidFill>
                <a:latin typeface="Times New Roman" panose="02020603050405020304" pitchFamily="18" charset="0"/>
                <a:cs typeface="Times New Roman" panose="02020603050405020304" pitchFamily="18" charset="0"/>
              </a:rPr>
              <a:t>aeruginosa </a:t>
            </a:r>
            <a:r>
              <a:rPr lang="bg-BG" altLang="bg-BG" sz="3400" b="1" dirty="0" smtClean="0">
                <a:solidFill>
                  <a:srgbClr val="7030A0"/>
                </a:solidFill>
                <a:latin typeface="Times New Roman" panose="02020603050405020304" pitchFamily="18" charset="0"/>
                <a:cs typeface="Times New Roman" panose="02020603050405020304" pitchFamily="18" charset="0"/>
              </a:rPr>
              <a:t>-2019г.</a:t>
            </a:r>
            <a:endParaRPr lang="en-US" altLang="bg-BG" sz="3400" b="1" dirty="0">
              <a:solidFill>
                <a:srgbClr val="7030A0"/>
              </a:solidFill>
              <a:latin typeface="Times New Roman" panose="02020603050405020304" pitchFamily="18" charset="0"/>
              <a:cs typeface="Times New Roman" panose="02020603050405020304" pitchFamily="18" charset="0"/>
            </a:endParaRPr>
          </a:p>
        </p:txBody>
      </p:sp>
      <p:pic>
        <p:nvPicPr>
          <p:cNvPr id="10" name="Картина 1">
            <a:extLst>
              <a:ext uri="{FF2B5EF4-FFF2-40B4-BE49-F238E27FC236}">
                <a16:creationId xmlns:a16="http://schemas.microsoft.com/office/drawing/2014/main" id="{68DC4554-61E3-4043-A71A-827B4CEC90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46" b="25625"/>
          <a:stretch/>
        </p:blipFill>
        <p:spPr bwMode="auto">
          <a:xfrm>
            <a:off x="1981200" y="1395272"/>
            <a:ext cx="8112711" cy="4719778"/>
          </a:xfrm>
          <a:prstGeom prst="rect">
            <a:avLst/>
          </a:prstGeom>
          <a:noFill/>
          <a:ln>
            <a:solidFill>
              <a:schemeClr val="accent1">
                <a:shade val="95000"/>
                <a:satMod val="105000"/>
              </a:schemeClr>
            </a:solidFill>
          </a:ln>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V="1">
            <a:off x="4191000" y="4386008"/>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V="1">
            <a:off x="6629400" y="4648201"/>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6781800" y="4648201"/>
            <a:ext cx="0" cy="262193"/>
          </a:xfrm>
          <a:prstGeom prst="straightConnector1">
            <a:avLst/>
          </a:prstGeom>
          <a:ln w="22225">
            <a:headEnd type="none"/>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34100" y="2057400"/>
            <a:ext cx="952500" cy="4057650"/>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8" name="TextBox 1"/>
          <p:cNvSpPr txBox="1">
            <a:spLocks noChangeArrowheads="1"/>
          </p:cNvSpPr>
          <p:nvPr/>
        </p:nvSpPr>
        <p:spPr bwMode="auto">
          <a:xfrm>
            <a:off x="8756386" y="6470134"/>
            <a:ext cx="1911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bg-BG" altLang="bg-BG" sz="1800" b="1" dirty="0">
                <a:latin typeface="Arial" charset="0"/>
              </a:rPr>
              <a:t>(</a:t>
            </a:r>
            <a:r>
              <a:rPr lang="en-GB" altLang="bg-BG" sz="1800" b="1" dirty="0">
                <a:latin typeface="Arial" charset="0"/>
              </a:rPr>
              <a:t>BulSTAR-2020</a:t>
            </a:r>
            <a:r>
              <a:rPr lang="bg-BG" altLang="bg-BG" sz="1800" b="1" dirty="0">
                <a:latin typeface="Arial" charset="0"/>
              </a:rPr>
              <a:t>)</a:t>
            </a:r>
            <a:endParaRPr lang="bg-BG" altLang="bg-BG" sz="1800" dirty="0"/>
          </a:p>
        </p:txBody>
      </p:sp>
    </p:spTree>
    <p:extLst>
      <p:ext uri="{BB962C8B-B14F-4D97-AF65-F5344CB8AC3E}">
        <p14:creationId xmlns:p14="http://schemas.microsoft.com/office/powerpoint/2010/main" val="4149863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99190" y="150459"/>
            <a:ext cx="8281201" cy="6526787"/>
          </a:xfrm>
          <a:prstGeom prst="rect">
            <a:avLst/>
          </a:prstGeom>
        </p:spPr>
      </p:pic>
    </p:spTree>
    <p:extLst>
      <p:ext uri="{BB962C8B-B14F-4D97-AF65-F5344CB8AC3E}">
        <p14:creationId xmlns:p14="http://schemas.microsoft.com/office/powerpoint/2010/main" val="21057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1348" y="176350"/>
            <a:ext cx="8752865" cy="6681650"/>
          </a:xfrm>
          <a:prstGeom prst="rect">
            <a:avLst/>
          </a:prstGeom>
        </p:spPr>
      </p:pic>
    </p:spTree>
    <p:extLst>
      <p:ext uri="{BB962C8B-B14F-4D97-AF65-F5344CB8AC3E}">
        <p14:creationId xmlns:p14="http://schemas.microsoft.com/office/powerpoint/2010/main" val="4266696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9972" y="184272"/>
            <a:ext cx="10820015" cy="6514240"/>
          </a:xfrm>
          <a:prstGeom prst="rect">
            <a:avLst/>
          </a:prstGeom>
        </p:spPr>
      </p:pic>
    </p:spTree>
    <p:extLst>
      <p:ext uri="{BB962C8B-B14F-4D97-AF65-F5344CB8AC3E}">
        <p14:creationId xmlns:p14="http://schemas.microsoft.com/office/powerpoint/2010/main" val="1111339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7636" y="187838"/>
            <a:ext cx="9646066" cy="6538001"/>
          </a:xfrm>
          <a:prstGeom prst="rect">
            <a:avLst/>
          </a:prstGeom>
        </p:spPr>
      </p:pic>
    </p:spTree>
    <p:extLst>
      <p:ext uri="{BB962C8B-B14F-4D97-AF65-F5344CB8AC3E}">
        <p14:creationId xmlns:p14="http://schemas.microsoft.com/office/powerpoint/2010/main" val="1549061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bwMode="auto">
          <a:xfrm>
            <a:off x="838200" y="604824"/>
            <a:ext cx="10515600" cy="726828"/>
          </a:xfrm>
          <a:extLst/>
        </p:spPr>
        <p:txBody>
          <a:bodyPr vert="horz" wrap="square" lIns="91440" tIns="45720" rIns="91440" bIns="45720" numCol="1" rtlCol="0" anchor="t" anchorCtr="0" compatLnSpc="1">
            <a:prstTxWarp prst="textNoShape">
              <a:avLst/>
            </a:prstTxWarp>
            <a:noAutofit/>
          </a:bodyPr>
          <a:lstStyle/>
          <a:p>
            <a:pPr>
              <a:defRPr/>
            </a:pPr>
            <a:r>
              <a:rPr lang="bg-BG" sz="2800" b="1" dirty="0">
                <a:solidFill>
                  <a:srgbClr val="7030A0"/>
                </a:solidFill>
                <a:latin typeface="Times New Roman" panose="02020603050405020304" pitchFamily="18" charset="0"/>
                <a:cs typeface="Times New Roman" panose="02020603050405020304" pitchFamily="18" charset="0"/>
              </a:rPr>
              <a:t>ФЛУОРОХИНОЛОНИТЕ СА ПЪРВА ЛИНИЯ ПРИ:</a:t>
            </a:r>
          </a:p>
        </p:txBody>
      </p:sp>
      <p:sp>
        <p:nvSpPr>
          <p:cNvPr id="6147" name="Rectangle 3"/>
          <p:cNvSpPr>
            <a:spLocks noGrp="1" noChangeArrowheads="1"/>
          </p:cNvSpPr>
          <p:nvPr>
            <p:ph idx="1"/>
          </p:nvPr>
        </p:nvSpPr>
        <p:spPr bwMode="auto">
          <a:xfrm>
            <a:off x="838200" y="1500057"/>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eaLnBrk="1" hangingPunct="1"/>
            <a:endParaRPr lang="bg-BG" sz="2000" baseline="30000" dirty="0">
              <a:latin typeface="Times New Roman" panose="02020603050405020304" pitchFamily="18" charset="0"/>
              <a:cs typeface="Times New Roman" panose="02020603050405020304" pitchFamily="18" charset="0"/>
            </a:endParaRPr>
          </a:p>
          <a:p>
            <a:pPr lvl="0" algn="just">
              <a:buClr>
                <a:srgbClr val="00B050"/>
              </a:buClr>
            </a:pPr>
            <a:endParaRPr lang="bg-BG" sz="1900" dirty="0">
              <a:latin typeface="Times New Roman" panose="02020603050405020304" pitchFamily="18" charset="0"/>
              <a:cs typeface="Times New Roman" panose="02020603050405020304" pitchFamily="18" charset="0"/>
            </a:endParaRPr>
          </a:p>
          <a:p>
            <a:pPr lvl="1" algn="just"/>
            <a:r>
              <a:rPr lang="bg-BG" sz="2600" b="1" dirty="0">
                <a:latin typeface="Times New Roman" panose="02020603050405020304" pitchFamily="18" charset="0"/>
                <a:cs typeface="Times New Roman" panose="02020603050405020304" pitchFamily="18" charset="0"/>
              </a:rPr>
              <a:t>Усложнени инфекции на уринарния тракт</a:t>
            </a:r>
          </a:p>
          <a:p>
            <a:pPr lvl="1" algn="just"/>
            <a:endParaRPr lang="bg-BG" sz="2600" b="1" dirty="0">
              <a:latin typeface="Times New Roman" panose="02020603050405020304" pitchFamily="18" charset="0"/>
              <a:cs typeface="Times New Roman" panose="02020603050405020304" pitchFamily="18" charset="0"/>
            </a:endParaRPr>
          </a:p>
          <a:p>
            <a:pPr lvl="1" algn="just"/>
            <a:r>
              <a:rPr lang="bg-BG" sz="2600" b="1" dirty="0">
                <a:latin typeface="Times New Roman" panose="02020603050405020304" pitchFamily="18" charset="0"/>
                <a:cs typeface="Times New Roman" panose="02020603050405020304" pitchFamily="18" charset="0"/>
              </a:rPr>
              <a:t>Хроничен бактериален простатит</a:t>
            </a:r>
          </a:p>
          <a:p>
            <a:pPr marL="457200" lvl="1" indent="0" algn="just">
              <a:buNone/>
            </a:pPr>
            <a:endParaRPr lang="bg-BG" sz="2600" dirty="0">
              <a:latin typeface="Times New Roman" panose="02020603050405020304" pitchFamily="18" charset="0"/>
              <a:cs typeface="Times New Roman" panose="02020603050405020304" pitchFamily="18" charset="0"/>
            </a:endParaRPr>
          </a:p>
          <a:p>
            <a:pPr lvl="0" algn="just">
              <a:buClr>
                <a:srgbClr val="00B050"/>
              </a:buClr>
            </a:pPr>
            <a:r>
              <a:rPr lang="bg-BG" sz="2600" dirty="0">
                <a:latin typeface="Times New Roman" panose="02020603050405020304" pitchFamily="18" charset="0"/>
                <a:cs typeface="Times New Roman" panose="02020603050405020304" pitchFamily="18" charset="0"/>
              </a:rPr>
              <a:t>Имат достатъчно висока и сигурна активност срещу най-честите уропатогени </a:t>
            </a:r>
            <a:r>
              <a:rPr lang="bg-BG" sz="2600" baseline="30000" dirty="0">
                <a:latin typeface="Times New Roman" panose="02020603050405020304" pitchFamily="18" charset="0"/>
                <a:cs typeface="Times New Roman" panose="02020603050405020304" pitchFamily="18" charset="0"/>
              </a:rPr>
              <a:t>(1)</a:t>
            </a:r>
          </a:p>
          <a:p>
            <a:pPr marL="0" indent="0" algn="just">
              <a:buNone/>
            </a:pPr>
            <a:endParaRPr lang="en-US" sz="2600" dirty="0">
              <a:latin typeface="Times New Roman" panose="02020603050405020304" pitchFamily="18" charset="0"/>
              <a:cs typeface="Times New Roman" panose="02020603050405020304" pitchFamily="18" charset="0"/>
            </a:endParaRPr>
          </a:p>
          <a:p>
            <a:pPr lvl="0" algn="just"/>
            <a:r>
              <a:rPr lang="bg-BG" sz="2600" dirty="0">
                <a:latin typeface="Times New Roman" panose="02020603050405020304" pitchFamily="18" charset="0"/>
                <a:cs typeface="Times New Roman" panose="02020603050405020304" pitchFamily="18" charset="0"/>
              </a:rPr>
              <a:t>Инфекциите на уринарния тракт са най-честата причина за предписание на флуорохинолони</a:t>
            </a:r>
            <a:r>
              <a:rPr lang="bg-BG" sz="2600" baseline="30000" dirty="0">
                <a:latin typeface="Times New Roman" panose="02020603050405020304" pitchFamily="18" charset="0"/>
                <a:cs typeface="Times New Roman" panose="02020603050405020304" pitchFamily="18" charset="0"/>
              </a:rPr>
              <a:t>(2)</a:t>
            </a:r>
          </a:p>
          <a:p>
            <a:pPr lvl="1" eaLnBrk="1" hangingPunct="1">
              <a:buFontTx/>
              <a:buNone/>
            </a:pPr>
            <a:endParaRPr lang="bg-BG" sz="2000" baseline="30000" dirty="0">
              <a:latin typeface="Times New Roman" panose="02020603050405020304" pitchFamily="18" charset="0"/>
              <a:cs typeface="Times New Roman" panose="02020603050405020304" pitchFamily="18" charset="0"/>
            </a:endParaRPr>
          </a:p>
        </p:txBody>
      </p:sp>
      <p:sp>
        <p:nvSpPr>
          <p:cNvPr id="6149" name="Rectangle 5"/>
          <p:cNvSpPr>
            <a:spLocks noChangeArrowheads="1"/>
          </p:cNvSpPr>
          <p:nvPr/>
        </p:nvSpPr>
        <p:spPr bwMode="auto">
          <a:xfrm>
            <a:off x="838200" y="6019801"/>
            <a:ext cx="9479684"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0" indent="-571500">
              <a:lnSpc>
                <a:spcPct val="90000"/>
              </a:lnSpc>
              <a:buFontTx/>
              <a:buAutoNum type="arabicParenBoth"/>
              <a:defRPr/>
            </a:pPr>
            <a:r>
              <a:rPr lang="en-US" sz="1050" i="1" dirty="0">
                <a:latin typeface="Times New Roman" panose="02020603050405020304" pitchFamily="18" charset="0"/>
                <a:cs typeface="Times New Roman" panose="02020603050405020304" pitchFamily="18" charset="0"/>
              </a:rPr>
              <a:t>Linder JA, Huang ES, Steinman MA, et.al. </a:t>
            </a:r>
            <a:r>
              <a:rPr lang="en-US" sz="1050" i="1" dirty="0" err="1">
                <a:latin typeface="Times New Roman" panose="02020603050405020304" pitchFamily="18" charset="0"/>
                <a:cs typeface="Times New Roman" panose="02020603050405020304" pitchFamily="18" charset="0"/>
              </a:rPr>
              <a:t>Fluoroquinolone</a:t>
            </a:r>
            <a:r>
              <a:rPr lang="en-US" sz="1050" i="1" dirty="0">
                <a:latin typeface="Times New Roman" panose="02020603050405020304" pitchFamily="18" charset="0"/>
                <a:cs typeface="Times New Roman" panose="02020603050405020304" pitchFamily="18" charset="0"/>
              </a:rPr>
              <a:t> prescribing in the United States: 1995 to 2002. Am j med. 2005;11893):259-68</a:t>
            </a:r>
            <a:br>
              <a:rPr lang="en-US" sz="1050" i="1" dirty="0">
                <a:latin typeface="Times New Roman" panose="02020603050405020304" pitchFamily="18" charset="0"/>
                <a:cs typeface="Times New Roman" panose="02020603050405020304" pitchFamily="18" charset="0"/>
              </a:rPr>
            </a:br>
            <a:r>
              <a:rPr lang="en-US" sz="1050" i="1" dirty="0" err="1">
                <a:latin typeface="Times New Roman" panose="02020603050405020304" pitchFamily="18" charset="0"/>
                <a:cs typeface="Times New Roman" panose="02020603050405020304" pitchFamily="18" charset="0"/>
              </a:rPr>
              <a:t>Grabe</a:t>
            </a:r>
            <a:r>
              <a:rPr lang="en-US" sz="1050" i="1" dirty="0">
                <a:latin typeface="Times New Roman" panose="02020603050405020304" pitchFamily="18" charset="0"/>
                <a:cs typeface="Times New Roman" panose="02020603050405020304" pitchFamily="18" charset="0"/>
              </a:rPr>
              <a:t> m, Bishop MC, </a:t>
            </a:r>
            <a:r>
              <a:rPr lang="en-US" sz="1050" i="1" dirty="0" err="1">
                <a:latin typeface="Times New Roman" panose="02020603050405020304" pitchFamily="18" charset="0"/>
                <a:cs typeface="Times New Roman" panose="02020603050405020304" pitchFamily="18" charset="0"/>
              </a:rPr>
              <a:t>bjerklund-johansen</a:t>
            </a:r>
            <a:r>
              <a:rPr lang="en-US" sz="1050" i="1" dirty="0">
                <a:latin typeface="Times New Roman" panose="02020603050405020304" pitchFamily="18" charset="0"/>
                <a:cs typeface="Times New Roman" panose="02020603050405020304" pitchFamily="18" charset="0"/>
              </a:rPr>
              <a:t> TE, et al. guidelines on the Management of </a:t>
            </a:r>
            <a:r>
              <a:rPr lang="en-US" sz="1050" i="1" dirty="0" err="1">
                <a:latin typeface="Times New Roman" panose="02020603050405020304" pitchFamily="18" charset="0"/>
                <a:cs typeface="Times New Roman" panose="02020603050405020304" pitchFamily="18" charset="0"/>
              </a:rPr>
              <a:t>uinary</a:t>
            </a:r>
            <a:r>
              <a:rPr lang="en-US" sz="1050" i="1" dirty="0">
                <a:latin typeface="Times New Roman" panose="02020603050405020304" pitchFamily="18" charset="0"/>
                <a:cs typeface="Times New Roman" panose="02020603050405020304" pitchFamily="18" charset="0"/>
              </a:rPr>
              <a:t> and Male genital tract infections, Nov 2008</a:t>
            </a:r>
            <a:endParaRPr lang="bg-BG" sz="105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57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981200" y="1600200"/>
            <a:ext cx="827042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8925" indent="-288925" algn="just">
              <a:spcBef>
                <a:spcPct val="40000"/>
              </a:spcBef>
              <a:buClr>
                <a:srgbClr val="00B050"/>
              </a:buClr>
              <a:buSzPct val="70000"/>
              <a:buFont typeface="Monotype Sorts" pitchFamily="2" charset="2"/>
              <a:buChar char="u"/>
              <a:defRPr/>
            </a:pPr>
            <a:endParaRPr lang="bg-BG" sz="2000" dirty="0"/>
          </a:p>
        </p:txBody>
      </p:sp>
      <p:sp>
        <p:nvSpPr>
          <p:cNvPr id="8196" name="Text Box 4"/>
          <p:cNvSpPr txBox="1">
            <a:spLocks noChangeArrowheads="1"/>
          </p:cNvSpPr>
          <p:nvPr/>
        </p:nvSpPr>
        <p:spPr bwMode="auto">
          <a:xfrm>
            <a:off x="7048501" y="6613527"/>
            <a:ext cx="32031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r" eaLnBrk="0" fontAlgn="base" hangingPunct="0">
              <a:spcBef>
                <a:spcPct val="0"/>
              </a:spcBef>
              <a:spcAft>
                <a:spcPct val="0"/>
              </a:spcAft>
              <a:defRPr b="1">
                <a:solidFill>
                  <a:schemeClr val="tx1"/>
                </a:solidFill>
                <a:latin typeface="Arial" charset="0"/>
                <a:cs typeface="Arial" charset="0"/>
              </a:defRPr>
            </a:lvl6pPr>
            <a:lvl7pPr marL="2971800" indent="-228600" algn="r" eaLnBrk="0" fontAlgn="base" hangingPunct="0">
              <a:spcBef>
                <a:spcPct val="0"/>
              </a:spcBef>
              <a:spcAft>
                <a:spcPct val="0"/>
              </a:spcAft>
              <a:defRPr b="1">
                <a:solidFill>
                  <a:schemeClr val="tx1"/>
                </a:solidFill>
                <a:latin typeface="Arial" charset="0"/>
                <a:cs typeface="Arial" charset="0"/>
              </a:defRPr>
            </a:lvl7pPr>
            <a:lvl8pPr marL="3429000" indent="-228600" algn="r" eaLnBrk="0" fontAlgn="base" hangingPunct="0">
              <a:spcBef>
                <a:spcPct val="0"/>
              </a:spcBef>
              <a:spcAft>
                <a:spcPct val="0"/>
              </a:spcAft>
              <a:defRPr b="1">
                <a:solidFill>
                  <a:schemeClr val="tx1"/>
                </a:solidFill>
                <a:latin typeface="Arial" charset="0"/>
                <a:cs typeface="Arial" charset="0"/>
              </a:defRPr>
            </a:lvl8pPr>
            <a:lvl9pPr marL="3886200" indent="-228600" algn="r" eaLnBrk="0" fontAlgn="base" hangingPunct="0">
              <a:spcBef>
                <a:spcPct val="0"/>
              </a:spcBef>
              <a:spcAft>
                <a:spcPct val="0"/>
              </a:spcAft>
              <a:defRPr b="1">
                <a:solidFill>
                  <a:schemeClr val="tx1"/>
                </a:solidFill>
                <a:latin typeface="Arial" charset="0"/>
                <a:cs typeface="Arial" charset="0"/>
              </a:defRPr>
            </a:lvl9pPr>
          </a:lstStyle>
          <a:p>
            <a:pPr eaLnBrk="1" hangingPunct="1">
              <a:defRPr/>
            </a:pPr>
            <a:r>
              <a:rPr lang="en-US" sz="1000"/>
              <a:t>Schaeffer, Am J Med Vol 113, Suppl 1, 2002, 45-54</a:t>
            </a:r>
            <a:endParaRPr lang="bg-BG" sz="1000"/>
          </a:p>
        </p:txBody>
      </p:sp>
      <p:sp>
        <p:nvSpPr>
          <p:cNvPr id="7" name="Rectangle 2"/>
          <p:cNvSpPr txBox="1">
            <a:spLocks noChangeArrowheads="1"/>
          </p:cNvSpPr>
          <p:nvPr/>
        </p:nvSpPr>
        <p:spPr bwMode="auto">
          <a:xfrm>
            <a:off x="1537657" y="332657"/>
            <a:ext cx="9130343" cy="530225"/>
          </a:xfrm>
          <a:prstGeom prst="rect">
            <a:avLst/>
          </a:prstGeom>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Arial" pitchFamily="34" charset="0"/>
                <a:ea typeface="+mj-ea"/>
                <a:cs typeface="+mj-cs"/>
              </a:defRPr>
            </a:lvl1pPr>
          </a:lstStyle>
          <a:p>
            <a:pPr>
              <a:defRPr/>
            </a:pPr>
            <a:endParaRPr lang="bg-BG" sz="2800" b="1" dirty="0"/>
          </a:p>
        </p:txBody>
      </p:sp>
      <p:sp>
        <p:nvSpPr>
          <p:cNvPr id="2" name="Title 1"/>
          <p:cNvSpPr>
            <a:spLocks noGrp="1"/>
          </p:cNvSpPr>
          <p:nvPr>
            <p:ph type="title"/>
          </p:nvPr>
        </p:nvSpPr>
        <p:spPr>
          <a:xfrm>
            <a:off x="488271" y="274260"/>
            <a:ext cx="11043822" cy="1357322"/>
          </a:xfrm>
        </p:spPr>
        <p:txBody>
          <a:bodyPr>
            <a:normAutofit/>
          </a:bodyPr>
          <a:lstStyle/>
          <a:p>
            <a:pPr>
              <a:defRPr/>
            </a:pPr>
            <a:r>
              <a:rPr lang="bg-BG" sz="3600" b="1" dirty="0" smtClean="0">
                <a:solidFill>
                  <a:srgbClr val="7030A0"/>
                </a:solidFill>
                <a:latin typeface="Times New Roman" panose="02020603050405020304" pitchFamily="18" charset="0"/>
                <a:cs typeface="Times New Roman" panose="02020603050405020304" pitchFamily="18" charset="0"/>
              </a:rPr>
              <a:t>Предимства на по-новите флуорохинолони (ФХ) :</a:t>
            </a:r>
            <a:br>
              <a:rPr lang="bg-BG" sz="3600" b="1" dirty="0" smtClean="0">
                <a:solidFill>
                  <a:srgbClr val="7030A0"/>
                </a:solidFill>
                <a:latin typeface="Times New Roman" panose="02020603050405020304" pitchFamily="18" charset="0"/>
                <a:cs typeface="Times New Roman" panose="02020603050405020304" pitchFamily="18" charset="0"/>
              </a:rPr>
            </a:b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63256" y="1600201"/>
            <a:ext cx="10143460" cy="4525964"/>
          </a:xfrm>
        </p:spPr>
        <p:txBody>
          <a:bodyPr>
            <a:normAutofit/>
          </a:bodyPr>
          <a:lstStyle/>
          <a:p>
            <a:pPr marL="708025" lvl="1" algn="just">
              <a:spcBef>
                <a:spcPct val="30000"/>
              </a:spcBef>
              <a:buClr>
                <a:srgbClr val="00B050"/>
              </a:buClr>
              <a:buFontTx/>
              <a:buChar char="–"/>
              <a:defRPr/>
            </a:pPr>
            <a:r>
              <a:rPr lang="bg-BG" dirty="0">
                <a:latin typeface="Times New Roman" panose="02020603050405020304" pitchFamily="18" charset="0"/>
                <a:cs typeface="Times New Roman" panose="02020603050405020304" pitchFamily="18" charset="0"/>
              </a:rPr>
              <a:t>по-дълъг полуживот на елиминация, </a:t>
            </a:r>
          </a:p>
          <a:p>
            <a:pPr marL="708025" lvl="1" algn="just">
              <a:spcBef>
                <a:spcPct val="30000"/>
              </a:spcBef>
              <a:buClr>
                <a:srgbClr val="00B050"/>
              </a:buClr>
              <a:buFontTx/>
              <a:buChar char="–"/>
              <a:defRPr/>
            </a:pPr>
            <a:r>
              <a:rPr lang="bg-BG" dirty="0">
                <a:latin typeface="Times New Roman" panose="02020603050405020304" pitchFamily="18" charset="0"/>
                <a:cs typeface="Times New Roman" panose="02020603050405020304" pitchFamily="18" charset="0"/>
              </a:rPr>
              <a:t>висока бионаличност при орален </a:t>
            </a:r>
            <a:r>
              <a:rPr lang="bg-BG" dirty="0" smtClean="0">
                <a:latin typeface="Times New Roman" panose="02020603050405020304" pitchFamily="18" charset="0"/>
                <a:cs typeface="Times New Roman" panose="02020603050405020304" pitchFamily="18" charset="0"/>
              </a:rPr>
              <a:t>прием,</a:t>
            </a:r>
            <a:endParaRPr lang="bg-BG" dirty="0">
              <a:latin typeface="Times New Roman" panose="02020603050405020304" pitchFamily="18" charset="0"/>
              <a:cs typeface="Times New Roman" panose="02020603050405020304" pitchFamily="18" charset="0"/>
            </a:endParaRPr>
          </a:p>
          <a:p>
            <a:pPr marL="708025" lvl="1" algn="just">
              <a:spcBef>
                <a:spcPct val="30000"/>
              </a:spcBef>
              <a:buClr>
                <a:srgbClr val="00B050"/>
              </a:buClr>
              <a:buFontTx/>
              <a:buChar char="–"/>
              <a:defRPr/>
            </a:pPr>
            <a:r>
              <a:rPr lang="bg-BG" dirty="0">
                <a:latin typeface="Times New Roman" panose="02020603050405020304" pitchFamily="18" charset="0"/>
                <a:cs typeface="Times New Roman" panose="02020603050405020304" pitchFamily="18" charset="0"/>
              </a:rPr>
              <a:t>висока степен на тъканна пенетрация</a:t>
            </a:r>
          </a:p>
          <a:p>
            <a:pPr marL="708025" lvl="1" algn="just">
              <a:spcBef>
                <a:spcPct val="30000"/>
              </a:spcBef>
              <a:buClr>
                <a:srgbClr val="00B050"/>
              </a:buClr>
              <a:buFontTx/>
              <a:buChar char="–"/>
              <a:defRPr/>
            </a:pPr>
            <a:r>
              <a:rPr lang="bg-BG" dirty="0">
                <a:latin typeface="Times New Roman" panose="02020603050405020304" pitchFamily="18" charset="0"/>
                <a:cs typeface="Times New Roman" panose="02020603050405020304" pitchFamily="18" charset="0"/>
              </a:rPr>
              <a:t>Спектър на д</a:t>
            </a:r>
            <a:r>
              <a:rPr lang="en-US" dirty="0">
                <a:latin typeface="Times New Roman" panose="02020603050405020304" pitchFamily="18" charset="0"/>
                <a:cs typeface="Times New Roman" panose="02020603050405020304" pitchFamily="18" charset="0"/>
              </a:rPr>
              <a:t>e</a:t>
            </a:r>
            <a:r>
              <a:rPr lang="bg-BG" dirty="0">
                <a:latin typeface="Times New Roman" panose="02020603050405020304" pitchFamily="18" charset="0"/>
                <a:cs typeface="Times New Roman" panose="02020603050405020304" pitchFamily="18" charset="0"/>
              </a:rPr>
              <a:t>йствие: </a:t>
            </a:r>
            <a:r>
              <a:rPr lang="en-US" dirty="0">
                <a:latin typeface="Times New Roman" panose="02020603050405020304" pitchFamily="18" charset="0"/>
                <a:cs typeface="Times New Roman" panose="02020603050405020304" pitchFamily="18" charset="0"/>
              </a:rPr>
              <a:t>Gram</a:t>
            </a:r>
            <a:r>
              <a:rPr lang="bg-BG"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bg-BG"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Gram </a:t>
            </a:r>
            <a:r>
              <a:rPr lang="bg-BG"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bg-BG"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аероби, атипични патогени като М</a:t>
            </a:r>
            <a:r>
              <a:rPr lang="en-US" dirty="0" err="1">
                <a:latin typeface="Times New Roman" panose="02020603050405020304" pitchFamily="18" charset="0"/>
                <a:cs typeface="Times New Roman" panose="02020603050405020304" pitchFamily="18" charset="0"/>
              </a:rPr>
              <a:t>ycoplasma</a:t>
            </a:r>
            <a:r>
              <a:rPr lang="en-US" dirty="0">
                <a:latin typeface="Times New Roman" panose="02020603050405020304" pitchFamily="18" charset="0"/>
                <a:cs typeface="Times New Roman" panose="02020603050405020304" pitchFamily="18" charset="0"/>
              </a:rPr>
              <a:t>, Chlamydia, </a:t>
            </a:r>
            <a:r>
              <a:rPr lang="en-US" dirty="0" smtClean="0">
                <a:latin typeface="Times New Roman" panose="02020603050405020304" pitchFamily="18" charset="0"/>
                <a:cs typeface="Times New Roman" panose="02020603050405020304" pitchFamily="18" charset="0"/>
              </a:rPr>
              <a:t>Legionella</a:t>
            </a:r>
            <a:r>
              <a:rPr lang="bg-BG"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708025" lvl="1" algn="just">
              <a:spcBef>
                <a:spcPct val="30000"/>
              </a:spcBef>
              <a:buClr>
                <a:srgbClr val="00B050"/>
              </a:buClr>
              <a:buFontTx/>
              <a:buChar char="–"/>
              <a:defRPr/>
            </a:pPr>
            <a:r>
              <a:rPr lang="ru-RU" dirty="0">
                <a:latin typeface="Times New Roman" panose="02020603050405020304" pitchFamily="18" charset="0"/>
                <a:cs typeface="Times New Roman" panose="02020603050405020304" pitchFamily="18" charset="0"/>
              </a:rPr>
              <a:t>Добра активност </a:t>
            </a:r>
            <a:r>
              <a:rPr lang="ru-RU" dirty="0" err="1">
                <a:latin typeface="Times New Roman" panose="02020603050405020304" pitchFamily="18" charset="0"/>
                <a:cs typeface="Times New Roman" panose="02020603050405020304" pitchFamily="18" charset="0"/>
              </a:rPr>
              <a:t>срещу</a:t>
            </a:r>
            <a:r>
              <a:rPr lang="ru-RU"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Enterobacteriaceae</a:t>
            </a:r>
            <a:r>
              <a:rPr lang="bg-BG"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708025" lvl="1" algn="just">
              <a:spcBef>
                <a:spcPct val="30000"/>
              </a:spcBef>
              <a:buClr>
                <a:srgbClr val="00B050"/>
              </a:buClr>
              <a:buFontTx/>
              <a:buChar char="–"/>
              <a:defRPr/>
            </a:pPr>
            <a:r>
              <a:rPr lang="bg-BG" dirty="0">
                <a:latin typeface="Times New Roman" panose="02020603050405020304" pitchFamily="18" charset="0"/>
                <a:cs typeface="Times New Roman" panose="02020603050405020304" pitchFamily="18" charset="0"/>
              </a:rPr>
              <a:t>Ефективност срещу мултирезистентни към </a:t>
            </a:r>
            <a:r>
              <a:rPr lang="el-GR" dirty="0">
                <a:latin typeface="Times New Roman" panose="02020603050405020304" pitchFamily="18" charset="0"/>
                <a:cs typeface="Times New Roman" panose="02020603050405020304" pitchFamily="18" charset="0"/>
              </a:rPr>
              <a:t>β</a:t>
            </a:r>
            <a:r>
              <a:rPr lang="en-US" dirty="0">
                <a:latin typeface="Times New Roman" panose="02020603050405020304" pitchFamily="18" charset="0"/>
                <a:cs typeface="Times New Roman" panose="02020603050405020304" pitchFamily="18" charset="0"/>
              </a:rPr>
              <a:t>-</a:t>
            </a:r>
            <a:r>
              <a:rPr lang="bg-BG" dirty="0" err="1" smtClean="0">
                <a:latin typeface="Times New Roman" panose="02020603050405020304" pitchFamily="18" charset="0"/>
                <a:cs typeface="Times New Roman" panose="02020603050405020304" pitchFamily="18" charset="0"/>
              </a:rPr>
              <a:t>лактамни</a:t>
            </a:r>
            <a:r>
              <a:rPr lang="bg-BG" dirty="0" smtClean="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и </a:t>
            </a:r>
            <a:r>
              <a:rPr lang="bg-BG" dirty="0" err="1" smtClean="0">
                <a:latin typeface="Times New Roman" panose="02020603050405020304" pitchFamily="18" charset="0"/>
                <a:cs typeface="Times New Roman" panose="02020603050405020304" pitchFamily="18" charset="0"/>
              </a:rPr>
              <a:t>аминогликозидни</a:t>
            </a:r>
            <a:r>
              <a:rPr lang="bg-BG" dirty="0" smtClean="0">
                <a:latin typeface="Times New Roman" panose="02020603050405020304" pitchFamily="18" charset="0"/>
                <a:cs typeface="Times New Roman" panose="02020603050405020304" pitchFamily="18" charset="0"/>
              </a:rPr>
              <a:t> щамове.</a:t>
            </a:r>
            <a:endParaRPr lang="bg-B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89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defRPr/>
            </a:pPr>
            <a:r>
              <a:rPr lang="bg-BG" sz="2800" b="1" dirty="0">
                <a:latin typeface="Times New Roman" panose="02020603050405020304" pitchFamily="18" charset="0"/>
                <a:ea typeface="+mn-ea"/>
                <a:cs typeface="Times New Roman" panose="02020603050405020304" pitchFamily="18" charset="0"/>
              </a:rPr>
              <a:t/>
            </a:r>
            <a:br>
              <a:rPr lang="bg-BG" sz="2800" b="1" dirty="0">
                <a:latin typeface="Times New Roman" panose="02020603050405020304" pitchFamily="18" charset="0"/>
                <a:ea typeface="+mn-ea"/>
                <a:cs typeface="Times New Roman" panose="02020603050405020304" pitchFamily="18" charset="0"/>
              </a:rPr>
            </a:br>
            <a:r>
              <a:rPr lang="bg-BG" sz="2600" b="1" dirty="0">
                <a:solidFill>
                  <a:srgbClr val="7030A0"/>
                </a:solidFill>
                <a:latin typeface="Times New Roman" panose="02020603050405020304" pitchFamily="18" charset="0"/>
                <a:ea typeface="+mn-ea"/>
                <a:cs typeface="Times New Roman" panose="02020603050405020304" pitchFamily="18" charset="0"/>
              </a:rPr>
              <a:t>ТОТАЛНА УРИННА ЕКСКРЕЦИЯ И ПИКОВА</a:t>
            </a:r>
            <a:r>
              <a:rPr lang="en-US" sz="2600" b="1" dirty="0">
                <a:solidFill>
                  <a:srgbClr val="7030A0"/>
                </a:solidFill>
                <a:latin typeface="Times New Roman" panose="02020603050405020304" pitchFamily="18" charset="0"/>
                <a:ea typeface="+mn-ea"/>
                <a:cs typeface="Times New Roman" panose="02020603050405020304" pitchFamily="18" charset="0"/>
              </a:rPr>
              <a:t> </a:t>
            </a:r>
            <a:r>
              <a:rPr lang="bg-BG" sz="2600" b="1" dirty="0">
                <a:solidFill>
                  <a:srgbClr val="7030A0"/>
                </a:solidFill>
                <a:latin typeface="Times New Roman" panose="02020603050405020304" pitchFamily="18" charset="0"/>
                <a:ea typeface="+mn-ea"/>
                <a:cs typeface="Times New Roman" panose="02020603050405020304" pitchFamily="18" charset="0"/>
              </a:rPr>
              <a:t>КОНЦЕНТРАЦИЯ</a:t>
            </a:r>
            <a:r>
              <a:rPr lang="en-US" sz="2600" b="1" dirty="0">
                <a:solidFill>
                  <a:srgbClr val="7030A0"/>
                </a:solidFill>
                <a:latin typeface="Times New Roman" panose="02020603050405020304" pitchFamily="18" charset="0"/>
                <a:ea typeface="+mn-ea"/>
                <a:cs typeface="Times New Roman" panose="02020603050405020304" pitchFamily="18" charset="0"/>
              </a:rPr>
              <a:t> </a:t>
            </a:r>
            <a:r>
              <a:rPr lang="bg-BG" sz="2600" b="1" dirty="0">
                <a:solidFill>
                  <a:srgbClr val="7030A0"/>
                </a:solidFill>
                <a:latin typeface="Times New Roman" panose="02020603050405020304" pitchFamily="18" charset="0"/>
                <a:ea typeface="+mn-ea"/>
                <a:cs typeface="Times New Roman" panose="02020603050405020304" pitchFamily="18" charset="0"/>
              </a:rPr>
              <a:t>НА ФЛУОРОХИНОЛОНИТЕ В</a:t>
            </a:r>
            <a:r>
              <a:rPr lang="en-US" sz="2600" b="1" dirty="0">
                <a:solidFill>
                  <a:srgbClr val="7030A0"/>
                </a:solidFill>
                <a:latin typeface="Times New Roman" panose="02020603050405020304" pitchFamily="18" charset="0"/>
                <a:ea typeface="+mn-ea"/>
                <a:cs typeface="Times New Roman" panose="02020603050405020304" pitchFamily="18" charset="0"/>
              </a:rPr>
              <a:t> </a:t>
            </a:r>
            <a:r>
              <a:rPr lang="bg-BG" sz="2600" b="1" dirty="0" smtClean="0">
                <a:solidFill>
                  <a:srgbClr val="7030A0"/>
                </a:solidFill>
                <a:latin typeface="Times New Roman" panose="02020603050405020304" pitchFamily="18" charset="0"/>
                <a:ea typeface="+mn-ea"/>
                <a:cs typeface="Times New Roman" panose="02020603050405020304" pitchFamily="18" charset="0"/>
              </a:rPr>
              <a:t>УРИНАТА</a:t>
            </a:r>
            <a:r>
              <a:rPr lang="bg-BG" sz="2800" b="1" dirty="0" smtClean="0">
                <a:solidFill>
                  <a:srgbClr val="7030A0"/>
                </a:solidFill>
                <a:latin typeface="Times New Roman" panose="02020603050405020304" pitchFamily="18" charset="0"/>
                <a:ea typeface="+mn-ea"/>
                <a:cs typeface="Times New Roman" panose="02020603050405020304" pitchFamily="18" charset="0"/>
              </a:rPr>
              <a:t/>
            </a:r>
            <a:br>
              <a:rPr lang="bg-BG" sz="2800" b="1" dirty="0" smtClean="0">
                <a:solidFill>
                  <a:srgbClr val="7030A0"/>
                </a:solidFill>
                <a:latin typeface="Times New Roman" panose="02020603050405020304" pitchFamily="18" charset="0"/>
                <a:ea typeface="+mn-ea"/>
                <a:cs typeface="Times New Roman" panose="02020603050405020304" pitchFamily="18" charset="0"/>
              </a:rPr>
            </a:br>
            <a:endParaRPr lang="en-US" sz="4800" dirty="0">
              <a:solidFill>
                <a:srgbClr val="7030A0"/>
              </a:solidFill>
              <a:latin typeface="Times New Roman" panose="02020603050405020304" pitchFamily="18" charset="0"/>
              <a:cs typeface="Times New Roman" panose="02020603050405020304" pitchFamily="18" charset="0"/>
            </a:endParaRPr>
          </a:p>
        </p:txBody>
      </p:sp>
      <p:graphicFrame>
        <p:nvGraphicFramePr>
          <p:cNvPr id="854020" name="Group 4"/>
          <p:cNvGraphicFramePr>
            <a:graphicFrameLocks noGrp="1"/>
          </p:cNvGraphicFramePr>
          <p:nvPr>
            <p:ph idx="1"/>
            <p:extLst>
              <p:ext uri="{D42A27DB-BD31-4B8C-83A1-F6EECF244321}">
                <p14:modId xmlns:p14="http://schemas.microsoft.com/office/powerpoint/2010/main" val="3191808433"/>
              </p:ext>
            </p:extLst>
          </p:nvPr>
        </p:nvGraphicFramePr>
        <p:xfrm>
          <a:off x="1768136" y="2328169"/>
          <a:ext cx="8229422" cy="3897758"/>
        </p:xfrm>
        <a:graphic>
          <a:graphicData uri="http://schemas.openxmlformats.org/drawingml/2006/table">
            <a:tbl>
              <a:tblPr/>
              <a:tblGrid>
                <a:gridCol w="2484697">
                  <a:extLst>
                    <a:ext uri="{9D8B030D-6E8A-4147-A177-3AD203B41FA5}">
                      <a16:colId xmlns:a16="http://schemas.microsoft.com/office/drawing/2014/main" val="20000"/>
                    </a:ext>
                  </a:extLst>
                </a:gridCol>
                <a:gridCol w="1163823">
                  <a:extLst>
                    <a:ext uri="{9D8B030D-6E8A-4147-A177-3AD203B41FA5}">
                      <a16:colId xmlns:a16="http://schemas.microsoft.com/office/drawing/2014/main" val="20001"/>
                    </a:ext>
                  </a:extLst>
                </a:gridCol>
                <a:gridCol w="2356735">
                  <a:extLst>
                    <a:ext uri="{9D8B030D-6E8A-4147-A177-3AD203B41FA5}">
                      <a16:colId xmlns:a16="http://schemas.microsoft.com/office/drawing/2014/main" val="20002"/>
                    </a:ext>
                  </a:extLst>
                </a:gridCol>
                <a:gridCol w="2224167">
                  <a:extLst>
                    <a:ext uri="{9D8B030D-6E8A-4147-A177-3AD203B41FA5}">
                      <a16:colId xmlns:a16="http://schemas.microsoft.com/office/drawing/2014/main" val="20003"/>
                    </a:ext>
                  </a:extLst>
                </a:gridCol>
              </a:tblGrid>
              <a:tr h="965349">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ХИНОЛОН</a:t>
                      </a:r>
                      <a:endParaRPr kumimoji="0" lang="en-US" sz="1600" b="0" i="0" u="none" strike="noStrike" cap="none" normalizeH="0" baseline="0" dirty="0" smtClean="0">
                        <a:ln>
                          <a:noFill/>
                        </a:ln>
                        <a:solidFill>
                          <a:schemeClr val="tx1"/>
                        </a:solidFill>
                        <a:effectLst/>
                        <a:latin typeface="Arial" charset="0"/>
                        <a:cs typeface="Arial" charset="0"/>
                      </a:endParaRPr>
                    </a:p>
                  </a:txBody>
                  <a:tcPr marL="83685" marR="83685" horzOverflow="overflow">
                    <a:lnL cap="flat">
                      <a:noFill/>
                    </a:lnL>
                    <a:lnR>
                      <a:noFill/>
                    </a:lnR>
                    <a:lnT w="28575"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ДОЗА</a:t>
                      </a:r>
                      <a:endParaRPr kumimoji="0" lang="en-US" sz="1600" b="0" i="0" u="none" strike="noStrike" cap="none" normalizeH="0" baseline="0" dirty="0" smtClean="0">
                        <a:ln>
                          <a:noFill/>
                        </a:ln>
                        <a:solidFill>
                          <a:schemeClr val="tx1"/>
                        </a:solidFill>
                        <a:effectLst/>
                        <a:latin typeface="Arial" charset="0"/>
                        <a:cs typeface="Arial" charset="0"/>
                      </a:endParaRPr>
                    </a:p>
                  </a:txBody>
                  <a:tcPr marL="83685" marR="83685" horzOverflow="overflow">
                    <a:lnL>
                      <a:noFill/>
                    </a:lnL>
                    <a:lnR>
                      <a:noFill/>
                    </a:lnR>
                    <a:lnT w="28575"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УРИННА</a:t>
                      </a:r>
                      <a:r>
                        <a:rPr kumimoji="0" lang="en-US" sz="1600" b="0" i="0" u="none" strike="noStrike" cap="none" normalizeH="0" baseline="0" dirty="0" smtClean="0">
                          <a:ln>
                            <a:noFill/>
                          </a:ln>
                          <a:solidFill>
                            <a:schemeClr val="tx1"/>
                          </a:solidFill>
                          <a:effectLst/>
                          <a:latin typeface="Arial" charset="0"/>
                          <a:cs typeface="Arial" charset="0"/>
                        </a:rPr>
                        <a:t> </a:t>
                      </a:r>
                      <a:r>
                        <a:rPr kumimoji="0" lang="bg-BG" sz="1600" b="0" i="0" u="none" strike="noStrike" cap="none" normalizeH="0" baseline="0" dirty="0" smtClean="0">
                          <a:ln>
                            <a:noFill/>
                          </a:ln>
                          <a:solidFill>
                            <a:schemeClr val="tx1"/>
                          </a:solidFill>
                          <a:effectLst/>
                          <a:latin typeface="Arial" charset="0"/>
                          <a:cs typeface="Arial" charset="0"/>
                        </a:rPr>
                        <a:t>ЕКСКРЕЦИЯ </a:t>
                      </a:r>
                      <a:r>
                        <a:rPr kumimoji="0" lang="en-US" sz="1600" b="0" i="0" u="none" strike="noStrike" cap="none" normalizeH="0" baseline="0" dirty="0" smtClean="0">
                          <a:ln>
                            <a:noFill/>
                          </a:ln>
                          <a:solidFill>
                            <a:schemeClr val="tx1"/>
                          </a:solidFill>
                          <a:effectLst/>
                          <a:latin typeface="Arial" charset="0"/>
                          <a:cs typeface="Arial" charset="0"/>
                        </a:rPr>
                        <a:t> </a:t>
                      </a:r>
                      <a:r>
                        <a:rPr kumimoji="0" lang="bg-BG" sz="1600" b="0" i="0" u="none" strike="noStrike" cap="none" normalizeH="0" baseline="0" dirty="0" smtClean="0">
                          <a:ln>
                            <a:noFill/>
                          </a:ln>
                          <a:solidFill>
                            <a:schemeClr val="tx1"/>
                          </a:solidFill>
                          <a:effectLst/>
                          <a:latin typeface="Arial" charset="0"/>
                          <a:cs typeface="Arial" charset="0"/>
                        </a:rPr>
                        <a:t>ЗА 24 ЧАСА</a:t>
                      </a:r>
                      <a:endParaRPr kumimoji="0" lang="en-US" sz="1600" b="0" i="0" u="none" strike="noStrike" cap="none" normalizeH="0" baseline="0" dirty="0" smtClean="0">
                        <a:ln>
                          <a:noFill/>
                        </a:ln>
                        <a:solidFill>
                          <a:schemeClr val="tx1"/>
                        </a:solidFill>
                        <a:effectLst/>
                        <a:latin typeface="Arial" charset="0"/>
                        <a:cs typeface="Arial" charset="0"/>
                      </a:endParaRPr>
                    </a:p>
                  </a:txBody>
                  <a:tcPr marL="83685" marR="83685" horzOverflow="overflow">
                    <a:lnL>
                      <a:noFill/>
                    </a:lnL>
                    <a:lnR>
                      <a:noFill/>
                    </a:lnR>
                    <a:lnT w="28575"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ПИКОВА</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 КОНЦЕНТРАЦИЯ</a:t>
                      </a: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bg-BG" sz="1600" b="0" i="0" u="none" strike="noStrike" cap="none" normalizeH="0" baseline="0" dirty="0" smtClean="0">
                          <a:ln>
                            <a:noFill/>
                          </a:ln>
                          <a:solidFill>
                            <a:schemeClr val="tx1"/>
                          </a:solidFill>
                          <a:effectLst/>
                          <a:latin typeface="Arial" charset="0"/>
                          <a:cs typeface="Arial" charset="0"/>
                        </a:rPr>
                        <a:t> </a:t>
                      </a:r>
                      <a:r>
                        <a:rPr kumimoji="0" lang="en-US" sz="1600" b="0" i="0" u="none" strike="noStrike" cap="none" normalizeH="0" baseline="0" dirty="0" smtClean="0">
                          <a:ln>
                            <a:noFill/>
                          </a:ln>
                          <a:solidFill>
                            <a:schemeClr val="tx1"/>
                          </a:solidFill>
                          <a:effectLst/>
                          <a:latin typeface="Arial" charset="0"/>
                          <a:cs typeface="Arial" charset="0"/>
                        </a:rPr>
                        <a:t>mg/l</a:t>
                      </a:r>
                    </a:p>
                  </a:txBody>
                  <a:tcPr marL="83685" marR="83685" horzOverflow="overflow">
                    <a:lnL>
                      <a:noFill/>
                    </a:lnL>
                    <a:lnR cap="flat">
                      <a:noFill/>
                    </a:lnR>
                    <a:lnT w="28575"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2400" b="0" i="0" u="none" strike="noStrike" cap="none" normalizeH="0" baseline="0" dirty="0" smtClean="0">
                          <a:ln>
                            <a:noFill/>
                          </a:ln>
                          <a:solidFill>
                            <a:schemeClr val="tx1"/>
                          </a:solidFill>
                          <a:effectLst/>
                          <a:latin typeface="Arial" charset="0"/>
                          <a:cs typeface="Arial" charset="0"/>
                        </a:rPr>
                        <a:t>Levofloxacin </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2400" b="0" i="0" u="none" strike="noStrike" cap="none" normalizeH="0" baseline="0" dirty="0" smtClean="0">
                          <a:ln>
                            <a:noFill/>
                          </a:ln>
                          <a:solidFill>
                            <a:schemeClr val="tx1"/>
                          </a:solidFill>
                          <a:effectLst/>
                          <a:latin typeface="Arial" charset="0"/>
                          <a:cs typeface="Arial" charset="0"/>
                        </a:rPr>
                        <a:t>500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2400" b="0" i="0" u="none" strike="noStrike" cap="none" normalizeH="0" baseline="0" dirty="0" smtClean="0">
                          <a:ln>
                            <a:noFill/>
                          </a:ln>
                          <a:solidFill>
                            <a:schemeClr val="tx1"/>
                          </a:solidFill>
                          <a:effectLst/>
                          <a:latin typeface="Arial" charset="0"/>
                          <a:cs typeface="Arial" charset="0"/>
                        </a:rPr>
                        <a:t>70,7%</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2400" b="0" i="0" u="none" strike="noStrike" cap="none" normalizeH="0" baseline="0" dirty="0" smtClean="0">
                          <a:ln>
                            <a:noFill/>
                          </a:ln>
                          <a:solidFill>
                            <a:schemeClr val="tx1"/>
                          </a:solidFill>
                          <a:effectLst/>
                          <a:latin typeface="Arial" charset="0"/>
                          <a:cs typeface="Arial" charset="0"/>
                        </a:rPr>
                        <a:t>579</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52438">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dirty="0" smtClean="0">
                          <a:ln>
                            <a:noFill/>
                          </a:ln>
                          <a:solidFill>
                            <a:srgbClr val="000000"/>
                          </a:solidFill>
                          <a:effectLst/>
                          <a:latin typeface="Arial" charset="0"/>
                          <a:cs typeface="Arial" charset="0"/>
                        </a:rPr>
                        <a:t>CIPROFLOXACIN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dirty="0" smtClean="0">
                          <a:ln>
                            <a:noFill/>
                          </a:ln>
                          <a:solidFill>
                            <a:srgbClr val="000000"/>
                          </a:solidFill>
                          <a:effectLst/>
                          <a:latin typeface="Arial" charset="0"/>
                          <a:cs typeface="Arial" charset="0"/>
                        </a:rPr>
                        <a:t>500-1000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40,8%</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580</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00050">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PEFLOXACIN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800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13,2%</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84</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NORFLOXACIN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800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20,8%</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80</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00050">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GATIFLOXACIN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400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69,7%</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400</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GEMIFLOXACIN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320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25-40%</a:t>
                      </a:r>
                    </a:p>
                  </a:txBody>
                  <a:tcPr marL="83685" marR="83685" horzOverflow="overflow">
                    <a:lnL>
                      <a:noFill/>
                    </a:lnL>
                    <a:lnR>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dirty="0" smtClean="0">
                          <a:ln>
                            <a:noFill/>
                          </a:ln>
                          <a:solidFill>
                            <a:srgbClr val="000000"/>
                          </a:solidFill>
                          <a:effectLst/>
                          <a:latin typeface="Arial" charset="0"/>
                          <a:cs typeface="Arial" charset="0"/>
                        </a:rPr>
                        <a:t>120</a:t>
                      </a:r>
                    </a:p>
                  </a:txBody>
                  <a:tcPr marL="83685" marR="83685" horzOverflow="overflow">
                    <a:lnL>
                      <a:noFill/>
                    </a:lnL>
                    <a:lnR cap="flat">
                      <a:noFill/>
                    </a:lnR>
                    <a:lnT w="12700" cap="flat" cmpd="sng" algn="ctr">
                      <a:solidFill>
                        <a:srgbClr val="FF0000"/>
                      </a:solidFill>
                      <a:prstDash val="solid"/>
                      <a:round/>
                      <a:headEnd type="none" w="sm" len="sm"/>
                      <a:tailEnd type="none" w="sm" len="sm"/>
                    </a:lnT>
                    <a:lnB w="12700"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65125">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TROVAFLOXACIN</a:t>
                      </a:r>
                    </a:p>
                  </a:txBody>
                  <a:tcPr marL="83685" marR="83685" horzOverflow="overflow">
                    <a:lnL cap="flat">
                      <a:noFill/>
                    </a:lnL>
                    <a:lnR>
                      <a:noFill/>
                    </a:lnR>
                    <a:lnT w="12700" cap="flat" cmpd="sng" algn="ctr">
                      <a:solidFill>
                        <a:srgbClr val="FF0000"/>
                      </a:solidFill>
                      <a:prstDash val="solid"/>
                      <a:round/>
                      <a:headEnd type="none" w="sm" len="sm"/>
                      <a:tailEnd type="none" w="sm" len="sm"/>
                    </a:lnT>
                    <a:lnB w="28575"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200</a:t>
                      </a:r>
                    </a:p>
                  </a:txBody>
                  <a:tcPr marL="83685" marR="83685" horzOverflow="overflow">
                    <a:lnL>
                      <a:noFill/>
                    </a:lnL>
                    <a:lnR>
                      <a:noFill/>
                    </a:lnR>
                    <a:lnT w="12700" cap="flat" cmpd="sng" algn="ctr">
                      <a:solidFill>
                        <a:srgbClr val="FF0000"/>
                      </a:solidFill>
                      <a:prstDash val="solid"/>
                      <a:round/>
                      <a:headEnd type="none" w="sm" len="sm"/>
                      <a:tailEnd type="none" w="sm" len="sm"/>
                    </a:lnT>
                    <a:lnB w="28575"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smtClean="0">
                          <a:ln>
                            <a:noFill/>
                          </a:ln>
                          <a:solidFill>
                            <a:srgbClr val="000000"/>
                          </a:solidFill>
                          <a:effectLst/>
                          <a:latin typeface="Arial" charset="0"/>
                          <a:cs typeface="Arial" charset="0"/>
                        </a:rPr>
                        <a:t>7,2%</a:t>
                      </a:r>
                    </a:p>
                  </a:txBody>
                  <a:tcPr marL="83685" marR="83685" horzOverflow="overflow">
                    <a:lnL>
                      <a:noFill/>
                    </a:lnL>
                    <a:lnR>
                      <a:noFill/>
                    </a:lnR>
                    <a:lnT w="12700" cap="flat" cmpd="sng" algn="ctr">
                      <a:solidFill>
                        <a:srgbClr val="FF0000"/>
                      </a:solidFill>
                      <a:prstDash val="solid"/>
                      <a:round/>
                      <a:headEnd type="none" w="sm" len="sm"/>
                      <a:tailEnd type="none" w="sm" len="sm"/>
                    </a:lnT>
                    <a:lnB w="28575" cap="flat" cmpd="sng" algn="ctr">
                      <a:solidFill>
                        <a:srgbClr val="FF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rgbClr val="FF33CC"/>
                        </a:buClr>
                        <a:buSzPct val="70000"/>
                        <a:buFont typeface="Monotype Sorts" pitchFamily="2" charset="2"/>
                        <a:buNone/>
                        <a:tabLst/>
                      </a:pPr>
                      <a:r>
                        <a:rPr kumimoji="0" lang="en-US" sz="1600" b="0" i="0" u="none" strike="noStrike" cap="none" normalizeH="0" baseline="0" dirty="0" smtClean="0">
                          <a:ln>
                            <a:noFill/>
                          </a:ln>
                          <a:solidFill>
                            <a:srgbClr val="000000"/>
                          </a:solidFill>
                          <a:effectLst/>
                          <a:latin typeface="Arial" charset="0"/>
                          <a:cs typeface="Arial" charset="0"/>
                        </a:rPr>
                        <a:t>10</a:t>
                      </a:r>
                    </a:p>
                  </a:txBody>
                  <a:tcPr marL="83685" marR="83685" horzOverflow="overflow">
                    <a:lnL>
                      <a:noFill/>
                    </a:lnL>
                    <a:lnR cap="flat">
                      <a:noFill/>
                    </a:lnR>
                    <a:lnT w="12700" cap="flat" cmpd="sng" algn="ctr">
                      <a:solidFill>
                        <a:srgbClr val="FF0000"/>
                      </a:solidFill>
                      <a:prstDash val="solid"/>
                      <a:round/>
                      <a:headEnd type="none" w="sm" len="sm"/>
                      <a:tailEnd type="none" w="sm" len="sm"/>
                    </a:lnT>
                    <a:lnB w="28575" cap="flat" cmpd="sng" algn="ctr">
                      <a:solidFill>
                        <a:srgbClr val="FF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9345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6128" y="365125"/>
            <a:ext cx="11301274" cy="1325563"/>
          </a:xfrm>
        </p:spPr>
        <p:txBody>
          <a:bodyPr>
            <a:normAutofit/>
          </a:bodyPr>
          <a:lstStyle/>
          <a:p>
            <a:r>
              <a:rPr lang="ru-RU" sz="2800" b="1" dirty="0" smtClean="0">
                <a:solidFill>
                  <a:srgbClr val="7030A0"/>
                </a:solidFill>
                <a:latin typeface="Times New Roman" panose="02020603050405020304" pitchFamily="18" charset="0"/>
                <a:cs typeface="Times New Roman" panose="02020603050405020304" pitchFamily="18" charset="0"/>
              </a:rPr>
              <a:t>АКТИВНОСТ НА ХИНОЛОНИТЕ КЪМ</a:t>
            </a:r>
            <a:r>
              <a:rPr lang="en-US" sz="2800" b="1" dirty="0" smtClean="0">
                <a:solidFill>
                  <a:srgbClr val="7030A0"/>
                </a:solidFill>
                <a:latin typeface="Times New Roman" panose="02020603050405020304" pitchFamily="18" charset="0"/>
                <a:cs typeface="Times New Roman" panose="02020603050405020304" pitchFamily="18" charset="0"/>
              </a:rPr>
              <a:t> </a:t>
            </a:r>
            <a:r>
              <a:rPr lang="ru-RU" sz="2800" b="1" dirty="0" smtClean="0">
                <a:solidFill>
                  <a:srgbClr val="7030A0"/>
                </a:solidFill>
                <a:latin typeface="Times New Roman" panose="02020603050405020304" pitchFamily="18" charset="0"/>
                <a:cs typeface="Times New Roman" panose="02020603050405020304" pitchFamily="18" charset="0"/>
              </a:rPr>
              <a:t>УРОПАТОГЕНИ</a:t>
            </a:r>
            <a:endParaRPr lang="en-US" sz="2800" b="1" dirty="0">
              <a:solidFill>
                <a:srgbClr val="7030A0"/>
              </a:solidFill>
              <a:latin typeface="Times New Roman" panose="02020603050405020304" pitchFamily="18" charset="0"/>
              <a:cs typeface="Times New Roman" panose="02020603050405020304" pitchFamily="18" charset="0"/>
            </a:endParaRPr>
          </a:p>
        </p:txBody>
      </p:sp>
      <p:graphicFrame>
        <p:nvGraphicFramePr>
          <p:cNvPr id="4" name="Group 43"/>
          <p:cNvGraphicFramePr>
            <a:graphicFrameLocks noGrp="1"/>
          </p:cNvGraphicFramePr>
          <p:nvPr>
            <p:extLst>
              <p:ext uri="{D42A27DB-BD31-4B8C-83A1-F6EECF244321}">
                <p14:modId xmlns:p14="http://schemas.microsoft.com/office/powerpoint/2010/main" val="67831066"/>
              </p:ext>
            </p:extLst>
          </p:nvPr>
        </p:nvGraphicFramePr>
        <p:xfrm>
          <a:off x="1630748" y="2663345"/>
          <a:ext cx="7772398" cy="2560320"/>
        </p:xfrm>
        <a:graphic>
          <a:graphicData uri="http://schemas.openxmlformats.org/drawingml/2006/table">
            <a:tbl>
              <a:tblPr>
                <a:effectLst/>
              </a:tblPr>
              <a:tblGrid>
                <a:gridCol w="2300292">
                  <a:extLst>
                    <a:ext uri="{9D8B030D-6E8A-4147-A177-3AD203B41FA5}">
                      <a16:colId xmlns:a16="http://schemas.microsoft.com/office/drawing/2014/main" val="595445544"/>
                    </a:ext>
                  </a:extLst>
                </a:gridCol>
                <a:gridCol w="1541458">
                  <a:extLst>
                    <a:ext uri="{9D8B030D-6E8A-4147-A177-3AD203B41FA5}">
                      <a16:colId xmlns:a16="http://schemas.microsoft.com/office/drawing/2014/main" val="2862379441"/>
                    </a:ext>
                  </a:extLst>
                </a:gridCol>
                <a:gridCol w="2301873">
                  <a:extLst>
                    <a:ext uri="{9D8B030D-6E8A-4147-A177-3AD203B41FA5}">
                      <a16:colId xmlns:a16="http://schemas.microsoft.com/office/drawing/2014/main" val="3965065340"/>
                    </a:ext>
                  </a:extLst>
                </a:gridCol>
                <a:gridCol w="1628775">
                  <a:extLst>
                    <a:ext uri="{9D8B030D-6E8A-4147-A177-3AD203B41FA5}">
                      <a16:colId xmlns:a16="http://schemas.microsoft.com/office/drawing/2014/main" val="2568544241"/>
                    </a:ext>
                  </a:extLst>
                </a:gridCol>
              </a:tblGrid>
              <a:tr h="349886">
                <a:tc rowSpan="2">
                  <a:txBody>
                    <a:bodyPr/>
                    <a:lstStyle/>
                    <a:p>
                      <a:pPr marL="0" marR="0" lvl="0" indent="0" algn="l" defTabSz="914400" rtl="0" fontAlgn="b" hangingPunct="1">
                        <a:lnSpc>
                          <a:spcPct val="100000"/>
                        </a:lnSpc>
                        <a:spcBef>
                          <a:spcPts val="0"/>
                        </a:spcBef>
                        <a:spcAft>
                          <a:spcPts val="0"/>
                        </a:spcAft>
                        <a:buNone/>
                        <a:tabLst/>
                      </a:pPr>
                      <a:r>
                        <a:rPr lang="bg-BG" sz="1800" b="1" i="0" u="none" strike="noStrike" cap="none" baseline="0">
                          <a:solidFill>
                            <a:srgbClr val="000000"/>
                          </a:solidFill>
                          <a:latin typeface="Calibri" pitchFamily="34"/>
                          <a:cs typeface="Arial"/>
                        </a:rPr>
                        <a:t> </a:t>
                      </a:r>
                      <a:endParaRPr lang="bg-BG"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AD84C6"/>
                    </a:solidFill>
                  </a:tcPr>
                </a:tc>
                <a:tc gridSpan="3">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FFFFFF"/>
                          </a:solidFill>
                          <a:latin typeface="Calibri" pitchFamily="34"/>
                          <a:cs typeface="Arial"/>
                        </a:rPr>
                        <a:t>MIC90 (mg/L)</a:t>
                      </a:r>
                      <a:endParaRPr lang="en-US" sz="1800" b="1" i="0" u="none" strike="noStrike" cap="none" baseline="0">
                        <a:solidFill>
                          <a:srgbClr val="FFFFFF"/>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AD84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1008576"/>
                  </a:ext>
                </a:extLst>
              </a:tr>
              <a:tr h="350836">
                <a:tc vMerge="1">
                  <a:txBody>
                    <a:bodyPr/>
                    <a:lstStyle/>
                    <a:p>
                      <a:endParaRPr lang="en-US"/>
                    </a:p>
                  </a:txBody>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dirty="0">
                          <a:solidFill>
                            <a:srgbClr val="FFFFFF"/>
                          </a:solidFill>
                          <a:latin typeface="Calibri" pitchFamily="34"/>
                          <a:cs typeface="Arial"/>
                        </a:rPr>
                        <a:t>Levofloxacin</a:t>
                      </a:r>
                      <a:endParaRPr lang="en-US" sz="1800" b="1" i="0" u="none" strike="noStrike" cap="none" baseline="0" dirty="0">
                        <a:solidFill>
                          <a:srgbClr val="FFFFFF"/>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AD84C6"/>
                    </a:solidFill>
                  </a:tcPr>
                </a:tc>
                <a:tc>
                  <a:txBody>
                    <a:bodyPr/>
                    <a:lstStyle/>
                    <a:p>
                      <a:pPr marL="0" marR="0" lvl="0" indent="0" algn="ctr" defTabSz="914400" rtl="0" fontAlgn="b" hangingPunct="1">
                        <a:lnSpc>
                          <a:spcPct val="100000"/>
                        </a:lnSpc>
                        <a:spcBef>
                          <a:spcPts val="0"/>
                        </a:spcBef>
                        <a:spcAft>
                          <a:spcPts val="0"/>
                        </a:spcAft>
                        <a:buNone/>
                        <a:tabLst/>
                      </a:pPr>
                      <a:r>
                        <a:rPr lang="bg-BG" sz="1800" b="1" i="0" u="none" strike="noStrike" cap="none" baseline="0">
                          <a:solidFill>
                            <a:srgbClr val="FFFFFF"/>
                          </a:solidFill>
                          <a:latin typeface="Calibri" pitchFamily="34"/>
                          <a:cs typeface="Arial"/>
                        </a:rPr>
                        <a:t>Moxifloxacin</a:t>
                      </a:r>
                      <a:endParaRPr lang="bg-BG" sz="1800" b="1" i="0" u="none" strike="noStrike" cap="none" baseline="0">
                        <a:solidFill>
                          <a:srgbClr val="FFFFFF"/>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AD84C6"/>
                    </a:solidFill>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FFFFFF"/>
                          </a:solidFill>
                          <a:latin typeface="Calibri" pitchFamily="34"/>
                          <a:cs typeface="Arial"/>
                        </a:rPr>
                        <a:t>Ciprofloxacin</a:t>
                      </a:r>
                      <a:endParaRPr lang="en-US" sz="1800" b="1" i="0" u="none" strike="noStrike" cap="none" baseline="0">
                        <a:solidFill>
                          <a:srgbClr val="FFFFFF"/>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solidFill>
                      <a:srgbClr val="AD84C6"/>
                    </a:solidFill>
                  </a:tcPr>
                </a:tc>
                <a:extLst>
                  <a:ext uri="{0D108BD9-81ED-4DB2-BD59-A6C34878D82A}">
                    <a16:rowId xmlns:a16="http://schemas.microsoft.com/office/drawing/2014/main" val="3394861475"/>
                  </a:ext>
                </a:extLst>
              </a:tr>
              <a:tr h="350836">
                <a:tc>
                  <a:txBody>
                    <a:bodyPr/>
                    <a:lstStyle/>
                    <a:p>
                      <a:pPr marL="0" marR="0" lvl="0" indent="0" algn="l" defTabSz="914400" rtl="0" fontAlgn="b" hangingPunct="1">
                        <a:lnSpc>
                          <a:spcPct val="100000"/>
                        </a:lnSpc>
                        <a:spcBef>
                          <a:spcPts val="0"/>
                        </a:spcBef>
                        <a:spcAft>
                          <a:spcPts val="0"/>
                        </a:spcAft>
                        <a:buNone/>
                        <a:tabLst/>
                      </a:pPr>
                      <a:r>
                        <a:rPr lang="it-IT" sz="1800" b="1" i="1" u="none" strike="noStrike" cap="none" baseline="0">
                          <a:solidFill>
                            <a:srgbClr val="000000"/>
                          </a:solidFill>
                          <a:latin typeface="Calibri" pitchFamily="34"/>
                          <a:cs typeface="Arial"/>
                        </a:rPr>
                        <a:t>E. coli </a:t>
                      </a:r>
                      <a:r>
                        <a:rPr lang="it-IT" sz="1800" b="1" i="0" u="none" strike="noStrike" cap="none" baseline="0">
                          <a:solidFill>
                            <a:srgbClr val="000000"/>
                          </a:solidFill>
                          <a:latin typeface="Calibri" pitchFamily="34"/>
                          <a:cs typeface="Arial"/>
                        </a:rPr>
                        <a:t>  </a:t>
                      </a:r>
                      <a:endParaRPr lang="it-IT"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0.063-&lt;0.5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bg-BG" sz="1800" b="1" i="0" u="none" strike="noStrike" cap="none" baseline="0">
                          <a:solidFill>
                            <a:srgbClr val="000000"/>
                          </a:solidFill>
                          <a:latin typeface="Calibri" pitchFamily="34"/>
                          <a:cs typeface="Arial"/>
                        </a:rPr>
                        <a:t>0.06-1</a:t>
                      </a:r>
                      <a:endParaRPr lang="bg-BG"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dirty="0">
                          <a:solidFill>
                            <a:srgbClr val="000000"/>
                          </a:solidFill>
                          <a:latin typeface="Calibri" pitchFamily="34"/>
                          <a:cs typeface="Arial"/>
                        </a:rPr>
                        <a:t>0.125-0.5</a:t>
                      </a:r>
                      <a:endParaRPr lang="en-US" sz="1800" b="1" i="0" u="none" strike="noStrike" cap="none" baseline="0" dirty="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881787"/>
                  </a:ext>
                </a:extLst>
              </a:tr>
              <a:tr h="349245">
                <a:tc>
                  <a:txBody>
                    <a:bodyPr/>
                    <a:lstStyle/>
                    <a:p>
                      <a:pPr marL="0" marR="0" lvl="0" indent="0" algn="l" defTabSz="914400" rtl="0" fontAlgn="b" hangingPunct="1">
                        <a:lnSpc>
                          <a:spcPct val="100000"/>
                        </a:lnSpc>
                        <a:spcBef>
                          <a:spcPts val="0"/>
                        </a:spcBef>
                        <a:spcAft>
                          <a:spcPts val="0"/>
                        </a:spcAft>
                        <a:buNone/>
                        <a:tabLst/>
                      </a:pPr>
                      <a:r>
                        <a:rPr lang="it-IT" sz="1800" b="1" i="1" u="none" strike="noStrike" cap="none" baseline="0" dirty="0">
                          <a:solidFill>
                            <a:srgbClr val="000000"/>
                          </a:solidFill>
                          <a:latin typeface="Calibri" pitchFamily="34"/>
                          <a:cs typeface="Arial"/>
                        </a:rPr>
                        <a:t>K. pneumoniae</a:t>
                      </a:r>
                      <a:endParaRPr lang="it-IT" sz="1800" b="1" i="0" u="none" strike="noStrike" cap="none" baseline="0" dirty="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0.125-0.25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0.125-0.25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0.25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3010579"/>
                  </a:ext>
                </a:extLst>
              </a:tr>
              <a:tr h="350836">
                <a:tc>
                  <a:txBody>
                    <a:bodyPr/>
                    <a:lstStyle/>
                    <a:p>
                      <a:pPr marL="0" marR="0" lvl="0" indent="0" algn="l" defTabSz="914400" rtl="0" fontAlgn="b" hangingPunct="1">
                        <a:lnSpc>
                          <a:spcPct val="100000"/>
                        </a:lnSpc>
                        <a:spcBef>
                          <a:spcPts val="0"/>
                        </a:spcBef>
                        <a:spcAft>
                          <a:spcPts val="0"/>
                        </a:spcAft>
                        <a:buNone/>
                        <a:tabLst/>
                      </a:pPr>
                      <a:r>
                        <a:rPr lang="it-IT" sz="1800" b="1" i="1" u="none" strike="noStrike" cap="none" baseline="0">
                          <a:solidFill>
                            <a:srgbClr val="000000"/>
                          </a:solidFill>
                          <a:latin typeface="Calibri" pitchFamily="34"/>
                          <a:cs typeface="Arial"/>
                        </a:rPr>
                        <a:t>E. cloacae</a:t>
                      </a:r>
                      <a:r>
                        <a:rPr lang="it-IT" sz="1800" b="1" i="0" u="none" strike="noStrike" cap="none" baseline="0">
                          <a:solidFill>
                            <a:srgbClr val="000000"/>
                          </a:solidFill>
                          <a:latin typeface="Calibri" pitchFamily="34"/>
                          <a:cs typeface="Arial"/>
                        </a:rPr>
                        <a:t> </a:t>
                      </a:r>
                      <a:endParaRPr lang="it-IT"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0.031</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bg-BG" sz="1800" b="1" i="0" u="none" strike="noStrike" cap="none" baseline="0">
                          <a:solidFill>
                            <a:srgbClr val="000000"/>
                          </a:solidFill>
                          <a:latin typeface="Calibri" pitchFamily="34"/>
                          <a:cs typeface="Arial"/>
                        </a:rPr>
                        <a:t>0.06-2</a:t>
                      </a:r>
                      <a:endParaRPr lang="bg-BG"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0.016</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6260758"/>
                  </a:ext>
                </a:extLst>
              </a:tr>
              <a:tr h="350836">
                <a:tc>
                  <a:txBody>
                    <a:bodyPr/>
                    <a:lstStyle/>
                    <a:p>
                      <a:pPr marL="0" marR="0" lvl="0" indent="0" algn="l" defTabSz="914400" rtl="0" fontAlgn="b" hangingPunct="1">
                        <a:lnSpc>
                          <a:spcPct val="100000"/>
                        </a:lnSpc>
                        <a:spcBef>
                          <a:spcPts val="0"/>
                        </a:spcBef>
                        <a:spcAft>
                          <a:spcPts val="0"/>
                        </a:spcAft>
                        <a:buNone/>
                        <a:tabLst/>
                      </a:pPr>
                      <a:r>
                        <a:rPr lang="en-US" sz="1800" b="1" i="1" u="none" strike="noStrike" cap="none" baseline="0">
                          <a:solidFill>
                            <a:srgbClr val="000000"/>
                          </a:solidFill>
                          <a:latin typeface="Calibri" pitchFamily="34"/>
                          <a:cs typeface="Arial"/>
                        </a:rPr>
                        <a:t>P. mirabilis</a:t>
                      </a:r>
                      <a:r>
                        <a:rPr lang="en-US" sz="1800" b="1" i="0" u="none" strike="noStrike" cap="none" baseline="0">
                          <a:solidFill>
                            <a:srgbClr val="000000"/>
                          </a:solidFill>
                          <a:latin typeface="Calibri" pitchFamily="34"/>
                          <a:cs typeface="Arial"/>
                        </a:rPr>
                        <a:t> </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0.125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bg-BG" sz="1800" b="1" i="0" u="none" strike="noStrike" cap="none" baseline="0">
                          <a:solidFill>
                            <a:srgbClr val="000000"/>
                          </a:solidFill>
                          <a:latin typeface="Calibri" pitchFamily="34"/>
                          <a:cs typeface="Arial"/>
                        </a:rPr>
                        <a:t>0.25-2</a:t>
                      </a:r>
                      <a:endParaRPr lang="bg-BG"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0.125</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675707"/>
                  </a:ext>
                </a:extLst>
              </a:tr>
              <a:tr h="350836">
                <a:tc>
                  <a:txBody>
                    <a:bodyPr/>
                    <a:lstStyle/>
                    <a:p>
                      <a:pPr marL="0" marR="0" lvl="0" indent="0" algn="l" defTabSz="914400" rtl="0" fontAlgn="b" hangingPunct="1">
                        <a:lnSpc>
                          <a:spcPct val="100000"/>
                        </a:lnSpc>
                        <a:spcBef>
                          <a:spcPts val="0"/>
                        </a:spcBef>
                        <a:spcAft>
                          <a:spcPts val="0"/>
                        </a:spcAft>
                        <a:buNone/>
                        <a:tabLst/>
                      </a:pPr>
                      <a:r>
                        <a:rPr lang="bg-BG" sz="1800" b="1" i="1" u="none" strike="noStrike" cap="none" baseline="0">
                          <a:solidFill>
                            <a:srgbClr val="000000"/>
                          </a:solidFill>
                          <a:latin typeface="Calibri" pitchFamily="34"/>
                          <a:cs typeface="Arial"/>
                        </a:rPr>
                        <a:t>Serratia marcescens</a:t>
                      </a:r>
                      <a:endParaRPr lang="bg-BG"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a:solidFill>
                            <a:srgbClr val="000000"/>
                          </a:solidFill>
                          <a:latin typeface="Calibri" pitchFamily="34"/>
                          <a:cs typeface="Arial"/>
                        </a:rPr>
                        <a:t>2</a:t>
                      </a:r>
                      <a:endParaRPr lang="en-US" sz="1800" b="1" i="0" u="none" strike="noStrike" cap="none" baseline="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bg-BG" sz="1800" b="1" i="0" u="none" strike="noStrike" cap="none" baseline="0" dirty="0">
                          <a:solidFill>
                            <a:srgbClr val="000000"/>
                          </a:solidFill>
                          <a:latin typeface="Calibri" pitchFamily="34"/>
                          <a:cs typeface="Arial"/>
                        </a:rPr>
                        <a:t>0.5-16</a:t>
                      </a:r>
                      <a:endParaRPr lang="bg-BG" sz="1800" b="1" i="0" u="none" strike="noStrike" cap="none" baseline="0" dirty="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tc>
                  <a:txBody>
                    <a:bodyPr/>
                    <a:lstStyle/>
                    <a:p>
                      <a:pPr marL="0" marR="0" lvl="0" indent="0" algn="ctr" defTabSz="914400" rtl="0" fontAlgn="b" hangingPunct="1">
                        <a:lnSpc>
                          <a:spcPct val="100000"/>
                        </a:lnSpc>
                        <a:spcBef>
                          <a:spcPts val="0"/>
                        </a:spcBef>
                        <a:spcAft>
                          <a:spcPts val="0"/>
                        </a:spcAft>
                        <a:buNone/>
                        <a:tabLst/>
                      </a:pPr>
                      <a:r>
                        <a:rPr lang="en-US" sz="1800" b="1" i="0" u="none" strike="noStrike" cap="none" baseline="0" dirty="0">
                          <a:solidFill>
                            <a:srgbClr val="000000"/>
                          </a:solidFill>
                          <a:latin typeface="Calibri" pitchFamily="34"/>
                          <a:cs typeface="Arial"/>
                        </a:rPr>
                        <a:t>1</a:t>
                      </a:r>
                      <a:endParaRPr lang="en-US" sz="1800" b="1" i="0" u="none" strike="noStrike" cap="none" baseline="0" dirty="0">
                        <a:solidFill>
                          <a:srgbClr val="000000"/>
                        </a:solidFill>
                        <a:latin typeface="Calibri" pitchFamily="34"/>
                      </a:endParaRPr>
                    </a:p>
                  </a:txBody>
                  <a:tcPr anchor="b">
                    <a:lnL w="12701" cap="flat" cmpd="sng" algn="ctr">
                      <a:solidFill>
                        <a:srgbClr val="000000"/>
                      </a:solidFill>
                      <a:prstDash val="solid"/>
                      <a:round/>
                      <a:headEnd type="none" w="med" len="med"/>
                      <a:tailEnd type="none" w="med" len="med"/>
                    </a:lnL>
                    <a:lnR w="12701"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803821"/>
                  </a:ext>
                </a:extLst>
              </a:tr>
            </a:tbl>
          </a:graphicData>
        </a:graphic>
      </p:graphicFrame>
    </p:spTree>
    <p:extLst>
      <p:ext uri="{BB962C8B-B14F-4D97-AF65-F5344CB8AC3E}">
        <p14:creationId xmlns:p14="http://schemas.microsoft.com/office/powerpoint/2010/main" val="2479058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49ED1A-692C-4450-8982-15C7C0193958}"/>
              </a:ext>
            </a:extLst>
          </p:cNvPr>
          <p:cNvPicPr>
            <a:picLocks noChangeAspect="1"/>
          </p:cNvPicPr>
          <p:nvPr/>
        </p:nvPicPr>
        <p:blipFill rotWithShape="1">
          <a:blip r:embed="rId2">
            <a:extLst>
              <a:ext uri="{28A0092B-C50C-407E-A947-70E740481C1C}">
                <a14:useLocalDpi xmlns:a14="http://schemas.microsoft.com/office/drawing/2010/main" val="0"/>
              </a:ext>
            </a:extLst>
          </a:blip>
          <a:srcRect l="12601"/>
          <a:stretch/>
        </p:blipFill>
        <p:spPr>
          <a:xfrm>
            <a:off x="30475" y="0"/>
            <a:ext cx="7856929" cy="6858000"/>
          </a:xfrm>
          <a:prstGeom prst="rect">
            <a:avLst/>
          </a:prstGeom>
        </p:spPr>
      </p:pic>
      <p:sp>
        <p:nvSpPr>
          <p:cNvPr id="12" name="Rectangle 11">
            <a:extLst>
              <a:ext uri="{FF2B5EF4-FFF2-40B4-BE49-F238E27FC236}">
                <a16:creationId xmlns:a16="http://schemas.microsoft.com/office/drawing/2014/main" id="{2BC50787-981A-4008-8559-FCA44F056171}"/>
              </a:ext>
            </a:extLst>
          </p:cNvPr>
          <p:cNvSpPr/>
          <p:nvPr/>
        </p:nvSpPr>
        <p:spPr>
          <a:xfrm>
            <a:off x="7887404" y="0"/>
            <a:ext cx="4304596" cy="6858000"/>
          </a:xfrm>
          <a:prstGeom prst="rect">
            <a:avLst/>
          </a:prstGeom>
          <a:solidFill>
            <a:srgbClr val="F9F9F7"/>
          </a:solidFill>
          <a:ln>
            <a:solidFill>
              <a:srgbClr val="F9F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3" name="Content Placeholder 2">
            <a:extLst>
              <a:ext uri="{FF2B5EF4-FFF2-40B4-BE49-F238E27FC236}">
                <a16:creationId xmlns:a16="http://schemas.microsoft.com/office/drawing/2014/main" id="{801DD045-5E5F-47E6-9D84-537CF69DCE63}"/>
              </a:ext>
            </a:extLst>
          </p:cNvPr>
          <p:cNvSpPr txBox="1">
            <a:spLocks/>
          </p:cNvSpPr>
          <p:nvPr/>
        </p:nvSpPr>
        <p:spPr>
          <a:xfrm>
            <a:off x="4235034" y="1639868"/>
            <a:ext cx="7650397" cy="24042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bg-BG" sz="4400" b="1" dirty="0">
                <a:latin typeface="Times New Roman" panose="02020603050405020304" pitchFamily="18" charset="0"/>
                <a:cs typeface="Times New Roman" panose="02020603050405020304" pitchFamily="18" charset="0"/>
              </a:rPr>
              <a:t>АТИБИОТИЦИТЕ, </a:t>
            </a:r>
          </a:p>
          <a:p>
            <a:pPr marL="0" indent="0" algn="ctr">
              <a:buNone/>
            </a:pPr>
            <a:r>
              <a:rPr lang="bg-BG" sz="4400" b="1" dirty="0">
                <a:latin typeface="Times New Roman" panose="02020603050405020304" pitchFamily="18" charset="0"/>
                <a:cs typeface="Times New Roman" panose="02020603050405020304" pitchFamily="18" charset="0"/>
              </a:rPr>
              <a:t>едно от най-значимите открития в медицината...</a:t>
            </a:r>
            <a:endParaRPr lang="bg-BG" sz="4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3D9C0E3-0AFA-4393-B42F-7F1D1DBB8058}"/>
              </a:ext>
            </a:extLst>
          </p:cNvPr>
          <p:cNvPicPr>
            <a:picLocks noChangeAspect="1"/>
          </p:cNvPicPr>
          <p:nvPr/>
        </p:nvPicPr>
        <p:blipFill>
          <a:blip r:embed="rId3"/>
          <a:stretch>
            <a:fillRect/>
          </a:stretch>
        </p:blipFill>
        <p:spPr>
          <a:xfrm>
            <a:off x="8363042" y="4309673"/>
            <a:ext cx="3353320" cy="2072098"/>
          </a:xfrm>
          <a:prstGeom prst="rect">
            <a:avLst/>
          </a:prstGeom>
        </p:spPr>
      </p:pic>
    </p:spTree>
    <p:extLst>
      <p:ext uri="{BB962C8B-B14F-4D97-AF65-F5344CB8AC3E}">
        <p14:creationId xmlns:p14="http://schemas.microsoft.com/office/powerpoint/2010/main" val="42648390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637953" y="210629"/>
            <a:ext cx="10694582" cy="1325563"/>
          </a:xfrm>
        </p:spPr>
        <p:txBody>
          <a:bodyPr anchorCtr="1">
            <a:normAutofit/>
          </a:bodyPr>
          <a:lstStyle/>
          <a:p>
            <a:pPr lvl="0" algn="ctr"/>
            <a:r>
              <a:rPr lang="ru-RU" sz="3000" dirty="0">
                <a:latin typeface="Times New Roman" panose="02020603050405020304" pitchFamily="18" charset="0"/>
                <a:cs typeface="Times New Roman" panose="02020603050405020304" pitchFamily="18" charset="0"/>
              </a:rPr>
              <a:t> </a:t>
            </a:r>
            <a:r>
              <a:rPr lang="bg-BG" sz="3000" b="1" dirty="0">
                <a:solidFill>
                  <a:srgbClr val="7030A0"/>
                </a:solidFill>
                <a:latin typeface="Times New Roman" panose="02020603050405020304" pitchFamily="18" charset="0"/>
                <a:cs typeface="Times New Roman" panose="02020603050405020304" pitchFamily="18" charset="0"/>
              </a:rPr>
              <a:t>П</a:t>
            </a:r>
            <a:r>
              <a:rPr lang="ru-RU" sz="3000" b="1" dirty="0">
                <a:solidFill>
                  <a:srgbClr val="7030A0"/>
                </a:solidFill>
                <a:latin typeface="Times New Roman" panose="02020603050405020304" pitchFamily="18" charset="0"/>
                <a:cs typeface="Times New Roman" panose="02020603050405020304" pitchFamily="18" charset="0"/>
              </a:rPr>
              <a:t>редразполагащи фактори за усложнена инфекция на пикочните пътища</a:t>
            </a:r>
          </a:p>
        </p:txBody>
      </p:sp>
      <p:sp>
        <p:nvSpPr>
          <p:cNvPr id="3" name="Content Placeholder 3"/>
          <p:cNvSpPr txBox="1">
            <a:spLocks noGrp="1"/>
          </p:cNvSpPr>
          <p:nvPr>
            <p:ph idx="1"/>
          </p:nvPr>
        </p:nvSpPr>
        <p:spPr>
          <a:xfrm>
            <a:off x="637953" y="1908698"/>
            <a:ext cx="5205508" cy="5062375"/>
          </a:xfrm>
        </p:spPr>
        <p:txBody>
          <a:bodyPr/>
          <a:lstStyle/>
          <a:p>
            <a:pPr lvl="0">
              <a:lnSpc>
                <a:spcPct val="80000"/>
              </a:lnSpc>
            </a:pPr>
            <a:r>
              <a:rPr lang="ru-RU" b="1" dirty="0">
                <a:latin typeface="Times New Roman" panose="02020603050405020304" pitchFamily="18" charset="0"/>
                <a:cs typeface="Times New Roman" panose="02020603050405020304" pitchFamily="18" charset="0"/>
              </a:rPr>
              <a:t> </a:t>
            </a:r>
            <a:r>
              <a:rPr lang="bg-BG" sz="2400" b="1" dirty="0">
                <a:solidFill>
                  <a:srgbClr val="7030A0"/>
                </a:solidFill>
                <a:latin typeface="Times New Roman" panose="02020603050405020304" pitchFamily="18" charset="0"/>
                <a:cs typeface="Times New Roman" panose="02020603050405020304" pitchFamily="18" charset="0"/>
              </a:rPr>
              <a:t>И</a:t>
            </a:r>
            <a:r>
              <a:rPr lang="ru-RU" sz="2400" b="1" dirty="0">
                <a:solidFill>
                  <a:srgbClr val="7030A0"/>
                </a:solidFill>
                <a:latin typeface="Times New Roman" panose="02020603050405020304" pitchFamily="18" charset="0"/>
                <a:cs typeface="Times New Roman" panose="02020603050405020304" pitchFamily="18" charset="0"/>
              </a:rPr>
              <a:t>муносупресия</a:t>
            </a:r>
            <a:r>
              <a:rPr lang="ru-RU" dirty="0">
                <a:solidFill>
                  <a:srgbClr val="7030A0"/>
                </a:solidFill>
                <a:latin typeface="Times New Roman" panose="02020603050405020304" pitchFamily="18" charset="0"/>
                <a:cs typeface="Times New Roman" panose="02020603050405020304" pitchFamily="18" charset="0"/>
              </a:rPr>
              <a:t/>
            </a:r>
            <a:br>
              <a:rPr lang="ru-RU" dirty="0">
                <a:solidFill>
                  <a:srgbClr val="7030A0"/>
                </a:solidFill>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Хронична бъбречна недостатъчност</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Захарен диабет</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Имуносупресори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Бъбречна трансплантация</a:t>
            </a:r>
          </a:p>
          <a:p>
            <a:pPr lvl="0">
              <a:lnSpc>
                <a:spcPct val="80000"/>
              </a:lnSpc>
            </a:pPr>
            <a:r>
              <a:rPr lang="ru-RU" sz="2400" b="1" dirty="0">
                <a:solidFill>
                  <a:srgbClr val="7030A0"/>
                </a:solidFill>
                <a:latin typeface="Times New Roman" panose="02020603050405020304" pitchFamily="18" charset="0"/>
                <a:cs typeface="Times New Roman" panose="02020603050405020304" pitchFamily="18" charset="0"/>
              </a:rPr>
              <a:t>Вътреболничните фактори и</a:t>
            </a:r>
            <a:br>
              <a:rPr lang="ru-RU" sz="2400" b="1" dirty="0">
                <a:solidFill>
                  <a:srgbClr val="7030A0"/>
                </a:solidFill>
                <a:latin typeface="Times New Roman" panose="02020603050405020304" pitchFamily="18" charset="0"/>
                <a:cs typeface="Times New Roman" panose="02020603050405020304" pitchFamily="18" charset="0"/>
              </a:rPr>
            </a:br>
            <a:r>
              <a:rPr lang="ru-RU" sz="2400" b="1" dirty="0" smtClean="0">
                <a:solidFill>
                  <a:srgbClr val="7030A0"/>
                </a:solidFill>
                <a:latin typeface="Times New Roman" panose="02020603050405020304" pitchFamily="18" charset="0"/>
                <a:cs typeface="Times New Roman" panose="02020603050405020304" pitchFamily="18" charset="0"/>
              </a:rPr>
              <a:t>интервенции</a:t>
            </a:r>
            <a:r>
              <a:rPr lang="ru-RU" b="1" dirty="0">
                <a:solidFill>
                  <a:srgbClr val="FFC000"/>
                </a:solidFill>
                <a:latin typeface="Times New Roman" panose="02020603050405020304" pitchFamily="18" charset="0"/>
                <a:cs typeface="Times New Roman" panose="02020603050405020304" pitchFamily="18" charset="0"/>
              </a:rPr>
              <a:t/>
            </a:r>
            <a:br>
              <a:rPr lang="ru-RU" b="1" dirty="0">
                <a:solidFill>
                  <a:srgbClr val="FFC000"/>
                </a:solidFill>
                <a:latin typeface="Times New Roman" panose="02020603050405020304" pitchFamily="18" charset="0"/>
                <a:cs typeface="Times New Roman" panose="02020603050405020304" pitchFamily="18" charset="0"/>
              </a:rPr>
            </a:br>
            <a:r>
              <a:rPr lang="ru-RU" sz="2000" dirty="0" err="1" smtClean="0">
                <a:latin typeface="Times New Roman" panose="02020603050405020304" pitchFamily="18" charset="0"/>
                <a:cs typeface="Times New Roman" panose="02020603050405020304" pitchFamily="18" charset="0"/>
              </a:rPr>
              <a:t>Постоянният</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уринарен катетър</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Прекъсната катетеризация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Нефростомна тръба</a:t>
            </a:r>
            <a:br>
              <a:rPr lang="ru-RU" sz="2000" dirty="0">
                <a:latin typeface="Times New Roman" panose="02020603050405020304" pitchFamily="18" charset="0"/>
                <a:cs typeface="Times New Roman" panose="02020603050405020304" pitchFamily="18" charset="0"/>
              </a:rPr>
            </a:br>
            <a:r>
              <a:rPr lang="ru-RU" sz="2000" dirty="0" err="1">
                <a:latin typeface="Times New Roman" panose="02020603050405020304" pitchFamily="18" charset="0"/>
                <a:cs typeface="Times New Roman" panose="02020603050405020304" pitchFamily="18" charset="0"/>
              </a:rPr>
              <a:t>Уретерален</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стент</a:t>
            </a:r>
            <a:endParaRPr lang="ru-RU" sz="2000" dirty="0" smtClean="0">
              <a:latin typeface="Times New Roman" panose="02020603050405020304" pitchFamily="18" charset="0"/>
              <a:cs typeface="Times New Roman" panose="02020603050405020304" pitchFamily="18" charset="0"/>
            </a:endParaRPr>
          </a:p>
          <a:p>
            <a:pPr marL="0" lvl="0" indent="0">
              <a:lnSpc>
                <a:spcPct val="80000"/>
              </a:lnSpc>
              <a:buNone/>
            </a:pPr>
            <a:endParaRPr lang="ru-RU" sz="2000" dirty="0">
              <a:latin typeface="Times New Roman" panose="02020603050405020304" pitchFamily="18" charset="0"/>
              <a:cs typeface="Times New Roman" panose="02020603050405020304" pitchFamily="18" charset="0"/>
            </a:endParaRPr>
          </a:p>
          <a:p>
            <a:pPr algn="just">
              <a:lnSpc>
                <a:spcPct val="80000"/>
              </a:lnSpc>
              <a:spcBef>
                <a:spcPts val="400"/>
              </a:spcBef>
            </a:pPr>
            <a:r>
              <a:rPr lang="ru-RU" sz="1800" b="1" dirty="0">
                <a:solidFill>
                  <a:srgbClr val="7030A0"/>
                </a:solidFill>
                <a:latin typeface="Times New Roman" panose="02020603050405020304" pitchFamily="18" charset="0"/>
                <a:cs typeface="Times New Roman" panose="02020603050405020304" pitchFamily="18" charset="0"/>
              </a:rPr>
              <a:t>Подагра и </a:t>
            </a:r>
            <a:r>
              <a:rPr lang="ru-RU" sz="1800" b="1" dirty="0" err="1">
                <a:solidFill>
                  <a:srgbClr val="7030A0"/>
                </a:solidFill>
                <a:latin typeface="Times New Roman" panose="02020603050405020304" pitchFamily="18" charset="0"/>
                <a:cs typeface="Times New Roman" panose="02020603050405020304" pitchFamily="18" charset="0"/>
              </a:rPr>
              <a:t>хиперурикемия</a:t>
            </a:r>
            <a:r>
              <a:rPr lang="ru-RU" sz="1800" b="1" dirty="0">
                <a:solidFill>
                  <a:srgbClr val="7030A0"/>
                </a:solidFill>
                <a:latin typeface="Times New Roman" panose="02020603050405020304" pitchFamily="18" charset="0"/>
                <a:cs typeface="Times New Roman" panose="02020603050405020304" pitchFamily="18" charset="0"/>
              </a:rPr>
              <a:t> </a:t>
            </a:r>
            <a:r>
              <a:rPr lang="ru-RU" sz="1800" b="1" dirty="0" smtClean="0">
                <a:solidFill>
                  <a:srgbClr val="7030A0"/>
                </a:solidFill>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предизвикват</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отлагане на уратни кристали в бъбречната медула и уратна литиаза. При 25% от всички </a:t>
            </a:r>
            <a:r>
              <a:rPr lang="ru-RU" sz="2000" dirty="0" err="1">
                <a:latin typeface="Times New Roman" panose="02020603050405020304" pitchFamily="18" charset="0"/>
                <a:cs typeface="Times New Roman" panose="02020603050405020304" pitchFamily="18" charset="0"/>
              </a:rPr>
              <a:t>болни</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с  </a:t>
            </a:r>
            <a:r>
              <a:rPr lang="ru-RU" sz="2000" dirty="0">
                <a:latin typeface="Times New Roman" panose="02020603050405020304" pitchFamily="18" charset="0"/>
                <a:cs typeface="Times New Roman" panose="02020603050405020304" pitchFamily="18" charset="0"/>
              </a:rPr>
              <a:t>подагра настъпва нефропатия, налагаща диализа. </a:t>
            </a:r>
            <a:endParaRPr lang="en-US" sz="2000" dirty="0">
              <a:latin typeface="Times New Roman" panose="02020603050405020304" pitchFamily="18" charset="0"/>
              <a:cs typeface="Times New Roman" panose="02020603050405020304" pitchFamily="18" charset="0"/>
            </a:endParaRPr>
          </a:p>
        </p:txBody>
      </p:sp>
      <p:sp>
        <p:nvSpPr>
          <p:cNvPr id="4" name="Content Placeholder 5"/>
          <p:cNvSpPr txBox="1">
            <a:spLocks noGrp="1"/>
          </p:cNvSpPr>
          <p:nvPr>
            <p:ph idx="2"/>
          </p:nvPr>
        </p:nvSpPr>
        <p:spPr>
          <a:xfrm>
            <a:off x="6338656" y="1908697"/>
            <a:ext cx="5592932" cy="4616389"/>
          </a:xfrm>
        </p:spPr>
        <p:txBody>
          <a:bodyPr/>
          <a:lstStyle/>
          <a:p>
            <a:pPr marL="0" indent="0">
              <a:lnSpc>
                <a:spcPct val="80000"/>
              </a:lnSpc>
              <a:spcBef>
                <a:spcPts val="600"/>
              </a:spcBef>
              <a:buNone/>
            </a:pPr>
            <a:r>
              <a:rPr lang="bg-BG" sz="2400" b="1" dirty="0" smtClean="0">
                <a:solidFill>
                  <a:srgbClr val="7030A0"/>
                </a:solidFill>
                <a:latin typeface="Times New Roman" panose="02020603050405020304" pitchFamily="18" charset="0"/>
                <a:cs typeface="Times New Roman" panose="02020603050405020304" pitchFamily="18" charset="0"/>
              </a:rPr>
              <a:t> Аномалии на  пикочните </a:t>
            </a:r>
            <a:r>
              <a:rPr lang="bg-BG" sz="2400" b="1" dirty="0">
                <a:solidFill>
                  <a:srgbClr val="7030A0"/>
                </a:solidFill>
                <a:latin typeface="Times New Roman" panose="02020603050405020304" pitchFamily="18" charset="0"/>
                <a:cs typeface="Times New Roman" panose="02020603050405020304" pitchFamily="18" charset="0"/>
              </a:rPr>
              <a:t>пътища </a:t>
            </a:r>
            <a:r>
              <a:rPr lang="bg-BG" sz="2000" b="1" dirty="0">
                <a:solidFill>
                  <a:srgbClr val="FFC000"/>
                </a:solidFill>
                <a:latin typeface="Times New Roman" panose="02020603050405020304" pitchFamily="18" charset="0"/>
                <a:cs typeface="Times New Roman" panose="02020603050405020304" pitchFamily="18" charset="0"/>
              </a:rPr>
              <a:t/>
            </a:r>
            <a:br>
              <a:rPr lang="bg-BG" sz="2000" b="1" dirty="0">
                <a:solidFill>
                  <a:srgbClr val="FFC000"/>
                </a:solidFill>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Поликистозна бъбречна болест</a:t>
            </a:r>
            <a:br>
              <a:rPr lang="bg-BG" sz="2000" dirty="0">
                <a:latin typeface="Times New Roman" panose="02020603050405020304" pitchFamily="18" charset="0"/>
                <a:cs typeface="Times New Roman" panose="02020603050405020304" pitchFamily="18" charset="0"/>
              </a:rPr>
            </a:br>
            <a:r>
              <a:rPr lang="bg-BG" sz="2000" dirty="0" err="1">
                <a:latin typeface="Times New Roman" panose="02020603050405020304" pitchFamily="18" charset="0"/>
                <a:cs typeface="Times New Roman" panose="02020603050405020304" pitchFamily="18" charset="0"/>
              </a:rPr>
              <a:t>Уретрални</a:t>
            </a:r>
            <a:r>
              <a:rPr lang="bg-BG" sz="2000" dirty="0">
                <a:latin typeface="Times New Roman" panose="02020603050405020304" pitchFamily="18" charset="0"/>
                <a:cs typeface="Times New Roman" panose="02020603050405020304" pitchFamily="18" charset="0"/>
              </a:rPr>
              <a:t> </a:t>
            </a:r>
            <a:r>
              <a:rPr lang="bg-BG" sz="2000" dirty="0" err="1" smtClean="0">
                <a:latin typeface="Times New Roman" panose="02020603050405020304" pitchFamily="18" charset="0"/>
                <a:cs typeface="Times New Roman" panose="02020603050405020304" pitchFamily="18" charset="0"/>
              </a:rPr>
              <a:t>стриктури</a:t>
            </a:r>
            <a:endParaRPr lang="bg-BG" sz="2000" dirty="0" smtClean="0">
              <a:latin typeface="Times New Roman" panose="02020603050405020304" pitchFamily="18" charset="0"/>
              <a:cs typeface="Times New Roman" panose="02020603050405020304" pitchFamily="18" charset="0"/>
            </a:endParaRPr>
          </a:p>
          <a:p>
            <a:pPr marL="0" indent="0">
              <a:lnSpc>
                <a:spcPct val="80000"/>
              </a:lnSpc>
              <a:spcBef>
                <a:spcPts val="600"/>
              </a:spcBef>
              <a:buNone/>
            </a:pPr>
            <a:r>
              <a:rPr lang="bg-BG" sz="2000" dirty="0" smtClean="0">
                <a:latin typeface="Times New Roman" panose="02020603050405020304" pitchFamily="18" charset="0"/>
                <a:cs typeface="Times New Roman" panose="02020603050405020304" pitchFamily="18" charset="0"/>
              </a:rPr>
              <a:t>Подковообразен бъбрек</a:t>
            </a:r>
            <a:endParaRPr lang="bg-BG" sz="2000" dirty="0">
              <a:latin typeface="Times New Roman" panose="02020603050405020304" pitchFamily="18" charset="0"/>
              <a:cs typeface="Times New Roman" panose="02020603050405020304" pitchFamily="18" charset="0"/>
            </a:endParaRPr>
          </a:p>
          <a:p>
            <a:pPr>
              <a:lnSpc>
                <a:spcPct val="80000"/>
              </a:lnSpc>
              <a:spcBef>
                <a:spcPts val="600"/>
              </a:spcBef>
            </a:pPr>
            <a:r>
              <a:rPr lang="bg-BG" sz="2400" b="1" dirty="0">
                <a:solidFill>
                  <a:srgbClr val="7030A0"/>
                </a:solidFill>
                <a:latin typeface="Times New Roman" panose="02020603050405020304" pitchFamily="18" charset="0"/>
                <a:cs typeface="Times New Roman" panose="02020603050405020304" pitchFamily="18" charset="0"/>
              </a:rPr>
              <a:t>Обструкция на пикочните пътища</a:t>
            </a:r>
            <a:r>
              <a:rPr lang="bg-BG" sz="2000" dirty="0">
                <a:latin typeface="Times New Roman" panose="02020603050405020304" pitchFamily="18" charset="0"/>
                <a:cs typeface="Times New Roman" panose="02020603050405020304" pitchFamily="18" charset="0"/>
              </a:rPr>
              <a:t/>
            </a:r>
            <a:br>
              <a:rPr lang="bg-BG"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Обструкция на изхода на пикочния мехур</a:t>
            </a:r>
            <a:br>
              <a:rPr lang="bg-BG"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Вродена аномалия</a:t>
            </a:r>
            <a:br>
              <a:rPr lang="bg-BG"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Уретрална или уретрална стриктура</a:t>
            </a:r>
            <a:br>
              <a:rPr lang="bg-BG"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уролитиаза</a:t>
            </a:r>
          </a:p>
          <a:p>
            <a:pPr>
              <a:lnSpc>
                <a:spcPct val="80000"/>
              </a:lnSpc>
              <a:spcBef>
                <a:spcPts val="600"/>
              </a:spcBef>
            </a:pPr>
            <a:r>
              <a:rPr lang="bg-BG" sz="2400" b="1" dirty="0" smtClean="0">
                <a:solidFill>
                  <a:srgbClr val="7030A0"/>
                </a:solidFill>
                <a:latin typeface="Times New Roman" panose="02020603050405020304" pitchFamily="18" charset="0"/>
                <a:cs typeface="Times New Roman" panose="02020603050405020304" pitchFamily="18" charset="0"/>
              </a:rPr>
              <a:t>  </a:t>
            </a:r>
            <a:r>
              <a:rPr lang="bg-BG" sz="2400" b="1" dirty="0" err="1">
                <a:solidFill>
                  <a:srgbClr val="7030A0"/>
                </a:solidFill>
                <a:latin typeface="Times New Roman" panose="02020603050405020304" pitchFamily="18" charset="0"/>
                <a:cs typeface="Times New Roman" panose="02020603050405020304" pitchFamily="18" charset="0"/>
              </a:rPr>
              <a:t>Д</a:t>
            </a:r>
            <a:r>
              <a:rPr lang="bg-BG" sz="2400" b="1" dirty="0" err="1" smtClean="0">
                <a:solidFill>
                  <a:srgbClr val="7030A0"/>
                </a:solidFill>
                <a:latin typeface="Times New Roman" panose="02020603050405020304" pitchFamily="18" charset="0"/>
                <a:cs typeface="Times New Roman" panose="02020603050405020304" pitchFamily="18" charset="0"/>
              </a:rPr>
              <a:t>исфункция</a:t>
            </a:r>
            <a:r>
              <a:rPr lang="bg-BG" sz="2400" b="1" dirty="0" smtClean="0">
                <a:solidFill>
                  <a:srgbClr val="7030A0"/>
                </a:solidFill>
                <a:latin typeface="Times New Roman" panose="02020603050405020304" pitchFamily="18" charset="0"/>
                <a:cs typeface="Times New Roman" panose="02020603050405020304" pitchFamily="18" charset="0"/>
              </a:rPr>
              <a:t> на ПМ</a:t>
            </a:r>
            <a:r>
              <a:rPr lang="bg-BG" sz="2000" dirty="0">
                <a:solidFill>
                  <a:srgbClr val="7030A0"/>
                </a:solidFill>
                <a:latin typeface="Times New Roman" panose="02020603050405020304" pitchFamily="18" charset="0"/>
                <a:cs typeface="Times New Roman" panose="02020603050405020304" pitchFamily="18" charset="0"/>
              </a:rPr>
              <a:t/>
            </a:r>
            <a:br>
              <a:rPr lang="bg-BG" sz="2000" dirty="0">
                <a:solidFill>
                  <a:srgbClr val="7030A0"/>
                </a:solidFill>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Cystocele</a:t>
            </a:r>
            <a:br>
              <a:rPr lang="en-US"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Множествена склероза</a:t>
            </a:r>
            <a:br>
              <a:rPr lang="bg-BG" sz="2000" dirty="0">
                <a:latin typeface="Times New Roman" panose="02020603050405020304" pitchFamily="18" charset="0"/>
                <a:cs typeface="Times New Roman" panose="02020603050405020304" pitchFamily="18" charset="0"/>
              </a:rPr>
            </a:br>
            <a:r>
              <a:rPr lang="bg-BG" sz="2000" dirty="0">
                <a:latin typeface="Times New Roman" panose="02020603050405020304" pitchFamily="18" charset="0"/>
                <a:cs typeface="Times New Roman" panose="02020603050405020304" pitchFamily="18" charset="0"/>
              </a:rPr>
              <a:t>Неврогенният пикочен мехур</a:t>
            </a:r>
          </a:p>
          <a:p>
            <a:pPr>
              <a:lnSpc>
                <a:spcPct val="80000"/>
              </a:lnSpc>
              <a:spcBef>
                <a:spcPts val="400"/>
              </a:spcBef>
            </a:pPr>
            <a:endParaRPr lang="en-US" sz="1500" dirty="0"/>
          </a:p>
        </p:txBody>
      </p:sp>
    </p:spTree>
    <p:extLst>
      <p:ext uri="{BB962C8B-B14F-4D97-AF65-F5344CB8AC3E}">
        <p14:creationId xmlns:p14="http://schemas.microsoft.com/office/powerpoint/2010/main" val="58000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763481" y="404668"/>
            <a:ext cx="10830756" cy="752999"/>
          </a:xfrm>
        </p:spPr>
        <p:txBody>
          <a:bodyPr>
            <a:noAutofit/>
          </a:bodyPr>
          <a:lstStyle/>
          <a:p>
            <a:pPr lvl="0"/>
            <a:r>
              <a:rPr lang="bg-BG" sz="3600" b="1" dirty="0">
                <a:solidFill>
                  <a:srgbClr val="7030A0"/>
                </a:solidFill>
                <a:latin typeface="Times New Roman" panose="02020603050405020304" pitchFamily="18" charset="0"/>
                <a:cs typeface="Times New Roman" panose="02020603050405020304" pitchFamily="18" charset="0"/>
              </a:rPr>
              <a:t>Остър неусложнен пиелонефрит при възрастни</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4" name="Content Placeholder 4"/>
          <p:cNvSpPr txBox="1">
            <a:spLocks noGrp="1"/>
          </p:cNvSpPr>
          <p:nvPr>
            <p:ph idx="1"/>
          </p:nvPr>
        </p:nvSpPr>
        <p:spPr>
          <a:xfrm>
            <a:off x="838200" y="1825625"/>
            <a:ext cx="10515600" cy="4228946"/>
          </a:xfrm>
        </p:spPr>
        <p:txBody>
          <a:bodyPr/>
          <a:lstStyle/>
          <a:p>
            <a:pPr marL="85725" indent="0">
              <a:buNone/>
            </a:pPr>
            <a:r>
              <a:rPr lang="bg-BG" b="1" i="1" u="sng" dirty="0">
                <a:latin typeface="Times New Roman" panose="02020603050405020304" pitchFamily="18" charset="0"/>
                <a:cs typeface="Times New Roman" panose="02020603050405020304" pitchFamily="18" charset="0"/>
              </a:rPr>
              <a:t>Клинична диагноза</a:t>
            </a:r>
          </a:p>
          <a:p>
            <a:pPr lvl="1">
              <a:spcBef>
                <a:spcPts val="400"/>
              </a:spcBef>
            </a:pPr>
            <a:r>
              <a:rPr lang="bg-BG" dirty="0">
                <a:latin typeface="Times New Roman" panose="02020603050405020304" pitchFamily="18" charset="0"/>
                <a:cs typeface="Times New Roman" panose="02020603050405020304" pitchFamily="18" charset="0"/>
              </a:rPr>
              <a:t>Болка в кръста</a:t>
            </a:r>
          </a:p>
          <a:p>
            <a:pPr lvl="1">
              <a:spcBef>
                <a:spcPts val="400"/>
              </a:spcBef>
            </a:pPr>
            <a:r>
              <a:rPr lang="bg-BG" dirty="0">
                <a:latin typeface="Times New Roman" panose="02020603050405020304" pitchFamily="18" charset="0"/>
                <a:cs typeface="Times New Roman" panose="02020603050405020304" pitchFamily="18" charset="0"/>
              </a:rPr>
              <a:t>Гадене и повръщане</a:t>
            </a:r>
          </a:p>
          <a:p>
            <a:pPr lvl="1">
              <a:spcBef>
                <a:spcPts val="400"/>
              </a:spcBef>
            </a:pPr>
            <a:r>
              <a:rPr lang="bg-BG" dirty="0">
                <a:latin typeface="Times New Roman" panose="02020603050405020304" pitchFamily="18" charset="0"/>
                <a:cs typeface="Times New Roman" panose="02020603050405020304" pitchFamily="18" charset="0"/>
              </a:rPr>
              <a:t>Треска </a:t>
            </a:r>
            <a:r>
              <a:rPr lang="en-US" dirty="0">
                <a:latin typeface="Times New Roman" panose="02020603050405020304" pitchFamily="18" charset="0"/>
                <a:cs typeface="Times New Roman" panose="02020603050405020304" pitchFamily="18" charset="0"/>
              </a:rPr>
              <a:t>(&gt; 38°C), </a:t>
            </a:r>
            <a:r>
              <a:rPr lang="bg-BG" dirty="0">
                <a:latin typeface="Times New Roman" panose="02020603050405020304" pitchFamily="18" charset="0"/>
                <a:cs typeface="Times New Roman" panose="02020603050405020304" pitchFamily="18" charset="0"/>
              </a:rPr>
              <a:t>болки в поясната област</a:t>
            </a:r>
          </a:p>
          <a:p>
            <a:pPr lvl="1">
              <a:spcBef>
                <a:spcPts val="400"/>
              </a:spcBef>
            </a:pPr>
            <a:r>
              <a:rPr lang="bg-BG" dirty="0">
                <a:latin typeface="Times New Roman" panose="02020603050405020304" pitchFamily="18" charset="0"/>
                <a:cs typeface="Times New Roman" panose="02020603050405020304" pitchFamily="18" charset="0"/>
              </a:rPr>
              <a:t>Възможно е да липсват симптоми на цистит</a:t>
            </a:r>
          </a:p>
          <a:p>
            <a:pPr lvl="1" algn="just">
              <a:spcBef>
                <a:spcPts val="400"/>
              </a:spcBef>
            </a:pPr>
            <a:r>
              <a:rPr lang="bg-BG" dirty="0">
                <a:latin typeface="Times New Roman" panose="02020603050405020304" pitchFamily="18" charset="0"/>
                <a:cs typeface="Times New Roman" panose="02020603050405020304" pitchFamily="18" charset="0"/>
              </a:rPr>
              <a:t>Бременни жени с остър пиелонефрит се нуждаят от специално внимание, защото може да има не само неблагоприятен ефект върху майката- усложнения от анемия, бъбречна и дихателна недостатъчност, но също така и върху  </a:t>
            </a:r>
            <a:r>
              <a:rPr lang="bg-BG" dirty="0" smtClean="0">
                <a:latin typeface="Times New Roman" panose="02020603050405020304" pitchFamily="18" charset="0"/>
                <a:cs typeface="Times New Roman" panose="02020603050405020304" pitchFamily="18" charset="0"/>
              </a:rPr>
              <a:t>плода ,  </a:t>
            </a:r>
            <a:r>
              <a:rPr lang="bg-BG" dirty="0">
                <a:latin typeface="Times New Roman" panose="02020603050405020304" pitchFamily="18" charset="0"/>
                <a:cs typeface="Times New Roman" panose="02020603050405020304" pitchFamily="18" charset="0"/>
              </a:rPr>
              <a:t>поради преждевременно раждане.</a:t>
            </a:r>
          </a:p>
          <a:p>
            <a:pPr lvl="1" algn="just">
              <a:spcBef>
                <a:spcPts val="400"/>
              </a:spcBef>
            </a:pPr>
            <a:r>
              <a:rPr lang="bg-BG" dirty="0">
                <a:latin typeface="Times New Roman" panose="02020603050405020304" pitchFamily="18" charset="0"/>
                <a:cs typeface="Times New Roman" panose="02020603050405020304" pitchFamily="18" charset="0"/>
              </a:rPr>
              <a:t>Повечето мъже с инфекции на уринарния тракт и фебрилитет имат съпътстваща инфекция на простатата. </a:t>
            </a:r>
            <a:endParaRPr lang="en-US" dirty="0">
              <a:latin typeface="Times New Roman" panose="02020603050405020304" pitchFamily="18" charset="0"/>
              <a:cs typeface="Times New Roman" panose="02020603050405020304" pitchFamily="18" charset="0"/>
            </a:endParaRPr>
          </a:p>
          <a:p>
            <a:pPr lvl="0"/>
            <a:endParaRPr lang="en-US" dirty="0"/>
          </a:p>
        </p:txBody>
      </p:sp>
    </p:spTree>
    <p:extLst>
      <p:ext uri="{BB962C8B-B14F-4D97-AF65-F5344CB8AC3E}">
        <p14:creationId xmlns:p14="http://schemas.microsoft.com/office/powerpoint/2010/main" val="414296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722790" y="329614"/>
            <a:ext cx="10515600" cy="1325563"/>
          </a:xfrm>
        </p:spPr>
        <p:txBody>
          <a:bodyPr>
            <a:normAutofit/>
          </a:bodyPr>
          <a:lstStyle/>
          <a:p>
            <a:pPr lvl="0"/>
            <a:r>
              <a:rPr lang="bg-BG" sz="3600" b="1" dirty="0">
                <a:solidFill>
                  <a:srgbClr val="7030A0"/>
                </a:solidFill>
                <a:latin typeface="Times New Roman" panose="02020603050405020304" pitchFamily="18" charset="0"/>
                <a:cs typeface="Times New Roman" panose="02020603050405020304" pitchFamily="18" charset="0"/>
              </a:rPr>
              <a:t>Усложнения при Ко-морбидни пациенти с </a:t>
            </a:r>
            <a:r>
              <a:rPr lang="en-US" sz="3600" b="1" dirty="0">
                <a:solidFill>
                  <a:srgbClr val="7030A0"/>
                </a:solidFill>
                <a:latin typeface="Times New Roman" panose="02020603050405020304" pitchFamily="18" charset="0"/>
                <a:cs typeface="Times New Roman" panose="02020603050405020304" pitchFamily="18" charset="0"/>
              </a:rPr>
              <a:t>UTI </a:t>
            </a:r>
          </a:p>
        </p:txBody>
      </p:sp>
      <p:sp>
        <p:nvSpPr>
          <p:cNvPr id="3" name="Content Placeholder 4"/>
          <p:cNvSpPr txBox="1">
            <a:spLocks noGrp="1"/>
          </p:cNvSpPr>
          <p:nvPr>
            <p:ph idx="1"/>
          </p:nvPr>
        </p:nvSpPr>
        <p:spPr/>
        <p:txBody>
          <a:bodyPr/>
          <a:lstStyle/>
          <a:p>
            <a:pPr lvl="0" algn="just"/>
            <a:r>
              <a:rPr lang="bg-BG" sz="2400" dirty="0">
                <a:latin typeface="Times New Roman" panose="02020603050405020304" pitchFamily="18" charset="0"/>
                <a:cs typeface="Times New Roman" panose="02020603050405020304" pitchFamily="18" charset="0"/>
              </a:rPr>
              <a:t>Пациенти </a:t>
            </a:r>
            <a:r>
              <a:rPr lang="bg-BG" sz="2400" dirty="0" smtClean="0">
                <a:latin typeface="Times New Roman" panose="02020603050405020304" pitchFamily="18" charset="0"/>
                <a:cs typeface="Times New Roman" panose="02020603050405020304" pitchFamily="18" charset="0"/>
              </a:rPr>
              <a:t>със захарен  </a:t>
            </a:r>
            <a:r>
              <a:rPr lang="bg-BG" sz="2400" dirty="0">
                <a:latin typeface="Times New Roman" panose="02020603050405020304" pitchFamily="18" charset="0"/>
                <a:cs typeface="Times New Roman" panose="02020603050405020304" pitchFamily="18" charset="0"/>
              </a:rPr>
              <a:t>диабет и остър пиелонефрит са застрашени от хипо</a:t>
            </a:r>
            <a:r>
              <a:rPr lang="en-US" sz="2400" dirty="0">
                <a:latin typeface="Times New Roman" panose="02020603050405020304" pitchFamily="18" charset="0"/>
                <a:cs typeface="Times New Roman" panose="02020603050405020304" pitchFamily="18" charset="0"/>
              </a:rPr>
              <a:t>/</a:t>
            </a:r>
            <a:r>
              <a:rPr lang="bg-BG" sz="2400" dirty="0">
                <a:latin typeface="Times New Roman" panose="02020603050405020304" pitchFamily="18" charset="0"/>
                <a:cs typeface="Times New Roman" panose="02020603050405020304" pitchFamily="18" charset="0"/>
              </a:rPr>
              <a:t>хипергликемия, хиперосмоларна дехидратация или кетоацидоза. </a:t>
            </a:r>
            <a:endParaRPr lang="en-US" sz="2400" dirty="0">
              <a:latin typeface="Times New Roman" panose="02020603050405020304" pitchFamily="18" charset="0"/>
              <a:cs typeface="Times New Roman" panose="02020603050405020304" pitchFamily="18" charset="0"/>
            </a:endParaRPr>
          </a:p>
          <a:p>
            <a:pPr lvl="0" algn="just"/>
            <a:r>
              <a:rPr lang="bg-BG" sz="2400" dirty="0">
                <a:latin typeface="Times New Roman" panose="02020603050405020304" pitchFamily="18" charset="0"/>
                <a:cs typeface="Times New Roman" panose="02020603050405020304" pitchFamily="18" charset="0"/>
              </a:rPr>
              <a:t>При пациентите с диабет, може да прогресира и бъбречна паренхимна инфекция </a:t>
            </a:r>
            <a:r>
              <a:rPr lang="bg-BG" sz="2400" dirty="0" smtClean="0">
                <a:latin typeface="Times New Roman" panose="02020603050405020304" pitchFamily="18" charset="0"/>
                <a:cs typeface="Times New Roman" panose="02020603050405020304" pitchFamily="18" charset="0"/>
              </a:rPr>
              <a:t>причинена </a:t>
            </a:r>
            <a:r>
              <a:rPr lang="bg-BG" sz="2400" dirty="0">
                <a:latin typeface="Times New Roman" panose="02020603050405020304" pitchFamily="18" charset="0"/>
                <a:cs typeface="Times New Roman" panose="02020603050405020304" pitchFamily="18" charset="0"/>
              </a:rPr>
              <a:t>от атипични причинители </a:t>
            </a:r>
            <a:r>
              <a:rPr lang="en-US" sz="2400" dirty="0">
                <a:latin typeface="Times New Roman" panose="02020603050405020304" pitchFamily="18" charset="0"/>
                <a:cs typeface="Times New Roman" panose="02020603050405020304" pitchFamily="18" charset="0"/>
              </a:rPr>
              <a:t>(gas-forming</a:t>
            </a:r>
            <a:r>
              <a:rPr lang="en-US" sz="2400" dirty="0" smtClean="0">
                <a:latin typeface="Times New Roman" panose="02020603050405020304" pitchFamily="18" charset="0"/>
                <a:cs typeface="Times New Roman" panose="02020603050405020304" pitchFamily="18" charset="0"/>
              </a:rPr>
              <a:t>)</a:t>
            </a:r>
            <a:r>
              <a:rPr lang="bg-BG"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bg-BG" sz="2400" dirty="0">
                <a:latin typeface="Times New Roman" panose="02020603050405020304" pitchFamily="18" charset="0"/>
                <a:cs typeface="Times New Roman" panose="02020603050405020304" pitchFamily="18" charset="0"/>
              </a:rPr>
              <a:t>водеща до висока смъртност в следствие на емфизематозен пиелонефрит и хистологични находки от гнойни инфилтрати</a:t>
            </a:r>
            <a:endParaRPr lang="en-US" sz="2400" dirty="0">
              <a:latin typeface="Times New Roman" panose="02020603050405020304" pitchFamily="18" charset="0"/>
              <a:cs typeface="Times New Roman" panose="02020603050405020304" pitchFamily="18" charset="0"/>
            </a:endParaRPr>
          </a:p>
          <a:p>
            <a:pPr lvl="0" algn="just"/>
            <a:r>
              <a:rPr lang="bg-BG" sz="2400" dirty="0">
                <a:latin typeface="Times New Roman" panose="02020603050405020304" pitchFamily="18" charset="0"/>
                <a:cs typeface="Times New Roman" panose="02020603050405020304" pitchFamily="18" charset="0"/>
              </a:rPr>
              <a:t> Микроабсцеси</a:t>
            </a:r>
            <a:r>
              <a:rPr lang="en-US" sz="2400" dirty="0">
                <a:latin typeface="Times New Roman" panose="02020603050405020304" pitchFamily="18" charset="0"/>
                <a:cs typeface="Times New Roman" panose="02020603050405020304" pitchFamily="18" charset="0"/>
              </a:rPr>
              <a:t> </a:t>
            </a:r>
            <a:r>
              <a:rPr lang="bg-BG"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lvl="0" algn="just"/>
            <a:r>
              <a:rPr lang="bg-BG" sz="2400" dirty="0">
                <a:latin typeface="Times New Roman" panose="02020603050405020304" pitchFamily="18" charset="0"/>
                <a:cs typeface="Times New Roman" panose="02020603050405020304" pitchFamily="18" charset="0"/>
              </a:rPr>
              <a:t>Остра бъбречна недостатъчност.</a:t>
            </a:r>
          </a:p>
          <a:p>
            <a:pPr lvl="0" algn="just"/>
            <a:r>
              <a:rPr lang="bg-BG" sz="2400" dirty="0">
                <a:latin typeface="Times New Roman" panose="02020603050405020304" pitchFamily="18" charset="0"/>
                <a:cs typeface="Times New Roman" panose="02020603050405020304" pitchFamily="18" charset="0"/>
              </a:rPr>
              <a:t>Честа е и папиларната некроза при тези пациенти</a:t>
            </a:r>
            <a:endParaRPr lang="en-US" sz="2400" dirty="0">
              <a:latin typeface="Times New Roman" panose="02020603050405020304" pitchFamily="18" charset="0"/>
              <a:cs typeface="Times New Roman" panose="02020603050405020304" pitchFamily="18" charset="0"/>
            </a:endParaRPr>
          </a:p>
          <a:p>
            <a:pPr lvl="0" algn="just"/>
            <a:endParaRPr lang="en-US" dirty="0"/>
          </a:p>
        </p:txBody>
      </p:sp>
    </p:spTree>
    <p:extLst>
      <p:ext uri="{BB962C8B-B14F-4D97-AF65-F5344CB8AC3E}">
        <p14:creationId xmlns:p14="http://schemas.microsoft.com/office/powerpoint/2010/main" val="687580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bg-BG" sz="3200" b="1" dirty="0">
                <a:solidFill>
                  <a:srgbClr val="7030A0"/>
                </a:solidFill>
                <a:latin typeface="Times New Roman" panose="02020603050405020304" pitchFamily="18" charset="0"/>
                <a:cs typeface="Times New Roman" panose="02020603050405020304" pitchFamily="18" charset="0"/>
              </a:rPr>
              <a:t>Усложнения на </a:t>
            </a:r>
            <a:r>
              <a:rPr lang="en-US" sz="3200" b="1" dirty="0">
                <a:solidFill>
                  <a:srgbClr val="7030A0"/>
                </a:solidFill>
                <a:latin typeface="Times New Roman" panose="02020603050405020304" pitchFamily="18" charset="0"/>
                <a:cs typeface="Times New Roman" panose="02020603050405020304" pitchFamily="18" charset="0"/>
              </a:rPr>
              <a:t>UTI</a:t>
            </a:r>
          </a:p>
        </p:txBody>
      </p:sp>
      <p:sp>
        <p:nvSpPr>
          <p:cNvPr id="4" name="Content Placeholder 4"/>
          <p:cNvSpPr txBox="1">
            <a:spLocks noGrp="1"/>
          </p:cNvSpPr>
          <p:nvPr>
            <p:ph idx="1"/>
          </p:nvPr>
        </p:nvSpPr>
        <p:spPr>
          <a:xfrm>
            <a:off x="838200" y="1594877"/>
            <a:ext cx="10515600" cy="4113465"/>
          </a:xfrm>
        </p:spPr>
        <p:txBody>
          <a:bodyPr/>
          <a:lstStyle/>
          <a:p>
            <a:pPr lvl="0"/>
            <a:endParaRPr lang="bg-BG" sz="2100" dirty="0"/>
          </a:p>
          <a:p>
            <a:pPr lvl="0" algn="just"/>
            <a:r>
              <a:rPr lang="bg-BG" dirty="0">
                <a:latin typeface="Times New Roman" panose="02020603050405020304" pitchFamily="18" charset="0"/>
                <a:cs typeface="Times New Roman" panose="02020603050405020304" pitchFamily="18" charset="0"/>
              </a:rPr>
              <a:t>Най-честия път за контаминиране е </a:t>
            </a:r>
            <a:r>
              <a:rPr lang="bg-BG" dirty="0" err="1">
                <a:latin typeface="Times New Roman" panose="02020603050405020304" pitchFamily="18" charset="0"/>
                <a:cs typeface="Times New Roman" panose="02020603050405020304" pitchFamily="18" charset="0"/>
              </a:rPr>
              <a:t>хематогенното</a:t>
            </a:r>
            <a:r>
              <a:rPr lang="bg-BG" dirty="0">
                <a:latin typeface="Times New Roman" panose="02020603050405020304" pitchFamily="18" charset="0"/>
                <a:cs typeface="Times New Roman" panose="02020603050405020304" pitchFamily="18" charset="0"/>
              </a:rPr>
              <a:t> </a:t>
            </a:r>
            <a:r>
              <a:rPr lang="bg-BG" dirty="0" err="1" smtClean="0">
                <a:latin typeface="Times New Roman" panose="02020603050405020304" pitchFamily="18" charset="0"/>
                <a:cs typeface="Times New Roman" panose="02020603050405020304" pitchFamily="18" charset="0"/>
              </a:rPr>
              <a:t>дисеминиране</a:t>
            </a:r>
            <a:r>
              <a:rPr lang="bg-BG" dirty="0" smtClean="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a:p>
            <a:pPr lvl="0" algn="just"/>
            <a:r>
              <a:rPr lang="bg-BG" dirty="0" err="1">
                <a:latin typeface="Times New Roman" panose="02020603050405020304" pitchFamily="18" charset="0"/>
                <a:cs typeface="Times New Roman" panose="02020603050405020304" pitchFamily="18" charset="0"/>
              </a:rPr>
              <a:t>Интрареналните</a:t>
            </a:r>
            <a:r>
              <a:rPr lang="bg-BG" dirty="0">
                <a:latin typeface="Times New Roman" panose="02020603050405020304" pitchFamily="18" charset="0"/>
                <a:cs typeface="Times New Roman" panose="02020603050405020304" pitchFamily="18" charset="0"/>
              </a:rPr>
              <a:t> </a:t>
            </a:r>
            <a:r>
              <a:rPr lang="bg-BG" dirty="0" smtClean="0">
                <a:latin typeface="Times New Roman" panose="02020603050405020304" pitchFamily="18" charset="0"/>
                <a:cs typeface="Times New Roman" panose="02020603050405020304" pitchFamily="18" charset="0"/>
              </a:rPr>
              <a:t>абсцеси, които  </a:t>
            </a:r>
            <a:r>
              <a:rPr lang="bg-BG" dirty="0">
                <a:latin typeface="Times New Roman" panose="02020603050405020304" pitchFamily="18" charset="0"/>
                <a:cs typeface="Times New Roman" panose="02020603050405020304" pitchFamily="18" charset="0"/>
              </a:rPr>
              <a:t>могат да </a:t>
            </a:r>
            <a:r>
              <a:rPr lang="bg-BG" dirty="0" err="1" smtClean="0">
                <a:latin typeface="Times New Roman" panose="02020603050405020304" pitchFamily="18" charset="0"/>
                <a:cs typeface="Times New Roman" panose="02020603050405020304" pitchFamily="18" charset="0"/>
              </a:rPr>
              <a:t>руптурират</a:t>
            </a:r>
            <a:r>
              <a:rPr lang="bg-BG" dirty="0" smtClean="0">
                <a:latin typeface="Times New Roman" panose="02020603050405020304" pitchFamily="18" charset="0"/>
                <a:cs typeface="Times New Roman" panose="02020603050405020304" pitchFamily="18" charset="0"/>
              </a:rPr>
              <a:t>.</a:t>
            </a:r>
            <a:endParaRPr lang="bg-BG" dirty="0">
              <a:latin typeface="Times New Roman" panose="02020603050405020304" pitchFamily="18" charset="0"/>
              <a:cs typeface="Times New Roman" panose="02020603050405020304" pitchFamily="18" charset="0"/>
            </a:endParaRPr>
          </a:p>
          <a:p>
            <a:pPr lvl="0" algn="just"/>
            <a:r>
              <a:rPr lang="bg-BG" dirty="0">
                <a:latin typeface="Times New Roman" panose="02020603050405020304" pitchFamily="18" charset="0"/>
                <a:cs typeface="Times New Roman" panose="02020603050405020304" pitchFamily="18" charset="0"/>
              </a:rPr>
              <a:t>Рискът от хронифициране и бъбречна </a:t>
            </a:r>
            <a:r>
              <a:rPr lang="bg-BG" dirty="0" smtClean="0">
                <a:latin typeface="Times New Roman" panose="02020603050405020304" pitchFamily="18" charset="0"/>
                <a:cs typeface="Times New Roman" panose="02020603050405020304" pitchFamily="18" charset="0"/>
              </a:rPr>
              <a:t>недостатъчност, причинена </a:t>
            </a:r>
            <a:r>
              <a:rPr lang="bg-BG" dirty="0">
                <a:latin typeface="Times New Roman" panose="02020603050405020304" pitchFamily="18" charset="0"/>
                <a:cs typeface="Times New Roman" panose="02020603050405020304" pitchFamily="18" charset="0"/>
              </a:rPr>
              <a:t>от </a:t>
            </a:r>
            <a:r>
              <a:rPr lang="bg-BG" dirty="0" smtClean="0">
                <a:latin typeface="Times New Roman" panose="02020603050405020304" pitchFamily="18" charset="0"/>
                <a:cs typeface="Times New Roman" panose="02020603050405020304" pitchFamily="18" charset="0"/>
              </a:rPr>
              <a:t> остър </a:t>
            </a:r>
            <a:r>
              <a:rPr lang="bg-BG" dirty="0" err="1" smtClean="0">
                <a:latin typeface="Times New Roman" panose="02020603050405020304" pitchFamily="18" charset="0"/>
                <a:cs typeface="Times New Roman" panose="02020603050405020304" pitchFamily="18" charset="0"/>
              </a:rPr>
              <a:t>пиелонефрит</a:t>
            </a:r>
            <a:r>
              <a:rPr lang="bg-BG" dirty="0" smtClean="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е  </a:t>
            </a:r>
            <a:r>
              <a:rPr lang="bg-BG" dirty="0" smtClean="0">
                <a:latin typeface="Times New Roman" panose="02020603050405020304" pitchFamily="18" charset="0"/>
                <a:cs typeface="Times New Roman" panose="02020603050405020304" pitchFamily="18" charset="0"/>
              </a:rPr>
              <a:t>минимален.</a:t>
            </a:r>
            <a:r>
              <a:rPr lang="en-US" dirty="0" smtClean="0">
                <a:latin typeface="Times New Roman" panose="02020603050405020304" pitchFamily="18" charset="0"/>
                <a:cs typeface="Times New Roman" panose="02020603050405020304" pitchFamily="18" charset="0"/>
              </a:rPr>
              <a:t> </a:t>
            </a:r>
            <a:endParaRPr lang="bg-BG" dirty="0">
              <a:latin typeface="Times New Roman" panose="02020603050405020304" pitchFamily="18" charset="0"/>
              <a:cs typeface="Times New Roman" panose="02020603050405020304" pitchFamily="18" charset="0"/>
            </a:endParaRPr>
          </a:p>
          <a:p>
            <a:pPr lvl="0" algn="just"/>
            <a:r>
              <a:rPr lang="bg-BG" dirty="0">
                <a:latin typeface="Times New Roman" panose="02020603050405020304" pitchFamily="18" charset="0"/>
                <a:cs typeface="Times New Roman" panose="02020603050405020304" pitchFamily="18" charset="0"/>
              </a:rPr>
              <a:t>Острата бактериална инфекция, включително и </a:t>
            </a:r>
            <a:r>
              <a:rPr lang="bg-BG" dirty="0" err="1" smtClean="0">
                <a:latin typeface="Times New Roman" panose="02020603050405020304" pitchFamily="18" charset="0"/>
                <a:cs typeface="Times New Roman" panose="02020603050405020304" pitchFamily="18" charset="0"/>
              </a:rPr>
              <a:t>пиелонефритът</a:t>
            </a:r>
            <a:r>
              <a:rPr lang="bg-BG" dirty="0" smtClean="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може да влоши прогресията на хроничните бъбречни заболявания и обратно хроничната бъбречна недостатъчност може да повлияе върху тежестта на инфекцията.</a:t>
            </a:r>
            <a:endParaRPr lang="en-US" dirty="0">
              <a:latin typeface="Times New Roman" panose="02020603050405020304" pitchFamily="18" charset="0"/>
              <a:cs typeface="Times New Roman" panose="02020603050405020304" pitchFamily="18" charset="0"/>
            </a:endParaRPr>
          </a:p>
          <a:p>
            <a:pPr lvl="0"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693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3553" y="512094"/>
            <a:ext cx="10069656" cy="230832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„Необходимо е да се търсят форми за рационална употреба на антибиотиците за постигане на  оптимални резултати при лечението на уринарните инфекции.“</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372389" y="427417"/>
            <a:ext cx="1186409" cy="957925"/>
          </a:xfrm>
          <a:prstGeom prst="rect">
            <a:avLst/>
          </a:prstGeom>
        </p:spPr>
      </p:pic>
      <p:sp>
        <p:nvSpPr>
          <p:cNvPr id="7" name="Content Placeholder 2">
            <a:extLst>
              <a:ext uri="{FF2B5EF4-FFF2-40B4-BE49-F238E27FC236}">
                <a16:creationId xmlns:a16="http://schemas.microsoft.com/office/drawing/2014/main" id="{63938653-A01C-4FE2-B26F-C4EFEF813650}"/>
              </a:ext>
            </a:extLst>
          </p:cNvPr>
          <p:cNvSpPr txBox="1">
            <a:spLocks/>
          </p:cNvSpPr>
          <p:nvPr/>
        </p:nvSpPr>
        <p:spPr>
          <a:xfrm>
            <a:off x="3080842" y="3540642"/>
            <a:ext cx="8614832" cy="238446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dirty="0">
                <a:latin typeface="Times New Roman" panose="02020603050405020304" pitchFamily="18" charset="0"/>
                <a:cs typeface="Times New Roman" panose="02020603050405020304" pitchFamily="18" charset="0"/>
              </a:rPr>
              <a:t>«Всяка година </a:t>
            </a:r>
            <a:r>
              <a:rPr lang="bg-BG" dirty="0">
                <a:latin typeface="Times New Roman" panose="02020603050405020304" pitchFamily="18" charset="0"/>
                <a:cs typeface="Times New Roman" panose="02020603050405020304" pitchFamily="18" charset="0"/>
              </a:rPr>
              <a:t>само </a:t>
            </a:r>
            <a:r>
              <a:rPr lang="ru-RU" dirty="0">
                <a:latin typeface="Times New Roman" panose="02020603050405020304" pitchFamily="18" charset="0"/>
                <a:cs typeface="Times New Roman" panose="02020603050405020304" pitchFamily="18" charset="0"/>
              </a:rPr>
              <a:t>в ЕС/ЕИП</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се срещат повече от </a:t>
            </a:r>
          </a:p>
          <a:p>
            <a:pPr marL="0" indent="0" algn="just">
              <a:buNone/>
            </a:pPr>
            <a:r>
              <a:rPr lang="ru-RU" b="1" dirty="0">
                <a:latin typeface="Times New Roman" panose="02020603050405020304" pitchFamily="18" charset="0"/>
                <a:cs typeface="Times New Roman" panose="02020603050405020304" pitchFamily="18" charset="0"/>
              </a:rPr>
              <a:t>670 000 инфекции</a:t>
            </a:r>
            <a:r>
              <a:rPr lang="ru-RU" dirty="0">
                <a:latin typeface="Times New Roman" panose="02020603050405020304" pitchFamily="18" charset="0"/>
                <a:cs typeface="Times New Roman" panose="02020603050405020304" pitchFamily="18" charset="0"/>
              </a:rPr>
              <a:t>, причинени от резистентни бактерии, като </a:t>
            </a:r>
            <a:r>
              <a:rPr lang="ru-RU" b="1" dirty="0">
                <a:latin typeface="Times New Roman" panose="02020603050405020304" pitchFamily="18" charset="0"/>
                <a:cs typeface="Times New Roman" panose="02020603050405020304" pitchFamily="18" charset="0"/>
              </a:rPr>
              <a:t>33 000 души умират </a:t>
            </a:r>
            <a:r>
              <a:rPr lang="ru-RU" dirty="0">
                <a:latin typeface="Times New Roman" panose="02020603050405020304" pitchFamily="18" charset="0"/>
                <a:cs typeface="Times New Roman" panose="02020603050405020304" pitchFamily="18" charset="0"/>
              </a:rPr>
              <a:t>от тези инфекции. Това е сравнимо със 100 средно големи самолетни катастрофи без оцелели пътници, всяка година.»</a:t>
            </a:r>
          </a:p>
        </p:txBody>
      </p:sp>
      <p:sp>
        <p:nvSpPr>
          <p:cNvPr id="2" name="Rectangle 1">
            <a:extLst>
              <a:ext uri="{FF2B5EF4-FFF2-40B4-BE49-F238E27FC236}">
                <a16:creationId xmlns:a16="http://schemas.microsoft.com/office/drawing/2014/main" id="{663A2070-9333-4D11-9BD2-C9BC3D8C3DB6}"/>
              </a:ext>
            </a:extLst>
          </p:cNvPr>
          <p:cNvSpPr/>
          <p:nvPr/>
        </p:nvSpPr>
        <p:spPr>
          <a:xfrm>
            <a:off x="239815" y="5778906"/>
            <a:ext cx="2960585" cy="707886"/>
          </a:xfrm>
          <a:prstGeom prst="rect">
            <a:avLst/>
          </a:prstGeom>
        </p:spPr>
        <p:txBody>
          <a:bodyPr wrap="square">
            <a:spAutoFit/>
          </a:bodyPr>
          <a:lstStyle/>
          <a:p>
            <a:pPr algn="ctr"/>
            <a:r>
              <a:rPr lang="bg-BG" i="1" dirty="0">
                <a:latin typeface="Times New Roman" panose="02020603050405020304" pitchFamily="18" charset="0"/>
                <a:cs typeface="Times New Roman" panose="02020603050405020304" pitchFamily="18" charset="0"/>
              </a:rPr>
              <a:t>Витенис Андриукайтис</a:t>
            </a:r>
          </a:p>
          <a:p>
            <a:pPr algn="ctr"/>
            <a:r>
              <a:rPr lang="ru-RU" sz="1100" i="1" dirty="0">
                <a:latin typeface="Times New Roman" panose="02020603050405020304" pitchFamily="18" charset="0"/>
                <a:cs typeface="Times New Roman" panose="02020603050405020304" pitchFamily="18" charset="0"/>
              </a:rPr>
              <a:t>Европейския комисар </a:t>
            </a:r>
          </a:p>
          <a:p>
            <a:pPr algn="ctr"/>
            <a:r>
              <a:rPr lang="ru-RU" sz="1100" i="1" dirty="0">
                <a:latin typeface="Times New Roman" panose="02020603050405020304" pitchFamily="18" charset="0"/>
                <a:cs typeface="Times New Roman" panose="02020603050405020304" pitchFamily="18" charset="0"/>
              </a:rPr>
              <a:t>по здравеопазване и безопасност на храните</a:t>
            </a:r>
            <a:endParaRPr lang="en-US" sz="11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A367952-F970-44DB-B927-D2646FE9A3E3}"/>
              </a:ext>
            </a:extLst>
          </p:cNvPr>
          <p:cNvPicPr>
            <a:picLocks noChangeAspect="1"/>
          </p:cNvPicPr>
          <p:nvPr/>
        </p:nvPicPr>
        <p:blipFill>
          <a:blip r:embed="rId4"/>
          <a:stretch>
            <a:fillRect/>
          </a:stretch>
        </p:blipFill>
        <p:spPr>
          <a:xfrm>
            <a:off x="862412" y="3742499"/>
            <a:ext cx="1715389" cy="1980748"/>
          </a:xfrm>
          <a:prstGeom prst="rect">
            <a:avLst/>
          </a:prstGeom>
        </p:spPr>
      </p:pic>
    </p:spTree>
    <p:extLst>
      <p:ext uri="{BB962C8B-B14F-4D97-AF65-F5344CB8AC3E}">
        <p14:creationId xmlns:p14="http://schemas.microsoft.com/office/powerpoint/2010/main" val="885246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47528" y="188640"/>
            <a:ext cx="7239000" cy="1143000"/>
          </a:xfrm>
        </p:spPr>
        <p:txBody>
          <a:bodyPr>
            <a:normAutofit fontScale="90000"/>
          </a:bodyPr>
          <a:lstStyle/>
          <a:p>
            <a:r>
              <a:rPr lang="bg-BG" dirty="0" smtClean="0">
                <a:solidFill>
                  <a:schemeClr val="tx1">
                    <a:lumMod val="50000"/>
                    <a:lumOff val="50000"/>
                  </a:schemeClr>
                </a:solidFill>
              </a:rPr>
              <a:t>БЛАГОДАРЯ ЗА ВНИМАНИЕТО !</a:t>
            </a:r>
            <a:endParaRPr lang="bg-BG" dirty="0">
              <a:solidFill>
                <a:schemeClr val="tx1">
                  <a:lumMod val="50000"/>
                  <a:lumOff val="50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18" y="2011461"/>
            <a:ext cx="6098960" cy="4071337"/>
          </a:xfrm>
          <a:prstGeom prst="rect">
            <a:avLst/>
          </a:prstGeom>
        </p:spPr>
      </p:pic>
    </p:spTree>
    <p:extLst>
      <p:ext uri="{BB962C8B-B14F-4D97-AF65-F5344CB8AC3E}">
        <p14:creationId xmlns:p14="http://schemas.microsoft.com/office/powerpoint/2010/main" val="2293587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2F5D6-CFEB-4B1D-9C3F-A28D5EDB2725}"/>
              </a:ext>
            </a:extLst>
          </p:cNvPr>
          <p:cNvPicPr>
            <a:picLocks noChangeAspect="1"/>
          </p:cNvPicPr>
          <p:nvPr/>
        </p:nvPicPr>
        <p:blipFill rotWithShape="1">
          <a:blip r:embed="rId2"/>
          <a:srcRect l="18195" r="18282"/>
          <a:stretch/>
        </p:blipFill>
        <p:spPr>
          <a:xfrm>
            <a:off x="438994" y="2028831"/>
            <a:ext cx="3724389" cy="4605124"/>
          </a:xfrm>
          <a:prstGeom prst="rect">
            <a:avLst/>
          </a:prstGeom>
        </p:spPr>
      </p:pic>
      <p:sp>
        <p:nvSpPr>
          <p:cNvPr id="6" name="Title 1">
            <a:extLst>
              <a:ext uri="{FF2B5EF4-FFF2-40B4-BE49-F238E27FC236}">
                <a16:creationId xmlns:a16="http://schemas.microsoft.com/office/drawing/2014/main" id="{5D2B7786-76E5-4723-A2F9-E1A80841527A}"/>
              </a:ext>
            </a:extLst>
          </p:cNvPr>
          <p:cNvSpPr txBox="1">
            <a:spLocks/>
          </p:cNvSpPr>
          <p:nvPr/>
        </p:nvSpPr>
        <p:spPr>
          <a:xfrm>
            <a:off x="1438455" y="541897"/>
            <a:ext cx="8566936" cy="16580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bg-BG" sz="4800" b="1" dirty="0">
              <a:solidFill>
                <a:srgbClr val="006561"/>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6DBA72CE-7DE3-4CB3-9D98-6B82A613FAEE}"/>
              </a:ext>
            </a:extLst>
          </p:cNvPr>
          <p:cNvSpPr>
            <a:spLocks noGrp="1"/>
          </p:cNvSpPr>
          <p:nvPr>
            <p:ph type="ctrTitle"/>
          </p:nvPr>
        </p:nvSpPr>
        <p:spPr>
          <a:xfrm>
            <a:off x="3631063" y="4490894"/>
            <a:ext cx="7512011" cy="135507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p>
            <a:pPr algn="r"/>
            <a:r>
              <a:rPr lang="bg-BG" sz="4400" b="1" dirty="0">
                <a:solidFill>
                  <a:srgbClr val="C00000"/>
                </a:solidFill>
                <a:latin typeface="Times New Roman" panose="02020603050405020304" pitchFamily="18" charset="0"/>
                <a:cs typeface="Times New Roman" panose="02020603050405020304" pitchFamily="18" charset="0"/>
              </a:rPr>
              <a:t>Време ли е да пренапишем правилата на играта?</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F1E4AB-3DD7-4F70-89E6-5D7C9315B4BA}"/>
              </a:ext>
            </a:extLst>
          </p:cNvPr>
          <p:cNvSpPr/>
          <p:nvPr/>
        </p:nvSpPr>
        <p:spPr>
          <a:xfrm>
            <a:off x="2031073" y="799527"/>
            <a:ext cx="8973779" cy="2800767"/>
          </a:xfrm>
          <a:prstGeom prst="rect">
            <a:avLst/>
          </a:prstGeom>
        </p:spPr>
        <p:txBody>
          <a:bodyPr wrap="square">
            <a:spAutoFit/>
          </a:bodyPr>
          <a:lstStyle/>
          <a:p>
            <a:pPr algn="r"/>
            <a:r>
              <a:rPr lang="bg-BG" sz="4400" b="1" dirty="0">
                <a:latin typeface="Times New Roman" panose="02020603050405020304" pitchFamily="18" charset="0"/>
                <a:cs typeface="Times New Roman" panose="02020603050405020304" pitchFamily="18" charset="0"/>
              </a:rPr>
              <a:t>ПРЕДИЗВИКАТЕЛСТВА </a:t>
            </a:r>
            <a:endParaRPr lang="en-US" sz="4400" b="1" dirty="0">
              <a:latin typeface="Times New Roman" panose="02020603050405020304" pitchFamily="18" charset="0"/>
              <a:cs typeface="Times New Roman" panose="02020603050405020304" pitchFamily="18" charset="0"/>
            </a:endParaRPr>
          </a:p>
          <a:p>
            <a:pPr algn="r"/>
            <a:r>
              <a:rPr lang="bg-BG" sz="4400" b="1" dirty="0">
                <a:latin typeface="Times New Roman" panose="02020603050405020304" pitchFamily="18" charset="0"/>
                <a:cs typeface="Times New Roman" panose="02020603050405020304" pitchFamily="18" charset="0"/>
              </a:rPr>
              <a:t>ПРЕД АНТИБИОТИЧНАТА ТЕРАПИЯ В </a:t>
            </a:r>
          </a:p>
          <a:p>
            <a:pPr algn="r"/>
            <a:r>
              <a:rPr lang="bg-BG" sz="4400" b="1" dirty="0">
                <a:latin typeface="Times New Roman" panose="02020603050405020304" pitchFamily="18" charset="0"/>
                <a:cs typeface="Times New Roman" panose="02020603050405020304" pitchFamily="18" charset="0"/>
              </a:rPr>
              <a:t>21 ВЕК</a:t>
            </a:r>
            <a:endParaRPr lang="bg-BG" sz="4400" dirty="0"/>
          </a:p>
        </p:txBody>
      </p:sp>
    </p:spTree>
    <p:extLst>
      <p:ext uri="{BB962C8B-B14F-4D97-AF65-F5344CB8AC3E}">
        <p14:creationId xmlns:p14="http://schemas.microsoft.com/office/powerpoint/2010/main" val="421345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F5F92-4383-47DC-9CD2-4AF31B11BC9E}"/>
              </a:ext>
            </a:extLst>
          </p:cNvPr>
          <p:cNvSpPr/>
          <p:nvPr/>
        </p:nvSpPr>
        <p:spPr>
          <a:xfrm>
            <a:off x="4238849" y="953984"/>
            <a:ext cx="7113136" cy="1979804"/>
          </a:xfrm>
          <a:prstGeom prst="rect">
            <a:avLst/>
          </a:prstGeom>
        </p:spPr>
        <p:txBody>
          <a:bodyPr vert="horz" lIns="91440" tIns="45720" rIns="91440" bIns="45720" rtlCol="0" anchor="t">
            <a:noAutofit/>
          </a:bodyPr>
          <a:lstStyle/>
          <a:p>
            <a:pPr algn="r">
              <a:lnSpc>
                <a:spcPct val="90000"/>
              </a:lnSpc>
              <a:spcBef>
                <a:spcPct val="0"/>
              </a:spcBef>
            </a:pPr>
            <a:r>
              <a:rPr lang="bg-BG" sz="4800" b="1" dirty="0">
                <a:solidFill>
                  <a:srgbClr val="006561"/>
                </a:solidFill>
                <a:latin typeface="Times New Roman" panose="02020603050405020304" pitchFamily="18" charset="0"/>
                <a:ea typeface="+mj-ea"/>
                <a:cs typeface="Times New Roman" panose="02020603050405020304" pitchFamily="18" charset="0"/>
              </a:rPr>
              <a:t>Повишена антибиотична употреба в световен мащаб</a:t>
            </a:r>
            <a:endParaRPr lang="en-US" sz="4800" b="1" dirty="0">
              <a:solidFill>
                <a:srgbClr val="006561"/>
              </a:solidFill>
              <a:latin typeface="Times New Roman" panose="02020603050405020304" pitchFamily="18" charset="0"/>
              <a:ea typeface="+mj-ea"/>
              <a:cs typeface="Times New Roman" panose="02020603050405020304" pitchFamily="18" charset="0"/>
            </a:endParaRPr>
          </a:p>
        </p:txBody>
      </p:sp>
      <p:pic>
        <p:nvPicPr>
          <p:cNvPr id="7" name="Picture 7">
            <a:extLst>
              <a:ext uri="{FF2B5EF4-FFF2-40B4-BE49-F238E27FC236}">
                <a16:creationId xmlns:a16="http://schemas.microsoft.com/office/drawing/2014/main" id="{72EEF691-A9DB-4B7E-9CA1-2324D2E1E39F}"/>
              </a:ext>
            </a:extLst>
          </p:cNvPr>
          <p:cNvPicPr>
            <a:picLocks noChangeAspect="1"/>
          </p:cNvPicPr>
          <p:nvPr/>
        </p:nvPicPr>
        <p:blipFill>
          <a:blip r:embed="rId3" cstate="print"/>
          <a:srcRect/>
          <a:stretch>
            <a:fillRect/>
          </a:stretch>
        </p:blipFill>
        <p:spPr bwMode="auto">
          <a:xfrm>
            <a:off x="852168" y="708506"/>
            <a:ext cx="3172509" cy="3172509"/>
          </a:xfrm>
          <a:prstGeom prst="rect">
            <a:avLst/>
          </a:prstGeom>
          <a:noFill/>
          <a:ln w="9525">
            <a:noFill/>
            <a:miter lim="800000"/>
            <a:headEnd/>
            <a:tailEnd/>
          </a:ln>
        </p:spPr>
      </p:pic>
      <p:pic>
        <p:nvPicPr>
          <p:cNvPr id="6" name="Picture 5">
            <a:extLst>
              <a:ext uri="{FF2B5EF4-FFF2-40B4-BE49-F238E27FC236}">
                <a16:creationId xmlns:a16="http://schemas.microsoft.com/office/drawing/2014/main" id="{98E8AE02-DFD5-42DE-92B2-E464752DBE10}"/>
              </a:ext>
            </a:extLst>
          </p:cNvPr>
          <p:cNvPicPr>
            <a:picLocks noChangeAspect="1"/>
          </p:cNvPicPr>
          <p:nvPr/>
        </p:nvPicPr>
        <p:blipFill>
          <a:blip r:embed="rId4"/>
          <a:stretch>
            <a:fillRect/>
          </a:stretch>
        </p:blipFill>
        <p:spPr>
          <a:xfrm>
            <a:off x="719502" y="4812003"/>
            <a:ext cx="3305175" cy="971550"/>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A47492A9-400F-4F55-B379-15F58162E995}"/>
              </a:ext>
            </a:extLst>
          </p:cNvPr>
          <p:cNvPicPr>
            <a:picLocks noChangeAspect="1"/>
          </p:cNvPicPr>
          <p:nvPr/>
        </p:nvPicPr>
        <p:blipFill>
          <a:blip r:embed="rId5"/>
          <a:stretch>
            <a:fillRect/>
          </a:stretch>
        </p:blipFill>
        <p:spPr>
          <a:xfrm>
            <a:off x="5009903" y="4532055"/>
            <a:ext cx="6621880" cy="1531445"/>
          </a:xfrm>
          <a:prstGeom prst="rect">
            <a:avLst/>
          </a:prstGeom>
          <a:effectLst>
            <a:outerShdw blurRad="50800" dist="38100" dir="8100000" algn="tr" rotWithShape="0">
              <a:prstClr val="black">
                <a:alpha val="40000"/>
              </a:prstClr>
            </a:outerShdw>
          </a:effectLst>
        </p:spPr>
      </p:pic>
      <p:sp>
        <p:nvSpPr>
          <p:cNvPr id="2" name="Rectangle 1">
            <a:extLst>
              <a:ext uri="{FF2B5EF4-FFF2-40B4-BE49-F238E27FC236}">
                <a16:creationId xmlns:a16="http://schemas.microsoft.com/office/drawing/2014/main" id="{D8517702-4DD3-4085-B2DA-4E5A841AC455}"/>
              </a:ext>
            </a:extLst>
          </p:cNvPr>
          <p:cNvSpPr/>
          <p:nvPr/>
        </p:nvSpPr>
        <p:spPr>
          <a:xfrm>
            <a:off x="2034385" y="6475653"/>
            <a:ext cx="9693091" cy="261610"/>
          </a:xfrm>
          <a:prstGeom prst="rect">
            <a:avLst/>
          </a:prstGeom>
        </p:spPr>
        <p:txBody>
          <a:bodyPr wrap="square">
            <a:spAutoFit/>
          </a:bodyPr>
          <a:lstStyle/>
          <a:p>
            <a:pPr algn="r"/>
            <a:r>
              <a:rPr lang="en-US" sz="1100" dirty="0">
                <a:solidFill>
                  <a:srgbClr val="006561"/>
                </a:solidFill>
                <a:latin typeface="Times New Roman" panose="02020603050405020304" pitchFamily="18" charset="0"/>
                <a:cs typeface="Times New Roman" panose="02020603050405020304" pitchFamily="18" charset="0"/>
              </a:rPr>
              <a:t>https://www.nhs.uk/news/medication/global-antibiotic-use-has-increased-sparking-fears-worldwide-resistance/</a:t>
            </a:r>
          </a:p>
        </p:txBody>
      </p:sp>
    </p:spTree>
    <p:extLst>
      <p:ext uri="{BB962C8B-B14F-4D97-AF65-F5344CB8AC3E}">
        <p14:creationId xmlns:p14="http://schemas.microsoft.com/office/powerpoint/2010/main" val="3539672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EB91-28CA-41DA-9824-8EBE79B7011E}"/>
              </a:ext>
            </a:extLst>
          </p:cNvPr>
          <p:cNvSpPr>
            <a:spLocks noGrp="1"/>
          </p:cNvSpPr>
          <p:nvPr>
            <p:ph type="title"/>
          </p:nvPr>
        </p:nvSpPr>
        <p:spPr>
          <a:xfrm>
            <a:off x="862210" y="310349"/>
            <a:ext cx="10515600" cy="1325563"/>
          </a:xfrm>
        </p:spPr>
        <p:txBody>
          <a:bodyPr/>
          <a:lstStyle/>
          <a:p>
            <a:r>
              <a:rPr lang="bg-BG" b="1" dirty="0">
                <a:solidFill>
                  <a:srgbClr val="7030A0"/>
                </a:solidFill>
                <a:latin typeface="Times New Roman" panose="02020603050405020304" pitchFamily="18" charset="0"/>
                <a:cs typeface="Times New Roman" panose="02020603050405020304" pitchFamily="18" charset="0"/>
              </a:rPr>
              <a:t>Ръст на употребата на антибиотици </a:t>
            </a:r>
            <a:br>
              <a:rPr lang="bg-BG" b="1" dirty="0">
                <a:solidFill>
                  <a:srgbClr val="7030A0"/>
                </a:solidFill>
                <a:latin typeface="Times New Roman" panose="02020603050405020304" pitchFamily="18" charset="0"/>
                <a:cs typeface="Times New Roman" panose="02020603050405020304" pitchFamily="18" charset="0"/>
              </a:rPr>
            </a:br>
            <a:r>
              <a:rPr lang="bg-BG" b="1" dirty="0">
                <a:solidFill>
                  <a:srgbClr val="7030A0"/>
                </a:solidFill>
                <a:latin typeface="Times New Roman" panose="02020603050405020304" pitchFamily="18" charset="0"/>
                <a:cs typeface="Times New Roman" panose="02020603050405020304" pitchFamily="18" charset="0"/>
              </a:rPr>
              <a:t>с 65 % в периода </a:t>
            </a:r>
            <a:r>
              <a:rPr lang="bg-BG" b="1" dirty="0" smtClean="0">
                <a:solidFill>
                  <a:srgbClr val="7030A0"/>
                </a:solidFill>
                <a:latin typeface="Times New Roman" panose="02020603050405020304" pitchFamily="18" charset="0"/>
                <a:cs typeface="Times New Roman" panose="02020603050405020304" pitchFamily="18" charset="0"/>
              </a:rPr>
              <a:t>2000-201</a:t>
            </a:r>
            <a:r>
              <a:rPr lang="en-US" b="1" dirty="0" smtClean="0">
                <a:solidFill>
                  <a:srgbClr val="7030A0"/>
                </a:solidFill>
                <a:latin typeface="Times New Roman" panose="02020603050405020304" pitchFamily="18" charset="0"/>
                <a:cs typeface="Times New Roman" panose="02020603050405020304" pitchFamily="18" charset="0"/>
              </a:rPr>
              <a:t>9</a:t>
            </a:r>
            <a:r>
              <a:rPr lang="bg-BG" b="1" dirty="0" smtClean="0">
                <a:solidFill>
                  <a:srgbClr val="7030A0"/>
                </a:solidFill>
                <a:latin typeface="Times New Roman" panose="02020603050405020304" pitchFamily="18" charset="0"/>
                <a:cs typeface="Times New Roman" panose="02020603050405020304" pitchFamily="18" charset="0"/>
              </a:rPr>
              <a:t> </a:t>
            </a:r>
            <a:r>
              <a:rPr lang="bg-BG" b="1" dirty="0">
                <a:solidFill>
                  <a:srgbClr val="7030A0"/>
                </a:solidFill>
                <a:latin typeface="Times New Roman" panose="02020603050405020304" pitchFamily="18" charset="0"/>
                <a:cs typeface="Times New Roman" panose="02020603050405020304" pitchFamily="18" charset="0"/>
              </a:rPr>
              <a:t>год.</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79D8D90-B4DB-487F-8CE7-D17C50D68029}"/>
              </a:ext>
            </a:extLst>
          </p:cNvPr>
          <p:cNvPicPr>
            <a:picLocks noChangeAspect="1"/>
          </p:cNvPicPr>
          <p:nvPr/>
        </p:nvPicPr>
        <p:blipFill>
          <a:blip r:embed="rId3"/>
          <a:stretch>
            <a:fillRect/>
          </a:stretch>
        </p:blipFill>
        <p:spPr>
          <a:xfrm>
            <a:off x="814190" y="1873416"/>
            <a:ext cx="5257800" cy="942975"/>
          </a:xfrm>
          <a:prstGeom prst="rect">
            <a:avLst/>
          </a:prstGeom>
        </p:spPr>
      </p:pic>
      <p:sp>
        <p:nvSpPr>
          <p:cNvPr id="6" name="Rectangle 5">
            <a:extLst>
              <a:ext uri="{FF2B5EF4-FFF2-40B4-BE49-F238E27FC236}">
                <a16:creationId xmlns:a16="http://schemas.microsoft.com/office/drawing/2014/main" id="{A3DE7C52-DDE3-4810-9C91-195C54C0766E}"/>
              </a:ext>
            </a:extLst>
          </p:cNvPr>
          <p:cNvSpPr/>
          <p:nvPr/>
        </p:nvSpPr>
        <p:spPr>
          <a:xfrm>
            <a:off x="838200" y="3049753"/>
            <a:ext cx="5257800" cy="923330"/>
          </a:xfrm>
          <a:prstGeom prst="rect">
            <a:avLst/>
          </a:prstGeom>
        </p:spPr>
        <p:txBody>
          <a:bodyPr wrap="square">
            <a:spAutoFit/>
          </a:bodyPr>
          <a:lstStyle/>
          <a:p>
            <a:pPr algn="just"/>
            <a:r>
              <a:rPr lang="bg-BG" dirty="0">
                <a:latin typeface="Times New Roman" panose="02020603050405020304" pitchFamily="18" charset="0"/>
                <a:cs typeface="Times New Roman" panose="02020603050405020304" pitchFamily="18" charset="0"/>
              </a:rPr>
              <a:t>Глобално </a:t>
            </a:r>
            <a:r>
              <a:rPr lang="bg-BG" dirty="0" smtClean="0">
                <a:latin typeface="Times New Roman" panose="02020603050405020304" pitchFamily="18" charset="0"/>
                <a:cs typeface="Times New Roman" panose="02020603050405020304" pitchFamily="18" charset="0"/>
              </a:rPr>
              <a:t>изследване</a:t>
            </a:r>
            <a:r>
              <a:rPr lang="en-US" dirty="0" smtClean="0">
                <a:latin typeface="Times New Roman" panose="02020603050405020304" pitchFamily="18" charset="0"/>
                <a:cs typeface="Times New Roman" panose="02020603050405020304" pitchFamily="18" charset="0"/>
              </a:rPr>
              <a:t> </a:t>
            </a:r>
            <a:r>
              <a:rPr lang="bg-BG" dirty="0" smtClean="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целящо да установи тенденциите в антибиотичната употреба в 76 държави показва:</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1568A38-405C-4656-815C-73E9B938BC83}"/>
              </a:ext>
            </a:extLst>
          </p:cNvPr>
          <p:cNvSpPr/>
          <p:nvPr/>
        </p:nvSpPr>
        <p:spPr>
          <a:xfrm>
            <a:off x="7132716" y="3314579"/>
            <a:ext cx="4219073" cy="1200329"/>
          </a:xfrm>
          <a:prstGeom prst="rect">
            <a:avLst/>
          </a:prstGeom>
          <a:ln>
            <a:solidFill>
              <a:schemeClr val="accent1">
                <a:lumMod val="20000"/>
                <a:lumOff val="80000"/>
              </a:schemeClr>
            </a:solidFill>
          </a:ln>
        </p:spPr>
        <p:txBody>
          <a:bodyPr wrap="square">
            <a:spAutoFit/>
          </a:bodyPr>
          <a:lstStyle/>
          <a:p>
            <a:pPr algn="just"/>
            <a:r>
              <a:rPr lang="bg-BG" dirty="0">
                <a:latin typeface="Times New Roman" panose="02020603050405020304" pitchFamily="18" charset="0"/>
                <a:cs typeface="Times New Roman" panose="02020603050405020304" pitchFamily="18" charset="0"/>
              </a:rPr>
              <a:t>Обратно, в </a:t>
            </a:r>
            <a:r>
              <a:rPr lang="bg-BG" b="1" i="1" u="sng" dirty="0">
                <a:solidFill>
                  <a:srgbClr val="FF0066"/>
                </a:solidFill>
                <a:latin typeface="Times New Roman" panose="02020603050405020304" pitchFamily="18" charset="0"/>
                <a:cs typeface="Times New Roman" panose="02020603050405020304" pitchFamily="18" charset="0"/>
              </a:rPr>
              <a:t>страни с висок доход</a:t>
            </a:r>
            <a:r>
              <a:rPr lang="bg-BG" dirty="0">
                <a:solidFill>
                  <a:srgbClr val="FF0066"/>
                </a:solidFill>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на</a:t>
            </a:r>
            <a:r>
              <a:rPr lang="bg-BG" dirty="0">
                <a:solidFill>
                  <a:srgbClr val="006561"/>
                </a:solidFill>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глава от населението, употребата на антибиотици е намаляла с 4 %, до </a:t>
            </a:r>
            <a:r>
              <a:rPr lang="bg-BG" b="1" dirty="0">
                <a:solidFill>
                  <a:srgbClr val="FF0066"/>
                </a:solidFill>
                <a:latin typeface="Times New Roman" panose="02020603050405020304" pitchFamily="18" charset="0"/>
                <a:cs typeface="Times New Roman" panose="02020603050405020304" pitchFamily="18" charset="0"/>
              </a:rPr>
              <a:t>25,7</a:t>
            </a:r>
            <a:r>
              <a:rPr lang="bg-BG" dirty="0">
                <a:latin typeface="Times New Roman" panose="02020603050405020304" pitchFamily="18" charset="0"/>
                <a:cs typeface="Times New Roman" panose="02020603050405020304" pitchFamily="18" charset="0"/>
              </a:rPr>
              <a:t> ДДД на 1000 души.</a:t>
            </a:r>
          </a:p>
        </p:txBody>
      </p:sp>
      <p:pic>
        <p:nvPicPr>
          <p:cNvPr id="11" name="Picture 10">
            <a:extLst>
              <a:ext uri="{FF2B5EF4-FFF2-40B4-BE49-F238E27FC236}">
                <a16:creationId xmlns:a16="http://schemas.microsoft.com/office/drawing/2014/main" id="{3BD6E4D2-B591-4584-952E-EBAD37234ED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5258" y="4332103"/>
            <a:ext cx="2224945" cy="939939"/>
          </a:xfrm>
          <a:prstGeom prst="rect">
            <a:avLst/>
          </a:prstGeom>
        </p:spPr>
      </p:pic>
      <p:sp>
        <p:nvSpPr>
          <p:cNvPr id="12" name="Rectangle 11">
            <a:extLst>
              <a:ext uri="{FF2B5EF4-FFF2-40B4-BE49-F238E27FC236}">
                <a16:creationId xmlns:a16="http://schemas.microsoft.com/office/drawing/2014/main" id="{15A964FB-FF21-4283-B662-5327AE668B08}"/>
              </a:ext>
            </a:extLst>
          </p:cNvPr>
          <p:cNvSpPr/>
          <p:nvPr/>
        </p:nvSpPr>
        <p:spPr>
          <a:xfrm>
            <a:off x="2760204" y="4181128"/>
            <a:ext cx="3335796" cy="1200329"/>
          </a:xfrm>
          <a:prstGeom prst="rect">
            <a:avLst/>
          </a:prstGeom>
        </p:spPr>
        <p:txBody>
          <a:bodyPr wrap="square">
            <a:spAutoFit/>
          </a:bodyPr>
          <a:lstStyle/>
          <a:p>
            <a:pPr algn="just"/>
            <a:r>
              <a:rPr lang="bg-BG" dirty="0">
                <a:latin typeface="Times New Roman" panose="02020603050405020304" pitchFamily="18" charset="0"/>
                <a:cs typeface="Times New Roman" panose="02020603050405020304" pitchFamily="18" charset="0"/>
              </a:rPr>
              <a:t>ръст на  </a:t>
            </a:r>
            <a:r>
              <a:rPr lang="bg-BG" dirty="0" smtClean="0">
                <a:latin typeface="Times New Roman" panose="02020603050405020304" pitchFamily="18" charset="0"/>
                <a:cs typeface="Times New Roman" panose="02020603050405020304" pitchFamily="18" charset="0"/>
              </a:rPr>
              <a:t>прилагане  </a:t>
            </a:r>
            <a:r>
              <a:rPr lang="bg-BG" dirty="0">
                <a:latin typeface="Times New Roman" panose="02020603050405020304" pitchFamily="18" charset="0"/>
                <a:cs typeface="Times New Roman" panose="02020603050405020304" pitchFamily="18" charset="0"/>
              </a:rPr>
              <a:t>на антибиотици в периода </a:t>
            </a:r>
            <a:r>
              <a:rPr lang="bg-BG" dirty="0" smtClean="0">
                <a:latin typeface="Times New Roman" panose="02020603050405020304" pitchFamily="18" charset="0"/>
                <a:cs typeface="Times New Roman" panose="02020603050405020304" pitchFamily="18" charset="0"/>
              </a:rPr>
              <a:t>2000-201</a:t>
            </a:r>
            <a:r>
              <a:rPr lang="en-US" dirty="0" smtClean="0">
                <a:latin typeface="Times New Roman" panose="02020603050405020304" pitchFamily="18" charset="0"/>
                <a:cs typeface="Times New Roman" panose="02020603050405020304" pitchFamily="18" charset="0"/>
              </a:rPr>
              <a:t>9</a:t>
            </a:r>
            <a:r>
              <a:rPr lang="bg-BG" dirty="0" smtClean="0">
                <a:latin typeface="Times New Roman" panose="02020603050405020304" pitchFamily="18" charset="0"/>
                <a:cs typeface="Times New Roman" panose="02020603050405020304" pitchFamily="18" charset="0"/>
              </a:rPr>
              <a:t> год. , </a:t>
            </a:r>
            <a:r>
              <a:rPr lang="bg-BG" dirty="0">
                <a:latin typeface="Times New Roman" panose="02020603050405020304" pitchFamily="18" charset="0"/>
                <a:cs typeface="Times New Roman" panose="02020603050405020304" pitchFamily="18" charset="0"/>
              </a:rPr>
              <a:t>основно дължащ се на развиващите се страни.</a:t>
            </a:r>
            <a:endParaRPr lang="en-US"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F8A25F8-A052-4110-8B90-AEBDF02B45B4}"/>
              </a:ext>
            </a:extLst>
          </p:cNvPr>
          <p:cNvSpPr/>
          <p:nvPr/>
        </p:nvSpPr>
        <p:spPr>
          <a:xfrm>
            <a:off x="7132716" y="1898733"/>
            <a:ext cx="4245094" cy="1200329"/>
          </a:xfrm>
          <a:prstGeom prst="rect">
            <a:avLst/>
          </a:prstGeom>
          <a:ln>
            <a:solidFill>
              <a:schemeClr val="accent5">
                <a:lumMod val="20000"/>
                <a:lumOff val="80000"/>
              </a:schemeClr>
            </a:solidFill>
          </a:ln>
        </p:spPr>
        <p:txBody>
          <a:bodyPr wrap="square">
            <a:spAutoFit/>
          </a:bodyPr>
          <a:lstStyle/>
          <a:p>
            <a:pPr algn="just"/>
            <a:r>
              <a:rPr lang="bg-BG" dirty="0">
                <a:latin typeface="Times New Roman" panose="02020603050405020304" pitchFamily="18" charset="0"/>
                <a:cs typeface="Times New Roman" panose="02020603050405020304" pitchFamily="18" charset="0"/>
              </a:rPr>
              <a:t>В </a:t>
            </a:r>
            <a:r>
              <a:rPr lang="bg-BG" b="1" i="1" u="sng" dirty="0">
                <a:solidFill>
                  <a:srgbClr val="FF0066"/>
                </a:solidFill>
                <a:latin typeface="Times New Roman" panose="02020603050405020304" pitchFamily="18" charset="0"/>
                <a:cs typeface="Times New Roman" panose="02020603050405020304" pitchFamily="18" charset="0"/>
              </a:rPr>
              <a:t>страни с нисък и среден доход</a:t>
            </a:r>
            <a:r>
              <a:rPr lang="bg-BG" dirty="0">
                <a:solidFill>
                  <a:srgbClr val="FF0066"/>
                </a:solidFill>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броят</a:t>
            </a:r>
            <a:r>
              <a:rPr lang="bg-BG" dirty="0">
                <a:solidFill>
                  <a:srgbClr val="006561"/>
                </a:solidFill>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на дефинираните дневни дози (ДДД)* на 1000 души, е нараснал със 77 % за последните 16 год. – от 7.6 на </a:t>
            </a:r>
            <a:r>
              <a:rPr lang="bg-BG" b="1" dirty="0">
                <a:solidFill>
                  <a:srgbClr val="FF0066"/>
                </a:solidFill>
                <a:latin typeface="Times New Roman" panose="02020603050405020304" pitchFamily="18" charset="0"/>
                <a:cs typeface="Times New Roman" panose="02020603050405020304" pitchFamily="18" charset="0"/>
              </a:rPr>
              <a:t>13.5</a:t>
            </a:r>
            <a:r>
              <a:rPr lang="bg-BG"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6D745B7-320B-4B42-A2C8-37A8E6AF0A0C}"/>
              </a:ext>
            </a:extLst>
          </p:cNvPr>
          <p:cNvSpPr txBox="1"/>
          <p:nvPr/>
        </p:nvSpPr>
        <p:spPr>
          <a:xfrm>
            <a:off x="628650" y="5350295"/>
            <a:ext cx="3670940" cy="276999"/>
          </a:xfrm>
          <a:prstGeom prst="rect">
            <a:avLst/>
          </a:prstGeom>
          <a:noFill/>
        </p:spPr>
        <p:txBody>
          <a:bodyPr wrap="square" rtlCol="0">
            <a:spAutoFit/>
          </a:bodyPr>
          <a:lstStyle/>
          <a:p>
            <a:r>
              <a:rPr lang="bg-BG"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DDD – Defined daily doses</a:t>
            </a:r>
          </a:p>
        </p:txBody>
      </p:sp>
      <p:sp>
        <p:nvSpPr>
          <p:cNvPr id="15" name="Rectangle 14">
            <a:extLst>
              <a:ext uri="{FF2B5EF4-FFF2-40B4-BE49-F238E27FC236}">
                <a16:creationId xmlns:a16="http://schemas.microsoft.com/office/drawing/2014/main" id="{C4A2A735-A064-488A-B497-A1AFC25846F1}"/>
              </a:ext>
            </a:extLst>
          </p:cNvPr>
          <p:cNvSpPr/>
          <p:nvPr/>
        </p:nvSpPr>
        <p:spPr>
          <a:xfrm>
            <a:off x="7132716" y="4781292"/>
            <a:ext cx="4219074" cy="1200329"/>
          </a:xfrm>
          <a:prstGeom prst="rect">
            <a:avLst/>
          </a:prstGeom>
          <a:ln>
            <a:solidFill>
              <a:schemeClr val="accent1">
                <a:lumMod val="20000"/>
                <a:lumOff val="80000"/>
              </a:schemeClr>
            </a:solidFill>
          </a:ln>
        </p:spPr>
        <p:txBody>
          <a:bodyPr wrap="square">
            <a:spAutoFit/>
          </a:bodyPr>
          <a:lstStyle/>
          <a:p>
            <a:pPr algn="just"/>
            <a:r>
              <a:rPr lang="bg-BG" dirty="0">
                <a:latin typeface="Times New Roman" panose="02020603050405020304" pitchFamily="18" charset="0"/>
                <a:cs typeface="Times New Roman" panose="02020603050405020304" pitchFamily="18" charset="0"/>
              </a:rPr>
              <a:t>Въпреки тази положителна тенденция страни с висок доход използват 2 пъти повече антибиотици, </a:t>
            </a:r>
            <a:r>
              <a:rPr lang="bg-BG" dirty="0" smtClean="0">
                <a:latin typeface="Times New Roman" panose="02020603050405020304" pitchFamily="18" charset="0"/>
                <a:cs typeface="Times New Roman" panose="02020603050405020304" pitchFamily="18" charset="0"/>
              </a:rPr>
              <a:t>отколкото</a:t>
            </a:r>
            <a:r>
              <a:rPr lang="en-US"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страни</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с </a:t>
            </a:r>
            <a:r>
              <a:rPr lang="ru-RU" dirty="0" err="1">
                <a:latin typeface="Times New Roman" panose="02020603050405020304" pitchFamily="18" charset="0"/>
                <a:cs typeface="Times New Roman" panose="02020603050405020304" pitchFamily="18" charset="0"/>
              </a:rPr>
              <a:t>нисък</a:t>
            </a:r>
            <a:r>
              <a:rPr lang="ru-RU" dirty="0">
                <a:latin typeface="Times New Roman" panose="02020603050405020304" pitchFamily="18" charset="0"/>
                <a:cs typeface="Times New Roman" panose="02020603050405020304" pitchFamily="18" charset="0"/>
              </a:rPr>
              <a:t> и </a:t>
            </a:r>
            <a:r>
              <a:rPr lang="ru-RU" dirty="0" err="1">
                <a:latin typeface="Times New Roman" panose="02020603050405020304" pitchFamily="18" charset="0"/>
                <a:cs typeface="Times New Roman" panose="02020603050405020304" pitchFamily="18" charset="0"/>
              </a:rPr>
              <a:t>среден</a:t>
            </a:r>
            <a:r>
              <a:rPr lang="ru-RU" dirty="0">
                <a:latin typeface="Times New Roman" panose="02020603050405020304" pitchFamily="18" charset="0"/>
                <a:cs typeface="Times New Roman" panose="02020603050405020304" pitchFamily="18" charset="0"/>
              </a:rPr>
              <a:t> доход </a:t>
            </a:r>
            <a:r>
              <a:rPr lang="bg-BG"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1237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463</TotalTime>
  <Words>2758</Words>
  <Application>Microsoft Office PowerPoint</Application>
  <PresentationFormat>Widescreen</PresentationFormat>
  <Paragraphs>457</Paragraphs>
  <Slides>65</Slides>
  <Notes>17</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65</vt:i4>
      </vt:variant>
    </vt:vector>
  </HeadingPairs>
  <TitlesOfParts>
    <vt:vector size="81" baseType="lpstr">
      <vt:lpstr>ＭＳ Ｐゴシック</vt:lpstr>
      <vt:lpstr>Arabic Typesetting</vt:lpstr>
      <vt:lpstr>Arial</vt:lpstr>
      <vt:lpstr>Arial Narrow</vt:lpstr>
      <vt:lpstr>Calibri</vt:lpstr>
      <vt:lpstr>Calibri Light</vt:lpstr>
      <vt:lpstr>Century Gothic</vt:lpstr>
      <vt:lpstr>Monotype Sorts</vt:lpstr>
      <vt:lpstr>Times New Roman</vt:lpstr>
      <vt:lpstr>Trebuchet MS</vt:lpstr>
      <vt:lpstr>Wingdings</vt:lpstr>
      <vt:lpstr>Wingdings 2</vt:lpstr>
      <vt:lpstr>1_Office Theme</vt:lpstr>
      <vt:lpstr>Office Theme</vt:lpstr>
      <vt:lpstr>Opulent</vt:lpstr>
      <vt:lpstr>think-cell Slide</vt:lpstr>
      <vt:lpstr>PowerPoint Presentation</vt:lpstr>
      <vt:lpstr>PowerPoint Presentation</vt:lpstr>
      <vt:lpstr>PowerPoint Presentation</vt:lpstr>
      <vt:lpstr>Класификация на инфекциите на  уринарния тракт </vt:lpstr>
      <vt:lpstr>PowerPoint Presentation</vt:lpstr>
      <vt:lpstr>PowerPoint Presentation</vt:lpstr>
      <vt:lpstr>Време ли е да пренапишем правилата на играта?</vt:lpstr>
      <vt:lpstr>PowerPoint Presentation</vt:lpstr>
      <vt:lpstr>Ръст на употребата на антибиотици  с 65 % в периода 2000-2019 год.</vt:lpstr>
      <vt:lpstr>PowerPoint Presentation</vt:lpstr>
      <vt:lpstr>PowerPoint Presentation</vt:lpstr>
      <vt:lpstr>PowerPoint Presentation</vt:lpstr>
      <vt:lpstr>PowerPoint Presentation</vt:lpstr>
      <vt:lpstr>Разпределение на антибиотиците за системна употреба (ATC group J01) за 2019г</vt:lpstr>
      <vt:lpstr>Разпределение на антибиотиците за системна употреба (ATC group J01) за 2019г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Рисковите фактори от развитие  на резистентни щамове</vt:lpstr>
      <vt:lpstr>PowerPoint Presentation</vt:lpstr>
      <vt:lpstr>ПРЕПОРЪКИ ЗА АНТИМИКРОБНА ТЕРАПИЯ </vt:lpstr>
      <vt:lpstr>ПРЕПОРЪКИ ЗА АНТИМИКРОБНА ТЕРАПИЯ </vt:lpstr>
      <vt:lpstr>ПРЕПОРЪКИ ЗА АНТИМИКРОБНА ТЕРАПИЯ </vt:lpstr>
      <vt:lpstr>АНТИБИОТИЦИ, ИЗПОЛЗВАНИ ПРИ ХРОНИЧНИЯ БАКТЕРИАЛЕН ПРОСТАТИТ</vt:lpstr>
      <vt:lpstr>АНТИБИОТИЦИ, ИЗПОЛЗВАНИ ПРИ ХРОНИЧНИЯ БАКТЕРИАЛЕН ПРОСТАТИТ</vt:lpstr>
      <vt:lpstr>Проучване - БУЛСТАР ,  2020 Анализ и резултати</vt:lpstr>
      <vt:lpstr>Етиологична структура на изолати от  хемокултури  при  хоспитализирани пациенти</vt:lpstr>
      <vt:lpstr>PowerPoint Presentation</vt:lpstr>
      <vt:lpstr>Етиологична структура на изолатите от  уринни проби  </vt:lpstr>
      <vt:lpstr>Етиологична структура на изолатите от урини при жени,  в амбулатория   (BulSTAR ) </vt:lpstr>
      <vt:lpstr>Етиологична структура на изолатите от урини  при  мъже в  амбулатория (BulSTAR  ) </vt:lpstr>
      <vt:lpstr>E. coli   резистентност -  2019г.</vt:lpstr>
      <vt:lpstr>Enterococcus faecalis  резистентност - 2019 г.</vt:lpstr>
      <vt:lpstr>PowerPoint Presentation</vt:lpstr>
      <vt:lpstr>Резистентност при P. aeruginosa -2019г.</vt:lpstr>
      <vt:lpstr>PowerPoint Presentation</vt:lpstr>
      <vt:lpstr>PowerPoint Presentation</vt:lpstr>
      <vt:lpstr>PowerPoint Presentation</vt:lpstr>
      <vt:lpstr>PowerPoint Presentation</vt:lpstr>
      <vt:lpstr>ФЛУОРОХИНОЛОНИТЕ СА ПЪРВА ЛИНИЯ ПРИ:</vt:lpstr>
      <vt:lpstr>Предимства на по-новите флуорохинолони (ФХ) : </vt:lpstr>
      <vt:lpstr> ТОТАЛНА УРИННА ЕКСКРЕЦИЯ И ПИКОВА КОНЦЕНТРАЦИЯ НА ФЛУОРОХИНОЛОНИТЕ В УРИНАТА </vt:lpstr>
      <vt:lpstr>АКТИВНОСТ НА ХИНОЛОНИТЕ КЪМ УРОПАТОГЕНИ</vt:lpstr>
      <vt:lpstr> Предразполагащи фактори за усложнена инфекция на пикочните пътища</vt:lpstr>
      <vt:lpstr>Остър неусложнен пиелонефрит при възрастни</vt:lpstr>
      <vt:lpstr>Усложнения при Ко-морбидни пациенти с UTI </vt:lpstr>
      <vt:lpstr>Усложнения на UTI</vt:lpstr>
      <vt:lpstr>PowerPoint Presentation</vt:lpstr>
      <vt:lpstr>БЛАГОДАРЯ ЗА ВНИМАНИЕТО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LenovoTP</dc:creator>
  <cp:lastModifiedBy>Ваня Купенова Димитрова</cp:lastModifiedBy>
  <cp:revision>719</cp:revision>
  <dcterms:created xsi:type="dcterms:W3CDTF">2017-05-11T05:24:32Z</dcterms:created>
  <dcterms:modified xsi:type="dcterms:W3CDTF">2021-01-11T13:34:07Z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29bff8-5b33-42aa-95d2-28f72e792cb0_Enabled">
    <vt:lpwstr>true</vt:lpwstr>
  </property>
  <property fmtid="{D5CDD505-2E9C-101B-9397-08002B2CF9AE}" pid="3" name="MSIP_Label_4929bff8-5b33-42aa-95d2-28f72e792cb0_SetDate">
    <vt:lpwstr>2020-11-16T18:07:19Z</vt:lpwstr>
  </property>
  <property fmtid="{D5CDD505-2E9C-101B-9397-08002B2CF9AE}" pid="4" name="MSIP_Label_4929bff8-5b33-42aa-95d2-28f72e792cb0_Method">
    <vt:lpwstr>Privileged</vt:lpwstr>
  </property>
  <property fmtid="{D5CDD505-2E9C-101B-9397-08002B2CF9AE}" pid="5" name="MSIP_Label_4929bff8-5b33-42aa-95d2-28f72e792cb0_Name">
    <vt:lpwstr>Internal</vt:lpwstr>
  </property>
  <property fmtid="{D5CDD505-2E9C-101B-9397-08002B2CF9AE}" pid="6" name="MSIP_Label_4929bff8-5b33-42aa-95d2-28f72e792cb0_SiteId">
    <vt:lpwstr>f35a6974-607f-47d4-82d7-ff31d7dc53a5</vt:lpwstr>
  </property>
  <property fmtid="{D5CDD505-2E9C-101B-9397-08002B2CF9AE}" pid="7" name="MSIP_Label_4929bff8-5b33-42aa-95d2-28f72e792cb0_ActionId">
    <vt:lpwstr>dacbdd4c-27bd-4f15-aba3-f252d79b3d19</vt:lpwstr>
  </property>
  <property fmtid="{D5CDD505-2E9C-101B-9397-08002B2CF9AE}" pid="8" name="MSIP_Label_4929bff8-5b33-42aa-95d2-28f72e792cb0_ContentBits">
    <vt:lpwstr>0</vt:lpwstr>
  </property>
</Properties>
</file>