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41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42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43.xml" ContentType="application/vnd.openxmlformats-officedocument.themeOverr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44.xml" ContentType="application/vnd.openxmlformats-officedocument.themeOverr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45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46.xml" ContentType="application/vnd.openxmlformats-officedocument.themeOverr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47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48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49.xml" ContentType="application/vnd.openxmlformats-officedocument.themeOverr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50.xml" ContentType="application/vnd.openxmlformats-officedocument.themeOverr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51.xml" ContentType="application/vnd.openxmlformats-officedocument.themeOverr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52.xml" ContentType="application/vnd.openxmlformats-officedocument.themeOverr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53.xml" ContentType="application/vnd.openxmlformats-officedocument.themeOverr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54.xml" ContentType="application/vnd.openxmlformats-officedocument.themeOverr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theme/themeOverride55.xml" ContentType="application/vnd.openxmlformats-officedocument.themeOverr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56.xml" ContentType="application/vnd.openxmlformats-officedocument.themeOverr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57.xml" ContentType="application/vnd.openxmlformats-officedocument.themeOverr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theme/themeOverride58.xml" ContentType="application/vnd.openxmlformats-officedocument.themeOverr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theme/themeOverride59.xml" ContentType="application/vnd.openxmlformats-officedocument.themeOverr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theme/themeOverride60.xml" ContentType="application/vnd.openxmlformats-officedocument.themeOverr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theme/themeOverride61.xml" ContentType="application/vnd.openxmlformats-officedocument.themeOverr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theme/themeOverride62.xml" ContentType="application/vnd.openxmlformats-officedocument.themeOverr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theme/themeOverride63.xml" ContentType="application/vnd.openxmlformats-officedocument.themeOverr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theme/themeOverride64.xml" ContentType="application/vnd.openxmlformats-officedocument.themeOverr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theme/themeOverride65.xml" ContentType="application/vnd.openxmlformats-officedocument.themeOverr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theme/themeOverride66.xml" ContentType="application/vnd.openxmlformats-officedocument.themeOverr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theme/themeOverride67.xml" ContentType="application/vnd.openxmlformats-officedocument.themeOverr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theme/themeOverride68.xml" ContentType="application/vnd.openxmlformats-officedocument.themeOverr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theme/themeOverride69.xml" ContentType="application/vnd.openxmlformats-officedocument.themeOverrid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theme/themeOverride70.xml" ContentType="application/vnd.openxmlformats-officedocument.themeOverr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theme/themeOverride71.xml" ContentType="application/vnd.openxmlformats-officedocument.themeOverr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theme/themeOverride72.xml" ContentType="application/vnd.openxmlformats-officedocument.themeOverrid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theme/themeOverride73.xml" ContentType="application/vnd.openxmlformats-officedocument.themeOverr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theme/themeOverride74.xml" ContentType="application/vnd.openxmlformats-officedocument.themeOverr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theme/themeOverride75.xml" ContentType="application/vnd.openxmlformats-officedocument.themeOverr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theme/themeOverride76.xml" ContentType="application/vnd.openxmlformats-officedocument.themeOverr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theme/themeOverride77.xml" ContentType="application/vnd.openxmlformats-officedocument.themeOverr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theme/themeOverride78.xml" ContentType="application/vnd.openxmlformats-officedocument.themeOverr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theme/themeOverride79.xml" ContentType="application/vnd.openxmlformats-officedocument.themeOverr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theme/themeOverride80.xml" ContentType="application/vnd.openxmlformats-officedocument.themeOverrid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theme/themeOverride81.xml" ContentType="application/vnd.openxmlformats-officedocument.themeOverrid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theme/themeOverride82.xml" ContentType="application/vnd.openxmlformats-officedocument.themeOverrid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theme/themeOverride83.xml" ContentType="application/vnd.openxmlformats-officedocument.themeOverrid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theme/themeOverride84.xml" ContentType="application/vnd.openxmlformats-officedocument.themeOverrid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theme/themeOverride85.xml" ContentType="application/vnd.openxmlformats-officedocument.themeOverrid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theme/themeOverride86.xml" ContentType="application/vnd.openxmlformats-officedocument.themeOverrid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theme/themeOverride87.xml" ContentType="application/vnd.openxmlformats-officedocument.themeOverrid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theme/themeOverride88.xml" ContentType="application/vnd.openxmlformats-officedocument.themeOverrid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theme/themeOverride89.xml" ContentType="application/vnd.openxmlformats-officedocument.themeOverrid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theme/themeOverride90.xml" ContentType="application/vnd.openxmlformats-officedocument.themeOverrid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theme/themeOverride91.xml" ContentType="application/vnd.openxmlformats-officedocument.themeOverrid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theme/themeOverride92.xml" ContentType="application/vnd.openxmlformats-officedocument.themeOverrid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theme/themeOverride93.xml" ContentType="application/vnd.openxmlformats-officedocument.themeOverrid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theme/themeOverride94.xml" ContentType="application/vnd.openxmlformats-officedocument.themeOverrid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theme/themeOverride95.xml" ContentType="application/vnd.openxmlformats-officedocument.themeOverrid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theme/themeOverride96.xml" ContentType="application/vnd.openxmlformats-officedocument.themeOverrid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theme/themeOverride97.xml" ContentType="application/vnd.openxmlformats-officedocument.themeOverrid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theme/themeOverride98.xml" ContentType="application/vnd.openxmlformats-officedocument.themeOverrid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theme/themeOverride99.xml" ContentType="application/vnd.openxmlformats-officedocument.themeOverrid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theme/themeOverride100.xml" ContentType="application/vnd.openxmlformats-officedocument.themeOverrid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theme/themeOverride101.xml" ContentType="application/vnd.openxmlformats-officedocument.themeOverrid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theme/themeOverride102.xml" ContentType="application/vnd.openxmlformats-officedocument.themeOverrid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theme/themeOverride103.xml" ContentType="application/vnd.openxmlformats-officedocument.themeOverrid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theme/themeOverride104.xml" ContentType="application/vnd.openxmlformats-officedocument.themeOverrid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theme/themeOverride105.xml" ContentType="application/vnd.openxmlformats-officedocument.themeOverride+xml"/>
  <Override PartName="/ppt/charts/chart107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theme/themeOverride106.xml" ContentType="application/vnd.openxmlformats-officedocument.themeOverride+xml"/>
  <Override PartName="/ppt/charts/chart108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theme/themeOverride107.xml" ContentType="application/vnd.openxmlformats-officedocument.themeOverride+xml"/>
  <Override PartName="/ppt/charts/chart109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theme/themeOverride108.xml" ContentType="application/vnd.openxmlformats-officedocument.themeOverride+xml"/>
  <Override PartName="/ppt/charts/chart110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theme/themeOverride109.xml" ContentType="application/vnd.openxmlformats-officedocument.themeOverride+xml"/>
  <Override PartName="/ppt/charts/chart111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theme/themeOverride110.xml" ContentType="application/vnd.openxmlformats-officedocument.themeOverride+xml"/>
  <Override PartName="/ppt/charts/chart112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theme/themeOverride111.xml" ContentType="application/vnd.openxmlformats-officedocument.themeOverride+xml"/>
  <Override PartName="/ppt/charts/chart113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theme/themeOverride112.xml" ContentType="application/vnd.openxmlformats-officedocument.themeOverride+xml"/>
  <Override PartName="/ppt/charts/chart114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theme/themeOverride113.xml" ContentType="application/vnd.openxmlformats-officedocument.themeOverride+xml"/>
  <Override PartName="/ppt/charts/chart115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theme/themeOverride114.xml" ContentType="application/vnd.openxmlformats-officedocument.themeOverride+xml"/>
  <Override PartName="/ppt/charts/chart116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theme/themeOverride115.xml" ContentType="application/vnd.openxmlformats-officedocument.themeOverride+xml"/>
  <Override PartName="/ppt/charts/chart117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theme/themeOverride116.xml" ContentType="application/vnd.openxmlformats-officedocument.themeOverride+xml"/>
  <Override PartName="/ppt/charts/chart118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theme/themeOverride117.xml" ContentType="application/vnd.openxmlformats-officedocument.themeOverride+xml"/>
  <Override PartName="/ppt/charts/chart119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theme/themeOverride118.xml" ContentType="application/vnd.openxmlformats-officedocument.themeOverride+xml"/>
  <Override PartName="/ppt/charts/chart120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theme/themeOverride119.xml" ContentType="application/vnd.openxmlformats-officedocument.themeOverride+xml"/>
  <Override PartName="/ppt/charts/chart121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theme/themeOverride120.xml" ContentType="application/vnd.openxmlformats-officedocument.themeOverride+xml"/>
  <Override PartName="/ppt/charts/chart122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theme/themeOverride121.xml" ContentType="application/vnd.openxmlformats-officedocument.themeOverride+xml"/>
  <Override PartName="/ppt/charts/chart123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theme/themeOverride122.xml" ContentType="application/vnd.openxmlformats-officedocument.themeOverride+xml"/>
  <Override PartName="/ppt/charts/chart124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theme/themeOverride123.xml" ContentType="application/vnd.openxmlformats-officedocument.themeOverride+xml"/>
  <Override PartName="/ppt/charts/chart125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theme/themeOverride124.xml" ContentType="application/vnd.openxmlformats-officedocument.themeOverride+xml"/>
  <Override PartName="/ppt/charts/chart126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theme/themeOverride125.xml" ContentType="application/vnd.openxmlformats-officedocument.themeOverride+xml"/>
  <Override PartName="/ppt/charts/chart127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theme/themeOverride126.xml" ContentType="application/vnd.openxmlformats-officedocument.themeOverride+xml"/>
  <Override PartName="/ppt/charts/chart128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theme/themeOverride127.xml" ContentType="application/vnd.openxmlformats-officedocument.themeOverride+xml"/>
  <Override PartName="/ppt/charts/chart129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theme/themeOverride128.xml" ContentType="application/vnd.openxmlformats-officedocument.themeOverride+xml"/>
  <Override PartName="/ppt/charts/chart130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theme/themeOverride129.xml" ContentType="application/vnd.openxmlformats-officedocument.themeOverride+xml"/>
  <Override PartName="/ppt/charts/chart131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theme/themeOverride130.xml" ContentType="application/vnd.openxmlformats-officedocument.themeOverride+xml"/>
  <Override PartName="/ppt/charts/chart132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theme/themeOverride131.xml" ContentType="application/vnd.openxmlformats-officedocument.themeOverride+xml"/>
  <Override PartName="/ppt/charts/chart133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theme/themeOverride132.xml" ContentType="application/vnd.openxmlformats-officedocument.themeOverride+xml"/>
  <Override PartName="/ppt/charts/chart134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theme/themeOverride133.xml" ContentType="application/vnd.openxmlformats-officedocument.themeOverride+xml"/>
  <Override PartName="/ppt/charts/chart135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theme/themeOverride134.xml" ContentType="application/vnd.openxmlformats-officedocument.themeOverride+xml"/>
  <Override PartName="/ppt/charts/chart136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theme/themeOverride135.xml" ContentType="application/vnd.openxmlformats-officedocument.themeOverride+xml"/>
  <Override PartName="/ppt/charts/chart137.xml" ContentType="application/vnd.openxmlformats-officedocument.drawingml.chart+xml"/>
  <Override PartName="/ppt/charts/style137.xml" ContentType="application/vnd.ms-office.chartstyle+xml"/>
  <Override PartName="/ppt/charts/colors137.xml" ContentType="application/vnd.ms-office.chartcolorstyle+xml"/>
  <Override PartName="/ppt/theme/themeOverride136.xml" ContentType="application/vnd.openxmlformats-officedocument.themeOverride+xml"/>
  <Override PartName="/ppt/charts/chart138.xml" ContentType="application/vnd.openxmlformats-officedocument.drawingml.chart+xml"/>
  <Override PartName="/ppt/charts/style138.xml" ContentType="application/vnd.ms-office.chartstyle+xml"/>
  <Override PartName="/ppt/charts/colors138.xml" ContentType="application/vnd.ms-office.chartcolorstyle+xml"/>
  <Override PartName="/ppt/theme/themeOverride137.xml" ContentType="application/vnd.openxmlformats-officedocument.themeOverride+xml"/>
  <Override PartName="/ppt/charts/chart139.xml" ContentType="application/vnd.openxmlformats-officedocument.drawingml.chart+xml"/>
  <Override PartName="/ppt/charts/style139.xml" ContentType="application/vnd.ms-office.chartstyle+xml"/>
  <Override PartName="/ppt/charts/colors139.xml" ContentType="application/vnd.ms-office.chartcolorstyle+xml"/>
  <Override PartName="/ppt/theme/themeOverride138.xml" ContentType="application/vnd.openxmlformats-officedocument.themeOverride+xml"/>
  <Override PartName="/ppt/charts/chart140.xml" ContentType="application/vnd.openxmlformats-officedocument.drawingml.chart+xml"/>
  <Override PartName="/ppt/charts/style140.xml" ContentType="application/vnd.ms-office.chartstyle+xml"/>
  <Override PartName="/ppt/charts/colors140.xml" ContentType="application/vnd.ms-office.chartcolorstyle+xml"/>
  <Override PartName="/ppt/theme/themeOverride139.xml" ContentType="application/vnd.openxmlformats-officedocument.themeOverride+xml"/>
  <Override PartName="/ppt/charts/chart141.xml" ContentType="application/vnd.openxmlformats-officedocument.drawingml.chart+xml"/>
  <Override PartName="/ppt/charts/style141.xml" ContentType="application/vnd.ms-office.chartstyle+xml"/>
  <Override PartName="/ppt/charts/colors141.xml" ContentType="application/vnd.ms-office.chartcolorstyle+xml"/>
  <Override PartName="/ppt/theme/themeOverride140.xml" ContentType="application/vnd.openxmlformats-officedocument.themeOverride+xml"/>
  <Override PartName="/ppt/charts/chart142.xml" ContentType="application/vnd.openxmlformats-officedocument.drawingml.chart+xml"/>
  <Override PartName="/ppt/charts/style142.xml" ContentType="application/vnd.ms-office.chartstyle+xml"/>
  <Override PartName="/ppt/charts/colors142.xml" ContentType="application/vnd.ms-office.chartcolorstyle+xml"/>
  <Override PartName="/ppt/theme/themeOverride141.xml" ContentType="application/vnd.openxmlformats-officedocument.themeOverride+xml"/>
  <Override PartName="/ppt/charts/chart143.xml" ContentType="application/vnd.openxmlformats-officedocument.drawingml.chart+xml"/>
  <Override PartName="/ppt/charts/style143.xml" ContentType="application/vnd.ms-office.chartstyle+xml"/>
  <Override PartName="/ppt/charts/colors143.xml" ContentType="application/vnd.ms-office.chartcolorstyle+xml"/>
  <Override PartName="/ppt/theme/themeOverride142.xml" ContentType="application/vnd.openxmlformats-officedocument.themeOverride+xml"/>
  <Override PartName="/ppt/charts/chart144.xml" ContentType="application/vnd.openxmlformats-officedocument.drawingml.chart+xml"/>
  <Override PartName="/ppt/charts/style144.xml" ContentType="application/vnd.ms-office.chartstyle+xml"/>
  <Override PartName="/ppt/charts/colors144.xml" ContentType="application/vnd.ms-office.chartcolorstyle+xml"/>
  <Override PartName="/ppt/theme/themeOverride143.xml" ContentType="application/vnd.openxmlformats-officedocument.themeOverride+xml"/>
  <Override PartName="/ppt/charts/chart145.xml" ContentType="application/vnd.openxmlformats-officedocument.drawingml.chart+xml"/>
  <Override PartName="/ppt/charts/style145.xml" ContentType="application/vnd.ms-office.chartstyle+xml"/>
  <Override PartName="/ppt/charts/colors145.xml" ContentType="application/vnd.ms-office.chartcolorstyle+xml"/>
  <Override PartName="/ppt/theme/themeOverride144.xml" ContentType="application/vnd.openxmlformats-officedocument.themeOverride+xml"/>
  <Override PartName="/ppt/charts/chart146.xml" ContentType="application/vnd.openxmlformats-officedocument.drawingml.chart+xml"/>
  <Override PartName="/ppt/charts/style146.xml" ContentType="application/vnd.ms-office.chartstyle+xml"/>
  <Override PartName="/ppt/charts/colors146.xml" ContentType="application/vnd.ms-office.chartcolorstyle+xml"/>
  <Override PartName="/ppt/theme/themeOverride145.xml" ContentType="application/vnd.openxmlformats-officedocument.themeOverride+xml"/>
  <Override PartName="/ppt/charts/chart147.xml" ContentType="application/vnd.openxmlformats-officedocument.drawingml.chart+xml"/>
  <Override PartName="/ppt/charts/style147.xml" ContentType="application/vnd.ms-office.chartstyle+xml"/>
  <Override PartName="/ppt/charts/colors147.xml" ContentType="application/vnd.ms-office.chartcolorstyle+xml"/>
  <Override PartName="/ppt/theme/themeOverride146.xml" ContentType="application/vnd.openxmlformats-officedocument.themeOverride+xml"/>
  <Override PartName="/ppt/charts/chart148.xml" ContentType="application/vnd.openxmlformats-officedocument.drawingml.chart+xml"/>
  <Override PartName="/ppt/charts/style148.xml" ContentType="application/vnd.ms-office.chartstyle+xml"/>
  <Override PartName="/ppt/charts/colors148.xml" ContentType="application/vnd.ms-office.chartcolorstyle+xml"/>
  <Override PartName="/ppt/theme/themeOverride147.xml" ContentType="application/vnd.openxmlformats-officedocument.themeOverride+xml"/>
  <Override PartName="/ppt/charts/chart149.xml" ContentType="application/vnd.openxmlformats-officedocument.drawingml.chart+xml"/>
  <Override PartName="/ppt/charts/style149.xml" ContentType="application/vnd.ms-office.chartstyle+xml"/>
  <Override PartName="/ppt/charts/colors149.xml" ContentType="application/vnd.ms-office.chartcolorstyle+xml"/>
  <Override PartName="/ppt/theme/themeOverride148.xml" ContentType="application/vnd.openxmlformats-officedocument.themeOverride+xml"/>
  <Override PartName="/ppt/charts/chart150.xml" ContentType="application/vnd.openxmlformats-officedocument.drawingml.chart+xml"/>
  <Override PartName="/ppt/charts/style150.xml" ContentType="application/vnd.ms-office.chartstyle+xml"/>
  <Override PartName="/ppt/charts/colors150.xml" ContentType="application/vnd.ms-office.chartcolorstyle+xml"/>
  <Override PartName="/ppt/theme/themeOverride149.xml" ContentType="application/vnd.openxmlformats-officedocument.themeOverride+xml"/>
  <Override PartName="/ppt/charts/chart151.xml" ContentType="application/vnd.openxmlformats-officedocument.drawingml.chart+xml"/>
  <Override PartName="/ppt/charts/style151.xml" ContentType="application/vnd.ms-office.chartstyle+xml"/>
  <Override PartName="/ppt/charts/colors151.xml" ContentType="application/vnd.ms-office.chartcolorstyle+xml"/>
  <Override PartName="/ppt/theme/themeOverride150.xml" ContentType="application/vnd.openxmlformats-officedocument.themeOverride+xml"/>
  <Override PartName="/ppt/charts/chart152.xml" ContentType="application/vnd.openxmlformats-officedocument.drawingml.chart+xml"/>
  <Override PartName="/ppt/charts/style152.xml" ContentType="application/vnd.ms-office.chartstyle+xml"/>
  <Override PartName="/ppt/charts/colors152.xml" ContentType="application/vnd.ms-office.chartcolorstyle+xml"/>
  <Override PartName="/ppt/theme/themeOverride151.xml" ContentType="application/vnd.openxmlformats-officedocument.themeOverride+xml"/>
  <Override PartName="/ppt/charts/chart153.xml" ContentType="application/vnd.openxmlformats-officedocument.drawingml.chart+xml"/>
  <Override PartName="/ppt/charts/style153.xml" ContentType="application/vnd.ms-office.chartstyle+xml"/>
  <Override PartName="/ppt/charts/colors153.xml" ContentType="application/vnd.ms-office.chartcolorstyle+xml"/>
  <Override PartName="/ppt/theme/themeOverride152.xml" ContentType="application/vnd.openxmlformats-officedocument.themeOverride+xml"/>
  <Override PartName="/ppt/charts/chart154.xml" ContentType="application/vnd.openxmlformats-officedocument.drawingml.chart+xml"/>
  <Override PartName="/ppt/charts/style154.xml" ContentType="application/vnd.ms-office.chartstyle+xml"/>
  <Override PartName="/ppt/charts/colors154.xml" ContentType="application/vnd.ms-office.chartcolorstyle+xml"/>
  <Override PartName="/ppt/theme/themeOverride153.xml" ContentType="application/vnd.openxmlformats-officedocument.themeOverride+xml"/>
  <Override PartName="/ppt/charts/chart155.xml" ContentType="application/vnd.openxmlformats-officedocument.drawingml.chart+xml"/>
  <Override PartName="/ppt/charts/style155.xml" ContentType="application/vnd.ms-office.chartstyle+xml"/>
  <Override PartName="/ppt/charts/colors155.xml" ContentType="application/vnd.ms-office.chartcolorstyle+xml"/>
  <Override PartName="/ppt/theme/themeOverride154.xml" ContentType="application/vnd.openxmlformats-officedocument.themeOverride+xml"/>
  <Override PartName="/ppt/charts/chart156.xml" ContentType="application/vnd.openxmlformats-officedocument.drawingml.chart+xml"/>
  <Override PartName="/ppt/charts/style156.xml" ContentType="application/vnd.ms-office.chartstyle+xml"/>
  <Override PartName="/ppt/charts/colors156.xml" ContentType="application/vnd.ms-office.chartcolorstyle+xml"/>
  <Override PartName="/ppt/theme/themeOverride155.xml" ContentType="application/vnd.openxmlformats-officedocument.themeOverride+xml"/>
  <Override PartName="/ppt/charts/chart157.xml" ContentType="application/vnd.openxmlformats-officedocument.drawingml.chart+xml"/>
  <Override PartName="/ppt/charts/style157.xml" ContentType="application/vnd.ms-office.chartstyle+xml"/>
  <Override PartName="/ppt/charts/colors157.xml" ContentType="application/vnd.ms-office.chartcolorstyle+xml"/>
  <Override PartName="/ppt/theme/themeOverride156.xml" ContentType="application/vnd.openxmlformats-officedocument.themeOverride+xml"/>
  <Override PartName="/ppt/charts/chart158.xml" ContentType="application/vnd.openxmlformats-officedocument.drawingml.chart+xml"/>
  <Override PartName="/ppt/charts/style158.xml" ContentType="application/vnd.ms-office.chartstyle+xml"/>
  <Override PartName="/ppt/charts/colors158.xml" ContentType="application/vnd.ms-office.chartcolorstyle+xml"/>
  <Override PartName="/ppt/theme/themeOverride157.xml" ContentType="application/vnd.openxmlformats-officedocument.themeOverride+xml"/>
  <Override PartName="/ppt/charts/chart159.xml" ContentType="application/vnd.openxmlformats-officedocument.drawingml.chart+xml"/>
  <Override PartName="/ppt/charts/style159.xml" ContentType="application/vnd.ms-office.chartstyle+xml"/>
  <Override PartName="/ppt/charts/colors159.xml" ContentType="application/vnd.ms-office.chartcolorstyle+xml"/>
  <Override PartName="/ppt/theme/themeOverride158.xml" ContentType="application/vnd.openxmlformats-officedocument.themeOverride+xml"/>
  <Override PartName="/ppt/charts/chart160.xml" ContentType="application/vnd.openxmlformats-officedocument.drawingml.chart+xml"/>
  <Override PartName="/ppt/charts/style160.xml" ContentType="application/vnd.ms-office.chartstyle+xml"/>
  <Override PartName="/ppt/charts/colors160.xml" ContentType="application/vnd.ms-office.chartcolorstyle+xml"/>
  <Override PartName="/ppt/theme/themeOverride159.xml" ContentType="application/vnd.openxmlformats-officedocument.themeOverride+xml"/>
  <Override PartName="/ppt/charts/chart161.xml" ContentType="application/vnd.openxmlformats-officedocument.drawingml.chart+xml"/>
  <Override PartName="/ppt/charts/style161.xml" ContentType="application/vnd.ms-office.chartstyle+xml"/>
  <Override PartName="/ppt/charts/colors161.xml" ContentType="application/vnd.ms-office.chartcolorstyle+xml"/>
  <Override PartName="/ppt/theme/themeOverride160.xml" ContentType="application/vnd.openxmlformats-officedocument.themeOverride+xml"/>
  <Override PartName="/ppt/charts/chart162.xml" ContentType="application/vnd.openxmlformats-officedocument.drawingml.chart+xml"/>
  <Override PartName="/ppt/charts/style162.xml" ContentType="application/vnd.ms-office.chartstyle+xml"/>
  <Override PartName="/ppt/charts/colors162.xml" ContentType="application/vnd.ms-office.chartcolorstyle+xml"/>
  <Override PartName="/ppt/theme/themeOverride161.xml" ContentType="application/vnd.openxmlformats-officedocument.themeOverride+xml"/>
  <Override PartName="/ppt/charts/chart163.xml" ContentType="application/vnd.openxmlformats-officedocument.drawingml.chart+xml"/>
  <Override PartName="/ppt/charts/style163.xml" ContentType="application/vnd.ms-office.chartstyle+xml"/>
  <Override PartName="/ppt/charts/colors163.xml" ContentType="application/vnd.ms-office.chartcolorstyle+xml"/>
  <Override PartName="/ppt/theme/themeOverride162.xml" ContentType="application/vnd.openxmlformats-officedocument.themeOverride+xml"/>
  <Override PartName="/ppt/charts/chart164.xml" ContentType="application/vnd.openxmlformats-officedocument.drawingml.chart+xml"/>
  <Override PartName="/ppt/charts/style164.xml" ContentType="application/vnd.ms-office.chartstyle+xml"/>
  <Override PartName="/ppt/charts/colors164.xml" ContentType="application/vnd.ms-office.chartcolorstyle+xml"/>
  <Override PartName="/ppt/theme/themeOverride163.xml" ContentType="application/vnd.openxmlformats-officedocument.themeOverride+xml"/>
  <Override PartName="/ppt/charts/chart165.xml" ContentType="application/vnd.openxmlformats-officedocument.drawingml.chart+xml"/>
  <Override PartName="/ppt/charts/style165.xml" ContentType="application/vnd.ms-office.chartstyle+xml"/>
  <Override PartName="/ppt/charts/colors165.xml" ContentType="application/vnd.ms-office.chartcolorstyle+xml"/>
  <Override PartName="/ppt/theme/themeOverride16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50"/>
  </p:notesMasterIdLst>
  <p:sldIdLst>
    <p:sldId id="256" r:id="rId2"/>
    <p:sldId id="265" r:id="rId3"/>
    <p:sldId id="313" r:id="rId4"/>
    <p:sldId id="314" r:id="rId5"/>
    <p:sldId id="315" r:id="rId6"/>
    <p:sldId id="316" r:id="rId7"/>
    <p:sldId id="318" r:id="rId8"/>
    <p:sldId id="317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19" r:id="rId17"/>
    <p:sldId id="327" r:id="rId18"/>
    <p:sldId id="328" r:id="rId19"/>
    <p:sldId id="329" r:id="rId20"/>
    <p:sldId id="353" r:id="rId21"/>
    <p:sldId id="354" r:id="rId22"/>
    <p:sldId id="355" r:id="rId23"/>
    <p:sldId id="356" r:id="rId24"/>
    <p:sldId id="357" r:id="rId25"/>
    <p:sldId id="358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1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7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2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7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3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9.xml"/><Relationship Id="rId2" Type="http://schemas.microsoft.com/office/2011/relationships/chartColorStyle" Target="colors100.xml"/><Relationship Id="rId1" Type="http://schemas.microsoft.com/office/2011/relationships/chartStyle" Target="style10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0.xml"/><Relationship Id="rId2" Type="http://schemas.microsoft.com/office/2011/relationships/chartColorStyle" Target="colors101.xml"/><Relationship Id="rId1" Type="http://schemas.microsoft.com/office/2011/relationships/chartStyle" Target="style10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1.xml"/><Relationship Id="rId2" Type="http://schemas.microsoft.com/office/2011/relationships/chartColorStyle" Target="colors102.xml"/><Relationship Id="rId1" Type="http://schemas.microsoft.com/office/2011/relationships/chartStyle" Target="style10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2.xml"/><Relationship Id="rId2" Type="http://schemas.microsoft.com/office/2011/relationships/chartColorStyle" Target="colors103.xml"/><Relationship Id="rId1" Type="http://schemas.microsoft.com/office/2011/relationships/chartStyle" Target="style10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3.xml"/><Relationship Id="rId2" Type="http://schemas.microsoft.com/office/2011/relationships/chartColorStyle" Target="colors104.xml"/><Relationship Id="rId1" Type="http://schemas.microsoft.com/office/2011/relationships/chartStyle" Target="style10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4.xml"/><Relationship Id="rId2" Type="http://schemas.microsoft.com/office/2011/relationships/chartColorStyle" Target="colors105.xml"/><Relationship Id="rId1" Type="http://schemas.microsoft.com/office/2011/relationships/chartStyle" Target="style10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5.xml"/><Relationship Id="rId2" Type="http://schemas.microsoft.com/office/2011/relationships/chartColorStyle" Target="colors106.xml"/><Relationship Id="rId1" Type="http://schemas.microsoft.com/office/2011/relationships/chartStyle" Target="style10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6.xml"/><Relationship Id="rId2" Type="http://schemas.microsoft.com/office/2011/relationships/chartColorStyle" Target="colors107.xml"/><Relationship Id="rId1" Type="http://schemas.microsoft.com/office/2011/relationships/chartStyle" Target="style10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7.xml"/><Relationship Id="rId2" Type="http://schemas.microsoft.com/office/2011/relationships/chartColorStyle" Target="colors108.xml"/><Relationship Id="rId1" Type="http://schemas.microsoft.com/office/2011/relationships/chartStyle" Target="style10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8.xml"/><Relationship Id="rId2" Type="http://schemas.microsoft.com/office/2011/relationships/chartColorStyle" Target="colors109.xml"/><Relationship Id="rId1" Type="http://schemas.microsoft.com/office/2011/relationships/chartStyle" Target="style10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9.xml"/><Relationship Id="rId2" Type="http://schemas.microsoft.com/office/2011/relationships/chartColorStyle" Target="colors110.xml"/><Relationship Id="rId1" Type="http://schemas.microsoft.com/office/2011/relationships/chartStyle" Target="style11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0.xml"/><Relationship Id="rId2" Type="http://schemas.microsoft.com/office/2011/relationships/chartColorStyle" Target="colors111.xml"/><Relationship Id="rId1" Type="http://schemas.microsoft.com/office/2011/relationships/chartStyle" Target="style11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1.xml"/><Relationship Id="rId2" Type="http://schemas.microsoft.com/office/2011/relationships/chartColorStyle" Target="colors112.xml"/><Relationship Id="rId1" Type="http://schemas.microsoft.com/office/2011/relationships/chartStyle" Target="style11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2.xml"/><Relationship Id="rId2" Type="http://schemas.microsoft.com/office/2011/relationships/chartColorStyle" Target="colors113.xml"/><Relationship Id="rId1" Type="http://schemas.microsoft.com/office/2011/relationships/chartStyle" Target="style11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3.xml"/><Relationship Id="rId2" Type="http://schemas.microsoft.com/office/2011/relationships/chartColorStyle" Target="colors114.xml"/><Relationship Id="rId1" Type="http://schemas.microsoft.com/office/2011/relationships/chartStyle" Target="style11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4.xml"/><Relationship Id="rId2" Type="http://schemas.microsoft.com/office/2011/relationships/chartColorStyle" Target="colors115.xml"/><Relationship Id="rId1" Type="http://schemas.microsoft.com/office/2011/relationships/chartStyle" Target="style11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5.xml"/><Relationship Id="rId2" Type="http://schemas.microsoft.com/office/2011/relationships/chartColorStyle" Target="colors116.xml"/><Relationship Id="rId1" Type="http://schemas.microsoft.com/office/2011/relationships/chartStyle" Target="style11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6.xml"/><Relationship Id="rId2" Type="http://schemas.microsoft.com/office/2011/relationships/chartColorStyle" Target="colors117.xml"/><Relationship Id="rId1" Type="http://schemas.microsoft.com/office/2011/relationships/chartStyle" Target="style11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7.xml"/><Relationship Id="rId2" Type="http://schemas.microsoft.com/office/2011/relationships/chartColorStyle" Target="colors118.xml"/><Relationship Id="rId1" Type="http://schemas.microsoft.com/office/2011/relationships/chartStyle" Target="style11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8.xml"/><Relationship Id="rId2" Type="http://schemas.microsoft.com/office/2011/relationships/chartColorStyle" Target="colors119.xml"/><Relationship Id="rId1" Type="http://schemas.microsoft.com/office/2011/relationships/chartStyle" Target="style11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9.xml"/><Relationship Id="rId2" Type="http://schemas.microsoft.com/office/2011/relationships/chartColorStyle" Target="colors120.xml"/><Relationship Id="rId1" Type="http://schemas.microsoft.com/office/2011/relationships/chartStyle" Target="style12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0.xml"/><Relationship Id="rId2" Type="http://schemas.microsoft.com/office/2011/relationships/chartColorStyle" Target="colors121.xml"/><Relationship Id="rId1" Type="http://schemas.microsoft.com/office/2011/relationships/chartStyle" Target="style12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1.xml"/><Relationship Id="rId2" Type="http://schemas.microsoft.com/office/2011/relationships/chartColorStyle" Target="colors122.xml"/><Relationship Id="rId1" Type="http://schemas.microsoft.com/office/2011/relationships/chartStyle" Target="style12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2.xml"/><Relationship Id="rId2" Type="http://schemas.microsoft.com/office/2011/relationships/chartColorStyle" Target="colors123.xml"/><Relationship Id="rId1" Type="http://schemas.microsoft.com/office/2011/relationships/chartStyle" Target="style12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3.xml"/><Relationship Id="rId2" Type="http://schemas.microsoft.com/office/2011/relationships/chartColorStyle" Target="colors124.xml"/><Relationship Id="rId1" Type="http://schemas.microsoft.com/office/2011/relationships/chartStyle" Target="style12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4.xml"/><Relationship Id="rId2" Type="http://schemas.microsoft.com/office/2011/relationships/chartColorStyle" Target="colors125.xml"/><Relationship Id="rId1" Type="http://schemas.microsoft.com/office/2011/relationships/chartStyle" Target="style12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5.xml"/><Relationship Id="rId2" Type="http://schemas.microsoft.com/office/2011/relationships/chartColorStyle" Target="colors126.xml"/><Relationship Id="rId1" Type="http://schemas.microsoft.com/office/2011/relationships/chartStyle" Target="style12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7.%20General%20Bulgarian%20Language%20A1%20-%20A2%20%20Dental%20Medicine_&#1052;.xlsx" TargetMode="Externa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6.xml"/><Relationship Id="rId2" Type="http://schemas.microsoft.com/office/2011/relationships/chartColorStyle" Target="colors127.xml"/><Relationship Id="rId1" Type="http://schemas.microsoft.com/office/2011/relationships/chartStyle" Target="style12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7.xml"/><Relationship Id="rId2" Type="http://schemas.microsoft.com/office/2011/relationships/chartColorStyle" Target="colors128.xml"/><Relationship Id="rId1" Type="http://schemas.microsoft.com/office/2011/relationships/chartStyle" Target="style12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8.xml"/><Relationship Id="rId2" Type="http://schemas.microsoft.com/office/2011/relationships/chartColorStyle" Target="colors129.xml"/><Relationship Id="rId1" Type="http://schemas.microsoft.com/office/2011/relationships/chartStyle" Target="style12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9.xml"/><Relationship Id="rId2" Type="http://schemas.microsoft.com/office/2011/relationships/chartColorStyle" Target="colors130.xml"/><Relationship Id="rId1" Type="http://schemas.microsoft.com/office/2011/relationships/chartStyle" Target="style13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0.xml"/><Relationship Id="rId2" Type="http://schemas.microsoft.com/office/2011/relationships/chartColorStyle" Target="colors131.xml"/><Relationship Id="rId1" Type="http://schemas.microsoft.com/office/2011/relationships/chartStyle" Target="style13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1.xml"/><Relationship Id="rId2" Type="http://schemas.microsoft.com/office/2011/relationships/chartColorStyle" Target="colors132.xml"/><Relationship Id="rId1" Type="http://schemas.microsoft.com/office/2011/relationships/chartStyle" Target="style13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2.xml"/><Relationship Id="rId2" Type="http://schemas.microsoft.com/office/2011/relationships/chartColorStyle" Target="colors133.xml"/><Relationship Id="rId1" Type="http://schemas.microsoft.com/office/2011/relationships/chartStyle" Target="style13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3.xml"/><Relationship Id="rId2" Type="http://schemas.microsoft.com/office/2011/relationships/chartColorStyle" Target="colors134.xml"/><Relationship Id="rId1" Type="http://schemas.microsoft.com/office/2011/relationships/chartStyle" Target="style13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4.xml"/><Relationship Id="rId2" Type="http://schemas.microsoft.com/office/2011/relationships/chartColorStyle" Target="colors135.xml"/><Relationship Id="rId1" Type="http://schemas.microsoft.com/office/2011/relationships/chartStyle" Target="style13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5.xml"/><Relationship Id="rId2" Type="http://schemas.microsoft.com/office/2011/relationships/chartColorStyle" Target="colors136.xml"/><Relationship Id="rId1" Type="http://schemas.microsoft.com/office/2011/relationships/chartStyle" Target="style13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6.xml"/><Relationship Id="rId2" Type="http://schemas.microsoft.com/office/2011/relationships/chartColorStyle" Target="colors137.xml"/><Relationship Id="rId1" Type="http://schemas.microsoft.com/office/2011/relationships/chartStyle" Target="style13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7.xml"/><Relationship Id="rId2" Type="http://schemas.microsoft.com/office/2011/relationships/chartColorStyle" Target="colors138.xml"/><Relationship Id="rId1" Type="http://schemas.microsoft.com/office/2011/relationships/chartStyle" Target="style13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8.xml"/><Relationship Id="rId2" Type="http://schemas.microsoft.com/office/2011/relationships/chartColorStyle" Target="colors139.xml"/><Relationship Id="rId1" Type="http://schemas.microsoft.com/office/2011/relationships/chartStyle" Target="style13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9.xml"/><Relationship Id="rId2" Type="http://schemas.microsoft.com/office/2011/relationships/chartColorStyle" Target="colors140.xml"/><Relationship Id="rId1" Type="http://schemas.microsoft.com/office/2011/relationships/chartStyle" Target="style14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0.xml"/><Relationship Id="rId2" Type="http://schemas.microsoft.com/office/2011/relationships/chartColorStyle" Target="colors141.xml"/><Relationship Id="rId1" Type="http://schemas.microsoft.com/office/2011/relationships/chartStyle" Target="style14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1.xml"/><Relationship Id="rId2" Type="http://schemas.microsoft.com/office/2011/relationships/chartColorStyle" Target="colors142.xml"/><Relationship Id="rId1" Type="http://schemas.microsoft.com/office/2011/relationships/chartStyle" Target="style14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2.xml"/><Relationship Id="rId2" Type="http://schemas.microsoft.com/office/2011/relationships/chartColorStyle" Target="colors143.xml"/><Relationship Id="rId1" Type="http://schemas.microsoft.com/office/2011/relationships/chartStyle" Target="style14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3.xml"/><Relationship Id="rId2" Type="http://schemas.microsoft.com/office/2011/relationships/chartColorStyle" Target="colors144.xml"/><Relationship Id="rId1" Type="http://schemas.microsoft.com/office/2011/relationships/chartStyle" Target="style14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4.xml"/><Relationship Id="rId2" Type="http://schemas.microsoft.com/office/2011/relationships/chartColorStyle" Target="colors145.xml"/><Relationship Id="rId1" Type="http://schemas.microsoft.com/office/2011/relationships/chartStyle" Target="style14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5.xml"/><Relationship Id="rId2" Type="http://schemas.microsoft.com/office/2011/relationships/chartColorStyle" Target="colors146.xml"/><Relationship Id="rId1" Type="http://schemas.microsoft.com/office/2011/relationships/chartStyle" Target="style14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6.xml"/><Relationship Id="rId2" Type="http://schemas.microsoft.com/office/2011/relationships/chartColorStyle" Target="colors147.xml"/><Relationship Id="rId1" Type="http://schemas.microsoft.com/office/2011/relationships/chartStyle" Target="style14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8.%20General%20Bulgarian%20Language%20B1%20-%20B2%20%20Dental%20Medicine_&#1052;.xlsx" TargetMode="Externa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7.xml"/><Relationship Id="rId2" Type="http://schemas.microsoft.com/office/2011/relationships/chartColorStyle" Target="colors148.xml"/><Relationship Id="rId1" Type="http://schemas.microsoft.com/office/2011/relationships/chartStyle" Target="style14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8.xml"/><Relationship Id="rId2" Type="http://schemas.microsoft.com/office/2011/relationships/chartColorStyle" Target="colors149.xml"/><Relationship Id="rId1" Type="http://schemas.microsoft.com/office/2011/relationships/chartStyle" Target="style14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9.xml"/><Relationship Id="rId2" Type="http://schemas.microsoft.com/office/2011/relationships/chartColorStyle" Target="colors150.xml"/><Relationship Id="rId1" Type="http://schemas.microsoft.com/office/2011/relationships/chartStyle" Target="style15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0.xml"/><Relationship Id="rId2" Type="http://schemas.microsoft.com/office/2011/relationships/chartColorStyle" Target="colors151.xml"/><Relationship Id="rId1" Type="http://schemas.microsoft.com/office/2011/relationships/chartStyle" Target="style15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1.xml"/><Relationship Id="rId2" Type="http://schemas.microsoft.com/office/2011/relationships/chartColorStyle" Target="colors152.xml"/><Relationship Id="rId1" Type="http://schemas.microsoft.com/office/2011/relationships/chartStyle" Target="style15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2.xml"/><Relationship Id="rId2" Type="http://schemas.microsoft.com/office/2011/relationships/chartColorStyle" Target="colors153.xml"/><Relationship Id="rId1" Type="http://schemas.microsoft.com/office/2011/relationships/chartStyle" Target="style15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3.xml"/><Relationship Id="rId2" Type="http://schemas.microsoft.com/office/2011/relationships/chartColorStyle" Target="colors154.xml"/><Relationship Id="rId1" Type="http://schemas.microsoft.com/office/2011/relationships/chartStyle" Target="style15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4.xml"/><Relationship Id="rId2" Type="http://schemas.microsoft.com/office/2011/relationships/chartColorStyle" Target="colors155.xml"/><Relationship Id="rId1" Type="http://schemas.microsoft.com/office/2011/relationships/chartStyle" Target="style15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5.xml"/><Relationship Id="rId2" Type="http://schemas.microsoft.com/office/2011/relationships/chartColorStyle" Target="colors156.xml"/><Relationship Id="rId1" Type="http://schemas.microsoft.com/office/2011/relationships/chartStyle" Target="style15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6.xml"/><Relationship Id="rId2" Type="http://schemas.microsoft.com/office/2011/relationships/chartColorStyle" Target="colors157.xml"/><Relationship Id="rId1" Type="http://schemas.microsoft.com/office/2011/relationships/chartStyle" Target="style15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7.xml"/><Relationship Id="rId2" Type="http://schemas.microsoft.com/office/2011/relationships/chartColorStyle" Target="colors158.xml"/><Relationship Id="rId1" Type="http://schemas.microsoft.com/office/2011/relationships/chartStyle" Target="style15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8.xml"/><Relationship Id="rId2" Type="http://schemas.microsoft.com/office/2011/relationships/chartColorStyle" Target="colors159.xml"/><Relationship Id="rId1" Type="http://schemas.microsoft.com/office/2011/relationships/chartStyle" Target="style15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1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9.xml"/><Relationship Id="rId2" Type="http://schemas.microsoft.com/office/2011/relationships/chartColorStyle" Target="colors160.xml"/><Relationship Id="rId1" Type="http://schemas.microsoft.com/office/2011/relationships/chartStyle" Target="style16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0.xml"/><Relationship Id="rId2" Type="http://schemas.microsoft.com/office/2011/relationships/chartColorStyle" Target="colors161.xml"/><Relationship Id="rId1" Type="http://schemas.microsoft.com/office/2011/relationships/chartStyle" Target="style16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1.xml"/><Relationship Id="rId2" Type="http://schemas.microsoft.com/office/2011/relationships/chartColorStyle" Target="colors162.xml"/><Relationship Id="rId1" Type="http://schemas.microsoft.com/office/2011/relationships/chartStyle" Target="style16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2.xml"/><Relationship Id="rId2" Type="http://schemas.microsoft.com/office/2011/relationships/chartColorStyle" Target="colors163.xml"/><Relationship Id="rId1" Type="http://schemas.microsoft.com/office/2011/relationships/chartStyle" Target="style16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3.xml"/><Relationship Id="rId2" Type="http://schemas.microsoft.com/office/2011/relationships/chartColorStyle" Target="colors164.xml"/><Relationship Id="rId1" Type="http://schemas.microsoft.com/office/2011/relationships/chartStyle" Target="style16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4.xml"/><Relationship Id="rId2" Type="http://schemas.microsoft.com/office/2011/relationships/chartColorStyle" Target="colors165.xml"/><Relationship Id="rId1" Type="http://schemas.microsoft.com/office/2011/relationships/chartStyle" Target="style16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21.%20&#1041;&#1098;&#1083;&#1075;&#1072;&#1088;&#1089;&#1082;&#1080;%20&#1077;&#1079;&#1080;&#1082;%20-%20&#1076;&#1077;&#1085;&#1090;&#1072;&#1083;&#1085;&#1072;%20&#1082;&#1086;&#1084;&#1091;&#1085;&#1080;&#1082;&#1072;&#1094;&#1080;&#1103;_&#1057;&#1048;&#1044;%20%20&#1089;&#1087;&#1077;&#1094;.%20&#1044;&#1077;&#1085;&#1090;&#1072;&#1083;&#1085;&#1072;%20&#1084;&#1077;&#1076;&#1080;&#1094;&#1080;&#1085;&#1072;_&#1052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.%20General%20Bulgarian%20Language%20A1%20-%20A2_electives%20%20Medicine_&#1052;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Halil\Desktop\&#1054;&#1073;&#1088;&#1072;&#1073;&#1086;&#1090;&#1077;&#1085;&#1080;%20&#1072;&#1085;&#1082;&#1077;&#1090;&#1080;\Anketi%2023-24\Anketa%20BE%20-%20&#1086;&#1090;&#1074;&#1086;&#1088;&#1077;&#1085;&#1080;%20&#1074;&#1098;&#1087;&#1088;&#1086;&#1089;&#1080;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Halil\Desktop\&#1054;&#1073;&#1088;&#1072;&#1073;&#1086;&#1090;&#1077;&#1085;&#1080;%20&#1072;&#1085;&#1082;&#1077;&#1090;&#1080;\Anketi%2023-24\Anketa%20BE%20-%20&#1086;&#1090;&#1074;&#1086;&#1088;&#1077;&#1085;&#1080;%20&#1074;&#1098;&#1087;&#1088;&#1086;&#1089;&#1080;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2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3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4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5.xm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6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7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8.xm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9.xm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0.xm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1.xml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2.xm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8.%20General%20Bulgarian%20Language%20&#1042;1%20-%20&#1042;2_electives%20%20Medicine_&#1052;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3.xml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4.xml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5.xml"/><Relationship Id="rId2" Type="http://schemas.microsoft.com/office/2011/relationships/chartColorStyle" Target="colors66.xml"/><Relationship Id="rId1" Type="http://schemas.microsoft.com/office/2011/relationships/chartStyle" Target="style6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6.xml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7.xml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8.xml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9.xml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0.xml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1.xml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2.xml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3.xml"/><Relationship Id="rId2" Type="http://schemas.microsoft.com/office/2011/relationships/chartColorStyle" Target="colors74.xml"/><Relationship Id="rId1" Type="http://schemas.microsoft.com/office/2011/relationships/chartStyle" Target="style7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4.xml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5.xml"/><Relationship Id="rId2" Type="http://schemas.microsoft.com/office/2011/relationships/chartColorStyle" Target="colors76.xml"/><Relationship Id="rId1" Type="http://schemas.microsoft.com/office/2011/relationships/chartStyle" Target="style7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6.xml"/><Relationship Id="rId2" Type="http://schemas.microsoft.com/office/2011/relationships/chartColorStyle" Target="colors77.xml"/><Relationship Id="rId1" Type="http://schemas.microsoft.com/office/2011/relationships/chartStyle" Target="style7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7.xml"/><Relationship Id="rId2" Type="http://schemas.microsoft.com/office/2011/relationships/chartColorStyle" Target="colors78.xml"/><Relationship Id="rId1" Type="http://schemas.microsoft.com/office/2011/relationships/chartStyle" Target="style7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8.xml"/><Relationship Id="rId2" Type="http://schemas.microsoft.com/office/2011/relationships/chartColorStyle" Target="colors79.xml"/><Relationship Id="rId1" Type="http://schemas.microsoft.com/office/2011/relationships/chartStyle" Target="style7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9.xml"/><Relationship Id="rId2" Type="http://schemas.microsoft.com/office/2011/relationships/chartColorStyle" Target="colors80.xml"/><Relationship Id="rId1" Type="http://schemas.microsoft.com/office/2011/relationships/chartStyle" Target="style8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0.xml"/><Relationship Id="rId2" Type="http://schemas.microsoft.com/office/2011/relationships/chartColorStyle" Target="colors81.xml"/><Relationship Id="rId1" Type="http://schemas.microsoft.com/office/2011/relationships/chartStyle" Target="style8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1.xml"/><Relationship Id="rId2" Type="http://schemas.microsoft.com/office/2011/relationships/chartColorStyle" Target="colors82.xml"/><Relationship Id="rId1" Type="http://schemas.microsoft.com/office/2011/relationships/chartStyle" Target="style8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2.xml"/><Relationship Id="rId2" Type="http://schemas.microsoft.com/office/2011/relationships/chartColorStyle" Target="colors83.xml"/><Relationship Id="rId1" Type="http://schemas.microsoft.com/office/2011/relationships/chartStyle" Target="style8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3.xml"/><Relationship Id="rId2" Type="http://schemas.microsoft.com/office/2011/relationships/chartColorStyle" Target="colors84.xml"/><Relationship Id="rId1" Type="http://schemas.microsoft.com/office/2011/relationships/chartStyle" Target="style8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76.%20Terminology%20and%20Communication%20in%20Medical%20Practice%20%20Medicine_M.xlsx" TargetMode="Externa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4.xml"/><Relationship Id="rId2" Type="http://schemas.microsoft.com/office/2011/relationships/chartColorStyle" Target="colors85.xml"/><Relationship Id="rId1" Type="http://schemas.microsoft.com/office/2011/relationships/chartStyle" Target="style8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5.xml"/><Relationship Id="rId2" Type="http://schemas.microsoft.com/office/2011/relationships/chartColorStyle" Target="colors86.xml"/><Relationship Id="rId1" Type="http://schemas.microsoft.com/office/2011/relationships/chartStyle" Target="style8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6.xml"/><Relationship Id="rId2" Type="http://schemas.microsoft.com/office/2011/relationships/chartColorStyle" Target="colors87.xml"/><Relationship Id="rId1" Type="http://schemas.microsoft.com/office/2011/relationships/chartStyle" Target="style8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7.xml"/><Relationship Id="rId2" Type="http://schemas.microsoft.com/office/2011/relationships/chartColorStyle" Target="colors88.xml"/><Relationship Id="rId1" Type="http://schemas.microsoft.com/office/2011/relationships/chartStyle" Target="style8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8.xml"/><Relationship Id="rId2" Type="http://schemas.microsoft.com/office/2011/relationships/chartColorStyle" Target="colors89.xml"/><Relationship Id="rId1" Type="http://schemas.microsoft.com/office/2011/relationships/chartStyle" Target="style8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6.%20&#1041;&#1098;&#1083;&#1075;&#1072;&#1088;&#1089;&#1082;&#1080;%20&#1077;&#1079;&#1080;&#1082;%20-%20&#1084;&#1077;&#1076;&#1080;&#1094;&#1080;&#1085;&#1089;&#1082;&#1072;%20&#1082;&#1086;&#1084;&#1091;&#1085;&#1080;&#1082;&#1072;&#1094;&#1080;&#1103;%20_&#1057;&#1048;&#1044;%20-%20&#1089;&#1087;&#1077;&#1094;.%20&#1052;&#1077;&#1076;&#1080;&#1094;&#1080;&#1085;&#1072;.xlsx" TargetMode="Externa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9.xml"/><Relationship Id="rId2" Type="http://schemas.microsoft.com/office/2011/relationships/chartColorStyle" Target="colors90.xml"/><Relationship Id="rId1" Type="http://schemas.microsoft.com/office/2011/relationships/chartStyle" Target="style9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0.xml"/><Relationship Id="rId2" Type="http://schemas.microsoft.com/office/2011/relationships/chartColorStyle" Target="colors91.xml"/><Relationship Id="rId1" Type="http://schemas.microsoft.com/office/2011/relationships/chartStyle" Target="style9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1.xml"/><Relationship Id="rId2" Type="http://schemas.microsoft.com/office/2011/relationships/chartColorStyle" Target="colors92.xml"/><Relationship Id="rId1" Type="http://schemas.microsoft.com/office/2011/relationships/chartStyle" Target="style9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2.xml"/><Relationship Id="rId2" Type="http://schemas.microsoft.com/office/2011/relationships/chartColorStyle" Target="colors93.xml"/><Relationship Id="rId1" Type="http://schemas.microsoft.com/office/2011/relationships/chartStyle" Target="style9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3.xml"/><Relationship Id="rId2" Type="http://schemas.microsoft.com/office/2011/relationships/chartColorStyle" Target="colors94.xml"/><Relationship Id="rId1" Type="http://schemas.microsoft.com/office/2011/relationships/chartStyle" Target="style9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4.xml"/><Relationship Id="rId2" Type="http://schemas.microsoft.com/office/2011/relationships/chartColorStyle" Target="colors95.xml"/><Relationship Id="rId1" Type="http://schemas.microsoft.com/office/2011/relationships/chartStyle" Target="style9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5.xml"/><Relationship Id="rId2" Type="http://schemas.microsoft.com/office/2011/relationships/chartColorStyle" Target="colors96.xml"/><Relationship Id="rId1" Type="http://schemas.microsoft.com/office/2011/relationships/chartStyle" Target="style9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6.xml"/><Relationship Id="rId2" Type="http://schemas.microsoft.com/office/2011/relationships/chartColorStyle" Target="colors97.xml"/><Relationship Id="rId1" Type="http://schemas.microsoft.com/office/2011/relationships/chartStyle" Target="style9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7.xml"/><Relationship Id="rId2" Type="http://schemas.microsoft.com/office/2011/relationships/chartColorStyle" Target="colors98.xml"/><Relationship Id="rId1" Type="http://schemas.microsoft.com/office/2011/relationships/chartStyle" Target="style9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8.xml"/><Relationship Id="rId2" Type="http://schemas.microsoft.com/office/2011/relationships/chartColorStyle" Target="colors99.xml"/><Relationship Id="rId1" Type="http://schemas.microsoft.com/office/2011/relationships/chartStyle" Target="style9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1;&#1098;&#1083;&#1075;&#1072;&#1088;&#1089;&#1082;&#1080;%20&#1077;&#1079;&#1080;&#1082;\16.%20Language%20Awareness%20in%20Medical%20Communication%20%20Dental%20Medicine_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съдържателни и информативни.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F8B-4CB1-A01B-DC8D1A12F26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F8B-4CB1-A01B-DC8D1A12F26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F8B-4CB1-A01B-DC8D1A12F265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F8B-4CB1-A01B-DC8D1A12F26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F8B-4CB1-A01B-DC8D1A12F2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8B-4CB1-A01B-DC8D1A12F26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8B-4CB1-A01B-DC8D1A12F26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8B-4CB1-A01B-DC8D1A12F26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'!$D$94:$H$94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8B-4CB1-A01B-DC8D1A12F26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10.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писане.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933-43D6-8A9F-5585C73D1D2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933-43D6-8A9F-5585C73D1D2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933-43D6-8A9F-5585C73D1D2E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933-43D6-8A9F-5585C73D1D2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933-43D6-8A9F-5585C73D1D2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3-43D6-8A9F-5585C73D1D2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33-43D6-8A9F-5585C73D1D2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33-43D6-8A9F-5585C73D1D2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'!$D$103:$H$103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33-43D6-8A9F-5585C73D1D2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14. </a:t>
            </a:r>
            <a:r>
              <a:rPr lang="en-US" sz="1400">
                <a:latin typeface="Book Antiqua" panose="02040602050305030304" pitchFamily="18" charset="0"/>
              </a:rPr>
              <a:t>The content of the test tasks is directly linked to the course content and instruction.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19895851560221639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499-4809-8599-3C19F756AC3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499-4809-8599-3C19F756AC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499-4809-8599-3C19F756AC34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499-4809-8599-3C19F756AC34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499-4809-8599-3C19F756AC34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Academic'!$D$360:$H$360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99-4809-8599-3C19F756AC3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19. </a:t>
            </a:r>
            <a:r>
              <a:rPr lang="en-US" sz="1200">
                <a:latin typeface="Book Antiqua" panose="02040602050305030304" pitchFamily="18" charset="0"/>
              </a:rPr>
              <a:t>The professor responds to questions comprehensively and motivates the students to participate actively.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FD3-4153-8818-A59E74AEA15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FD3-4153-8818-A59E74AEA1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FD3-4153-8818-A59E74AEA15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FD3-4153-8818-A59E74AEA156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FD3-4153-8818-A59E74AEA156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Academic'!$D$365:$H$365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D3-4153-8818-A59E74AEA15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17. </a:t>
            </a:r>
            <a:r>
              <a:rPr lang="en-US" sz="1400">
                <a:latin typeface="Book Antiqua" panose="02040602050305030304" pitchFamily="18" charset="0"/>
              </a:rPr>
              <a:t>The instructor/lecturer is always well prepared.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236-449B-8DF7-F7DA43F055E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236-449B-8DF7-F7DA43F055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236-449B-8DF7-F7DA43F055E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236-449B-8DF7-F7DA43F055E3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236-449B-8DF7-F7DA43F055E3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36-449B-8DF7-F7DA43F055E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Academic'!$D$363:$H$363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6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36-449B-8DF7-F7DA43F055E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18. </a:t>
            </a:r>
            <a:r>
              <a:rPr lang="en-US" sz="1400">
                <a:latin typeface="Book Antiqua" panose="02040602050305030304" pitchFamily="18" charset="0"/>
              </a:rPr>
              <a:t>The professor acts friendly and respectfully towards the students.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C18-4378-BAD9-E3963128FF1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C18-4378-BAD9-E3963128FF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C18-4378-BAD9-E3963128FF1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C18-4378-BAD9-E3963128FF17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C18-4378-BAD9-E3963128FF1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18-4378-BAD9-E3963128FF1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Academic'!$D$364:$H$364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18-4378-BAD9-E3963128FF1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20. </a:t>
            </a:r>
            <a:r>
              <a:rPr lang="en-US" sz="1400">
                <a:latin typeface="Book Antiqua" panose="02040602050305030304" pitchFamily="18" charset="0"/>
              </a:rPr>
              <a:t>The professor is interested in the students’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FE6-4A33-8F2B-C4BFBBB43C5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FE6-4A33-8F2B-C4BFBBB43C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FE6-4A33-8F2B-C4BFBBB43C5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FE6-4A33-8F2B-C4BFBBB43C5D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FE6-4A33-8F2B-C4BFBBB43C5D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Academic'!$D$366:$H$366</c:f>
              <c:numCache>
                <c:formatCode>General</c:formatCode>
                <c:ptCount val="5"/>
                <c:pt idx="0">
                  <c:v>9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E6-4A33-8F2B-C4BFBBB43C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21. </a:t>
            </a:r>
            <a:r>
              <a:rPr lang="en-US" sz="1400">
                <a:latin typeface="Book Antiqua" panose="02040602050305030304" pitchFamily="18" charset="0"/>
              </a:rPr>
              <a:t>Students may express their opinion during the seminars.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2A2-42EC-AB3C-9694B07A550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2A2-42EC-AB3C-9694B07A55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2A2-42EC-AB3C-9694B07A550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2A2-42EC-AB3C-9694B07A550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2A2-42EC-AB3C-9694B07A550A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A2-42EC-AB3C-9694B07A550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Academic'!$D$367:$H$367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A2-42EC-AB3C-9694B07A550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1. </a:t>
            </a:r>
            <a:r>
              <a:rPr lang="en-US" sz="1400">
                <a:latin typeface="Book Antiqua" panose="02040602050305030304" pitchFamily="18" charset="0"/>
              </a:rPr>
              <a:t>There is an adequate amount of content, lectures and seminars are meaningful and informative.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151769212819003E-2"/>
          <c:y val="0.26976851851851852"/>
          <c:w val="0.98884823078718098"/>
          <c:h val="0.642846675415572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913-412E-8C5C-EEC1E2A30E6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913-412E-8C5C-EEC1E2A30E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913-412E-8C5C-EEC1E2A30E64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913-412E-8C5C-EEC1E2A30E64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913-412E-8C5C-EEC1E2A30E64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13-412E-8C5C-EEC1E2A30E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13-412E-8C5C-EEC1E2A30E6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Academic'!$D$278:$H$278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13-412E-8C5C-EEC1E2A30E6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2. </a:t>
            </a:r>
            <a:r>
              <a:rPr lang="en-US" sz="1400">
                <a:latin typeface="Book Antiqua" panose="02040602050305030304" pitchFamily="18" charset="0"/>
              </a:rPr>
              <a:t>The lectures/seminars are clearly structured.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525-448F-8801-43A00E4E2F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525-448F-8801-43A00E4E2F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525-448F-8801-43A00E4E2FC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525-448F-8801-43A00E4E2FC9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525-448F-8801-43A00E4E2FC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25-448F-8801-43A00E4E2FC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25-448F-8801-43A00E4E2FC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Academic'!$D$279:$H$279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25-448F-8801-43A00E4E2FC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3. </a:t>
            </a:r>
            <a:r>
              <a:rPr lang="en-US" sz="1400">
                <a:latin typeface="Book Antiqua" panose="02040602050305030304" pitchFamily="18" charset="0"/>
              </a:rPr>
              <a:t>A variety of audio-visual aids and media are used.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667365335252258E-2"/>
          <c:y val="0.19432888597258677"/>
          <c:w val="0.93866526932949546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9EB-465A-8B2B-9A52BF04294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9EB-465A-8B2B-9A52BF0429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9EB-465A-8B2B-9A52BF04294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9EB-465A-8B2B-9A52BF04294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9EB-465A-8B2B-9A52BF04294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EB-465A-8B2B-9A52BF04294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Academic'!$D$280:$H$280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EB-465A-8B2B-9A52BF0429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4. </a:t>
            </a:r>
            <a:r>
              <a:rPr lang="en-US" sz="1400">
                <a:latin typeface="Book Antiqua" panose="02040602050305030304" pitchFamily="18" charset="0"/>
              </a:rPr>
              <a:t>The topics and the resources used in the discipline were up-to-date, engaging and interesting.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F91-4A09-8983-E35F5CD7DE3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F91-4A09-8983-E35F5CD7DE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F91-4A09-8983-E35F5CD7DE3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F91-4A09-8983-E35F5CD7DE35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F91-4A09-8983-E35F5CD7DE35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91-4A09-8983-E35F5CD7DE3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Academic'!$D$281:$H$281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91-4A09-8983-E35F5CD7DE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 </a:t>
            </a:r>
            <a:r>
              <a:rPr lang="bg-BG" sz="1400">
                <a:latin typeface="Book Antiqua" panose="02040602050305030304" pitchFamily="18" charset="0"/>
              </a:rPr>
              <a:t>Повиших знанията си по предмета.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18560185185185185"/>
          <c:w val="0.93888888888888888"/>
          <c:h val="0.67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679-430B-98EB-C502FA1822F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679-430B-98EB-C502FA1822F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679-430B-98EB-C502FA1822F8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679-430B-98EB-C502FA1822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679-430B-98EB-C502FA1822F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79-430B-98EB-C502FA1822F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79-430B-98EB-C502FA1822F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79-430B-98EB-C502FA1822F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'!$D$104:$H$104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79-430B-98EB-C502FA1822F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5. </a:t>
            </a:r>
            <a:r>
              <a:rPr lang="en-US" sz="1400">
                <a:latin typeface="Book Antiqua" panose="02040602050305030304" pitchFamily="18" charset="0"/>
              </a:rPr>
              <a:t>Lecture/seminar time is used properly.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236-4698-B082-866E62C0F33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236-4698-B082-866E62C0F3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236-4698-B082-866E62C0F33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236-4698-B082-866E62C0F33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236-4698-B082-866E62C0F33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36-4698-B082-866E62C0F33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36-4698-B082-866E62C0F33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Academic'!$D$282:$H$282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36-4698-B082-866E62C0F33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6. </a:t>
            </a:r>
            <a:r>
              <a:rPr lang="en-US" sz="1400">
                <a:latin typeface="Book Antiqua" panose="02040602050305030304" pitchFamily="18" charset="0"/>
              </a:rPr>
              <a:t>Instructional materials are sufficient.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FD6-44FD-94BE-FEE949D55EC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FD6-44FD-94BE-FEE949D55E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FD6-44FD-94BE-FEE949D55EC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FD6-44FD-94BE-FEE949D55EC1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FD6-44FD-94BE-FEE949D55EC1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D6-44FD-94BE-FEE949D55EC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Academic'!$D$283:$H$283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D6-44FD-94BE-FEE949D55EC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7.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listening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A35-4D15-A86E-39E7285B468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A35-4D15-A86E-39E7285B46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A35-4D15-A86E-39E7285B468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A35-4D15-A86E-39E7285B4680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A35-4D15-A86E-39E7285B4680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35-4D15-A86E-39E7285B468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35-4D15-A86E-39E7285B468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Academic'!$D$284:$H$284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35-4D15-A86E-39E7285B468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8.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speaking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3C4-43D2-86A7-353572C96A7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3C4-43D2-86A7-353572C96A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3C4-43D2-86A7-353572C96A7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3C4-43D2-86A7-353572C96A7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3C4-43D2-86A7-353572C96A7A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C4-43D2-86A7-353572C96A7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Academic'!$D$285:$H$285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C4-43D2-86A7-353572C96A7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9.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reading skills</a:t>
            </a:r>
            <a:r>
              <a:rPr lang="bg-BG" sz="1400">
                <a:latin typeface="Book Antiqua" panose="02040602050305030304" pitchFamily="18" charset="0"/>
              </a:rPr>
              <a:t>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D26-4673-A3C4-6633E38E947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D26-4673-A3C4-6633E38E94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D26-4673-A3C4-6633E38E947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D26-4673-A3C4-6633E38E9477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D26-4673-A3C4-6633E38E947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26-4673-A3C4-6633E38E94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26-4673-A3C4-6633E38E947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Academic'!$D$286:$H$286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26-4673-A3C4-6633E38E947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10.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writing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0EF-4701-80C1-7D78421C890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0EF-4701-80C1-7D78421C89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0EF-4701-80C1-7D78421C890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0EF-4701-80C1-7D78421C890D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0EF-4701-80C1-7D78421C890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EF-4701-80C1-7D78421C890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EF-4701-80C1-7D78421C890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Academic'!$D$287:$H$287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EF-4701-80C1-7D78421C89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11. </a:t>
            </a:r>
            <a:r>
              <a:rPr lang="en-US" sz="1400">
                <a:latin typeface="Book Antiqua" panose="02040602050305030304" pitchFamily="18" charset="0"/>
              </a:rPr>
              <a:t>I got a good feeling of my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E9A-4693-9419-FA18905FB61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E9A-4693-9419-FA18905FB6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E9A-4693-9419-FA18905FB61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E9A-4693-9419-FA18905FB619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E9A-4693-9419-FA18905FB619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9A-4693-9419-FA18905FB61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Academic'!$D$288:$H$288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9A-4693-9419-FA18905FB61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12. </a:t>
            </a:r>
            <a:r>
              <a:rPr lang="en-US" sz="1400">
                <a:latin typeface="Book Antiqua" panose="02040602050305030304" pitchFamily="18" charset="0"/>
              </a:rPr>
              <a:t>There are enough sources for self-study.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B28-47D2-BDDA-18D6D9A31E8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B28-47D2-BDDA-18D6D9A31E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B28-47D2-BDDA-18D6D9A31E8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B28-47D2-BDDA-18D6D9A31E86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B28-47D2-BDDA-18D6D9A31E86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Academic'!$D$289:$H$289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28-47D2-BDDA-18D6D9A31E8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13. </a:t>
            </a:r>
            <a:r>
              <a:rPr lang="en-US" sz="1400">
                <a:latin typeface="Book Antiqua" panose="02040602050305030304" pitchFamily="18" charset="0"/>
              </a:rPr>
              <a:t>The teaching tempo is exactly right for 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AAD-423B-A2E9-8F36137C2D0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AAD-423B-A2E9-8F36137C2D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AAD-423B-A2E9-8F36137C2D0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AAD-423B-A2E9-8F36137C2D0D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AAD-423B-A2E9-8F36137C2D0D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Academic'!$D$290:$H$290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AD-423B-A2E9-8F36137C2D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14. </a:t>
            </a:r>
            <a:r>
              <a:rPr lang="en-US" sz="1400">
                <a:latin typeface="Book Antiqua" panose="02040602050305030304" pitchFamily="18" charset="0"/>
              </a:rPr>
              <a:t>The content of the test tasks is directly linked to the course content and instruction.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7D2-4833-A026-60F689D08E7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7D2-4833-A026-60F689D08E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7D2-4833-A026-60F689D08E7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7D2-4833-A026-60F689D08E78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7D2-4833-A026-60F689D08E7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D2-4833-A026-60F689D08E7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D2-4833-A026-60F689D08E7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Academic'!$D$291:$H$291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D2-4833-A026-60F689D08E7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 </a:t>
            </a:r>
            <a:r>
              <a:rPr lang="bg-BG" sz="1400">
                <a:latin typeface="Book Antiqua" panose="02040602050305030304" pitchFamily="18" charset="0"/>
              </a:rPr>
              <a:t>Осигурени са достатъчно източници за самостоятелно учене.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BBA-4011-B096-50924EEB1FB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BBA-4011-B096-50924EEB1FB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BBA-4011-B096-50924EEB1FB9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BBA-4011-B096-50924EEB1FB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BBA-4011-B096-50924EEB1FB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BA-4011-B096-50924EEB1FB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BA-4011-B096-50924EEB1F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BA-4011-B096-50924EEB1FB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'!$D$105:$H$105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BA-4011-B096-50924EEB1F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33333333333334E-2"/>
          <c:y val="0.88483741615631384"/>
          <c:w val="0.9"/>
          <c:h val="7.8125546806649182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15. </a:t>
            </a:r>
            <a:r>
              <a:rPr lang="en-US" sz="1400">
                <a:latin typeface="Book Antiqua" panose="02040602050305030304" pitchFamily="18" charset="0"/>
              </a:rPr>
              <a:t>There is a good and concentrated learning atmosphere.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8E4-4984-B8E3-C34AF7ED30E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8E4-4984-B8E3-C34AF7ED30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8E4-4984-B8E3-C34AF7ED30E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8E4-4984-B8E3-C34AF7ED30E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8E4-4984-B8E3-C34AF7ED30EE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Academic'!$D$292:$H$292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E4-4984-B8E3-C34AF7ED30E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16. </a:t>
            </a:r>
            <a:r>
              <a:rPr lang="en-US" sz="1400">
                <a:latin typeface="Book Antiqua" panose="02040602050305030304" pitchFamily="18" charset="0"/>
              </a:rPr>
              <a:t>The lectures/seminars begin and end on time.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571-4B4A-B25D-0CA77E2114C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571-4B4A-B25D-0CA77E2114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571-4B4A-B25D-0CA77E2114C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571-4B4A-B25D-0CA77E2114C0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571-4B4A-B25D-0CA77E2114C0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71-4B4A-B25D-0CA77E2114C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Academic'!$D$293:$H$293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71-4B4A-B25D-0CA77E2114C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17. </a:t>
            </a:r>
            <a:r>
              <a:rPr lang="en-US" sz="1400">
                <a:latin typeface="Book Antiqua" panose="02040602050305030304" pitchFamily="18" charset="0"/>
              </a:rPr>
              <a:t>The instructor/lecturer is always well prepared.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7A6-4D75-8A45-E1570C4A88E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7A6-4D75-8A45-E1570C4A88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7A6-4D75-8A45-E1570C4A88E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7A6-4D75-8A45-E1570C4A88E7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7A6-4D75-8A45-E1570C4A88E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A6-4D75-8A45-E1570C4A88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A6-4D75-8A45-E1570C4A88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A6-4D75-8A45-E1570C4A88E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Academic'!$D$294:$H$294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A6-4D75-8A45-E1570C4A88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18. </a:t>
            </a:r>
            <a:r>
              <a:rPr lang="en-US" sz="1400">
                <a:latin typeface="Book Antiqua" panose="02040602050305030304" pitchFamily="18" charset="0"/>
              </a:rPr>
              <a:t>The professor acts friendly and respectfully towards the students.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9895851560221639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2FC-43E0-A11E-C4CB6056DE6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2FC-43E0-A11E-C4CB6056DE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2FC-43E0-A11E-C4CB6056DE6C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2FC-43E0-A11E-C4CB6056DE6C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2FC-43E0-A11E-C4CB6056DE6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FC-43E0-A11E-C4CB6056DE6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FC-43E0-A11E-C4CB6056DE6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FC-43E0-A11E-C4CB6056DE6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Academic'!$D$295:$H$295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FC-43E0-A11E-C4CB6056DE6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19. </a:t>
            </a:r>
            <a:r>
              <a:rPr lang="en-US" sz="1400">
                <a:latin typeface="Book Antiqua" panose="02040602050305030304" pitchFamily="18" charset="0"/>
              </a:rPr>
              <a:t>The professor responds to questions comprehensively and motivates the students to participate actively.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650-4DA5-BA14-30DFE11D093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650-4DA5-BA14-30DFE11D09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650-4DA5-BA14-30DFE11D093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650-4DA5-BA14-30DFE11D0931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650-4DA5-BA14-30DFE11D0931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50-4DA5-BA14-30DFE11D093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50-4DA5-BA14-30DFE11D093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50-4DA5-BA14-30DFE11D093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Academic'!$D$296:$H$296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50-4DA5-BA14-30DFE11D093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20. </a:t>
            </a:r>
            <a:r>
              <a:rPr lang="en-US" sz="1400">
                <a:latin typeface="Book Antiqua" panose="02040602050305030304" pitchFamily="18" charset="0"/>
              </a:rPr>
              <a:t>The professor is interested in the students’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3CC-421E-BBA2-58362D198D8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3CC-421E-BBA2-58362D198D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3CC-421E-BBA2-58362D198D8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3CC-421E-BBA2-58362D198D88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3CC-421E-BBA2-58362D198D8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CC-421E-BBA2-58362D198D8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CC-421E-BBA2-58362D198D8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Academic'!$D$297:$H$297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CC-421E-BBA2-58362D198D8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21. </a:t>
            </a:r>
            <a:r>
              <a:rPr lang="en-US" sz="1400">
                <a:latin typeface="Book Antiqua" panose="02040602050305030304" pitchFamily="18" charset="0"/>
              </a:rPr>
              <a:t>Students may express their opinion during the seminars.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7AB-4AEC-B88F-3B8628E55C6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7AB-4AEC-B88F-3B8628E55C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7AB-4AEC-B88F-3B8628E55C6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7AB-4AEC-B88F-3B8628E55C65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7AB-4AEC-B88F-3B8628E55C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AB-4AEC-B88F-3B8628E55C6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AB-4AEC-B88F-3B8628E55C6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Academic'!$D$298:$H$298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AB-4AEC-B88F-3B8628E55C6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1. </a:t>
            </a:r>
            <a:r>
              <a:rPr lang="en-US" sz="1400">
                <a:latin typeface="Book Antiqua" panose="02040602050305030304" pitchFamily="18" charset="0"/>
              </a:rPr>
              <a:t>There is an adequate amount of content, lectures and seminars are meaningful and informative.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2DC-4336-BBA4-9E9D0D36917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2DC-4336-BBA4-9E9D0D3691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2DC-4336-BBA4-9E9D0D36917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2DC-4336-BBA4-9E9D0D369173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2DC-4336-BBA4-9E9D0D36917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DC-4336-BBA4-9E9D0D3691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DC-4336-BBA4-9E9D0D36917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Academic'!$D$163:$H$163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DC-4336-BBA4-9E9D0D36917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2. </a:t>
            </a:r>
            <a:r>
              <a:rPr lang="en-US" sz="1400">
                <a:latin typeface="Book Antiqua" panose="02040602050305030304" pitchFamily="18" charset="0"/>
              </a:rPr>
              <a:t>The lectures/seminars are clearly structured.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24E-4318-B641-501B2C392D4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24E-4318-B641-501B2C392D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24E-4318-B641-501B2C392D4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24E-4318-B641-501B2C392D4D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24E-4318-B641-501B2C392D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4E-4318-B641-501B2C392D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4E-4318-B641-501B2C392D4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Academic'!$D$164:$H$164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4E-4318-B641-501B2C392D4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3. </a:t>
            </a:r>
            <a:r>
              <a:rPr lang="en-US" sz="1400">
                <a:latin typeface="Book Antiqua" panose="02040602050305030304" pitchFamily="18" charset="0"/>
              </a:rPr>
              <a:t>A variety of audio-visual aids and media are used.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683403068340307E-2"/>
          <c:y val="0.19895851560221639"/>
          <c:w val="0.93863319386331934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589-42C8-A33B-3B4D10DD666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589-42C8-A33B-3B4D10DD66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589-42C8-A33B-3B4D10DD666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589-42C8-A33B-3B4D10DD6660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589-42C8-A33B-3B4D10DD6660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89-42C8-A33B-3B4D10DD666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Academic'!$D$165:$H$165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89-42C8-A33B-3B4D10DD666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</a:t>
            </a:r>
            <a:r>
              <a:rPr lang="en-US" sz="1400" baseline="0">
                <a:latin typeface="Book Antiqua" panose="02040602050305030304" pitchFamily="18" charset="0"/>
              </a:rPr>
              <a:t> </a:t>
            </a:r>
            <a:r>
              <a:rPr lang="bg-BG" sz="1400" baseline="0">
                <a:latin typeface="Book Antiqua" panose="02040602050305030304" pitchFamily="18" charset="0"/>
              </a:rPr>
              <a:t>Материалът се преподава с подходящо за мен темпо.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25083333333333335"/>
          <c:w val="0.93888888888888888"/>
          <c:h val="0.592337416156313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0A6-4F2F-9802-412198F3ADB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0A6-4F2F-9802-412198F3ADB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0A6-4F2F-9802-412198F3ADB6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0A6-4F2F-9802-412198F3ADB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0A6-4F2F-9802-412198F3ADB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A6-4F2F-9802-412198F3ADB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A6-4F2F-9802-412198F3AD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A6-4F2F-9802-412198F3A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'!$D$106:$H$106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A6-4F2F-9802-412198F3ADB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4. </a:t>
            </a:r>
            <a:r>
              <a:rPr lang="en-US" sz="1400">
                <a:latin typeface="Book Antiqua" panose="02040602050305030304" pitchFamily="18" charset="0"/>
              </a:rPr>
              <a:t>The topics and the resources used in the discipline were up-to-date, engaging and interesting.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C0C-42B2-8A0B-63FE440E178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C0C-42B2-8A0B-63FE440E17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C0C-42B2-8A0B-63FE440E178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C0C-42B2-8A0B-63FE440E1781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C0C-42B2-8A0B-63FE440E1781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C-42B2-8A0B-63FE440E178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0C-42B2-8A0B-63FE440E178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Academic'!$D$166:$H$166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0C-42B2-8A0B-63FE440E178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5. </a:t>
            </a:r>
            <a:r>
              <a:rPr lang="en-US" sz="1400">
                <a:latin typeface="Book Antiqua" panose="02040602050305030304" pitchFamily="18" charset="0"/>
              </a:rPr>
              <a:t>Lecture/seminar time is used properly.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0A7-4400-9B84-A8D3BA75FB7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0A7-4400-9B84-A8D3BA75FB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0A7-4400-9B84-A8D3BA75FB7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0A7-4400-9B84-A8D3BA75FB7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0A7-4400-9B84-A8D3BA75FB7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A7-4400-9B84-A8D3BA75FB7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A7-4400-9B84-A8D3BA75FB7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Academic'!$D$167:$H$167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A7-4400-9B84-A8D3BA75FB7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6. </a:t>
            </a:r>
            <a:r>
              <a:rPr lang="en-US" sz="1400">
                <a:latin typeface="Book Antiqua" panose="02040602050305030304" pitchFamily="18" charset="0"/>
              </a:rPr>
              <a:t>Instructional materials are sufficient.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88E-410B-A3C4-34790C6F56E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88E-410B-A3C4-34790C6F56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88E-410B-A3C4-34790C6F56E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88E-410B-A3C4-34790C6F56ED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88E-410B-A3C4-34790C6F56E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8E-410B-A3C4-34790C6F56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8E-410B-A3C4-34790C6F56E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Academic'!$D$168:$H$168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8E-410B-A3C4-34790C6F56E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7.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listening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87B-4436-825D-377E6E09DD0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87B-4436-825D-377E6E09DD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87B-4436-825D-377E6E09DD0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87B-4436-825D-377E6E09DD0B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87B-4436-825D-377E6E09DD0B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7B-4436-825D-377E6E09DD0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Academic'!$D$169:$H$169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7B-4436-825D-377E6E09DD0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8. </a:t>
            </a:r>
            <a:r>
              <a:rPr lang="en-US" sz="1200">
                <a:latin typeface="Book Antiqua" panose="02040602050305030304" pitchFamily="18" charset="0"/>
              </a:rPr>
              <a:t>I was provided with sufficient opportunities to practise my speaking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C17-4541-88AC-FB4CD2C6235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C17-4541-88AC-FB4CD2C623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C17-4541-88AC-FB4CD2C6235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C17-4541-88AC-FB4CD2C6235D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C17-4541-88AC-FB4CD2C6235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17-4541-88AC-FB4CD2C623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17-4541-88AC-FB4CD2C6235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Academic'!$D$170:$H$170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17-4541-88AC-FB4CD2C623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9.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reading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FAB-478C-B23A-A5DA7560BB5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FAB-478C-B23A-A5DA7560BB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FAB-478C-B23A-A5DA7560BB5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FAB-478C-B23A-A5DA7560BB5B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FAB-478C-B23A-A5DA7560BB5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AB-478C-B23A-A5DA7560BB5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AB-478C-B23A-A5DA7560BB5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Academic'!$D$171:$H$171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AB-478C-B23A-A5DA7560BB5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10.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writing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7B3-429C-B8F0-90EE3DF51EA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7B3-429C-B8F0-90EE3DF51E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7B3-429C-B8F0-90EE3DF51EA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7B3-429C-B8F0-90EE3DF51EA9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7B3-429C-B8F0-90EE3DF51EA9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B3-429C-B8F0-90EE3DF51EA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Academic'!$D$172:$H$172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B3-429C-B8F0-90EE3DF51E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11. </a:t>
            </a:r>
            <a:r>
              <a:rPr lang="en-US" sz="1400">
                <a:latin typeface="Book Antiqua" panose="02040602050305030304" pitchFamily="18" charset="0"/>
              </a:rPr>
              <a:t>I got a good feeling of my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499-41D4-89D6-305521ECA5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499-41D4-89D6-305521ECA5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499-41D4-89D6-305521ECA59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499-41D4-89D6-305521ECA59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499-41D4-89D6-305521ECA59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99-41D4-89D6-305521ECA59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99-41D4-89D6-305521ECA59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Academic'!$D$173:$H$173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99-41D4-89D6-305521ECA59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12. </a:t>
            </a:r>
            <a:r>
              <a:rPr lang="en-US" sz="1400">
                <a:latin typeface="Book Antiqua" panose="02040602050305030304" pitchFamily="18" charset="0"/>
              </a:rPr>
              <a:t>There are enough sources for self-study.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A66-4843-9E31-52CE902D40C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A66-4843-9E31-52CE902D40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A66-4843-9E31-52CE902D40C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A66-4843-9E31-52CE902D40C7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A66-4843-9E31-52CE902D40C7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66-4843-9E31-52CE902D40C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Academic'!$D$174:$H$174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66-4843-9E31-52CE902D40C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13. </a:t>
            </a:r>
            <a:r>
              <a:rPr lang="en-US" sz="1400">
                <a:latin typeface="Book Antiqua" panose="02040602050305030304" pitchFamily="18" charset="0"/>
              </a:rPr>
              <a:t>The teaching tempo is exactly right for 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C10-49E9-8FD2-9C3170D672C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C10-49E9-8FD2-9C3170D67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C10-49E9-8FD2-9C3170D672C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C10-49E9-8FD2-9C3170D672C0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C10-49E9-8FD2-9C3170D672C0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10-49E9-8FD2-9C3170D672C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Academic'!$D$175:$H$175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10-49E9-8FD2-9C3170D672C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 </a:t>
            </a:r>
            <a:r>
              <a:rPr lang="bg-BG" sz="1400">
                <a:latin typeface="Book Antiqua" panose="02040602050305030304" pitchFamily="18" charset="0"/>
              </a:rPr>
              <a:t>Съдържанието на тестовите задачи отразява учебното съдържание.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F06-419A-9E3B-EA39D1D5AC2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F06-419A-9E3B-EA39D1D5AC2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F06-419A-9E3B-EA39D1D5AC29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F06-419A-9E3B-EA39D1D5AC2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F06-419A-9E3B-EA39D1D5AC2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06-419A-9E3B-EA39D1D5AC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06-419A-9E3B-EA39D1D5AC2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06-419A-9E3B-EA39D1D5AC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'!$D$107:$H$107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06-419A-9E3B-EA39D1D5AC2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14. </a:t>
            </a:r>
            <a:r>
              <a:rPr lang="en-US" sz="1400">
                <a:latin typeface="Book Antiqua" panose="02040602050305030304" pitchFamily="18" charset="0"/>
              </a:rPr>
              <a:t>The content of the test tasks is directly linked to the course content and instruction.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679-4AEC-9734-B2F64E465E8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679-4AEC-9734-B2F64E465E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679-4AEC-9734-B2F64E465E8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679-4AEC-9734-B2F64E465E89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679-4AEC-9734-B2F64E465E8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79-4AEC-9734-B2F64E465E8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79-4AEC-9734-B2F64E465E8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Academic'!$D$176:$H$176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79-4AEC-9734-B2F64E465E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15. </a:t>
            </a:r>
            <a:r>
              <a:rPr lang="en-US" sz="1400">
                <a:latin typeface="Book Antiqua" panose="02040602050305030304" pitchFamily="18" charset="0"/>
              </a:rPr>
              <a:t>There is a good and concentrated learning atmosphere.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449-4680-A88F-993F97F38A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449-4680-A88F-993F97F38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449-4680-A88F-993F97F38AC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449-4680-A88F-993F97F38AC9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449-4680-A88F-993F97F38AC9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49-4680-A88F-993F97F38AC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Academic'!$D$177:$H$177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49-4680-A88F-993F97F38AC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16. </a:t>
            </a:r>
            <a:r>
              <a:rPr lang="en-US" sz="1400">
                <a:latin typeface="Book Antiqua" panose="02040602050305030304" pitchFamily="18" charset="0"/>
              </a:rPr>
              <a:t>The lectures/seminars begin and end on time.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753-4476-9311-531C9D076C3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753-4476-9311-531C9D076C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753-4476-9311-531C9D076C3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753-4476-9311-531C9D076C38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753-4476-9311-531C9D076C3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53-4476-9311-531C9D076C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53-4476-9311-531C9D076C3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53-4476-9311-531C9D076C3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Academic'!$D$178:$H$178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53-4476-9311-531C9D076C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17. </a:t>
            </a:r>
            <a:r>
              <a:rPr lang="en-US" sz="1400">
                <a:latin typeface="Book Antiqua" panose="02040602050305030304" pitchFamily="18" charset="0"/>
              </a:rPr>
              <a:t>The instructor/lecturer is always well prepared.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777-4488-AAA9-08401C76B8D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777-4488-AAA9-08401C76B8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777-4488-AAA9-08401C76B8D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777-4488-AAA9-08401C76B8DD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777-4488-AAA9-08401C76B8D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77-4488-AAA9-08401C76B8D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77-4488-AAA9-08401C76B8D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77-4488-AAA9-08401C76B8D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Academic'!$D$179:$H$179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77-4488-AAA9-08401C76B8D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18. </a:t>
            </a:r>
            <a:r>
              <a:rPr lang="en-US" sz="1400">
                <a:latin typeface="Book Antiqua" panose="02040602050305030304" pitchFamily="18" charset="0"/>
              </a:rPr>
              <a:t>The professor acts friendly and respectfully towards the students.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C66-4D67-A7E3-517DDF2E0B1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C66-4D67-A7E3-517DDF2E0B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C66-4D67-A7E3-517DDF2E0B12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C66-4D67-A7E3-517DDF2E0B12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C66-4D67-A7E3-517DDF2E0B1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66-4D67-A7E3-517DDF2E0B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66-4D67-A7E3-517DDF2E0B1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66-4D67-A7E3-517DDF2E0B1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Academic'!$D$180:$H$180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66-4D67-A7E3-517DDF2E0B1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19. </a:t>
            </a:r>
            <a:r>
              <a:rPr lang="en-US" sz="1200">
                <a:latin typeface="Book Antiqua" panose="02040602050305030304" pitchFamily="18" charset="0"/>
              </a:rPr>
              <a:t>The professor responds to questions comprehensively and motivates the students to participate actively.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FB5-43D1-8AB7-84AE91271A8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FB5-43D1-8AB7-84AE91271A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FB5-43D1-8AB7-84AE91271A8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FB5-43D1-8AB7-84AE91271A80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FB5-43D1-8AB7-84AE91271A80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B5-43D1-8AB7-84AE91271A8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B5-43D1-8AB7-84AE91271A8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B5-43D1-8AB7-84AE91271A8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Academic'!$D$181:$H$181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B5-43D1-8AB7-84AE91271A8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20. </a:t>
            </a:r>
            <a:r>
              <a:rPr lang="en-US" sz="1400">
                <a:latin typeface="Book Antiqua" panose="02040602050305030304" pitchFamily="18" charset="0"/>
              </a:rPr>
              <a:t>The professor is interested in the students’ learning progress.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DE2-4D67-80BA-8FB7E80D442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DE2-4D67-80BA-8FB7E80D44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DE2-4D67-80BA-8FB7E80D442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DE2-4D67-80BA-8FB7E80D4428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DE2-4D67-80BA-8FB7E80D442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E2-4D67-80BA-8FB7E80D44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E2-4D67-80BA-8FB7E80D44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E2-4D67-80BA-8FB7E80D442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Academic'!$D$182:$H$182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E2-4D67-80BA-8FB7E80D442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21. </a:t>
            </a:r>
            <a:r>
              <a:rPr lang="en-US" sz="1400">
                <a:latin typeface="Book Antiqua" panose="02040602050305030304" pitchFamily="18" charset="0"/>
              </a:rPr>
              <a:t>Students may express their opinion during the seminars.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D58-49C7-A8CD-97C48D01F8B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D58-49C7-A8CD-97C48D01F8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D58-49C7-A8CD-97C48D01F8B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D58-49C7-A8CD-97C48D01F8B5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D58-49C7-A8CD-97C48D01F8B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58-49C7-A8CD-97C48D01F8B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58-49C7-A8CD-97C48D01F8B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Academic'!$D$183:$H$183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58-49C7-A8CD-97C48D01F8B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1. Лекциите и семинарните занятия са съдържателни и информативни.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6B7-4AC0-B214-C1D639C9C10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6B7-4AC0-B214-C1D639C9C10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6B7-4AC0-B214-C1D639C9C10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6B7-4AC0-B214-C1D639C9C10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6B7-4AC0-B214-C1D639C9C10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B7-4AC0-B214-C1D639C9C10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B7-4AC0-B214-C1D639C9C10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обучението'!$D$262:$H$262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B7-4AC0-B214-C1D639C9C10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2. Лекциите и семинарните занятия са ясно структурирани.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E32-4746-A161-053CC297233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E32-4746-A161-053CC297233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E32-4746-A161-053CC297233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E32-4746-A161-053CC297233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E32-4746-A161-053CC297233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32-4746-A161-053CC297233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32-4746-A161-053CC297233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обучението'!$D$263:$H$263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32-4746-A161-053CC297233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 </a:t>
            </a:r>
            <a:r>
              <a:rPr lang="bg-BG" sz="1400">
                <a:latin typeface="Book Antiqua" panose="02040602050305030304" pitchFamily="18" charset="0"/>
              </a:rPr>
              <a:t>Работната атмосферата е добра и мога да се концентрирам.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08E-2"/>
          <c:y val="0.26472222222222225"/>
          <c:w val="0.93888888888888888"/>
          <c:h val="0.592337416156313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0B3-450B-A2C0-3DB85D85C47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0B3-450B-A2C0-3DB85D85C47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0B3-450B-A2C0-3DB85D85C47C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0B3-450B-A2C0-3DB85D85C47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0B3-450B-A2C0-3DB85D85C47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B3-450B-A2C0-3DB85D85C47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B3-450B-A2C0-3DB85D85C47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B3-450B-A2C0-3DB85D85C47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'!$D$108:$H$108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B3-450B-A2C0-3DB85D85C47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3.Използват се разнообразни аудио-визуални материали и мултимедийни средства.</a:t>
            </a:r>
            <a:endParaRPr lang="en-US" sz="140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12011135963555666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F1D-4CAD-9744-1350D46069D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F1D-4CAD-9744-1350D46069D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F1D-4CAD-9744-1350D46069D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F1D-4CAD-9744-1350D46069D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F1D-4CAD-9744-1350D46069D1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1D-4CAD-9744-1350D46069D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обучението'!$D$264:$H$264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1D-4CAD-9744-1350D46069D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4. Темите и материалите, използвани в преподаването на дисциплината бяха интересни, актуални и ангажиращи.</a:t>
            </a:r>
            <a:endParaRPr lang="en-US" sz="140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160958223972003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7D-449C-B651-ED3EE3396B8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7D-449C-B651-ED3EE3396B8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7D-449C-B651-ED3EE3396B8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7D-449C-B651-ED3EE3396B8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7D-449C-B651-ED3EE3396B8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7D-449C-B651-ED3EE3396B8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7D-449C-B651-ED3EE3396B8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обучението'!$D$265:$H$265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7D-449C-B651-ED3EE3396B8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5. Времето се използва рационално и информацията е актуална.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611-4DF2-B85A-791FB9785DF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611-4DF2-B85A-791FB9785D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611-4DF2-B85A-791FB9785DF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611-4DF2-B85A-791FB9785DF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611-4DF2-B85A-791FB9785DF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11-4DF2-B85A-791FB9785D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11-4DF2-B85A-791FB9785DF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обучението'!$D$266:$H$266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11-4DF2-B85A-791FB9785DF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6. Обучителните материали са достатъчни.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CB3-49D4-BF64-BC86F7D04F5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CB3-49D4-BF64-BC86F7D04F5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CB3-49D4-BF64-BC86F7D04F5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CB3-49D4-BF64-BC86F7D04F5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CB3-49D4-BF64-BC86F7D04F50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B3-49D4-BF64-BC86F7D04F5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обучението'!$D$267:$H$267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B3-49D4-BF64-BC86F7D04F5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7. В семинарните занятия бяха осигурени достатъчно възможности да упражня правописа на термините и терминоелементите.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777-403E-BE8A-4DC1532F413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777-403E-BE8A-4DC1532F413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777-403E-BE8A-4DC1532F4134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777-403E-BE8A-4DC1532F413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777-403E-BE8A-4DC1532F413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77-403E-BE8A-4DC1532F413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обучението'!$D$268:$H$268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77-403E-BE8A-4DC1532F413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8. В семинарните занятия бяха осигурени достатъчно възможности да упражня речниковите форми и граматическите особености на термините.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E3A-4776-86BF-67B202F3FC5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E3A-4776-86BF-67B202F3FC5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E3A-4776-86BF-67B202F3FC5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E3A-4776-86BF-67B202F3FC5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E3A-4776-86BF-67B202F3FC5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3A-4776-86BF-67B202F3FC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3A-4776-86BF-67B202F3FC5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обучението'!$D$269:$H$269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3A-4776-86BF-67B202F3FC5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9. В семинарните занятия бяха осигурени достатъчно възможности да упражня значенията и превода на термините.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4CE-42FE-B830-2EC3770DFD8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4CE-42FE-B830-2EC3770DFD8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4CE-42FE-B830-2EC3770DFD8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4CE-42FE-B830-2EC3770DFD8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4CE-42FE-B830-2EC3770DFD8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CE-42FE-B830-2EC3770DFD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CE-42FE-B830-2EC3770DFD8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обучението'!$D$270:$H$270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CE-42FE-B830-2EC3770DFD8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10. В семинарните занятия бяха осигурени достатъчно възможности да упражня особеностите на терминоелементите и терминообразуването.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E00-45F0-8077-EA8EFE8CEF7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E00-45F0-8077-EA8EFE8CEF7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E00-45F0-8077-EA8EFE8CEF7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E00-45F0-8077-EA8EFE8CEF7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E00-45F0-8077-EA8EFE8CEF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00-45F0-8077-EA8EFE8CEF7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00-45F0-8077-EA8EFE8CEF7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обучението'!$D$271:$H$271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00-45F0-8077-EA8EFE8CEF7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11. Съдържанието на тестовите задачи отразява учебното съдържание.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DD3-46BE-8672-9BE32012B24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DD3-46BE-8672-9BE32012B24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DD3-46BE-8672-9BE32012B24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DD3-46BE-8672-9BE32012B24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DD3-46BE-8672-9BE32012B24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D3-46BE-8672-9BE32012B2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D3-46BE-8672-9BE32012B24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обучението'!$D$272:$H$272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D3-46BE-8672-9BE32012B24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12. Работната атмосферата е добра и мога да се концентрирам.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0CB-4FC7-8707-D7CBFC4596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0CB-4FC7-8707-D7CBFC45966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0CB-4FC7-8707-D7CBFC45966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0CB-4FC7-8707-D7CBFC45966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0CB-4FC7-8707-D7CBFC45966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CB-4FC7-8707-D7CBFC45966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CB-4FC7-8707-D7CBFC45966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обучението'!$D$273:$H$273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CB-4FC7-8707-D7CBFC45966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 </a:t>
            </a:r>
            <a:r>
              <a:rPr lang="bg-BG" sz="1400">
                <a:latin typeface="Book Antiqua" panose="02040602050305030304" pitchFamily="18" charset="0"/>
              </a:rPr>
              <a:t>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F02-495C-8381-6840A58FB7A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F02-495C-8381-6840A58FB7A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F02-495C-8381-6840A58FB7A9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F02-495C-8381-6840A58FB7A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F02-495C-8381-6840A58FB7A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2-495C-8381-6840A58FB7A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02-495C-8381-6840A58FB7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02-495C-8381-6840A58FB7A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'!$D$109:$H$109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02-495C-8381-6840A58FB7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13. 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900-441F-BBC6-75E8B2B8DBD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900-441F-BBC6-75E8B2B8DBD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900-441F-BBC6-75E8B2B8DBD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900-441F-BBC6-75E8B2B8DBD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900-441F-BBC6-75E8B2B8DBD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0-441F-BBC6-75E8B2B8DB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0-441F-BBC6-75E8B2B8DBD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обучението'!$D$274:$H$274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00-441F-BBC6-75E8B2B8DBD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14. 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A22-49F1-8610-6935DF2BF64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A22-49F1-8610-6935DF2BF64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A22-49F1-8610-6935DF2BF64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A22-49F1-8610-6935DF2BF64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A22-49F1-8610-6935DF2BF64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22-49F1-8610-6935DF2BF6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22-49F1-8610-6935DF2BF64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обучението'!$D$275:$H$275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22-49F1-8610-6935DF2BF64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15. Преподавателят се отнася с уважение и добронамереност към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3DB-44AB-911A-3B741219C5B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3DB-44AB-911A-3B741219C5B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3DB-44AB-911A-3B741219C5B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3DB-44AB-911A-3B741219C5B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3DB-44AB-911A-3B741219C5B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DB-44AB-911A-3B741219C5B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DB-44AB-911A-3B741219C5B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обучението'!$D$276:$H$276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DB-44AB-911A-3B741219C5B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16. Преподавателят отговаря на поставените въпроси изчерпателно и стимулира активното участие на студентите.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9.7458223972003488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00000000000001E-2"/>
          <c:y val="0.26377333041703122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DF-40FA-9342-CA7293BB857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DF-40FA-9342-CA7293BB857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DF-40FA-9342-CA7293BB857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DF-40FA-9342-CA7293BB857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DF-40FA-9342-CA7293BB857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DF-40FA-9342-CA7293BB857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DF-40FA-9342-CA7293BB857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обучението'!$D$277:$H$277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DF-40FA-9342-CA7293BB857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17. Преподавателят е загрижен за успеваемостта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35B-454C-8090-70177EE0E1B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35B-454C-8090-70177EE0E1B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35B-454C-8090-70177EE0E1B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35B-454C-8090-70177EE0E1B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35B-454C-8090-70177EE0E1B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5B-454C-8090-70177EE0E1B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5B-454C-8090-70177EE0E1B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обучението'!$D$278:$H$278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5B-454C-8090-70177EE0E1B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18. Преподавателят предоставя възможност за  изразяване на мнение.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C1E-4A7E-9BC5-6E4AAFC3EC5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C1E-4A7E-9BC5-6E4AAFC3EC5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C1E-4A7E-9BC5-6E4AAFC3EC52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C1E-4A7E-9BC5-6E4AAFC3EC5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C1E-4A7E-9BC5-6E4AAFC3EC5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1E-4A7E-9BC5-6E4AAFC3EC5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1E-4A7E-9BC5-6E4AAFC3EC5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обучението'!$D$279:$H$279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1E-4A7E-9BC5-6E4AAFC3EC5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 </a:t>
            </a:r>
            <a:r>
              <a:rPr lang="bg-BG" sz="1400">
                <a:latin typeface="Book Antiqua" panose="02040602050305030304" pitchFamily="18" charset="0"/>
              </a:rPr>
              <a:t>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18943066491688543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ADC-40F5-A333-F25C50D443C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ADC-40F5-A333-F25C50D443C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ADC-40F5-A333-F25C50D443C4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ADC-40F5-A333-F25C50D443C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ADC-40F5-A333-F25C50D443C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DC-40F5-A333-F25C50D443C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DC-40F5-A333-F25C50D443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DC-40F5-A333-F25C50D443C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'!$D$110:$H$110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DC-40F5-A333-F25C50D443C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 </a:t>
            </a:r>
            <a:r>
              <a:rPr lang="bg-BG" sz="1400">
                <a:latin typeface="Book Antiqua" panose="02040602050305030304" pitchFamily="18" charset="0"/>
              </a:rPr>
              <a:t>Преподавателят се отнася с уважение и добронамереност към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00000000000001E-2"/>
          <c:y val="0.25083333333333335"/>
          <c:w val="0.93888888888888888"/>
          <c:h val="0.592337416156313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310-4646-AE99-E573CD40242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310-4646-AE99-E573CD40242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310-4646-AE99-E573CD402427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310-4646-AE99-E573CD40242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310-4646-AE99-E573CD40242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10-4646-AE99-E573CD4024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10-4646-AE99-E573CD4024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10-4646-AE99-E573CD40242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'!$D$111:$H$111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10-4646-AE99-E573CD40242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19. </a:t>
            </a:r>
            <a:r>
              <a:rPr lang="bg-BG" sz="1400">
                <a:latin typeface="Book Antiqua" panose="02040602050305030304" pitchFamily="18" charset="0"/>
              </a:rPr>
              <a:t>Преподавателят отговаря на поставените въпроси изчерпателно и стимулира активното участие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4384259259259259"/>
          <c:w val="1"/>
          <c:h val="0.564142971711869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5B0-487A-AEE6-4EAFCBD6D25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5B0-487A-AEE6-4EAFCBD6D25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5B0-487A-AEE6-4EAFCBD6D25C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5B0-487A-AEE6-4EAFCBD6D25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5B0-487A-AEE6-4EAFCBD6D25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B0-487A-AEE6-4EAFCBD6D25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B0-487A-AEE6-4EAFCBD6D25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B0-487A-AEE6-4EAFCBD6D25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'!$D$112:$H$112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B0-487A-AEE6-4EAFCBD6D2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ясно структурирани.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161-4ADA-B780-863ACCC487E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161-4ADA-B780-863ACCC487E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161-4ADA-B780-863ACCC487E8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161-4ADA-B780-863ACCC487E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161-4ADA-B780-863ACCC487E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1-4ADA-B780-863ACCC487E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61-4ADA-B780-863ACCC487E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61-4ADA-B780-863ACCC487E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'!$D$95:$H$95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61-4ADA-B780-863ACCC487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1. </a:t>
            </a:r>
            <a:r>
              <a:rPr lang="en-US" sz="1200">
                <a:latin typeface="Book Antiqua" panose="02040602050305030304" pitchFamily="18" charset="0"/>
              </a:rPr>
              <a:t>There is an adequate amount of content, lectures and seminars are meaningful and informative.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9432888597258677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E99-4B2B-9568-AFB328F6050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E99-4B2B-9568-AFB328F605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E99-4B2B-9568-AFB328F6050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E99-4B2B-9568-AFB328F60508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E99-4B2B-9568-AFB328F60508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Academic'!$D$4188:$H$4188</c:f>
              <c:numCache>
                <c:formatCode>General</c:formatCode>
                <c:ptCount val="5"/>
                <c:pt idx="0">
                  <c:v>68</c:v>
                </c:pt>
                <c:pt idx="1">
                  <c:v>9</c:v>
                </c:pt>
                <c:pt idx="2">
                  <c:v>18</c:v>
                </c:pt>
                <c:pt idx="3">
                  <c:v>77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99-4B2B-9568-AFB328F6050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2. </a:t>
            </a:r>
            <a:r>
              <a:rPr lang="en-US" sz="1400">
                <a:latin typeface="Book Antiqua" panose="02040602050305030304" pitchFamily="18" charset="0"/>
              </a:rPr>
              <a:t>The lectures/seminars are clearly structured.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9A3-4908-BA42-11012C123DA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9A3-4908-BA42-11012C123D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9A3-4908-BA42-11012C123DA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9A3-4908-BA42-11012C123DAB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9A3-4908-BA42-11012C123DAB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A3-4908-BA42-11012C123DA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Academic'!$D$4189:$H$4189</c:f>
              <c:numCache>
                <c:formatCode>General</c:formatCode>
                <c:ptCount val="5"/>
                <c:pt idx="0">
                  <c:v>64</c:v>
                </c:pt>
                <c:pt idx="1">
                  <c:v>10</c:v>
                </c:pt>
                <c:pt idx="2">
                  <c:v>21</c:v>
                </c:pt>
                <c:pt idx="3">
                  <c:v>80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A3-4908-BA42-11012C123DA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3. </a:t>
            </a:r>
            <a:r>
              <a:rPr lang="en-US" sz="1400">
                <a:latin typeface="Book Antiqua" panose="02040602050305030304" pitchFamily="18" charset="0"/>
              </a:rPr>
              <a:t>A variety of audio-visual aids and media are used.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5FD-4219-8B38-D6A8D9CD6FB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5FD-4219-8B38-D6A8D9CD6F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5FD-4219-8B38-D6A8D9CD6FB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5FD-4219-8B38-D6A8D9CD6FB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5FD-4219-8B38-D6A8D9CD6FBE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Academic'!$D$4190:$H$4190</c:f>
              <c:numCache>
                <c:formatCode>General</c:formatCode>
                <c:ptCount val="5"/>
                <c:pt idx="0">
                  <c:v>62</c:v>
                </c:pt>
                <c:pt idx="1">
                  <c:v>3</c:v>
                </c:pt>
                <c:pt idx="2">
                  <c:v>26</c:v>
                </c:pt>
                <c:pt idx="3">
                  <c:v>83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FD-4219-8B38-D6A8D9CD6FB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4. </a:t>
            </a:r>
            <a:r>
              <a:rPr lang="en-US" sz="1200">
                <a:latin typeface="Book Antiqua" panose="02040602050305030304" pitchFamily="18" charset="0"/>
              </a:rPr>
              <a:t>The topics and the resources used in the discipline were up-to-date, engaging and interesting.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0A3-4FD6-AE08-D0DE2F47483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0A3-4FD6-AE08-D0DE2F4748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0A3-4FD6-AE08-D0DE2F47483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0A3-4FD6-AE08-D0DE2F47483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0A3-4FD6-AE08-D0DE2F47483E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Academic'!$D$4191:$H$4191</c:f>
              <c:numCache>
                <c:formatCode>General</c:formatCode>
                <c:ptCount val="5"/>
                <c:pt idx="0">
                  <c:v>62</c:v>
                </c:pt>
                <c:pt idx="1">
                  <c:v>12</c:v>
                </c:pt>
                <c:pt idx="2">
                  <c:v>30</c:v>
                </c:pt>
                <c:pt idx="3">
                  <c:v>68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A3-4FD6-AE08-D0DE2F47483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5. </a:t>
            </a:r>
            <a:r>
              <a:rPr lang="en-US" sz="1400">
                <a:latin typeface="Book Antiqua" panose="02040602050305030304" pitchFamily="18" charset="0"/>
              </a:rPr>
              <a:t>Lecture/seminar time is used properly.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52E-4428-9791-A4D94A53EF7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52E-4428-9791-A4D94A53EF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52E-4428-9791-A4D94A53EF7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52E-4428-9791-A4D94A53EF70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52E-4428-9791-A4D94A53EF70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Academic'!$D$4192:$H$4192</c:f>
              <c:numCache>
                <c:formatCode>General</c:formatCode>
                <c:ptCount val="5"/>
                <c:pt idx="0">
                  <c:v>58</c:v>
                </c:pt>
                <c:pt idx="1">
                  <c:v>6</c:v>
                </c:pt>
                <c:pt idx="2">
                  <c:v>22</c:v>
                </c:pt>
                <c:pt idx="3">
                  <c:v>84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2E-4428-9791-A4D94A53EF7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6. </a:t>
            </a:r>
            <a:r>
              <a:rPr lang="en-US" sz="1400">
                <a:latin typeface="Book Antiqua" panose="02040602050305030304" pitchFamily="18" charset="0"/>
              </a:rPr>
              <a:t>Instructional materials are sufficient.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480-4770-B69D-BF0C255CF90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480-4770-B69D-BF0C255CF9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480-4770-B69D-BF0C255CF90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480-4770-B69D-BF0C255CF90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480-4770-B69D-BF0C255CF90A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Academic'!$D$4193:$H$4193</c:f>
              <c:numCache>
                <c:formatCode>General</c:formatCode>
                <c:ptCount val="5"/>
                <c:pt idx="0">
                  <c:v>69</c:v>
                </c:pt>
                <c:pt idx="1">
                  <c:v>15</c:v>
                </c:pt>
                <c:pt idx="2">
                  <c:v>19</c:v>
                </c:pt>
                <c:pt idx="3">
                  <c:v>70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80-4770-B69D-BF0C255CF90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7.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listening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79C-4E2B-AC47-23D75133435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79C-4E2B-AC47-23D7513343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79C-4E2B-AC47-23D75133435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79C-4E2B-AC47-23D751334351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79C-4E2B-AC47-23D751334351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Academic'!$D$4194:$H$4194</c:f>
              <c:numCache>
                <c:formatCode>General</c:formatCode>
                <c:ptCount val="5"/>
                <c:pt idx="0">
                  <c:v>64</c:v>
                </c:pt>
                <c:pt idx="1">
                  <c:v>12</c:v>
                </c:pt>
                <c:pt idx="2">
                  <c:v>19</c:v>
                </c:pt>
                <c:pt idx="3">
                  <c:v>76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9C-4E2B-AC47-23D75133435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8.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speaking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985-4135-ADD2-8DB9EBC3CF3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985-4135-ADD2-8DB9EBC3CF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985-4135-ADD2-8DB9EBC3CF3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985-4135-ADD2-8DB9EBC3CF39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985-4135-ADD2-8DB9EBC3CF39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Academic'!$D$4195:$H$4195</c:f>
              <c:numCache>
                <c:formatCode>General</c:formatCode>
                <c:ptCount val="5"/>
                <c:pt idx="0">
                  <c:v>56</c:v>
                </c:pt>
                <c:pt idx="1">
                  <c:v>9</c:v>
                </c:pt>
                <c:pt idx="2">
                  <c:v>16</c:v>
                </c:pt>
                <c:pt idx="3">
                  <c:v>89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85-4135-ADD2-8DB9EBC3CF3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9.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reading skills</a:t>
            </a:r>
            <a:r>
              <a:rPr lang="bg-BG" sz="1400">
                <a:latin typeface="Book Antiqua" panose="02040602050305030304" pitchFamily="18" charset="0"/>
              </a:rPr>
              <a:t>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62B-4CBA-80F9-6E3AA4EBF42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62B-4CBA-80F9-6E3AA4EBF4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62B-4CBA-80F9-6E3AA4EBF42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62B-4CBA-80F9-6E3AA4EBF42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62B-4CBA-80F9-6E3AA4EBF42A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Academic'!$D$4196:$H$4196</c:f>
              <c:numCache>
                <c:formatCode>General</c:formatCode>
                <c:ptCount val="5"/>
                <c:pt idx="0">
                  <c:v>49</c:v>
                </c:pt>
                <c:pt idx="1">
                  <c:v>1</c:v>
                </c:pt>
                <c:pt idx="2">
                  <c:v>15</c:v>
                </c:pt>
                <c:pt idx="3">
                  <c:v>106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2B-4CBA-80F9-6E3AA4EBF42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10.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writing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046-41E2-ACCA-762BB7ACFB2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046-41E2-ACCA-762BB7ACFB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046-41E2-ACCA-762BB7ACFB2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046-41E2-ACCA-762BB7ACFB29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046-41E2-ACCA-762BB7ACFB29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Academic'!$D$4197:$H$4197</c:f>
              <c:numCache>
                <c:formatCode>General</c:formatCode>
                <c:ptCount val="5"/>
                <c:pt idx="0">
                  <c:v>61</c:v>
                </c:pt>
                <c:pt idx="1">
                  <c:v>9</c:v>
                </c:pt>
                <c:pt idx="2">
                  <c:v>26</c:v>
                </c:pt>
                <c:pt idx="3">
                  <c:v>77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46-41E2-ACCA-762BB7ACFB2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3. </a:t>
            </a:r>
            <a:r>
              <a:rPr lang="bg-BG" sz="1400">
                <a:latin typeface="Book Antiqua" panose="02040602050305030304" pitchFamily="18" charset="0"/>
              </a:rPr>
              <a:t>Използват се разнообразни аудио-визуални материали и мултимедийни средства.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444444444444445E-2"/>
          <c:y val="0.34224555263925338"/>
          <c:w val="0.96944444444444444"/>
          <c:h val="0.5518511227763195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2FF-4AD3-B45C-B91D48455CF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2FF-4AD3-B45C-B91D48455CF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2FF-4AD3-B45C-B91D48455CFA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2FF-4AD3-B45C-B91D48455CF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2FF-4AD3-B45C-B91D48455CF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FF-4AD3-B45C-B91D48455CF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FF-4AD3-B45C-B91D48455C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FF-4AD3-B45C-B91D48455CF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'!$D$96:$H$96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FF-4AD3-B45C-B91D48455CF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11. </a:t>
            </a:r>
            <a:r>
              <a:rPr lang="en-US" sz="1400">
                <a:latin typeface="Book Antiqua" panose="02040602050305030304" pitchFamily="18" charset="0"/>
              </a:rPr>
              <a:t>I got a good feeling of my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AD1-49A5-89F5-1EC6CA0F93C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AD1-49A5-89F5-1EC6CA0F93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AD1-49A5-89F5-1EC6CA0F93C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AD1-49A5-89F5-1EC6CA0F93C5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AD1-49A5-89F5-1EC6CA0F93C5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Academic'!$D$4198:$H$4198</c:f>
              <c:numCache>
                <c:formatCode>General</c:formatCode>
                <c:ptCount val="5"/>
                <c:pt idx="0">
                  <c:v>58</c:v>
                </c:pt>
                <c:pt idx="1">
                  <c:v>17</c:v>
                </c:pt>
                <c:pt idx="2">
                  <c:v>35</c:v>
                </c:pt>
                <c:pt idx="3">
                  <c:v>60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D1-49A5-89F5-1EC6CA0F93C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12. </a:t>
            </a:r>
            <a:r>
              <a:rPr lang="en-US" sz="1400">
                <a:latin typeface="Book Antiqua" panose="02040602050305030304" pitchFamily="18" charset="0"/>
              </a:rPr>
              <a:t>There are enough sources for self-study.</a:t>
            </a:r>
          </a:p>
        </c:rich>
      </c:tx>
      <c:layout>
        <c:manualLayout>
          <c:xMode val="edge"/>
          <c:yMode val="edge"/>
          <c:x val="0.17761111111111108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86F-41EC-872B-E3C934F8CF9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86F-41EC-872B-E3C934F8CF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86F-41EC-872B-E3C934F8CF9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86F-41EC-872B-E3C934F8CF9B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86F-41EC-872B-E3C934F8CF9B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Academic'!$D$4199:$H$4199</c:f>
              <c:numCache>
                <c:formatCode>General</c:formatCode>
                <c:ptCount val="5"/>
                <c:pt idx="0">
                  <c:v>53</c:v>
                </c:pt>
                <c:pt idx="1">
                  <c:v>21</c:v>
                </c:pt>
                <c:pt idx="2">
                  <c:v>31</c:v>
                </c:pt>
                <c:pt idx="3">
                  <c:v>65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6F-41EC-872B-E3C934F8CF9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13. </a:t>
            </a:r>
            <a:r>
              <a:rPr lang="en-US" sz="1400">
                <a:latin typeface="Book Antiqua" panose="02040602050305030304" pitchFamily="18" charset="0"/>
              </a:rPr>
              <a:t>The teaching tempo is exactly right for 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54C-442B-B17F-BB5FE2D0ABB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54C-442B-B17F-BB5FE2D0AB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54C-442B-B17F-BB5FE2D0ABB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54C-442B-B17F-BB5FE2D0ABBF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54C-442B-B17F-BB5FE2D0ABBF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Academic'!$D$4200:$H$4200</c:f>
              <c:numCache>
                <c:formatCode>General</c:formatCode>
                <c:ptCount val="5"/>
                <c:pt idx="0">
                  <c:v>50</c:v>
                </c:pt>
                <c:pt idx="1">
                  <c:v>26</c:v>
                </c:pt>
                <c:pt idx="2">
                  <c:v>31</c:v>
                </c:pt>
                <c:pt idx="3">
                  <c:v>56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4C-442B-B17F-BB5FE2D0ABB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15. </a:t>
            </a:r>
            <a:r>
              <a:rPr lang="en-US" sz="1400">
                <a:latin typeface="Book Antiqua" panose="02040602050305030304" pitchFamily="18" charset="0"/>
              </a:rPr>
              <a:t>There is a good and concentrated learning atmosphere.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1E0-451C-8765-3DA6718C2D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1E0-451C-8765-3DA6718C2D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1E0-451C-8765-3DA6718C2DE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1E0-451C-8765-3DA6718C2DE9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1E0-451C-8765-3DA6718C2DE9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Academic'!$D$4202:$H$4202</c:f>
              <c:numCache>
                <c:formatCode>General</c:formatCode>
                <c:ptCount val="5"/>
                <c:pt idx="0">
                  <c:v>62</c:v>
                </c:pt>
                <c:pt idx="1">
                  <c:v>7</c:v>
                </c:pt>
                <c:pt idx="2">
                  <c:v>30</c:v>
                </c:pt>
                <c:pt idx="3">
                  <c:v>69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E0-451C-8765-3DA6718C2DE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14. </a:t>
            </a:r>
            <a:r>
              <a:rPr lang="en-US" sz="1400">
                <a:latin typeface="Book Antiqua" panose="02040602050305030304" pitchFamily="18" charset="0"/>
              </a:rPr>
              <a:t>The content of the test tasks is directly linked to the course content and instruction.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380-4442-AEE9-1DECE0675C1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380-4442-AEE9-1DECE0675C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380-4442-AEE9-1DECE0675C1C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380-4442-AEE9-1DECE0675C1C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380-4442-AEE9-1DECE0675C1C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Academic'!$D$4201:$H$4201</c:f>
              <c:numCache>
                <c:formatCode>General</c:formatCode>
                <c:ptCount val="5"/>
                <c:pt idx="0">
                  <c:v>73</c:v>
                </c:pt>
                <c:pt idx="1">
                  <c:v>7</c:v>
                </c:pt>
                <c:pt idx="2">
                  <c:v>21</c:v>
                </c:pt>
                <c:pt idx="3">
                  <c:v>70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80-4442-AEE9-1DECE0675C1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16. </a:t>
            </a:r>
            <a:r>
              <a:rPr lang="en-US" sz="1400">
                <a:latin typeface="Book Antiqua" panose="02040602050305030304" pitchFamily="18" charset="0"/>
              </a:rPr>
              <a:t>The lectures/seminars begin and end on time.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19432888597258677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D91-4B4A-8D3D-5D15EE46798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D91-4B4A-8D3D-5D15EE4679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D91-4B4A-8D3D-5D15EE46798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D91-4B4A-8D3D-5D15EE467987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D91-4B4A-8D3D-5D15EE467987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Academic'!$D$4203:$H$4203</c:f>
              <c:numCache>
                <c:formatCode>General</c:formatCode>
                <c:ptCount val="5"/>
                <c:pt idx="0">
                  <c:v>57</c:v>
                </c:pt>
                <c:pt idx="1">
                  <c:v>3</c:v>
                </c:pt>
                <c:pt idx="2">
                  <c:v>16</c:v>
                </c:pt>
                <c:pt idx="3">
                  <c:v>98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91-4B4A-8D3D-5D15EE4679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19. </a:t>
            </a:r>
            <a:r>
              <a:rPr lang="en-US" sz="1400">
                <a:latin typeface="Book Antiqua" panose="02040602050305030304" pitchFamily="18" charset="0"/>
              </a:rPr>
              <a:t>The professor responds to questions comprehensively and motivates the students to participate actively.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C91-4013-AD97-74DABB7B729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C91-4013-AD97-74DABB7B72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C91-4013-AD97-74DABB7B729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C91-4013-AD97-74DABB7B7291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C91-4013-AD97-74DABB7B7291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Academic'!$D$4206:$H$4206</c:f>
              <c:numCache>
                <c:formatCode>General</c:formatCode>
                <c:ptCount val="5"/>
                <c:pt idx="0">
                  <c:v>50</c:v>
                </c:pt>
                <c:pt idx="1">
                  <c:v>4</c:v>
                </c:pt>
                <c:pt idx="2">
                  <c:v>13</c:v>
                </c:pt>
                <c:pt idx="3">
                  <c:v>104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91-4013-AD97-74DABB7B729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20. </a:t>
            </a:r>
            <a:r>
              <a:rPr lang="en-US" sz="1400">
                <a:latin typeface="Book Antiqua" panose="02040602050305030304" pitchFamily="18" charset="0"/>
              </a:rPr>
              <a:t>The professor is interested in the students’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DBF-49AE-AB6F-A03FB1CAA63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DBF-49AE-AB6F-A03FB1CAA6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DBF-49AE-AB6F-A03FB1CAA63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DBF-49AE-AB6F-A03FB1CAA638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DBF-49AE-AB6F-A03FB1CAA638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BF-49AE-AB6F-A03FB1CAA63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Academic'!$D$4207:$H$4207</c:f>
              <c:numCache>
                <c:formatCode>General</c:formatCode>
                <c:ptCount val="5"/>
                <c:pt idx="0">
                  <c:v>40</c:v>
                </c:pt>
                <c:pt idx="1">
                  <c:v>5</c:v>
                </c:pt>
                <c:pt idx="2">
                  <c:v>15</c:v>
                </c:pt>
                <c:pt idx="3">
                  <c:v>114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BF-49AE-AB6F-A03FB1CAA6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17. </a:t>
            </a:r>
            <a:r>
              <a:rPr lang="en-US" sz="1400">
                <a:latin typeface="Book Antiqua" panose="02040602050305030304" pitchFamily="18" charset="0"/>
              </a:rPr>
              <a:t>The instructor/lecturer is always well prepared.</a:t>
            </a:r>
          </a:p>
        </c:rich>
      </c:tx>
      <c:layout>
        <c:manualLayout>
          <c:xMode val="edge"/>
          <c:yMode val="edge"/>
          <c:x val="0.1633471128608924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5555555555558E-3"/>
          <c:y val="0.25810185185185186"/>
          <c:w val="0.93888888888888888"/>
          <c:h val="0.599094852726742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AF4-4786-963B-02CAD55AEC6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AF4-4786-963B-02CAD55AEC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AF4-4786-963B-02CAD55AEC6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AF4-4786-963B-02CAD55AEC6B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AF4-4786-963B-02CAD55AEC6B}"/>
              </c:ext>
            </c:extLst>
          </c:dPt>
          <c:dLbls>
            <c:dLbl>
              <c:idx val="2"/>
              <c:layout>
                <c:manualLayout>
                  <c:x val="-5.9377515310586174E-2"/>
                  <c:y val="-3.1700933216681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F4-4786-963B-02CAD55AEC6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Academic'!$D$4204:$H$4204</c:f>
              <c:numCache>
                <c:formatCode>General</c:formatCode>
                <c:ptCount val="5"/>
                <c:pt idx="0">
                  <c:v>47</c:v>
                </c:pt>
                <c:pt idx="1">
                  <c:v>2</c:v>
                </c:pt>
                <c:pt idx="2">
                  <c:v>7</c:v>
                </c:pt>
                <c:pt idx="3">
                  <c:v>116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F4-4786-963B-02CAD55AEC6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18. </a:t>
            </a:r>
            <a:r>
              <a:rPr lang="en-US" sz="1400">
                <a:latin typeface="Book Antiqua" panose="02040602050305030304" pitchFamily="18" charset="0"/>
              </a:rPr>
              <a:t>The professor acts friendly and respectfully towards the students.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78A-4560-AB84-F6B99CC4DC6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78A-4560-AB84-F6B99CC4DC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78A-4560-AB84-F6B99CC4DC6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78A-4560-AB84-F6B99CC4DC68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78A-4560-AB84-F6B99CC4DC68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Academic'!$D$4205:$H$4205</c:f>
              <c:numCache>
                <c:formatCode>General</c:formatCode>
                <c:ptCount val="5"/>
                <c:pt idx="0">
                  <c:v>33</c:v>
                </c:pt>
                <c:pt idx="1">
                  <c:v>4</c:v>
                </c:pt>
                <c:pt idx="2">
                  <c:v>14</c:v>
                </c:pt>
                <c:pt idx="3">
                  <c:v>120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8A-4560-AB84-F6B99CC4DC6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4. </a:t>
            </a:r>
            <a:r>
              <a:rPr lang="bg-BG" sz="1400">
                <a:latin typeface="Book Antiqua" panose="02040602050305030304" pitchFamily="18" charset="0"/>
              </a:rPr>
              <a:t>Темите и материалите, използвани в преподаването на дисциплината бяха интересни, актуални и ангажиращи.</a:t>
            </a:r>
            <a:r>
              <a:rPr lang="en-US" sz="1400">
                <a:latin typeface="Book Antiqua" panose="02040602050305030304" pitchFamily="18" charset="0"/>
              </a:rPr>
              <a:t>                          </a:t>
            </a:r>
          </a:p>
        </c:rich>
      </c:tx>
      <c:layout>
        <c:manualLayout>
          <c:xMode val="edge"/>
          <c:yMode val="edge"/>
          <c:x val="0.1819999999999999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5555555555558E-3"/>
          <c:y val="0.34726851851851859"/>
          <c:w val="0.96944444444444444"/>
          <c:h val="0.55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4F4-49E2-9A16-C240222EC61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4F4-49E2-9A16-C240222EC61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4F4-49E2-9A16-C240222EC616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4F4-49E2-9A16-C240222EC61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4F4-49E2-9A16-C240222EC61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4-49E2-9A16-C240222EC61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F4-49E2-9A16-C240222EC61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F4-49E2-9A16-C240222EC61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'!$D$97:$H$97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F4-49E2-9A16-C240222EC61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21. </a:t>
            </a:r>
            <a:r>
              <a:rPr lang="en-US" sz="1400">
                <a:latin typeface="Book Antiqua" panose="02040602050305030304" pitchFamily="18" charset="0"/>
              </a:rPr>
              <a:t>Students may express their opinion during the seminars.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662-499B-9AA4-E1151BD3FD5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662-499B-9AA4-E1151BD3FD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662-499B-9AA4-E1151BD3FD5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662-499B-9AA4-E1151BD3FD55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662-499B-9AA4-E1151BD3FD55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Academic'!$D$4208:$H$4208</c:f>
              <c:numCache>
                <c:formatCode>General</c:formatCode>
                <c:ptCount val="5"/>
                <c:pt idx="0">
                  <c:v>51</c:v>
                </c:pt>
                <c:pt idx="1">
                  <c:v>5</c:v>
                </c:pt>
                <c:pt idx="2">
                  <c:v>19</c:v>
                </c:pt>
                <c:pt idx="3">
                  <c:v>98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62-499B-9AA4-E1151BD3FD5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dirty="0">
                <a:latin typeface="Book Antiqua" panose="02040602050305030304" pitchFamily="18" charset="0"/>
              </a:rPr>
              <a:t>Добри </a:t>
            </a:r>
            <a:r>
              <a:rPr lang="bg-BG" sz="1400" dirty="0" smtClean="0">
                <a:latin typeface="Book Antiqua" panose="02040602050305030304" pitchFamily="18" charset="0"/>
              </a:rPr>
              <a:t>практики</a:t>
            </a:r>
            <a:endParaRPr lang="bg-BG" sz="1400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0097251001519552E-2"/>
          <c:w val="1"/>
          <c:h val="0.38091946401436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0BA-4100-93DB-59AB3A93748D}"/>
              </c:ext>
            </c:extLst>
          </c:dPt>
          <c:dPt>
            <c:idx val="1"/>
            <c:bubble3D val="0"/>
            <c:spPr>
              <a:solidFill>
                <a:schemeClr val="accent2">
                  <a:shade val="51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0BA-4100-93DB-59AB3A93748D}"/>
              </c:ext>
            </c:extLst>
          </c:dPt>
          <c:dPt>
            <c:idx val="2"/>
            <c:bubble3D val="0"/>
            <c:spPr>
              <a:solidFill>
                <a:schemeClr val="accent2">
                  <a:shade val="6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0BA-4100-93DB-59AB3A93748D}"/>
              </c:ext>
            </c:extLst>
          </c:dPt>
          <c:dPt>
            <c:idx val="3"/>
            <c:bubble3D val="0"/>
            <c:spPr>
              <a:solidFill>
                <a:schemeClr val="accent2">
                  <a:shade val="7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0BA-4100-93DB-59AB3A93748D}"/>
              </c:ext>
            </c:extLst>
          </c:dPt>
          <c:dPt>
            <c:idx val="4"/>
            <c:bubble3D val="0"/>
            <c:spPr>
              <a:solidFill>
                <a:schemeClr val="accent2">
                  <a:shade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0BA-4100-93DB-59AB3A93748D}"/>
              </c:ext>
            </c:extLst>
          </c:dPt>
          <c:dPt>
            <c:idx val="5"/>
            <c:bubble3D val="0"/>
            <c:spPr>
              <a:solidFill>
                <a:schemeClr val="accent2">
                  <a:shade val="9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D0BA-4100-93DB-59AB3A93748D}"/>
              </c:ext>
            </c:extLst>
          </c:dPt>
          <c:dPt>
            <c:idx val="6"/>
            <c:bubble3D val="0"/>
            <c:spPr>
              <a:solidFill>
                <a:schemeClr val="accent2">
                  <a:tint val="9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D0BA-4100-93DB-59AB3A93748D}"/>
              </c:ext>
            </c:extLst>
          </c:dPt>
          <c:dPt>
            <c:idx val="7"/>
            <c:bubble3D val="0"/>
            <c:spPr>
              <a:solidFill>
                <a:schemeClr val="accent2">
                  <a:tint val="8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D0BA-4100-93DB-59AB3A93748D}"/>
              </c:ext>
            </c:extLst>
          </c:dPt>
          <c:dPt>
            <c:idx val="8"/>
            <c:bubble3D val="0"/>
            <c:spPr>
              <a:solidFill>
                <a:schemeClr val="accent2">
                  <a:tint val="7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D0BA-4100-93DB-59AB3A93748D}"/>
              </c:ext>
            </c:extLst>
          </c:dPt>
          <c:dPt>
            <c:idx val="9"/>
            <c:bubble3D val="0"/>
            <c:spPr>
              <a:solidFill>
                <a:schemeClr val="accent2">
                  <a:tint val="6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D0BA-4100-93DB-59AB3A93748D}"/>
              </c:ext>
            </c:extLst>
          </c:dPt>
          <c:dPt>
            <c:idx val="10"/>
            <c:bubble3D val="0"/>
            <c:spPr>
              <a:solidFill>
                <a:schemeClr val="accent2">
                  <a:tint val="5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D0BA-4100-93DB-59AB3A93748D}"/>
              </c:ext>
            </c:extLst>
          </c:dPt>
          <c:dPt>
            <c:idx val="11"/>
            <c:bubble3D val="0"/>
            <c:spPr>
              <a:solidFill>
                <a:schemeClr val="accent2">
                  <a:tint val="41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D0BA-4100-93DB-59AB3A9374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'7. АЕО, М, А1-А2'!$A$2:$A$13</c:f>
              <c:strCache>
                <c:ptCount val="12"/>
                <c:pt idx="0">
                  <c:v>Ангажираност на преподавателя в учебния процес</c:v>
                </c:pt>
                <c:pt idx="1">
                  <c:v>Богати ресурси от видеоматериали</c:v>
                </c:pt>
                <c:pt idx="2">
                  <c:v>Развиване на умението "Слушане"</c:v>
                </c:pt>
                <c:pt idx="3">
                  <c:v>Възможност да разбират разговори на български граждани</c:v>
                </c:pt>
                <c:pt idx="4">
                  <c:v>Добра подготовка за устен изпит</c:v>
                </c:pt>
                <c:pt idx="5">
                  <c:v>Писане на новата лексика на дъската</c:v>
                </c:pt>
                <c:pt idx="6">
                  <c:v>Поставяне на задачи за домашна работа</c:v>
                </c:pt>
                <c:pt idx="7">
                  <c:v>Интерактивни семинарни упражнения</c:v>
                </c:pt>
                <c:pt idx="8">
                  <c:v>Добро преподаване</c:v>
                </c:pt>
                <c:pt idx="9">
                  <c:v>Богата информация за българската култура и традиции</c:v>
                </c:pt>
                <c:pt idx="10">
                  <c:v>Използване на четирите умения в преподаването</c:v>
                </c:pt>
                <c:pt idx="11">
                  <c:v>Лекциите са много полезни</c:v>
                </c:pt>
              </c:strCache>
            </c:strRef>
          </c:cat>
          <c:val>
            <c:numRef>
              <c:f>'7. АЕО, М, А1-А2'!$B$2:$B$13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13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13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0BA-4100-93DB-59AB3A93748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1690900029566333"/>
          <c:w val="1"/>
          <c:h val="0.3723482861243582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dirty="0" smtClean="0">
                <a:latin typeface="Book Antiqua" panose="02040602050305030304" pitchFamily="18" charset="0"/>
              </a:rPr>
              <a:t>Препоръки</a:t>
            </a:r>
            <a:endParaRPr lang="bg-BG" sz="1400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222154506228514E-2"/>
          <c:y val="0.26066631051649519"/>
          <c:w val="0.83888888888888891"/>
          <c:h val="0.5275226013414989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E5E-4391-A103-5AE5995EB98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E5E-4391-A103-5AE5995EB98A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E5E-4391-A103-5AE5995EB9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'7. АЕО, М, А1-А2'!$A$15:$A$17</c:f>
              <c:strCache>
                <c:ptCount val="3"/>
                <c:pt idx="0">
                  <c:v>Препоръки</c:v>
                </c:pt>
                <c:pt idx="1">
                  <c:v>Повече упражнения за говорене</c:v>
                </c:pt>
                <c:pt idx="2">
                  <c:v>Повече комуникация с български студенти</c:v>
                </c:pt>
              </c:strCache>
            </c:strRef>
          </c:cat>
          <c:val>
            <c:numRef>
              <c:f>'7. АЕО, М, А1-А2'!$B$15:$B$17</c:f>
              <c:numCache>
                <c:formatCode>General</c:formatCode>
                <c:ptCount val="3"/>
                <c:pt idx="1">
                  <c:v>128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5E-4391-A103-5AE5995EB98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8-3E5E-4391-A103-5AE5995EB98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3E5E-4391-A103-5AE5995EB98A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3E5E-4391-A103-5AE5995EB9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'7. АЕО, М, А1-А2'!$A$15:$A$17</c:f>
              <c:strCache>
                <c:ptCount val="3"/>
                <c:pt idx="0">
                  <c:v>Препоръки</c:v>
                </c:pt>
                <c:pt idx="1">
                  <c:v>Повече упражнения за говорене</c:v>
                </c:pt>
                <c:pt idx="2">
                  <c:v>Повече комуникация с български студенти</c:v>
                </c:pt>
              </c:strCache>
            </c:strRef>
          </c:cat>
          <c:val>
            <c:numRef>
              <c:f>'7. АЕО, М, А1-А2'!$C$15:$C$17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D-3E5E-4391-A103-5AE5995EB98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1. </a:t>
            </a:r>
            <a:r>
              <a:rPr lang="en-US" sz="1400">
                <a:latin typeface="Book Antiqua" panose="02040602050305030304" pitchFamily="18" charset="0"/>
              </a:rPr>
              <a:t>There is an adequate amount of content, lectures and seminars are meaningful and informative.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88F-478B-96D0-2788E921893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88F-478B-96D0-2788E92189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88F-478B-96D0-2788E921893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88F-478B-96D0-2788E921893B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88F-478B-96D0-2788E921893B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Academic'!$D$3659:$H$3659</c:f>
              <c:numCache>
                <c:formatCode>General</c:formatCode>
                <c:ptCount val="5"/>
                <c:pt idx="0">
                  <c:v>51</c:v>
                </c:pt>
                <c:pt idx="1">
                  <c:v>11</c:v>
                </c:pt>
                <c:pt idx="2">
                  <c:v>40</c:v>
                </c:pt>
                <c:pt idx="3">
                  <c:v>52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8F-478B-96D0-2788E92189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3. </a:t>
            </a:r>
            <a:r>
              <a:rPr lang="en-US" sz="1400">
                <a:latin typeface="Book Antiqua" panose="02040602050305030304" pitchFamily="18" charset="0"/>
              </a:rPr>
              <a:t>A variety of audio-visual aids and media are used.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902-4F54-BB68-ED7D3B5F4CB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902-4F54-BB68-ED7D3B5F4C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902-4F54-BB68-ED7D3B5F4CB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902-4F54-BB68-ED7D3B5F4CB3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902-4F54-BB68-ED7D3B5F4CB3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Academic'!$D$3662:$H$3662</c:f>
              <c:numCache>
                <c:formatCode>General</c:formatCode>
                <c:ptCount val="5"/>
                <c:pt idx="0">
                  <c:v>58</c:v>
                </c:pt>
                <c:pt idx="1">
                  <c:v>8</c:v>
                </c:pt>
                <c:pt idx="2">
                  <c:v>26</c:v>
                </c:pt>
                <c:pt idx="3">
                  <c:v>63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02-4F54-BB68-ED7D3B5F4CB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2. </a:t>
            </a:r>
            <a:r>
              <a:rPr lang="en-US" sz="1400">
                <a:latin typeface="Book Antiqua" panose="02040602050305030304" pitchFamily="18" charset="0"/>
              </a:rPr>
              <a:t>The lectures/seminars are clearly structured.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A60-414B-B091-F67BC45522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A60-414B-B091-F67BC45522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A60-414B-B091-F67BC455225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A60-414B-B091-F67BC455225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A60-414B-B091-F67BC455225E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Academic'!$D$3661:$H$3661</c:f>
              <c:numCache>
                <c:formatCode>General</c:formatCode>
                <c:ptCount val="5"/>
                <c:pt idx="0">
                  <c:v>53</c:v>
                </c:pt>
                <c:pt idx="1">
                  <c:v>10</c:v>
                </c:pt>
                <c:pt idx="2">
                  <c:v>40</c:v>
                </c:pt>
                <c:pt idx="3">
                  <c:v>52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60-414B-B091-F67BC455225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4. </a:t>
            </a:r>
            <a:r>
              <a:rPr lang="en-US" sz="1400">
                <a:latin typeface="Book Antiqua" panose="02040602050305030304" pitchFamily="18" charset="0"/>
              </a:rPr>
              <a:t>The topics and the resources used in the discipline were up-to-date, engaging and interesting.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13B-4971-B81A-95FEDC153B7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13B-4971-B81A-95FEDC153B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13B-4971-B81A-95FEDC153B7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13B-4971-B81A-95FEDC153B77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13B-4971-B81A-95FEDC153B77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Academic'!$D$3663:$H$3663</c:f>
              <c:numCache>
                <c:formatCode>General</c:formatCode>
                <c:ptCount val="5"/>
                <c:pt idx="0">
                  <c:v>56</c:v>
                </c:pt>
                <c:pt idx="1">
                  <c:v>16</c:v>
                </c:pt>
                <c:pt idx="2">
                  <c:v>30</c:v>
                </c:pt>
                <c:pt idx="3">
                  <c:v>48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3B-4971-B81A-95FEDC153B7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7. </a:t>
            </a:r>
            <a:r>
              <a:rPr lang="en-US" sz="1200">
                <a:latin typeface="Book Antiqua" panose="02040602050305030304" pitchFamily="18" charset="0"/>
              </a:rPr>
              <a:t>I was provided with sufficient opportunities to practise my speaking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965-4729-9812-D0F3CDA779E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965-4729-9812-D0F3CDA779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965-4729-9812-D0F3CDA779E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965-4729-9812-D0F3CDA779E8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965-4729-9812-D0F3CDA779E8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Academic'!$D$3666:$H$3666</c:f>
              <c:numCache>
                <c:formatCode>General</c:formatCode>
                <c:ptCount val="5"/>
                <c:pt idx="0">
                  <c:v>52</c:v>
                </c:pt>
                <c:pt idx="1">
                  <c:v>7</c:v>
                </c:pt>
                <c:pt idx="2">
                  <c:v>35</c:v>
                </c:pt>
                <c:pt idx="3">
                  <c:v>60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65-4729-9812-D0F3CDA779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8.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speaking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E71-4A79-B530-6204B2A0A47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E71-4A79-B530-6204B2A0A4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E71-4A79-B530-6204B2A0A47C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E71-4A79-B530-6204B2A0A47C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E71-4A79-B530-6204B2A0A47C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Academic'!$D$3667:$H$3667</c:f>
              <c:numCache>
                <c:formatCode>General</c:formatCode>
                <c:ptCount val="5"/>
                <c:pt idx="0">
                  <c:v>57</c:v>
                </c:pt>
                <c:pt idx="1">
                  <c:v>7</c:v>
                </c:pt>
                <c:pt idx="2">
                  <c:v>24</c:v>
                </c:pt>
                <c:pt idx="3">
                  <c:v>61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71-4A79-B530-6204B2A0A47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5. </a:t>
            </a:r>
            <a:r>
              <a:rPr lang="en-US" sz="1400">
                <a:latin typeface="Book Antiqua" panose="02040602050305030304" pitchFamily="18" charset="0"/>
              </a:rPr>
              <a:t>Lecture/seminar time is used properly.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136-4BBE-9B70-ED67FD335BF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136-4BBE-9B70-ED67FD335B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136-4BBE-9B70-ED67FD335BF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136-4BBE-9B70-ED67FD335BF3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136-4BBE-9B70-ED67FD335BF3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Academic'!$D$3664:$H$3664</c:f>
              <c:numCache>
                <c:formatCode>General</c:formatCode>
                <c:ptCount val="5"/>
                <c:pt idx="0">
                  <c:v>45</c:v>
                </c:pt>
                <c:pt idx="1">
                  <c:v>8</c:v>
                </c:pt>
                <c:pt idx="2">
                  <c:v>39</c:v>
                </c:pt>
                <c:pt idx="3">
                  <c:v>58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36-4BBE-9B70-ED67FD335BF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 baseline="0">
                <a:latin typeface="Book Antiqua" panose="02040602050305030304" pitchFamily="18" charset="0"/>
              </a:rPr>
              <a:t>5. </a:t>
            </a:r>
            <a:r>
              <a:rPr lang="bg-BG" sz="1400" baseline="0">
                <a:latin typeface="Book Antiqua" panose="02040602050305030304" pitchFamily="18" charset="0"/>
              </a:rPr>
              <a:t>Времето се използва рационално.</a:t>
            </a:r>
            <a:endParaRPr lang="en-US" sz="1400" baseline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674-40DF-852F-4C030E584A2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674-40DF-852F-4C030E584A2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674-40DF-852F-4C030E584A24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674-40DF-852F-4C030E584A2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674-40DF-852F-4C030E584A2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74-40DF-852F-4C030E584A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74-40DF-852F-4C030E584A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74-40DF-852F-4C030E584A2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'!$D$98:$H$98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74-40DF-852F-4C030E584A2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6. </a:t>
            </a:r>
            <a:r>
              <a:rPr lang="en-US" sz="1400">
                <a:latin typeface="Book Antiqua" panose="02040602050305030304" pitchFamily="18" charset="0"/>
              </a:rPr>
              <a:t>Instructional materials are sufficient.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8EE-4729-AB95-E4BDDBFA56E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8EE-4729-AB95-E4BDDBFA56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8EE-4729-AB95-E4BDDBFA56E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8EE-4729-AB95-E4BDDBFA56E1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8EE-4729-AB95-E4BDDBFA56E1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Academic'!$D$3665:$H$3665</c:f>
              <c:numCache>
                <c:formatCode>General</c:formatCode>
                <c:ptCount val="5"/>
                <c:pt idx="0">
                  <c:v>55</c:v>
                </c:pt>
                <c:pt idx="1">
                  <c:v>15</c:v>
                </c:pt>
                <c:pt idx="2">
                  <c:v>35</c:v>
                </c:pt>
                <c:pt idx="3">
                  <c:v>45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EE-4729-AB95-E4BDDBFA56E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11. </a:t>
            </a:r>
            <a:r>
              <a:rPr lang="en-US" sz="1400">
                <a:latin typeface="Book Antiqua" panose="02040602050305030304" pitchFamily="18" charset="0"/>
              </a:rPr>
              <a:t>I got a good feeling of my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83E-4F91-8ED9-64D336E10E8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83E-4F91-8ED9-64D336E10E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83E-4F91-8ED9-64D336E10E8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83E-4F91-8ED9-64D336E10E8F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83E-4F91-8ED9-64D336E10E8F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Academic'!$D$3670:$H$3670</c:f>
              <c:numCache>
                <c:formatCode>General</c:formatCode>
                <c:ptCount val="5"/>
                <c:pt idx="0">
                  <c:v>57</c:v>
                </c:pt>
                <c:pt idx="1">
                  <c:v>13</c:v>
                </c:pt>
                <c:pt idx="2">
                  <c:v>35</c:v>
                </c:pt>
                <c:pt idx="3">
                  <c:v>43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3E-4F91-8ED9-64D336E10E8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12. </a:t>
            </a:r>
            <a:r>
              <a:rPr lang="en-US" sz="1400">
                <a:latin typeface="Book Antiqua" panose="02040602050305030304" pitchFamily="18" charset="0"/>
              </a:rPr>
              <a:t>There are enough sources for self-study.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893-47D4-9E02-DC3BEAEBBA2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893-47D4-9E02-DC3BEAEBBA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893-47D4-9E02-DC3BEAEBBA2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893-47D4-9E02-DC3BEAEBBA2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893-47D4-9E02-DC3BEAEBBA2E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Academic'!$D$3671:$H$3671</c:f>
              <c:numCache>
                <c:formatCode>General</c:formatCode>
                <c:ptCount val="5"/>
                <c:pt idx="0">
                  <c:v>45</c:v>
                </c:pt>
                <c:pt idx="1">
                  <c:v>28</c:v>
                </c:pt>
                <c:pt idx="2">
                  <c:v>31</c:v>
                </c:pt>
                <c:pt idx="3">
                  <c:v>43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93-47D4-9E02-DC3BEAEBBA2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9.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reading skills</a:t>
            </a:r>
            <a:r>
              <a:rPr lang="bg-BG" sz="1400">
                <a:latin typeface="Book Antiqua" panose="02040602050305030304" pitchFamily="18" charset="0"/>
              </a:rPr>
              <a:t>. 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6A3-434E-B128-E2B47D0BD8F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6A3-434E-B128-E2B47D0BD8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6A3-434E-B128-E2B47D0BD8F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6A3-434E-B128-E2B47D0BD8F0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6A3-434E-B128-E2B47D0BD8F0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A3-434E-B128-E2B47D0BD8F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Academic'!$D$3668:$H$3668</c:f>
              <c:numCache>
                <c:formatCode>General</c:formatCode>
                <c:ptCount val="5"/>
                <c:pt idx="0">
                  <c:v>49</c:v>
                </c:pt>
                <c:pt idx="1">
                  <c:v>5</c:v>
                </c:pt>
                <c:pt idx="2">
                  <c:v>24</c:v>
                </c:pt>
                <c:pt idx="3">
                  <c:v>77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A3-434E-B128-E2B47D0BD8F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10.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writing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B1B-466D-8DB0-FADB093E26E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B1B-466D-8DB0-FADB093E26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B1B-466D-8DB0-FADB093E26E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B1B-466D-8DB0-FADB093E26E3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B1B-466D-8DB0-FADB093E26E3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Academic'!$D$3669:$H$3669</c:f>
              <c:numCache>
                <c:formatCode>General</c:formatCode>
                <c:ptCount val="5"/>
                <c:pt idx="0">
                  <c:v>53</c:v>
                </c:pt>
                <c:pt idx="1">
                  <c:v>11</c:v>
                </c:pt>
                <c:pt idx="2">
                  <c:v>31</c:v>
                </c:pt>
                <c:pt idx="3">
                  <c:v>58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1B-466D-8DB0-FADB093E26E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15. </a:t>
            </a:r>
            <a:r>
              <a:rPr lang="en-US" sz="1400">
                <a:latin typeface="Book Antiqua" panose="02040602050305030304" pitchFamily="18" charset="0"/>
              </a:rPr>
              <a:t>There is a good and concentrated learning atmosphere.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313-4BDB-98AD-F2EEFA3923E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313-4BDB-98AD-F2EEFA3923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313-4BDB-98AD-F2EEFA3923E2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313-4BDB-98AD-F2EEFA3923E2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313-4BDB-98AD-F2EEFA3923E2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Academic'!$D$3674:$H$3674</c:f>
              <c:numCache>
                <c:formatCode>General</c:formatCode>
                <c:ptCount val="5"/>
                <c:pt idx="0">
                  <c:v>58</c:v>
                </c:pt>
                <c:pt idx="1">
                  <c:v>10</c:v>
                </c:pt>
                <c:pt idx="2">
                  <c:v>39</c:v>
                </c:pt>
                <c:pt idx="3">
                  <c:v>47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13-4BDB-98AD-F2EEFA3923E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16. </a:t>
            </a:r>
            <a:r>
              <a:rPr lang="en-US" sz="1400">
                <a:latin typeface="Book Antiqua" panose="02040602050305030304" pitchFamily="18" charset="0"/>
              </a:rPr>
              <a:t>The lectures/seminars begin and end on time.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D56-460C-9B83-31206D650EF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D56-460C-9B83-31206D650E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D56-460C-9B83-31206D650EF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D56-460C-9B83-31206D650EF5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D56-460C-9B83-31206D650EF5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Academic'!$D$3675:$H$3675</c:f>
              <c:numCache>
                <c:formatCode>General</c:formatCode>
                <c:ptCount val="5"/>
                <c:pt idx="0">
                  <c:v>55</c:v>
                </c:pt>
                <c:pt idx="1">
                  <c:v>1</c:v>
                </c:pt>
                <c:pt idx="2">
                  <c:v>20</c:v>
                </c:pt>
                <c:pt idx="3">
                  <c:v>78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56-460C-9B83-31206D650EF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15. </a:t>
            </a:r>
            <a:r>
              <a:rPr lang="en-US" sz="1400">
                <a:latin typeface="Book Antiqua" panose="02040602050305030304" pitchFamily="18" charset="0"/>
              </a:rPr>
              <a:t>There is a good and concentrated learning atmosphere.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D86-4C9B-9519-0F8CA832F0A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D86-4C9B-9519-0F8CA832F0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D86-4C9B-9519-0F8CA832F0A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D86-4C9B-9519-0F8CA832F0A7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D86-4C9B-9519-0F8CA832F0A7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Academic'!$D$3674:$H$3674</c:f>
              <c:numCache>
                <c:formatCode>General</c:formatCode>
                <c:ptCount val="5"/>
                <c:pt idx="0">
                  <c:v>58</c:v>
                </c:pt>
                <c:pt idx="1">
                  <c:v>10</c:v>
                </c:pt>
                <c:pt idx="2">
                  <c:v>39</c:v>
                </c:pt>
                <c:pt idx="3">
                  <c:v>47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86-4C9B-9519-0F8CA832F0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14. </a:t>
            </a:r>
            <a:r>
              <a:rPr lang="en-US" sz="1400">
                <a:latin typeface="Book Antiqua" panose="02040602050305030304" pitchFamily="18" charset="0"/>
              </a:rPr>
              <a:t>The content of the test tasks is directly linked to the course content and instruction.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333333333333332E-3"/>
          <c:y val="0.19895851560221639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6CC-41C7-B4EF-27EE01DD28B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6CC-41C7-B4EF-27EE01DD28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6CC-41C7-B4EF-27EE01DD28B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6CC-41C7-B4EF-27EE01DD28BD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6CC-41C7-B4EF-27EE01DD28BD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Academic'!$D$3673:$H$3673</c:f>
              <c:numCache>
                <c:formatCode>General</c:formatCode>
                <c:ptCount val="5"/>
                <c:pt idx="0">
                  <c:v>57</c:v>
                </c:pt>
                <c:pt idx="1">
                  <c:v>7</c:v>
                </c:pt>
                <c:pt idx="2">
                  <c:v>36</c:v>
                </c:pt>
                <c:pt idx="3">
                  <c:v>53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CC-41C7-B4EF-27EE01DD28B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19. </a:t>
            </a:r>
            <a:r>
              <a:rPr lang="en-US" sz="1200">
                <a:latin typeface="Book Antiqua" panose="02040602050305030304" pitchFamily="18" charset="0"/>
              </a:rPr>
              <a:t>The professor responds to questions comprehensively and motivates the students to participate actively.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385-41C4-B95D-0CA77F9D297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385-41C4-B95D-0CA77F9D29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385-41C4-B95D-0CA77F9D297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385-41C4-B95D-0CA77F9D297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385-41C4-B95D-0CA77F9D297E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85-41C4-B95D-0CA77F9D297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Academic'!$D$3678:$H$3678</c:f>
              <c:numCache>
                <c:formatCode>General</c:formatCode>
                <c:ptCount val="5"/>
                <c:pt idx="0">
                  <c:v>35</c:v>
                </c:pt>
                <c:pt idx="1">
                  <c:v>4</c:v>
                </c:pt>
                <c:pt idx="2">
                  <c:v>24</c:v>
                </c:pt>
                <c:pt idx="3">
                  <c:v>93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85-41C4-B95D-0CA77F9D297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6. </a:t>
            </a:r>
            <a:r>
              <a:rPr lang="bg-BG" sz="1400">
                <a:latin typeface="Book Antiqua" panose="02040602050305030304" pitchFamily="18" charset="0"/>
              </a:rPr>
              <a:t>Обучителните материали са достатъчни.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E7B-4108-A7D9-C699B509DDB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E7B-4108-A7D9-C699B509DDB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E7B-4108-A7D9-C699B509DDBB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E7B-4108-A7D9-C699B509DDB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E7B-4108-A7D9-C699B509DDB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7B-4108-A7D9-C699B509DD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7B-4108-A7D9-C699B509DD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7B-4108-A7D9-C699B509DDB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'!$D$99:$H$99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7B-4108-A7D9-C699B509DDB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17. </a:t>
            </a:r>
            <a:r>
              <a:rPr lang="en-US" sz="1400">
                <a:latin typeface="Book Antiqua" panose="02040602050305030304" pitchFamily="18" charset="0"/>
              </a:rPr>
              <a:t>The instructor/lecturer is always well prepared.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674-424C-A6EE-C57307A5357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674-424C-A6EE-C57307A535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674-424C-A6EE-C57307A5357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674-424C-A6EE-C57307A53570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674-424C-A6EE-C57307A53570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74-424C-A6EE-C57307A5357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Academic'!$D$3676:$H$3676</c:f>
              <c:numCache>
                <c:formatCode>General</c:formatCode>
                <c:ptCount val="5"/>
                <c:pt idx="0">
                  <c:v>34</c:v>
                </c:pt>
                <c:pt idx="1">
                  <c:v>3</c:v>
                </c:pt>
                <c:pt idx="2">
                  <c:v>22</c:v>
                </c:pt>
                <c:pt idx="3">
                  <c:v>96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74-424C-A6EE-C57307A5357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18. </a:t>
            </a:r>
            <a:r>
              <a:rPr lang="en-US" sz="1400">
                <a:latin typeface="Book Antiqua" panose="02040602050305030304" pitchFamily="18" charset="0"/>
              </a:rPr>
              <a:t>The professor acts friendly and respectfully towards the students.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ED1-4A12-AC5C-7523ED57B31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ED1-4A12-AC5C-7523ED57B3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ED1-4A12-AC5C-7523ED57B31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ED1-4A12-AC5C-7523ED57B31D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ED1-4A12-AC5C-7523ED57B31D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Academic'!$D$3677:$H$3677</c:f>
              <c:numCache>
                <c:formatCode>General</c:formatCode>
                <c:ptCount val="5"/>
                <c:pt idx="0">
                  <c:v>31</c:v>
                </c:pt>
                <c:pt idx="1">
                  <c:v>5</c:v>
                </c:pt>
                <c:pt idx="2">
                  <c:v>20</c:v>
                </c:pt>
                <c:pt idx="3">
                  <c:v>98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D1-4A12-AC5C-7523ED57B31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20. </a:t>
            </a:r>
            <a:r>
              <a:rPr lang="en-US" sz="1200">
                <a:latin typeface="Book Antiqua" panose="02040602050305030304" pitchFamily="18" charset="0"/>
              </a:rPr>
              <a:t>The professor is interested in the students’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9895851560221639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001-49EF-A423-71CDDD06508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001-49EF-A423-71CDDD0650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001-49EF-A423-71CDDD06508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001-49EF-A423-71CDDD065083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001-49EF-A423-71CDDD065083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01-49EF-A423-71CDDD06508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Academic'!$D$3679:$H$3679</c:f>
              <c:numCache>
                <c:formatCode>General</c:formatCode>
                <c:ptCount val="5"/>
                <c:pt idx="0">
                  <c:v>39</c:v>
                </c:pt>
                <c:pt idx="1">
                  <c:v>3</c:v>
                </c:pt>
                <c:pt idx="2">
                  <c:v>19</c:v>
                </c:pt>
                <c:pt idx="3">
                  <c:v>95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01-49EF-A423-71CDDD06508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21. </a:t>
            </a:r>
            <a:r>
              <a:rPr lang="en-US" sz="1400">
                <a:latin typeface="Book Antiqua" panose="02040602050305030304" pitchFamily="18" charset="0"/>
              </a:rPr>
              <a:t>Students may express their opinion during the seminars.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AE3-4E0B-A2F4-8A01CB30A5C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AE3-4E0B-A2F4-8A01CB30A5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AE3-4E0B-A2F4-8A01CB30A5C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AE3-4E0B-A2F4-8A01CB30A5C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AE3-4E0B-A2F4-8A01CB30A5CA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E3-4E0B-A2F4-8A01CB30A5C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Academic'!$D$3680:$H$3680</c:f>
              <c:numCache>
                <c:formatCode>General</c:formatCode>
                <c:ptCount val="5"/>
                <c:pt idx="0">
                  <c:v>46</c:v>
                </c:pt>
                <c:pt idx="1">
                  <c:v>8</c:v>
                </c:pt>
                <c:pt idx="2">
                  <c:v>25</c:v>
                </c:pt>
                <c:pt idx="3">
                  <c:v>77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E3-4E0B-A2F4-8A01CB30A5C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There is an adequate amount of content, lectures and seminars are meaningful and informative.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C15-4ACA-AA6C-ACE06A42359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C15-4ACA-AA6C-ACE06A42359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C15-4ACA-AA6C-ACE06A42359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C15-4ACA-AA6C-ACE06A42359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C15-4ACA-AA6C-ACE06A42359F}"/>
              </c:ext>
            </c:extLst>
          </c:dPt>
          <c:dLbls>
            <c:dLbl>
              <c:idx val="1"/>
              <c:layout>
                <c:manualLayout>
                  <c:x val="-4.868230212030706E-2"/>
                  <c:y val="1.59991980169144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15-4ACA-AA6C-ACE06A42359F}"/>
                </c:ext>
              </c:extLst>
            </c:dLbl>
            <c:dLbl>
              <c:idx val="2"/>
              <c:layout>
                <c:manualLayout>
                  <c:x val="-5.9456052699573311E-2"/>
                  <c:y val="7.869969378827637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15-4ACA-AA6C-ACE06A42359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Academic'!$D$2233:$H$2233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2</c:v>
                </c:pt>
                <c:pt idx="3">
                  <c:v>35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15-4ACA-AA6C-ACE06A42359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The lectures/seminars are clearly structured.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109-42B9-9E9F-83E175A6C79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109-42B9-9E9F-83E175A6C79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109-42B9-9E9F-83E175A6C79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109-42B9-9E9F-83E175A6C79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109-42B9-9E9F-83E175A6C795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Academic'!$D$2234:$H$2234</c:f>
              <c:numCache>
                <c:formatCode>General</c:formatCode>
                <c:ptCount val="5"/>
                <c:pt idx="0">
                  <c:v>14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09-42B9-9E9F-83E175A6C79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3.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A variety of audio-visual aids and media are used.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D30-48EE-9E51-0F62C7A0E3E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D30-48EE-9E51-0F62C7A0E3E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D30-48EE-9E51-0F62C7A0E3EC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D30-48EE-9E51-0F62C7A0E3E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D30-48EE-9E51-0F62C7A0E3EC}"/>
              </c:ext>
            </c:extLst>
          </c:dPt>
          <c:dLbls>
            <c:dLbl>
              <c:idx val="1"/>
              <c:layout>
                <c:manualLayout>
                  <c:x val="-6.0312631508006878E-2"/>
                  <c:y val="1.31262758821813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30-48EE-9E51-0F62C7A0E3EC}"/>
                </c:ext>
              </c:extLst>
            </c:dLbl>
            <c:dLbl>
              <c:idx val="2"/>
              <c:layout>
                <c:manualLayout>
                  <c:x val="-5.8029153095570982E-2"/>
                  <c:y val="0.105047025371828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30-48EE-9E51-0F62C7A0E3E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Academic'!$D$2235:$H$2235</c:f>
              <c:numCache>
                <c:formatCode>General</c:formatCode>
                <c:ptCount val="5"/>
                <c:pt idx="0">
                  <c:v>14</c:v>
                </c:pt>
                <c:pt idx="1">
                  <c:v>1</c:v>
                </c:pt>
                <c:pt idx="2">
                  <c:v>1</c:v>
                </c:pt>
                <c:pt idx="3">
                  <c:v>48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30-48EE-9E51-0F62C7A0E3E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4.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The topics and the resources used in the discipline were up-to-date, engaging and interesting.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AF5-4AE0-9F49-12EB0C9F6B6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AF5-4AE0-9F49-12EB0C9F6B6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AF5-4AE0-9F49-12EB0C9F6B6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AF5-4AE0-9F49-12EB0C9F6B6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AF5-4AE0-9F49-12EB0C9F6B6E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Academic'!$D$2236:$H$2236</c:f>
              <c:numCache>
                <c:formatCode>General</c:formatCode>
                <c:ptCount val="5"/>
                <c:pt idx="0">
                  <c:v>32</c:v>
                </c:pt>
                <c:pt idx="1">
                  <c:v>7</c:v>
                </c:pt>
                <c:pt idx="2">
                  <c:v>2</c:v>
                </c:pt>
                <c:pt idx="3">
                  <c:v>26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F5-4AE0-9F49-12EB0C9F6B6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5.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Lecture/seminar time is used properly.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52E-4726-B591-87F9DF9ABC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52E-4726-B591-87F9DF9ABC5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52E-4726-B591-87F9DF9ABC5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52E-4726-B591-87F9DF9ABC5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52E-4726-B591-87F9DF9ABC5E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Academic'!$D$2237:$H$2237</c:f>
              <c:numCache>
                <c:formatCode>General</c:formatCode>
                <c:ptCount val="5"/>
                <c:pt idx="0">
                  <c:v>17</c:v>
                </c:pt>
                <c:pt idx="1">
                  <c:v>6</c:v>
                </c:pt>
                <c:pt idx="2">
                  <c:v>1</c:v>
                </c:pt>
                <c:pt idx="3">
                  <c:v>40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2E-4726-B591-87F9DF9ABC5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6.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Instructional materials are sufficient.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E7C-4FFC-919C-7A8B9A3C89C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E7C-4FFC-919C-7A8B9A3C89C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E7C-4FFC-919C-7A8B9A3C89C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E7C-4FFC-919C-7A8B9A3C89C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E7C-4FFC-919C-7A8B9A3C89CA}"/>
              </c:ext>
            </c:extLst>
          </c:dPt>
          <c:dLbls>
            <c:dLbl>
              <c:idx val="1"/>
              <c:layout>
                <c:manualLayout>
                  <c:x val="-6.764755404162727E-2"/>
                  <c:y val="-1.59237386993292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7C-4FFC-919C-7A8B9A3C89C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Academic'!$D$2238:$H$2238</c:f>
              <c:numCache>
                <c:formatCode>General</c:formatCode>
                <c:ptCount val="5"/>
                <c:pt idx="0">
                  <c:v>21</c:v>
                </c:pt>
                <c:pt idx="1">
                  <c:v>3</c:v>
                </c:pt>
                <c:pt idx="2">
                  <c:v>3</c:v>
                </c:pt>
                <c:pt idx="3">
                  <c:v>32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7C-4FFC-919C-7A8B9A3C89C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7.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слушане.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B18-47E5-A437-D884CE13F70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B18-47E5-A437-D884CE13F70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B18-47E5-A437-D884CE13F702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B18-47E5-A437-D884CE13F70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B18-47E5-A437-D884CE13F70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18-47E5-A437-D884CE13F70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18-47E5-A437-D884CE13F70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18-47E5-A437-D884CE13F70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'!$D$100:$H$100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18-47E5-A437-D884CE13F70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7.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listening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A6B-462F-9B0E-88C144154C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A6B-462F-9B0E-88C144154C9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A6B-462F-9B0E-88C144154C9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A6B-462F-9B0E-88C144154C9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A6B-462F-9B0E-88C144154C93}"/>
              </c:ext>
            </c:extLst>
          </c:dPt>
          <c:dLbls>
            <c:dLbl>
              <c:idx val="2"/>
              <c:layout>
                <c:manualLayout>
                  <c:x val="-3.958307310709145E-2"/>
                  <c:y val="9.93077427821522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6B-462F-9B0E-88C144154C9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Academic'!$D$2239:$H$2239</c:f>
              <c:numCache>
                <c:formatCode>General</c:formatCode>
                <c:ptCount val="5"/>
                <c:pt idx="0">
                  <c:v>12</c:v>
                </c:pt>
                <c:pt idx="1">
                  <c:v>3</c:v>
                </c:pt>
                <c:pt idx="2">
                  <c:v>1</c:v>
                </c:pt>
                <c:pt idx="3">
                  <c:v>42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6B-462F-9B0E-88C144154C9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8.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speaking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621-4EB0-B208-1AF7986FF6A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621-4EB0-B208-1AF7986FF6A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621-4EB0-B208-1AF7986FF6A4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621-4EB0-B208-1AF7986FF6A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621-4EB0-B208-1AF7986FF6A4}"/>
              </c:ext>
            </c:extLst>
          </c:dPt>
          <c:dLbls>
            <c:dLbl>
              <c:idx val="1"/>
              <c:layout>
                <c:manualLayout>
                  <c:x val="-7.3441205479909247E-2"/>
                  <c:y val="-3.73224701079032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21-4EB0-B208-1AF7986FF6A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Academic'!$D$2240:$H$2240</c:f>
              <c:numCache>
                <c:formatCode>General</c:formatCode>
                <c:ptCount val="5"/>
                <c:pt idx="0">
                  <c:v>18</c:v>
                </c:pt>
                <c:pt idx="1">
                  <c:v>6</c:v>
                </c:pt>
                <c:pt idx="2">
                  <c:v>2</c:v>
                </c:pt>
                <c:pt idx="3">
                  <c:v>38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21-4EB0-B208-1AF7986FF6A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9.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reading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51C-48A8-B255-9257DAE1ADA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51C-48A8-B255-9257DAE1ADA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51C-48A8-B255-9257DAE1ADA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51C-48A8-B255-9257DAE1ADA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51C-48A8-B255-9257DAE1ADA3}"/>
              </c:ext>
            </c:extLst>
          </c:dPt>
          <c:dLbls>
            <c:dLbl>
              <c:idx val="2"/>
              <c:layout>
                <c:manualLayout>
                  <c:x val="-3.6579120156142432E-2"/>
                  <c:y val="0.144854913969087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1C-48A8-B255-9257DAE1ADA3}"/>
                </c:ext>
              </c:extLst>
            </c:dLbl>
            <c:dLbl>
              <c:idx val="4"/>
              <c:layout>
                <c:manualLayout>
                  <c:x val="2.5272090988626421E-2"/>
                  <c:y val="8.0409011373578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1C-48A8-B255-9257DAE1ADA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Academic'!$D$2241:$H$2241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1C-48A8-B255-9257DAE1ADA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10.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writing skills.</a:t>
            </a:r>
          </a:p>
        </c:rich>
      </c:tx>
      <c:layout>
        <c:manualLayout>
          <c:xMode val="edge"/>
          <c:yMode val="edge"/>
          <c:x val="0.11123538552961353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4F4-4CF7-90C0-1758D380658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4F4-4CF7-90C0-1758D380658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4F4-4CF7-90C0-1758D380658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4F4-4CF7-90C0-1758D380658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4F4-4CF7-90C0-1758D3806581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Academic'!$D$2242:$H$2242</c:f>
              <c:numCache>
                <c:formatCode>General</c:formatCode>
                <c:ptCount val="5"/>
                <c:pt idx="0">
                  <c:v>21</c:v>
                </c:pt>
                <c:pt idx="1">
                  <c:v>9</c:v>
                </c:pt>
                <c:pt idx="2">
                  <c:v>3</c:v>
                </c:pt>
                <c:pt idx="3">
                  <c:v>36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F4-4CF7-90C0-1758D380658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11. </a:t>
            </a:r>
            <a:r>
              <a:rPr lang="en-US" sz="1400">
                <a:latin typeface="Book Antiqua" panose="02040602050305030304" pitchFamily="18" charset="0"/>
              </a:rPr>
              <a:t>I got a good feeling of my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9432888597258677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78D-47FA-9D96-7A48BF1F44D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78D-47FA-9D96-7A48BF1F44D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78D-47FA-9D96-7A48BF1F44D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78D-47FA-9D96-7A48BF1F44D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78D-47FA-9D96-7A48BF1F44DD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Academic'!$D$2243:$H$2243</c:f>
              <c:numCache>
                <c:formatCode>General</c:formatCode>
                <c:ptCount val="5"/>
                <c:pt idx="0">
                  <c:v>22</c:v>
                </c:pt>
                <c:pt idx="1">
                  <c:v>8</c:v>
                </c:pt>
                <c:pt idx="2">
                  <c:v>4</c:v>
                </c:pt>
                <c:pt idx="3">
                  <c:v>25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8D-47FA-9D96-7A48BF1F44D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12.  </a:t>
            </a:r>
            <a:r>
              <a:rPr lang="en-US" sz="1400">
                <a:latin typeface="Book Antiqua" panose="02040602050305030304" pitchFamily="18" charset="0"/>
              </a:rPr>
              <a:t>There are enough sources for self-study.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832-4756-90D3-9D25598067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832-4756-90D3-9D25598067D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832-4756-90D3-9D25598067D4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832-4756-90D3-9D25598067D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832-4756-90D3-9D25598067D4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Academic'!$D$2244:$H$2244</c:f>
              <c:numCache>
                <c:formatCode>General</c:formatCode>
                <c:ptCount val="5"/>
                <c:pt idx="0">
                  <c:v>30</c:v>
                </c:pt>
                <c:pt idx="1">
                  <c:v>13</c:v>
                </c:pt>
                <c:pt idx="2">
                  <c:v>4</c:v>
                </c:pt>
                <c:pt idx="3">
                  <c:v>24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32-4756-90D3-9D25598067D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The teaching tempo is exactly right for 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660589060308554E-2"/>
          <c:y val="0.16708333333333336"/>
          <c:w val="0.93828892005610098"/>
          <c:h val="0.67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9C2-4216-99F6-85E574E10E8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9C2-4216-99F6-85E574E10E8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9C2-4216-99F6-85E574E10E8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9C2-4216-99F6-85E574E10E8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9C2-4216-99F6-85E574E10E8A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Academic'!$D$2245:$H$2245</c:f>
              <c:numCache>
                <c:formatCode>General</c:formatCode>
                <c:ptCount val="5"/>
                <c:pt idx="0">
                  <c:v>22</c:v>
                </c:pt>
                <c:pt idx="1">
                  <c:v>15</c:v>
                </c:pt>
                <c:pt idx="2">
                  <c:v>8</c:v>
                </c:pt>
                <c:pt idx="3">
                  <c:v>26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C2-4216-99F6-85E574E10E8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The content of the test tasks is directly linked to the course content and instruction.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D13-4F45-8003-877C3E805AD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D13-4F45-8003-877C3E805AD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D13-4F45-8003-877C3E805ADC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D13-4F45-8003-877C3E805AD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D13-4F45-8003-877C3E805ADC}"/>
              </c:ext>
            </c:extLst>
          </c:dPt>
          <c:dLbls>
            <c:dLbl>
              <c:idx val="2"/>
              <c:layout>
                <c:manualLayout>
                  <c:x val="-6.0707772936807444E-2"/>
                  <c:y val="8.24055847185768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13-4F45-8003-877C3E805ADC}"/>
                </c:ext>
              </c:extLst>
            </c:dLbl>
            <c:dLbl>
              <c:idx val="4"/>
              <c:layout>
                <c:manualLayout>
                  <c:x val="1.6938757655293089E-2"/>
                  <c:y val="8.96682706328375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13-4F45-8003-877C3E805AD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Academic'!$D$2246:$H$2246</c:f>
              <c:numCache>
                <c:formatCode>General</c:formatCode>
                <c:ptCount val="5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3">
                  <c:v>37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13-4F45-8003-877C3E805AD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There is a good and concentrated learning atmosphere.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06A-4668-9390-A32CC3C750B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06A-4668-9390-A32CC3C750B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06A-4668-9390-A32CC3C750B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06A-4668-9390-A32CC3C750B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06A-4668-9390-A32CC3C750BF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Academic'!$D$2247:$H$2247</c:f>
              <c:numCache>
                <c:formatCode>General</c:formatCode>
                <c:ptCount val="5"/>
                <c:pt idx="0">
                  <c:v>21</c:v>
                </c:pt>
                <c:pt idx="1">
                  <c:v>6</c:v>
                </c:pt>
                <c:pt idx="2">
                  <c:v>3</c:v>
                </c:pt>
                <c:pt idx="3">
                  <c:v>32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6A-4668-9390-A32CC3C750B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The lectures/seminars begin and end on time.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9432888597258677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D7C-4C0C-A6D0-1B976E98097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D7C-4C0C-A6D0-1B976E98097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D7C-4C0C-A6D0-1B976E98097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D7C-4C0C-A6D0-1B976E98097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D7C-4C0C-A6D0-1B976E98097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7C-4C0C-A6D0-1B976E98097F}"/>
                </c:ext>
              </c:extLst>
            </c:dLbl>
            <c:dLbl>
              <c:idx val="2"/>
              <c:layout>
                <c:manualLayout>
                  <c:x val="-8.2283812087420218E-3"/>
                  <c:y val="0.143864100320793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7C-4C0C-A6D0-1B976E98097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7C-4C0C-A6D0-1B976E98097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Academic'!$D$2248:$H$2248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2</c:v>
                </c:pt>
                <c:pt idx="3">
                  <c:v>56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7C-4C0C-A6D0-1B976E98097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8.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говорене.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44444444444446E-2"/>
          <c:y val="0.32995370370370369"/>
          <c:w val="0.93888888888888888"/>
          <c:h val="0.51321704578594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61D-4E98-8D5A-FA64D444B1B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61D-4E98-8D5A-FA64D444B1B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61D-4E98-8D5A-FA64D444B1B1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61D-4E98-8D5A-FA64D444B1B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61D-4E98-8D5A-FA64D444B1B1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1D-4E98-8D5A-FA64D444B1B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1D-4E98-8D5A-FA64D444B1B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'!$D$101:$H$101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1D-4E98-8D5A-FA64D444B1B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The instructor/lecturer is always well prepared.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225-4036-B212-790EAC70617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225-4036-B212-790EAC70617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225-4036-B212-790EAC70617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225-4036-B212-790EAC70617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225-4036-B212-790EAC70617B}"/>
              </c:ext>
            </c:extLst>
          </c:dPt>
          <c:dLbls>
            <c:dLbl>
              <c:idx val="2"/>
              <c:layout>
                <c:manualLayout>
                  <c:x val="-3.7868817875144629E-2"/>
                  <c:y val="0.146642242636337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25-4036-B212-790EAC70617B}"/>
                </c:ext>
              </c:extLst>
            </c:dLbl>
            <c:dLbl>
              <c:idx val="3"/>
              <c:layout>
                <c:manualLayout>
                  <c:x val="0.11797188832161702"/>
                  <c:y val="-9.5516914552347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25-4036-B212-790EAC70617B}"/>
                </c:ext>
              </c:extLst>
            </c:dLbl>
            <c:dLbl>
              <c:idx val="4"/>
              <c:layout>
                <c:manualLayout>
                  <c:x val="8.7987751531058613E-3"/>
                  <c:y val="5.26312335958005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25-4036-B212-790EAC70617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Academic'!$D$2249:$H$2249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67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25-4036-B212-790EAC70617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The professor acts friendly and respectfully towards the students.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A6F-4C9B-9E15-71D44026B76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A6F-4C9B-9E15-71D44026B76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A6F-4C9B-9E15-71D44026B76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A6F-4C9B-9E15-71D44026B76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A6F-4C9B-9E15-71D44026B763}"/>
              </c:ext>
            </c:extLst>
          </c:dPt>
          <c:dLbls>
            <c:dLbl>
              <c:idx val="2"/>
              <c:layout>
                <c:manualLayout>
                  <c:x val="-4.7623542614137149E-2"/>
                  <c:y val="0.108805045202682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6F-4C9B-9E15-71D44026B763}"/>
                </c:ext>
              </c:extLst>
            </c:dLbl>
            <c:dLbl>
              <c:idx val="3"/>
              <c:layout>
                <c:manualLayout>
                  <c:x val="0.13112931865709407"/>
                  <c:y val="-9.1121682706328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F-4C9B-9E15-71D44026B76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Academic'!$D$2250:$H$2250</c:f>
              <c:numCache>
                <c:formatCode>General</c:formatCode>
                <c:ptCount val="5"/>
                <c:pt idx="0">
                  <c:v>9</c:v>
                </c:pt>
                <c:pt idx="1">
                  <c:v>2</c:v>
                </c:pt>
                <c:pt idx="2">
                  <c:v>3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6F-4C9B-9E15-71D44026B76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19.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The professor responds to questions comprehensively and motivates the students to participate actively.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2EE-4C31-B2BB-00B216B9560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2EE-4C31-B2BB-00B216B9560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2EE-4C31-B2BB-00B216B9560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2EE-4C31-B2BB-00B216B9560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2EE-4C31-B2BB-00B216B9560D}"/>
              </c:ext>
            </c:extLst>
          </c:dPt>
          <c:dLbls>
            <c:dLbl>
              <c:idx val="2"/>
              <c:layout>
                <c:manualLayout>
                  <c:x val="-2.3903861212280834E-2"/>
                  <c:y val="0.124193277923592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EE-4C31-B2BB-00B216B9560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Academic'!$D$2251:$H$2251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5</c:v>
                </c:pt>
                <c:pt idx="3">
                  <c:v>53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EE-4C31-B2BB-00B216B956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20.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r>
              <a:rPr lang="en-US" sz="1400">
                <a:latin typeface="Book Antiqua" panose="02040602050305030304" pitchFamily="18" charset="0"/>
              </a:rPr>
              <a:t>The professor is interested in the students’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494-44C0-8B48-501C4D1C1A2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494-44C0-8B48-501C4D1C1A2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494-44C0-8B48-501C4D1C1A2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494-44C0-8B48-501C4D1C1A2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494-44C0-8B48-501C4D1C1A2A}"/>
              </c:ext>
            </c:extLst>
          </c:dPt>
          <c:dLbls>
            <c:dLbl>
              <c:idx val="2"/>
              <c:layout>
                <c:manualLayout>
                  <c:x val="-3.8941187808306355E-2"/>
                  <c:y val="0.109981044036162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94-44C0-8B48-501C4D1C1A2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Academic'!$D$2252:$H$2252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4</c:v>
                </c:pt>
                <c:pt idx="3">
                  <c:v>57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94-44C0-8B48-501C4D1C1A2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600">
                <a:latin typeface="Book Antiqua" panose="02040602050305030304" pitchFamily="18" charset="0"/>
              </a:rPr>
              <a:t>21.</a:t>
            </a:r>
            <a:r>
              <a:rPr lang="bg-BG" sz="1600">
                <a:latin typeface="Book Antiqua" panose="02040602050305030304" pitchFamily="18" charset="0"/>
              </a:rPr>
              <a:t> </a:t>
            </a:r>
            <a:r>
              <a:rPr lang="en-US" sz="1600">
                <a:latin typeface="Book Antiqua" panose="02040602050305030304" pitchFamily="18" charset="0"/>
              </a:rPr>
              <a:t>Students may express their opinion during the seminars.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AC4-4115-AF11-5476DEADFB4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AC4-4115-AF11-5476DEADFB4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AC4-4115-AF11-5476DEADFB4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AC4-4115-AF11-5476DEADFB4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AC4-4115-AF11-5476DEADFB46}"/>
              </c:ext>
            </c:extLst>
          </c:dPt>
          <c:dLbls>
            <c:dLbl>
              <c:idx val="2"/>
              <c:layout>
                <c:manualLayout>
                  <c:x val="-3.6446308731462103E-2"/>
                  <c:y val="9.92100466608340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C4-4115-AF11-5476DEADFB46}"/>
                </c:ext>
              </c:extLst>
            </c:dLbl>
            <c:dLbl>
              <c:idx val="4"/>
              <c:layout>
                <c:manualLayout>
                  <c:x val="1.6938757655293089E-2"/>
                  <c:y val="0.112816418780985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C4-4115-AF11-5476DEADFB4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Academic'!$D$2232:$H$2232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Academic'!$D$2253:$H$2253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52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C4-4115-AF11-5476DEADFB4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1. </a:t>
            </a:r>
            <a:r>
              <a:rPr lang="en-US" sz="1400">
                <a:latin typeface="Book Antiqua" panose="02040602050305030304" pitchFamily="18" charset="0"/>
              </a:rPr>
              <a:t>There is an adequate amount of content, lectures and seminars are meaningful and informative.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A19-490D-8852-75E46CE341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A19-490D-8852-75E46CE341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A19-490D-8852-75E46CE3414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A19-490D-8852-75E46CE34141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A19-490D-8852-75E46CE34141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Academic'!$D$347:$H$347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19-490D-8852-75E46CE3414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3. </a:t>
            </a:r>
            <a:r>
              <a:rPr lang="en-US" sz="1400">
                <a:latin typeface="Book Antiqua" panose="02040602050305030304" pitchFamily="18" charset="0"/>
              </a:rPr>
              <a:t>A variety of audio-visual aids and media are used.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9E7-4469-8D06-A36BB3ECBD8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9E7-4469-8D06-A36BB3ECBD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9E7-4469-8D06-A36BB3ECBD8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9E7-4469-8D06-A36BB3ECBD8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9E7-4469-8D06-A36BB3ECBD8E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E7-4469-8D06-A36BB3ECBD8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Academic'!$D$349:$H$349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E7-4469-8D06-A36BB3ECBD8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2. </a:t>
            </a:r>
            <a:r>
              <a:rPr lang="en-US" sz="1400">
                <a:latin typeface="Book Antiqua" panose="02040602050305030304" pitchFamily="18" charset="0"/>
              </a:rPr>
              <a:t>The lectures/seminars are clearly structured.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19432888597258677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F62-4BA7-BF08-97D5BDF5B0B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F62-4BA7-BF08-97D5BDF5B0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F62-4BA7-BF08-97D5BDF5B0B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F62-4BA7-BF08-97D5BDF5B0B5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F62-4BA7-BF08-97D5BDF5B0B5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62-4BA7-BF08-97D5BDF5B0B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Academic'!$D$348:$H$348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62-4BA7-BF08-97D5BDF5B0B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4. </a:t>
            </a:r>
            <a:r>
              <a:rPr lang="en-US" sz="1400">
                <a:latin typeface="Book Antiqua" panose="02040602050305030304" pitchFamily="18" charset="0"/>
              </a:rPr>
              <a:t>The topics and the resources used in the discipline were up-to-date, engaging and interesting.</a:t>
            </a:r>
            <a:r>
              <a:rPr lang="bg-BG" sz="1400">
                <a:latin typeface="Book Antiqua" panose="02040602050305030304" pitchFamily="18" charset="0"/>
              </a:rPr>
              <a:t> </a:t>
            </a:r>
            <a:endParaRPr lang="en-US" sz="140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131388888888888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FB8-4959-9CF2-33F9EB6924A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FB8-4959-9CF2-33F9EB6924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FB8-4959-9CF2-33F9EB6924A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FB8-4959-9CF2-33F9EB6924A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FB8-4959-9CF2-33F9EB6924AE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B8-4959-9CF2-33F9EB6924A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Academic'!$D$350:$H$350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B8-4959-9CF2-33F9EB6924A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7.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listening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90E-4E2C-BEF4-32913BEE84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90E-4E2C-BEF4-32913BEE84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90E-4E2C-BEF4-32913BEE84C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90E-4E2C-BEF4-32913BEE84C9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90E-4E2C-BEF4-32913BEE84C9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0E-4E2C-BEF4-32913BEE84C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Academic'!$D$353:$H$353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8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0E-4E2C-BEF4-32913BEE84C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9.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четене.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67F-4391-A5D6-69B03ABD406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67F-4391-A5D6-69B03ABD406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67F-4391-A5D6-69B03ABD406B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67F-4391-A5D6-69B03ABD406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67F-4391-A5D6-69B03ABD406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7F-4391-A5D6-69B03ABD40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7F-4391-A5D6-69B03ABD40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7F-4391-A5D6-69B03ABD406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'6. Български език - медицинска '!$D$1:$H$1</c:f>
              <c:strCache>
                <c:ptCount val="5"/>
                <c:pt idx="0">
                  <c:v>Без отношение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'6. Български език - медицинска '!$D$102:$H$102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7F-4391-A5D6-69B03ABD406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8.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speaking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E81-4E66-8B6B-9555FA15EB0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E81-4E66-8B6B-9555FA15EB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E81-4E66-8B6B-9555FA15EB0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E81-4E66-8B6B-9555FA15EB0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E81-4E66-8B6B-9555FA15EB0A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81-4E66-8B6B-9555FA15EB0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Academic'!$D$354:$H$354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81-4E66-8B6B-9555FA15EB0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5. </a:t>
            </a:r>
            <a:r>
              <a:rPr lang="en-US" sz="1400">
                <a:latin typeface="Book Antiqua" panose="02040602050305030304" pitchFamily="18" charset="0"/>
              </a:rPr>
              <a:t>Lecture/seminar time is used properly.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24D-42D8-9C8B-1EF709DE18C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24D-42D8-9C8B-1EF709DE18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24D-42D8-9C8B-1EF709DE18C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24D-42D8-9C8B-1EF709DE18C5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24D-42D8-9C8B-1EF709DE18C5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Academic'!$D$351:$H$351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9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4D-42D8-9C8B-1EF709DE18C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6. </a:t>
            </a:r>
            <a:r>
              <a:rPr lang="en-US" sz="1400">
                <a:latin typeface="Book Antiqua" panose="02040602050305030304" pitchFamily="18" charset="0"/>
              </a:rPr>
              <a:t>Instructional materials are sufficient.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0A8-4115-9F0D-30F8F757243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0A8-4115-9F0D-30F8F75724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0A8-4115-9F0D-30F8F757243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0A8-4115-9F0D-30F8F757243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0A8-4115-9F0D-30F8F757243E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A8-4115-9F0D-30F8F757243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Academic'!$D$352:$H$352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A8-4115-9F0D-30F8F757243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11. </a:t>
            </a:r>
            <a:r>
              <a:rPr lang="en-US" sz="1400">
                <a:latin typeface="Book Antiqua" panose="02040602050305030304" pitchFamily="18" charset="0"/>
              </a:rPr>
              <a:t>I got a good feeling of my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B2D-4331-9836-C873B679505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B2D-4331-9836-C873B67950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B2D-4331-9836-C873B679505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B2D-4331-9836-C873B6795053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B2D-4331-9836-C873B6795053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2D-4331-9836-C873B679505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2D-4331-9836-C873B679505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Academic'!$D$357:$H$357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2D-4331-9836-C873B679505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9.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reading skills</a:t>
            </a:r>
            <a:r>
              <a:rPr lang="bg-BG" sz="1400">
                <a:latin typeface="Book Antiqua" panose="02040602050305030304" pitchFamily="18" charset="0"/>
              </a:rPr>
              <a:t>. 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23032407407407407"/>
          <c:w val="0.93888888888888888"/>
          <c:h val="0.599094852726742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15E-48BC-9AAE-A7C37A45E10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15E-48BC-9AAE-A7C37A45E1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15E-48BC-9AAE-A7C37A45E10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15E-48BC-9AAE-A7C37A45E10B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15E-48BC-9AAE-A7C37A45E10B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5E-48BC-9AAE-A7C37A45E10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Academic'!$D$355:$H$355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5E-48BC-9AAE-A7C37A45E10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10.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my writing skills.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8C5-40F3-9F2E-E9C9BDB1BA0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8C5-40F3-9F2E-E9C9BDB1BA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8C5-40F3-9F2E-E9C9BDB1BA0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8C5-40F3-9F2E-E9C9BDB1BA05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8C5-40F3-9F2E-E9C9BDB1BA0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C5-40F3-9F2E-E9C9BDB1BA0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C5-40F3-9F2E-E9C9BDB1BA0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Academic'!$D$356:$H$356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C5-40F3-9F2E-E9C9BDB1BA0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12. </a:t>
            </a:r>
            <a:r>
              <a:rPr lang="en-US" sz="1400">
                <a:latin typeface="Book Antiqua" panose="02040602050305030304" pitchFamily="18" charset="0"/>
              </a:rPr>
              <a:t>There are enough sources for self-study.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8DC-4B3B-830A-7CDAC837B5B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8DC-4B3B-830A-7CDAC837B5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8DC-4B3B-830A-7CDAC837B5B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8DC-4B3B-830A-7CDAC837B5B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8DC-4B3B-830A-7CDAC837B5BE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Academic'!$D$358:$H$358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DC-4B3B-830A-7CDAC837B5B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15. </a:t>
            </a:r>
            <a:r>
              <a:rPr lang="en-US" sz="1400">
                <a:latin typeface="Book Antiqua" panose="02040602050305030304" pitchFamily="18" charset="0"/>
              </a:rPr>
              <a:t>There is a good and concentrated learning atmosphere.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8D0-40A0-B4C9-376B1A48060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8D0-40A0-B4C9-376B1A4806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8D0-40A0-B4C9-376B1A48060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8D0-40A0-B4C9-376B1A48060B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8D0-40A0-B4C9-376B1A48060B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D0-40A0-B4C9-376B1A48060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Academic'!$D$361:$H$361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D0-40A0-B4C9-376B1A48060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16. </a:t>
            </a:r>
            <a:r>
              <a:rPr lang="en-US" sz="1400">
                <a:latin typeface="Book Antiqua" panose="02040602050305030304" pitchFamily="18" charset="0"/>
              </a:rPr>
              <a:t>The lectures/seminars begin and end on time.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19895851560221639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74A-436C-84D5-D1F70746E4F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74A-436C-84D5-D1F70746E4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74A-436C-84D5-D1F70746E4FC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74A-436C-84D5-D1F70746E4FC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74A-436C-84D5-D1F70746E4F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4A-436C-84D5-D1F70746E4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4A-436C-84D5-D1F70746E4F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Academic'!$D$362:$H$362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4A-436C-84D5-D1F70746E4F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13. </a:t>
            </a:r>
            <a:r>
              <a:rPr lang="en-US" sz="1400">
                <a:latin typeface="Book Antiqua" panose="02040602050305030304" pitchFamily="18" charset="0"/>
              </a:rPr>
              <a:t>The teaching tempo is exactly right for 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20821777486147564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F9E-4F0D-A098-18400F52CBE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F9E-4F0D-A098-18400F52CB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F9E-4F0D-A098-18400F52CBE2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F9E-4F0D-A098-18400F52CBE2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F9E-4F0D-A098-18400F52CBE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9E-4F0D-A098-18400F52CBE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Academic'!$D$1:$H$1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'Student Opinion Survey Academic'!$D$359:$H$359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9E-4F0D-A098-18400F52CBE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C7F02-2FDB-4A64-B894-E20AEFEB60F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CB44D-62C0-4E56-9672-4EE4EA4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14" indent="0" algn="ctr">
              <a:buNone/>
              <a:defRPr sz="2200"/>
            </a:lvl2pPr>
            <a:lvl3pPr marL="914428" indent="0" algn="ctr">
              <a:buNone/>
              <a:defRPr sz="2200"/>
            </a:lvl3pPr>
            <a:lvl4pPr marL="1371644" indent="0" algn="ctr">
              <a:buNone/>
              <a:defRPr sz="2000"/>
            </a:lvl4pPr>
            <a:lvl5pPr marL="1828855" indent="0" algn="ctr">
              <a:buNone/>
              <a:defRPr sz="2000"/>
            </a:lvl5pPr>
            <a:lvl6pPr marL="2286071" indent="0" algn="ctr">
              <a:buNone/>
              <a:defRPr sz="2000"/>
            </a:lvl6pPr>
            <a:lvl7pPr marL="2743285" indent="0" algn="ctr">
              <a:buNone/>
              <a:defRPr sz="2000"/>
            </a:lvl7pPr>
            <a:lvl8pPr marL="3200499" indent="0" algn="ctr">
              <a:buNone/>
              <a:defRPr sz="2000"/>
            </a:lvl8pPr>
            <a:lvl9pPr marL="3657713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6411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2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3" y="381002"/>
            <a:ext cx="773430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3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742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5"/>
            <a:ext cx="4480560" cy="43513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1" y="1828805"/>
            <a:ext cx="4480560" cy="43513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7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4" indent="0">
              <a:buNone/>
              <a:defRPr sz="1600" b="1"/>
            </a:lvl4pPr>
            <a:lvl5pPr marL="1828855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499" indent="0">
              <a:buNone/>
              <a:defRPr sz="1600" b="1"/>
            </a:lvl8pPr>
            <a:lvl9pPr marL="365771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1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1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4" indent="0">
              <a:buNone/>
              <a:defRPr sz="1600" b="1"/>
            </a:lvl4pPr>
            <a:lvl5pPr marL="1828855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499" indent="0">
              <a:buNone/>
              <a:defRPr sz="1600" b="1"/>
            </a:lvl8pPr>
            <a:lvl9pPr marL="3657713" indent="0">
              <a:buNone/>
              <a:defRPr sz="1600" b="1"/>
            </a:lvl9pPr>
          </a:lstStyle>
          <a:p>
            <a:pPr marL="0" lvl="0" indent="0" algn="l" defTabSz="914428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1" y="2507551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7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7"/>
            <a:ext cx="3200400" cy="1600199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72" y="685800"/>
            <a:ext cx="6079067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43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4" indent="0">
              <a:buNone/>
              <a:defRPr sz="900"/>
            </a:lvl4pPr>
            <a:lvl5pPr marL="1828855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499" indent="0">
              <a:buNone/>
              <a:defRPr sz="900"/>
            </a:lvl8pPr>
            <a:lvl9pPr marL="365771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1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1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9"/>
            <a:ext cx="11292840" cy="5128924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14" indent="0">
              <a:buNone/>
              <a:defRPr sz="2800"/>
            </a:lvl2pPr>
            <a:lvl3pPr marL="914428" indent="0">
              <a:buNone/>
              <a:defRPr sz="2400"/>
            </a:lvl3pPr>
            <a:lvl4pPr marL="1371644" indent="0">
              <a:buNone/>
              <a:defRPr sz="2000"/>
            </a:lvl4pPr>
            <a:lvl5pPr marL="1828855" indent="0">
              <a:buNone/>
              <a:defRPr sz="2000"/>
            </a:lvl5pPr>
            <a:lvl6pPr marL="2286071" indent="0">
              <a:buNone/>
              <a:defRPr sz="2000"/>
            </a:lvl6pPr>
            <a:lvl7pPr marL="2743285" indent="0">
              <a:buNone/>
              <a:defRPr sz="2000"/>
            </a:lvl7pPr>
            <a:lvl8pPr marL="3200499" indent="0">
              <a:buNone/>
              <a:defRPr sz="2000"/>
            </a:lvl8pPr>
            <a:lvl9pPr marL="36577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7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4" indent="0">
              <a:buNone/>
              <a:defRPr sz="900"/>
            </a:lvl4pPr>
            <a:lvl5pPr marL="1828855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499" indent="0">
              <a:buNone/>
              <a:defRPr sz="900"/>
            </a:lvl8pPr>
            <a:lvl9pPr marL="365771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828805"/>
            <a:ext cx="8595360" cy="435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52" y="99854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3" y="404654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9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1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6" indent="-182886" algn="l" defTabSz="914428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14" indent="-182886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42" indent="-182886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72" indent="-182886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200" indent="-182886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49" indent="-228605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58" indent="-228605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68" indent="-228605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77" indent="-228605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99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1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5.xml"/><Relationship Id="rId4" Type="http://schemas.openxmlformats.org/officeDocument/2006/relationships/chart" Target="../charts/char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9.xml"/><Relationship Id="rId4" Type="http://schemas.openxmlformats.org/officeDocument/2006/relationships/chart" Target="../charts/chart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2.xml"/><Relationship Id="rId4" Type="http://schemas.openxmlformats.org/officeDocument/2006/relationships/chart" Target="../charts/chart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6.xml"/><Relationship Id="rId4" Type="http://schemas.openxmlformats.org/officeDocument/2006/relationships/chart" Target="../charts/char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0.xml"/><Relationship Id="rId4" Type="http://schemas.openxmlformats.org/officeDocument/2006/relationships/chart" Target="../charts/chart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9.xml"/><Relationship Id="rId4" Type="http://schemas.openxmlformats.org/officeDocument/2006/relationships/chart" Target="../charts/chart10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3.xml"/><Relationship Id="rId4" Type="http://schemas.openxmlformats.org/officeDocument/2006/relationships/chart" Target="../charts/chart1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7.xml"/><Relationship Id="rId4" Type="http://schemas.openxmlformats.org/officeDocument/2006/relationships/chart" Target="../charts/chart1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1.xml"/><Relationship Id="rId4" Type="http://schemas.openxmlformats.org/officeDocument/2006/relationships/chart" Target="../charts/chart1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3.xml"/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0.xml"/><Relationship Id="rId4" Type="http://schemas.openxmlformats.org/officeDocument/2006/relationships/chart" Target="../charts/chart1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2.xml"/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4.xml"/><Relationship Id="rId4" Type="http://schemas.openxmlformats.org/officeDocument/2006/relationships/chart" Target="../charts/chart1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8.xml"/><Relationship Id="rId4" Type="http://schemas.openxmlformats.org/officeDocument/2006/relationships/chart" Target="../charts/chart1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2.xml"/><Relationship Id="rId4" Type="http://schemas.openxmlformats.org/officeDocument/2006/relationships/chart" Target="../charts/chart1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7.xml"/><Relationship Id="rId2" Type="http://schemas.openxmlformats.org/officeDocument/2006/relationships/chart" Target="../charts/chart14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9.xml"/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1.xml"/><Relationship Id="rId4" Type="http://schemas.openxmlformats.org/officeDocument/2006/relationships/chart" Target="../charts/chart1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3.xml"/><Relationship Id="rId2" Type="http://schemas.openxmlformats.org/officeDocument/2006/relationships/chart" Target="../charts/chart15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5.xml"/><Relationship Id="rId4" Type="http://schemas.openxmlformats.org/officeDocument/2006/relationships/chart" Target="../charts/chart15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7.xml"/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9.xml"/><Relationship Id="rId4" Type="http://schemas.openxmlformats.org/officeDocument/2006/relationships/chart" Target="../charts/chart15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1.xml"/><Relationship Id="rId2" Type="http://schemas.openxmlformats.org/officeDocument/2006/relationships/chart" Target="../charts/chart16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3.xml"/><Relationship Id="rId4" Type="http://schemas.openxmlformats.org/officeDocument/2006/relationships/chart" Target="../charts/chart16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5.xml"/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176520"/>
            <a:ext cx="11564356" cy="80437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en-US" sz="3200" b="1" dirty="0" smtClean="0">
                <a:latin typeface="Book Antiqua" panose="02040602050305030304" pitchFamily="18" charset="0"/>
              </a:rPr>
              <a:t/>
            </a:r>
            <a:br>
              <a:rPr lang="en-US" sz="3200" b="1" dirty="0" smtClean="0">
                <a:latin typeface="Book Antiqua" panose="02040602050305030304" pitchFamily="18" charset="0"/>
              </a:rPr>
            </a:br>
            <a:r>
              <a:rPr lang="en-US" sz="3200" b="1" dirty="0">
                <a:latin typeface="Book Antiqua" panose="02040602050305030304" pitchFamily="18" charset="0"/>
              </a:rPr>
              <a:t/>
            </a:r>
            <a:br>
              <a:rPr lang="en-US" sz="3200" b="1" dirty="0">
                <a:latin typeface="Book Antiqua" panose="02040602050305030304" pitchFamily="18" charset="0"/>
              </a:rPr>
            </a:br>
            <a:r>
              <a:rPr lang="en-US" sz="3200" b="1" dirty="0" smtClean="0">
                <a:latin typeface="Book Antiqua" panose="02040602050305030304" pitchFamily="18" charset="0"/>
              </a:rPr>
              <a:t/>
            </a:r>
            <a:br>
              <a:rPr lang="en-US" sz="3200" b="1" dirty="0" smtClean="0">
                <a:latin typeface="Book Antiqua" panose="02040602050305030304" pitchFamily="18" charset="0"/>
              </a:rPr>
            </a:br>
            <a: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ДЕПАРТАМЕНТ ПО ЧУЖДОЕЗИКОВО ОБУЧЕНИЕ, </a:t>
            </a:r>
            <a:b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</a:br>
            <a: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КОМУНИКАЦИИ И СПОРТ </a:t>
            </a:r>
            <a:b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</a:br>
            <a:r>
              <a:rPr lang="bg-BG" sz="2700" b="1" dirty="0" smtClean="0">
                <a:latin typeface="Book Antiqua" panose="02040602050305030304" pitchFamily="18" charset="0"/>
              </a:rPr>
              <a:t/>
            </a:r>
            <a:br>
              <a:rPr lang="bg-BG" sz="2700" b="1" dirty="0" smtClean="0">
                <a:latin typeface="Book Antiqua" panose="02040602050305030304" pitchFamily="18" charset="0"/>
              </a:rPr>
            </a:br>
            <a: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РЕЗУЛТАТИ ОТ АНКЕТНО ПРОУЧВАНЕ ЗА КАЧЕСТВО НА ОБУЧЕНИЕТО</a:t>
            </a:r>
            <a:r>
              <a:rPr lang="bg-BG" sz="31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31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2023-2024 </a:t>
            </a:r>
            <a:r>
              <a:rPr lang="bg-BG" sz="31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г.</a:t>
            </a:r>
            <a:r>
              <a:rPr lang="bg-BG" sz="3100" b="1" dirty="0" smtClean="0">
                <a:latin typeface="Book Antiqua" panose="02040602050305030304" pitchFamily="18" charset="0"/>
              </a:rPr>
              <a:t/>
            </a:r>
            <a:br>
              <a:rPr lang="bg-BG" sz="3100" b="1" dirty="0" smtClean="0">
                <a:latin typeface="Book Antiqua" panose="02040602050305030304" pitchFamily="18" charset="0"/>
              </a:rPr>
            </a:br>
            <a:endParaRPr lang="en-US" sz="27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049163"/>
              </p:ext>
            </p:extLst>
          </p:nvPr>
        </p:nvGraphicFramePr>
        <p:xfrm>
          <a:off x="1261872" y="494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23820"/>
              </p:ext>
            </p:extLst>
          </p:nvPr>
        </p:nvGraphicFramePr>
        <p:xfrm>
          <a:off x="6468100" y="494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136698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352491"/>
              </p:ext>
            </p:extLst>
          </p:nvPr>
        </p:nvGraphicFramePr>
        <p:xfrm>
          <a:off x="64681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17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30114"/>
              </p:ext>
            </p:extLst>
          </p:nvPr>
        </p:nvGraphicFramePr>
        <p:xfrm>
          <a:off x="1261872" y="4093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616243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111325"/>
              </p:ext>
            </p:extLst>
          </p:nvPr>
        </p:nvGraphicFramePr>
        <p:xfrm>
          <a:off x="6409822" y="4093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322088"/>
              </p:ext>
            </p:extLst>
          </p:nvPr>
        </p:nvGraphicFramePr>
        <p:xfrm>
          <a:off x="640982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755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338458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596763"/>
              </p:ext>
            </p:extLst>
          </p:nvPr>
        </p:nvGraphicFramePr>
        <p:xfrm>
          <a:off x="6574465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114066"/>
              </p:ext>
            </p:extLst>
          </p:nvPr>
        </p:nvGraphicFramePr>
        <p:xfrm>
          <a:off x="1261872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154216"/>
              </p:ext>
            </p:extLst>
          </p:nvPr>
        </p:nvGraphicFramePr>
        <p:xfrm>
          <a:off x="6574465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23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173407"/>
              </p:ext>
            </p:extLst>
          </p:nvPr>
        </p:nvGraphicFramePr>
        <p:xfrm>
          <a:off x="3920013" y="1203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а 1">
            <a:extLst>
              <a:ext uri="{FF2B5EF4-FFF2-40B4-BE49-F238E27FC236}">
                <a16:creationId xmlns:a16="http://schemas.microsoft.com/office/drawing/2014/main" id="{16FCD711-E741-7060-5789-B13917DCF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779409"/>
              </p:ext>
            </p:extLst>
          </p:nvPr>
        </p:nvGraphicFramePr>
        <p:xfrm>
          <a:off x="924324" y="2976302"/>
          <a:ext cx="5721025" cy="351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а 3">
            <a:extLst>
              <a:ext uri="{FF2B5EF4-FFF2-40B4-BE49-F238E27FC236}">
                <a16:creationId xmlns:a16="http://schemas.microsoft.com/office/drawing/2014/main" id="{D5D3468E-9795-E95C-0A0A-7DF15C7CA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975022"/>
              </p:ext>
            </p:extLst>
          </p:nvPr>
        </p:nvGraphicFramePr>
        <p:xfrm>
          <a:off x="6982897" y="3442681"/>
          <a:ext cx="4922520" cy="258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11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130" y="233915"/>
            <a:ext cx="10437628" cy="34392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200" b="1" dirty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  <a:t>Medicine </a:t>
            </a:r>
            <a:r>
              <a:rPr lang="bg-BG" sz="2200" b="1" dirty="0" smtClean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  <a:t/>
            </a:r>
            <a:br>
              <a:rPr lang="bg-BG" sz="2200" b="1" dirty="0" smtClean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</a:br>
            <a:r>
              <a:rPr lang="en-US" sz="22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General 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Bulgarian Language </a:t>
            </a:r>
            <a:r>
              <a:rPr lang="bg-BG" sz="22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В1 </a:t>
            </a:r>
            <a:r>
              <a:rPr lang="bg-BG" sz="22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- В2 </a:t>
            </a:r>
            <a:endParaRPr lang="en-US" sz="2200" b="1" dirty="0">
              <a:solidFill>
                <a:schemeClr val="tx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795552"/>
              </p:ext>
            </p:extLst>
          </p:nvPr>
        </p:nvGraphicFramePr>
        <p:xfrm>
          <a:off x="1261872" y="5778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951917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067725"/>
              </p:ext>
            </p:extLst>
          </p:nvPr>
        </p:nvGraphicFramePr>
        <p:xfrm>
          <a:off x="6319283" y="5778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16344"/>
              </p:ext>
            </p:extLst>
          </p:nvPr>
        </p:nvGraphicFramePr>
        <p:xfrm>
          <a:off x="6319283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13347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129984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734402"/>
              </p:ext>
            </p:extLst>
          </p:nvPr>
        </p:nvGraphicFramePr>
        <p:xfrm>
          <a:off x="656383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422147"/>
              </p:ext>
            </p:extLst>
          </p:nvPr>
        </p:nvGraphicFramePr>
        <p:xfrm>
          <a:off x="1261872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70504"/>
              </p:ext>
            </p:extLst>
          </p:nvPr>
        </p:nvGraphicFramePr>
        <p:xfrm>
          <a:off x="6563832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52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010279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257745"/>
              </p:ext>
            </p:extLst>
          </p:nvPr>
        </p:nvGraphicFramePr>
        <p:xfrm>
          <a:off x="6489405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344466"/>
              </p:ext>
            </p:extLst>
          </p:nvPr>
        </p:nvGraphicFramePr>
        <p:xfrm>
          <a:off x="1261872" y="5531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852634"/>
              </p:ext>
            </p:extLst>
          </p:nvPr>
        </p:nvGraphicFramePr>
        <p:xfrm>
          <a:off x="6489405" y="5531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108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464200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541305"/>
              </p:ext>
            </p:extLst>
          </p:nvPr>
        </p:nvGraphicFramePr>
        <p:xfrm>
          <a:off x="6574465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664433"/>
              </p:ext>
            </p:extLst>
          </p:nvPr>
        </p:nvGraphicFramePr>
        <p:xfrm>
          <a:off x="6574465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040781"/>
              </p:ext>
            </p:extLst>
          </p:nvPr>
        </p:nvGraphicFramePr>
        <p:xfrm>
          <a:off x="1260262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43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311666"/>
              </p:ext>
            </p:extLst>
          </p:nvPr>
        </p:nvGraphicFramePr>
        <p:xfrm>
          <a:off x="368503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471057"/>
              </p:ext>
            </p:extLst>
          </p:nvPr>
        </p:nvGraphicFramePr>
        <p:xfrm>
          <a:off x="1261872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694501"/>
              </p:ext>
            </p:extLst>
          </p:nvPr>
        </p:nvGraphicFramePr>
        <p:xfrm>
          <a:off x="6468100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90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439506"/>
              </p:ext>
            </p:extLst>
          </p:nvPr>
        </p:nvGraphicFramePr>
        <p:xfrm>
          <a:off x="1545265" y="17596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014118"/>
              </p:ext>
            </p:extLst>
          </p:nvPr>
        </p:nvGraphicFramePr>
        <p:xfrm>
          <a:off x="6659526" y="17596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244549"/>
            <a:ext cx="11564356" cy="41353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Български език - </a:t>
            </a:r>
            <a:r>
              <a:rPr lang="ru-RU" sz="22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Медицинска </a:t>
            </a:r>
            <a:r>
              <a:rPr lang="ru-RU" sz="22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комуникация </a:t>
            </a:r>
            <a:r>
              <a:rPr lang="ru-RU" sz="22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22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2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спец</a:t>
            </a:r>
            <a:r>
              <a:rPr lang="ru-RU" sz="22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. Медицина</a:t>
            </a:r>
            <a:endParaRPr lang="en-US" sz="2200" b="1" dirty="0">
              <a:solidFill>
                <a:schemeClr val="tx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899963"/>
              </p:ext>
            </p:extLst>
          </p:nvPr>
        </p:nvGraphicFramePr>
        <p:xfrm>
          <a:off x="1261872" y="7700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542985"/>
              </p:ext>
            </p:extLst>
          </p:nvPr>
        </p:nvGraphicFramePr>
        <p:xfrm>
          <a:off x="6409822" y="8319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266261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422193"/>
              </p:ext>
            </p:extLst>
          </p:nvPr>
        </p:nvGraphicFramePr>
        <p:xfrm>
          <a:off x="640982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79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52448" y="191386"/>
            <a:ext cx="8251580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8">
              <a:lnSpc>
                <a:spcPct val="85000"/>
              </a:lnSpc>
              <a:spcBef>
                <a:spcPct val="0"/>
              </a:spcBef>
            </a:pPr>
            <a:r>
              <a:rPr lang="en-US" sz="2200" b="1" spc="-50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Subject: Terminology </a:t>
            </a:r>
            <a:r>
              <a:rPr lang="en-US" sz="2200" b="1" spc="-50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and Communication in Medical Practice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090667"/>
              </p:ext>
            </p:extLst>
          </p:nvPr>
        </p:nvGraphicFramePr>
        <p:xfrm>
          <a:off x="1261872" y="758953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424429"/>
              </p:ext>
            </p:extLst>
          </p:nvPr>
        </p:nvGraphicFramePr>
        <p:xfrm>
          <a:off x="6561534" y="758953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260947"/>
              </p:ext>
            </p:extLst>
          </p:nvPr>
        </p:nvGraphicFramePr>
        <p:xfrm>
          <a:off x="1261872" y="374904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807759"/>
              </p:ext>
            </p:extLst>
          </p:nvPr>
        </p:nvGraphicFramePr>
        <p:xfrm>
          <a:off x="6561533" y="374904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87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224406"/>
              </p:ext>
            </p:extLst>
          </p:nvPr>
        </p:nvGraphicFramePr>
        <p:xfrm>
          <a:off x="1261872" y="306414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255296"/>
              </p:ext>
            </p:extLst>
          </p:nvPr>
        </p:nvGraphicFramePr>
        <p:xfrm>
          <a:off x="6451431" y="306414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693925"/>
              </p:ext>
            </p:extLst>
          </p:nvPr>
        </p:nvGraphicFramePr>
        <p:xfrm>
          <a:off x="1261872" y="374904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105495"/>
              </p:ext>
            </p:extLst>
          </p:nvPr>
        </p:nvGraphicFramePr>
        <p:xfrm>
          <a:off x="6451431" y="3682153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194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172678"/>
              </p:ext>
            </p:extLst>
          </p:nvPr>
        </p:nvGraphicFramePr>
        <p:xfrm>
          <a:off x="1261872" y="39872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918200"/>
              </p:ext>
            </p:extLst>
          </p:nvPr>
        </p:nvGraphicFramePr>
        <p:xfrm>
          <a:off x="6285087" y="39872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437938"/>
              </p:ext>
            </p:extLst>
          </p:nvPr>
        </p:nvGraphicFramePr>
        <p:xfrm>
          <a:off x="1261871" y="374904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48155"/>
              </p:ext>
            </p:extLst>
          </p:nvPr>
        </p:nvGraphicFramePr>
        <p:xfrm>
          <a:off x="6285087" y="3749040"/>
          <a:ext cx="45997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44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208023"/>
              </p:ext>
            </p:extLst>
          </p:nvPr>
        </p:nvGraphicFramePr>
        <p:xfrm>
          <a:off x="1261872" y="441251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47090"/>
              </p:ext>
            </p:extLst>
          </p:nvPr>
        </p:nvGraphicFramePr>
        <p:xfrm>
          <a:off x="6529637" y="441251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736733"/>
              </p:ext>
            </p:extLst>
          </p:nvPr>
        </p:nvGraphicFramePr>
        <p:xfrm>
          <a:off x="1261872" y="374904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322369"/>
              </p:ext>
            </p:extLst>
          </p:nvPr>
        </p:nvGraphicFramePr>
        <p:xfrm>
          <a:off x="6529637" y="374904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16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523239"/>
              </p:ext>
            </p:extLst>
          </p:nvPr>
        </p:nvGraphicFramePr>
        <p:xfrm>
          <a:off x="1261872" y="409353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633308"/>
              </p:ext>
            </p:extLst>
          </p:nvPr>
        </p:nvGraphicFramePr>
        <p:xfrm>
          <a:off x="6646595" y="409353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46030"/>
              </p:ext>
            </p:extLst>
          </p:nvPr>
        </p:nvGraphicFramePr>
        <p:xfrm>
          <a:off x="3693366" y="374904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23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509370"/>
              </p:ext>
            </p:extLst>
          </p:nvPr>
        </p:nvGraphicFramePr>
        <p:xfrm>
          <a:off x="1415701" y="205740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781606"/>
              </p:ext>
            </p:extLst>
          </p:nvPr>
        </p:nvGraphicFramePr>
        <p:xfrm>
          <a:off x="6710390" y="205740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545" y="-73572"/>
            <a:ext cx="10667999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8">
              <a:lnSpc>
                <a:spcPct val="85000"/>
              </a:lnSpc>
              <a:spcBef>
                <a:spcPct val="0"/>
              </a:spcBef>
            </a:pPr>
            <a:r>
              <a:rPr lang="en-US" sz="2200" b="1" spc="-50" dirty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  <a:t>Dental Medicine</a:t>
            </a:r>
            <a:endParaRPr lang="bg-BG" sz="2200" b="1" spc="-50" dirty="0" smtClean="0">
              <a:solidFill>
                <a:schemeClr val="tx2">
                  <a:lumMod val="2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 defTabSz="914428">
              <a:lnSpc>
                <a:spcPct val="85000"/>
              </a:lnSpc>
              <a:spcBef>
                <a:spcPct val="0"/>
              </a:spcBef>
            </a:pPr>
            <a:r>
              <a:rPr lang="en-US" sz="2200" b="1" spc="-50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Subject</a:t>
            </a:r>
            <a:r>
              <a:rPr lang="en-US" sz="2200" b="1" spc="-50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: Language </a:t>
            </a:r>
            <a:r>
              <a:rPr lang="en-US" sz="2200" b="1" spc="-50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Awareness in Medical </a:t>
            </a:r>
            <a:r>
              <a:rPr lang="en-US" sz="2200" b="1" spc="-50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Communication</a:t>
            </a:r>
            <a:endParaRPr lang="en-US" sz="2200" b="1" spc="-50" dirty="0">
              <a:solidFill>
                <a:schemeClr val="tx2">
                  <a:lumMod val="2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665511"/>
              </p:ext>
            </p:extLst>
          </p:nvPr>
        </p:nvGraphicFramePr>
        <p:xfrm>
          <a:off x="1261872" y="729208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028286"/>
              </p:ext>
            </p:extLst>
          </p:nvPr>
        </p:nvGraphicFramePr>
        <p:xfrm>
          <a:off x="1245203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889068"/>
              </p:ext>
            </p:extLst>
          </p:nvPr>
        </p:nvGraphicFramePr>
        <p:xfrm>
          <a:off x="6316985" y="729208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302798"/>
              </p:ext>
            </p:extLst>
          </p:nvPr>
        </p:nvGraphicFramePr>
        <p:xfrm>
          <a:off x="6316985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97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674999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990027"/>
              </p:ext>
            </p:extLst>
          </p:nvPr>
        </p:nvGraphicFramePr>
        <p:xfrm>
          <a:off x="640982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850476"/>
              </p:ext>
            </p:extLst>
          </p:nvPr>
        </p:nvGraphicFramePr>
        <p:xfrm>
          <a:off x="1261872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265979"/>
              </p:ext>
            </p:extLst>
          </p:nvPr>
        </p:nvGraphicFramePr>
        <p:xfrm>
          <a:off x="6409822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164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599462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966753"/>
              </p:ext>
            </p:extLst>
          </p:nvPr>
        </p:nvGraphicFramePr>
        <p:xfrm>
          <a:off x="1261872" y="5531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074790"/>
              </p:ext>
            </p:extLst>
          </p:nvPr>
        </p:nvGraphicFramePr>
        <p:xfrm>
          <a:off x="6468100" y="5531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333748"/>
              </p:ext>
            </p:extLst>
          </p:nvPr>
        </p:nvGraphicFramePr>
        <p:xfrm>
          <a:off x="64681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6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771104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467515"/>
              </p:ext>
            </p:extLst>
          </p:nvPr>
        </p:nvGraphicFramePr>
        <p:xfrm>
          <a:off x="6500037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111811"/>
              </p:ext>
            </p:extLst>
          </p:nvPr>
        </p:nvGraphicFramePr>
        <p:xfrm>
          <a:off x="1261872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90986"/>
              </p:ext>
            </p:extLst>
          </p:nvPr>
        </p:nvGraphicFramePr>
        <p:xfrm>
          <a:off x="6500037" y="480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78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722264"/>
              </p:ext>
            </p:extLst>
          </p:nvPr>
        </p:nvGraphicFramePr>
        <p:xfrm>
          <a:off x="1261872" y="4837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160307"/>
              </p:ext>
            </p:extLst>
          </p:nvPr>
        </p:nvGraphicFramePr>
        <p:xfrm>
          <a:off x="6468100" y="4837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220624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757255"/>
              </p:ext>
            </p:extLst>
          </p:nvPr>
        </p:nvGraphicFramePr>
        <p:xfrm>
          <a:off x="64681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071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461700"/>
              </p:ext>
            </p:extLst>
          </p:nvPr>
        </p:nvGraphicFramePr>
        <p:xfrm>
          <a:off x="3771155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04278"/>
              </p:ext>
            </p:extLst>
          </p:nvPr>
        </p:nvGraphicFramePr>
        <p:xfrm>
          <a:off x="1261872" y="5531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697784"/>
              </p:ext>
            </p:extLst>
          </p:nvPr>
        </p:nvGraphicFramePr>
        <p:xfrm>
          <a:off x="6409822" y="5531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05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040527"/>
              </p:ext>
            </p:extLst>
          </p:nvPr>
        </p:nvGraphicFramePr>
        <p:xfrm>
          <a:off x="1261872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801662"/>
              </p:ext>
            </p:extLst>
          </p:nvPr>
        </p:nvGraphicFramePr>
        <p:xfrm>
          <a:off x="6645209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88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45329" y="90970"/>
            <a:ext cx="7500420" cy="67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8">
              <a:lnSpc>
                <a:spcPct val="85000"/>
              </a:lnSpc>
              <a:spcBef>
                <a:spcPct val="0"/>
              </a:spcBef>
            </a:pPr>
            <a:r>
              <a:rPr lang="en-US" sz="2200" b="1" spc="-50" dirty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  <a:t>Dental Medicine </a:t>
            </a:r>
            <a:endParaRPr lang="en-US" sz="2200" b="1" spc="-50" dirty="0" smtClean="0">
              <a:solidFill>
                <a:srgbClr val="B4DCFA">
                  <a:lumMod val="25000"/>
                </a:srgbClr>
              </a:solidFill>
              <a:latin typeface="Book Antiqua" panose="02040602050305030304" pitchFamily="18" charset="0"/>
            </a:endParaRPr>
          </a:p>
          <a:p>
            <a:pPr algn="ctr" defTabSz="914428">
              <a:lnSpc>
                <a:spcPct val="85000"/>
              </a:lnSpc>
              <a:spcBef>
                <a:spcPct val="0"/>
              </a:spcBef>
            </a:pPr>
            <a:r>
              <a:rPr lang="en-US" sz="2200" b="1" spc="-50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General </a:t>
            </a:r>
            <a:r>
              <a:rPr lang="en-US" sz="2200" b="1" spc="-50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Bulgarian Language </a:t>
            </a:r>
            <a:r>
              <a:rPr lang="en-US" sz="2200" b="1" spc="-50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A1-A2</a:t>
            </a:r>
            <a:endParaRPr lang="en-US" sz="2200" b="1" spc="-50" dirty="0">
              <a:solidFill>
                <a:schemeClr val="tx2">
                  <a:lumMod val="2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999419"/>
              </p:ext>
            </p:extLst>
          </p:nvPr>
        </p:nvGraphicFramePr>
        <p:xfrm>
          <a:off x="1261872" y="737301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296733"/>
              </p:ext>
            </p:extLst>
          </p:nvPr>
        </p:nvGraphicFramePr>
        <p:xfrm>
          <a:off x="6451431" y="737301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568787"/>
              </p:ext>
            </p:extLst>
          </p:nvPr>
        </p:nvGraphicFramePr>
        <p:xfrm>
          <a:off x="1261871" y="374904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338837"/>
              </p:ext>
            </p:extLst>
          </p:nvPr>
        </p:nvGraphicFramePr>
        <p:xfrm>
          <a:off x="6458154" y="374904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28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917616"/>
              </p:ext>
            </p:extLst>
          </p:nvPr>
        </p:nvGraphicFramePr>
        <p:xfrm>
          <a:off x="1261872" y="4093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472915"/>
              </p:ext>
            </p:extLst>
          </p:nvPr>
        </p:nvGraphicFramePr>
        <p:xfrm>
          <a:off x="6510670" y="4138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219375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612774"/>
              </p:ext>
            </p:extLst>
          </p:nvPr>
        </p:nvGraphicFramePr>
        <p:xfrm>
          <a:off x="651067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71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274858"/>
              </p:ext>
            </p:extLst>
          </p:nvPr>
        </p:nvGraphicFramePr>
        <p:xfrm>
          <a:off x="1261872" y="5263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470531"/>
              </p:ext>
            </p:extLst>
          </p:nvPr>
        </p:nvGraphicFramePr>
        <p:xfrm>
          <a:off x="6726936" y="5263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535899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750098"/>
              </p:ext>
            </p:extLst>
          </p:nvPr>
        </p:nvGraphicFramePr>
        <p:xfrm>
          <a:off x="6726936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1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410640"/>
              </p:ext>
            </p:extLst>
          </p:nvPr>
        </p:nvGraphicFramePr>
        <p:xfrm>
          <a:off x="1261872" y="5156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680184"/>
              </p:ext>
            </p:extLst>
          </p:nvPr>
        </p:nvGraphicFramePr>
        <p:xfrm>
          <a:off x="6468100" y="5156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317859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218025"/>
              </p:ext>
            </p:extLst>
          </p:nvPr>
        </p:nvGraphicFramePr>
        <p:xfrm>
          <a:off x="64681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8332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957168"/>
              </p:ext>
            </p:extLst>
          </p:nvPr>
        </p:nvGraphicFramePr>
        <p:xfrm>
          <a:off x="1261872" y="306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182979"/>
              </p:ext>
            </p:extLst>
          </p:nvPr>
        </p:nvGraphicFramePr>
        <p:xfrm>
          <a:off x="6409822" y="306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337405"/>
              </p:ext>
            </p:extLst>
          </p:nvPr>
        </p:nvGraphicFramePr>
        <p:xfrm>
          <a:off x="368503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63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08305"/>
              </p:ext>
            </p:extLst>
          </p:nvPr>
        </p:nvGraphicFramePr>
        <p:xfrm>
          <a:off x="1261872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950149"/>
              </p:ext>
            </p:extLst>
          </p:nvPr>
        </p:nvGraphicFramePr>
        <p:xfrm>
          <a:off x="6616995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77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586" y="0"/>
            <a:ext cx="7091917" cy="66985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  <a:t>Dental Medicine </a:t>
            </a:r>
            <a:r>
              <a:rPr lang="en-US" sz="2200" b="1" dirty="0" smtClean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  <a:t/>
            </a:r>
            <a:br>
              <a:rPr lang="en-US" sz="2200" b="1" dirty="0" smtClean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</a:br>
            <a:r>
              <a:rPr lang="en-US" sz="22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General 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Bulgarian Language </a:t>
            </a:r>
            <a:r>
              <a:rPr lang="en-US" sz="22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B1 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- B2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750581"/>
              </p:ext>
            </p:extLst>
          </p:nvPr>
        </p:nvGraphicFramePr>
        <p:xfrm>
          <a:off x="1261872" y="855921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647475"/>
              </p:ext>
            </p:extLst>
          </p:nvPr>
        </p:nvGraphicFramePr>
        <p:xfrm>
          <a:off x="6480544" y="855921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188447"/>
              </p:ext>
            </p:extLst>
          </p:nvPr>
        </p:nvGraphicFramePr>
        <p:xfrm>
          <a:off x="1261872" y="3749040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749082"/>
              </p:ext>
            </p:extLst>
          </p:nvPr>
        </p:nvGraphicFramePr>
        <p:xfrm>
          <a:off x="6480544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06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09675"/>
              </p:ext>
            </p:extLst>
          </p:nvPr>
        </p:nvGraphicFramePr>
        <p:xfrm>
          <a:off x="1261872" y="515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664236"/>
              </p:ext>
            </p:extLst>
          </p:nvPr>
        </p:nvGraphicFramePr>
        <p:xfrm>
          <a:off x="6468100" y="515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81957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102358"/>
              </p:ext>
            </p:extLst>
          </p:nvPr>
        </p:nvGraphicFramePr>
        <p:xfrm>
          <a:off x="64681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41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002341"/>
              </p:ext>
            </p:extLst>
          </p:nvPr>
        </p:nvGraphicFramePr>
        <p:xfrm>
          <a:off x="1261872" y="4518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691409"/>
              </p:ext>
            </p:extLst>
          </p:nvPr>
        </p:nvGraphicFramePr>
        <p:xfrm>
          <a:off x="6553200" y="4518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670203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06150"/>
              </p:ext>
            </p:extLst>
          </p:nvPr>
        </p:nvGraphicFramePr>
        <p:xfrm>
          <a:off x="65532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41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504123"/>
              </p:ext>
            </p:extLst>
          </p:nvPr>
        </p:nvGraphicFramePr>
        <p:xfrm>
          <a:off x="1261872" y="5050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71061"/>
              </p:ext>
            </p:extLst>
          </p:nvPr>
        </p:nvGraphicFramePr>
        <p:xfrm>
          <a:off x="6468100" y="5050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731298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848167"/>
              </p:ext>
            </p:extLst>
          </p:nvPr>
        </p:nvGraphicFramePr>
        <p:xfrm>
          <a:off x="64681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03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603422"/>
              </p:ext>
            </p:extLst>
          </p:nvPr>
        </p:nvGraphicFramePr>
        <p:xfrm>
          <a:off x="1261872" y="4625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008595"/>
              </p:ext>
            </p:extLst>
          </p:nvPr>
        </p:nvGraphicFramePr>
        <p:xfrm>
          <a:off x="6468100" y="4625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298996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065464"/>
              </p:ext>
            </p:extLst>
          </p:nvPr>
        </p:nvGraphicFramePr>
        <p:xfrm>
          <a:off x="64681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68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612050"/>
              </p:ext>
            </p:extLst>
          </p:nvPr>
        </p:nvGraphicFramePr>
        <p:xfrm>
          <a:off x="1261872" y="5050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101231"/>
              </p:ext>
            </p:extLst>
          </p:nvPr>
        </p:nvGraphicFramePr>
        <p:xfrm>
          <a:off x="6468100" y="5050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433232"/>
              </p:ext>
            </p:extLst>
          </p:nvPr>
        </p:nvGraphicFramePr>
        <p:xfrm>
          <a:off x="368503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82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898182"/>
              </p:ext>
            </p:extLst>
          </p:nvPr>
        </p:nvGraphicFramePr>
        <p:xfrm>
          <a:off x="1399032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155013"/>
              </p:ext>
            </p:extLst>
          </p:nvPr>
        </p:nvGraphicFramePr>
        <p:xfrm>
          <a:off x="6409822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17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523" y="106325"/>
            <a:ext cx="11564356" cy="38645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Български език - </a:t>
            </a:r>
            <a:r>
              <a:rPr lang="ru-RU" sz="22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Дентална </a:t>
            </a:r>
            <a:r>
              <a:rPr lang="ru-RU" sz="22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комуникация </a:t>
            </a:r>
            <a:endParaRPr lang="en-US" sz="2200" b="1" dirty="0">
              <a:solidFill>
                <a:schemeClr val="tx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777615"/>
              </p:ext>
            </p:extLst>
          </p:nvPr>
        </p:nvGraphicFramePr>
        <p:xfrm>
          <a:off x="1261872" y="632637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360906"/>
              </p:ext>
            </p:extLst>
          </p:nvPr>
        </p:nvGraphicFramePr>
        <p:xfrm>
          <a:off x="6476474" y="632637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399708"/>
              </p:ext>
            </p:extLst>
          </p:nvPr>
        </p:nvGraphicFramePr>
        <p:xfrm>
          <a:off x="1261871" y="374904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879020"/>
              </p:ext>
            </p:extLst>
          </p:nvPr>
        </p:nvGraphicFramePr>
        <p:xfrm>
          <a:off x="6459805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2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146543"/>
              </p:ext>
            </p:extLst>
          </p:nvPr>
        </p:nvGraphicFramePr>
        <p:xfrm>
          <a:off x="1261872" y="4093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677050"/>
              </p:ext>
            </p:extLst>
          </p:nvPr>
        </p:nvGraphicFramePr>
        <p:xfrm>
          <a:off x="6468100" y="4093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464633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316682"/>
              </p:ext>
            </p:extLst>
          </p:nvPr>
        </p:nvGraphicFramePr>
        <p:xfrm>
          <a:off x="64681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52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322906"/>
              </p:ext>
            </p:extLst>
          </p:nvPr>
        </p:nvGraphicFramePr>
        <p:xfrm>
          <a:off x="1261872" y="4199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733299"/>
              </p:ext>
            </p:extLst>
          </p:nvPr>
        </p:nvGraphicFramePr>
        <p:xfrm>
          <a:off x="6553200" y="4199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214057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462634"/>
              </p:ext>
            </p:extLst>
          </p:nvPr>
        </p:nvGraphicFramePr>
        <p:xfrm>
          <a:off x="65532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10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622332"/>
              </p:ext>
            </p:extLst>
          </p:nvPr>
        </p:nvGraphicFramePr>
        <p:xfrm>
          <a:off x="1261872" y="4731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200069"/>
              </p:ext>
            </p:extLst>
          </p:nvPr>
        </p:nvGraphicFramePr>
        <p:xfrm>
          <a:off x="6468100" y="4731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708428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356698"/>
              </p:ext>
            </p:extLst>
          </p:nvPr>
        </p:nvGraphicFramePr>
        <p:xfrm>
          <a:off x="64681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405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868191"/>
              </p:ext>
            </p:extLst>
          </p:nvPr>
        </p:nvGraphicFramePr>
        <p:xfrm>
          <a:off x="1399032" y="18553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020642"/>
              </p:ext>
            </p:extLst>
          </p:nvPr>
        </p:nvGraphicFramePr>
        <p:xfrm>
          <a:off x="6726936" y="18553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96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529336"/>
              </p:ext>
            </p:extLst>
          </p:nvPr>
        </p:nvGraphicFramePr>
        <p:xfrm>
          <a:off x="1261872" y="4518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018337"/>
              </p:ext>
            </p:extLst>
          </p:nvPr>
        </p:nvGraphicFramePr>
        <p:xfrm>
          <a:off x="6553200" y="4518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142612"/>
              </p:ext>
            </p:extLst>
          </p:nvPr>
        </p:nvGraphicFramePr>
        <p:xfrm>
          <a:off x="1270874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180720"/>
              </p:ext>
            </p:extLst>
          </p:nvPr>
        </p:nvGraphicFramePr>
        <p:xfrm>
          <a:off x="65532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60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264238"/>
              </p:ext>
            </p:extLst>
          </p:nvPr>
        </p:nvGraphicFramePr>
        <p:xfrm>
          <a:off x="1261872" y="494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715360"/>
              </p:ext>
            </p:extLst>
          </p:nvPr>
        </p:nvGraphicFramePr>
        <p:xfrm>
          <a:off x="6595730" y="494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278794"/>
              </p:ext>
            </p:extLst>
          </p:nvPr>
        </p:nvGraphicFramePr>
        <p:xfrm>
          <a:off x="3973174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8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81" y="1785370"/>
            <a:ext cx="4584589" cy="275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936" y="178537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421" y="148856"/>
            <a:ext cx="11564356" cy="5343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sz="2200" b="1" dirty="0" smtClean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  <a:t/>
            </a:r>
            <a:br>
              <a:rPr lang="bg-BG" sz="2200" b="1" dirty="0" smtClean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</a:br>
            <a:r>
              <a:rPr lang="bg-BG" sz="2200" b="1" dirty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  <a:t/>
            </a:r>
            <a:br>
              <a:rPr lang="bg-BG" sz="2200" b="1" dirty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</a:br>
            <a:r>
              <a:rPr lang="en-US" sz="2200" b="1" dirty="0" smtClean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  <a:t>Medicine</a:t>
            </a:r>
            <a:r>
              <a:rPr lang="bg-BG" sz="2200" b="1" dirty="0" smtClean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  <a:t> </a:t>
            </a:r>
            <a:br>
              <a:rPr lang="bg-BG" sz="2200" b="1" dirty="0" smtClean="0">
                <a:solidFill>
                  <a:srgbClr val="B4DCFA">
                    <a:lumMod val="25000"/>
                  </a:srgbClr>
                </a:solidFill>
                <a:latin typeface="Book Antiqua" panose="02040602050305030304" pitchFamily="18" charset="0"/>
              </a:rPr>
            </a:br>
            <a:r>
              <a:rPr lang="en-US" sz="22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General 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Bulgarian Language </a:t>
            </a:r>
            <a:r>
              <a:rPr lang="bg-BG" sz="22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А1 – А2</a:t>
            </a:r>
            <a:endParaRPr lang="en-US" sz="2200" b="1" dirty="0">
              <a:solidFill>
                <a:schemeClr val="tx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342895"/>
              </p:ext>
            </p:extLst>
          </p:nvPr>
        </p:nvGraphicFramePr>
        <p:xfrm>
          <a:off x="1098697" y="5901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528824"/>
              </p:ext>
            </p:extLst>
          </p:nvPr>
        </p:nvGraphicFramePr>
        <p:xfrm>
          <a:off x="6108192" y="5901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5810"/>
              </p:ext>
            </p:extLst>
          </p:nvPr>
        </p:nvGraphicFramePr>
        <p:xfrm>
          <a:off x="1098697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23885"/>
              </p:ext>
            </p:extLst>
          </p:nvPr>
        </p:nvGraphicFramePr>
        <p:xfrm>
          <a:off x="610819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59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471579"/>
              </p:ext>
            </p:extLst>
          </p:nvPr>
        </p:nvGraphicFramePr>
        <p:xfrm>
          <a:off x="1261872" y="4199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091829"/>
              </p:ext>
            </p:extLst>
          </p:nvPr>
        </p:nvGraphicFramePr>
        <p:xfrm>
          <a:off x="6409822" y="4199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845404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699652"/>
              </p:ext>
            </p:extLst>
          </p:nvPr>
        </p:nvGraphicFramePr>
        <p:xfrm>
          <a:off x="640982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93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2030</Words>
  <Application>Microsoft Office PowerPoint</Application>
  <PresentationFormat>Widescreen</PresentationFormat>
  <Paragraphs>220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Book Antiqua</vt:lpstr>
      <vt:lpstr>Calibri</vt:lpstr>
      <vt:lpstr>Century Schoolbook</vt:lpstr>
      <vt:lpstr>Wingdings 2</vt:lpstr>
      <vt:lpstr>View</vt:lpstr>
      <vt:lpstr>     ДЕПАРТАМЕНТ ПО ЧУЖДОЕЗИКОВО ОБУЧЕНИЕ,  КОМУНИКАЦИИ И СПОРТ   РЕЗУЛТАТИ ОТ АНКЕТНО ПРОУЧВАНЕ ЗА КАЧЕСТВО НА ОБУЧЕНИЕТО 2023-2024 г. </vt:lpstr>
      <vt:lpstr>Български език - Медицинска комуникация  спец. Медицина</vt:lpstr>
      <vt:lpstr>  </vt:lpstr>
      <vt:lpstr>  </vt:lpstr>
      <vt:lpstr>  </vt:lpstr>
      <vt:lpstr>  </vt:lpstr>
      <vt:lpstr>  </vt:lpstr>
      <vt:lpstr>  Medicine  General Bulgarian Language А1 – А2</vt:lpstr>
      <vt:lpstr>  </vt:lpstr>
      <vt:lpstr>  </vt:lpstr>
      <vt:lpstr>  </vt:lpstr>
      <vt:lpstr>  </vt:lpstr>
      <vt:lpstr>  </vt:lpstr>
      <vt:lpstr>Medicine  General Bulgarian Language В1 - В2 </vt:lpstr>
      <vt:lpstr>  </vt:lpstr>
      <vt:lpstr>  </vt:lpstr>
      <vt:lpstr>  </vt:lpstr>
      <vt:lpstr>  </vt:lpstr>
      <vt:lpstr>  </vt:lpstr>
      <vt:lpstr>PowerPoint Presentation</vt:lpstr>
      <vt:lpstr>  </vt:lpstr>
      <vt:lpstr>  </vt:lpstr>
      <vt:lpstr>  </vt:lpstr>
      <vt:lpstr>  </vt:lpstr>
      <vt:lpstr>  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Dental Medicine  General Bulgarian Language B1 - B2 </vt:lpstr>
      <vt:lpstr>  </vt:lpstr>
      <vt:lpstr>  </vt:lpstr>
      <vt:lpstr>  </vt:lpstr>
      <vt:lpstr>  </vt:lpstr>
      <vt:lpstr>  </vt:lpstr>
      <vt:lpstr>Български език - Дентална комуникация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Анкетно проучване за качество на обучението сред студентите по медицина по дисциплината  Специализиран западен език - английски</dc:title>
  <dc:creator>Аксел Юсеин Ниязиева</dc:creator>
  <cp:lastModifiedBy>Admin</cp:lastModifiedBy>
  <cp:revision>105</cp:revision>
  <dcterms:created xsi:type="dcterms:W3CDTF">2024-11-27T11:21:08Z</dcterms:created>
  <dcterms:modified xsi:type="dcterms:W3CDTF">2025-01-15T14:29:31Z</dcterms:modified>
</cp:coreProperties>
</file>