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1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2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4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5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6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7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39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0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1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2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3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4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5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6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7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8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49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50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51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2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3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4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5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6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57.xml" ContentType="application/vnd.openxmlformats-officedocument.themeOverr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58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59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60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61.xml" ContentType="application/vnd.openxmlformats-officedocument.themeOverr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62.xml" ContentType="application/vnd.openxmlformats-officedocument.themeOverr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63.xml" ContentType="application/vnd.openxmlformats-officedocument.themeOverr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4.xml" ContentType="application/vnd.openxmlformats-officedocument.themeOverr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5.xml" ContentType="application/vnd.openxmlformats-officedocument.themeOverr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66.xml" ContentType="application/vnd.openxmlformats-officedocument.themeOverr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67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68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69.xml" ContentType="application/vnd.openxmlformats-officedocument.themeOverr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70.xml" ContentType="application/vnd.openxmlformats-officedocument.themeOverr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71.xml" ContentType="application/vnd.openxmlformats-officedocument.themeOverr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72.xml" ContentType="application/vnd.openxmlformats-officedocument.themeOverr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73.xml" ContentType="application/vnd.openxmlformats-officedocument.themeOverr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74.xml" ContentType="application/vnd.openxmlformats-officedocument.themeOverr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75.xml" ContentType="application/vnd.openxmlformats-officedocument.themeOverr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theme/themeOverride76.xml" ContentType="application/vnd.openxmlformats-officedocument.themeOverrid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77.xml" ContentType="application/vnd.openxmlformats-officedocument.themeOverr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78.xml" ContentType="application/vnd.openxmlformats-officedocument.themeOverr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theme/themeOverride79.xml" ContentType="application/vnd.openxmlformats-officedocument.themeOverrid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80.xml" ContentType="application/vnd.openxmlformats-officedocument.themeOverr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81.xml" ContentType="application/vnd.openxmlformats-officedocument.themeOverr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theme/themeOverride82.xml" ContentType="application/vnd.openxmlformats-officedocument.themeOverr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theme/themeOverride83.xml" ContentType="application/vnd.openxmlformats-officedocument.themeOverr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theme/themeOverride84.xml" ContentType="application/vnd.openxmlformats-officedocument.themeOverrid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theme/themeOverride85.xml" ContentType="application/vnd.openxmlformats-officedocument.themeOverrid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theme/themeOverride86.xml" ContentType="application/vnd.openxmlformats-officedocument.themeOverr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theme/themeOverride87.xml" ContentType="application/vnd.openxmlformats-officedocument.themeOverr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theme/themeOverride88.xml" ContentType="application/vnd.openxmlformats-officedocument.themeOverrid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theme/themeOverride89.xml" ContentType="application/vnd.openxmlformats-officedocument.themeOverrid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theme/themeOverride90.xml" ContentType="application/vnd.openxmlformats-officedocument.themeOverr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theme/themeOverride91.xml" ContentType="application/vnd.openxmlformats-officedocument.themeOverrid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theme/themeOverride92.xml" ContentType="application/vnd.openxmlformats-officedocument.themeOverrid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theme/themeOverride93.xml" ContentType="application/vnd.openxmlformats-officedocument.themeOverrid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heme/themeOverride94.xml" ContentType="application/vnd.openxmlformats-officedocument.themeOverrid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theme/themeOverride95.xml" ContentType="application/vnd.openxmlformats-officedocument.themeOverrid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theme/themeOverride96.xml" ContentType="application/vnd.openxmlformats-officedocument.themeOverrid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theme/themeOverride97.xml" ContentType="application/vnd.openxmlformats-officedocument.themeOverrid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theme/themeOverride98.xml" ContentType="application/vnd.openxmlformats-officedocument.themeOverrid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theme/themeOverride99.xml" ContentType="application/vnd.openxmlformats-officedocument.themeOverrid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theme/themeOverride100.xml" ContentType="application/vnd.openxmlformats-officedocument.themeOverrid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theme/themeOverride101.xml" ContentType="application/vnd.openxmlformats-officedocument.themeOverrid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theme/themeOverride102.xml" ContentType="application/vnd.openxmlformats-officedocument.themeOverrid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theme/themeOverride103.xml" ContentType="application/vnd.openxmlformats-officedocument.themeOverrid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theme/themeOverride104.xml" ContentType="application/vnd.openxmlformats-officedocument.themeOverrid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theme/themeOverride105.xml" ContentType="application/vnd.openxmlformats-officedocument.themeOverrid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theme/themeOverride106.xml" ContentType="application/vnd.openxmlformats-officedocument.themeOverrid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theme/themeOverride107.xml" ContentType="application/vnd.openxmlformats-officedocument.themeOverrid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theme/themeOverride108.xml" ContentType="application/vnd.openxmlformats-officedocument.themeOverrid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theme/themeOverride109.xml" ContentType="application/vnd.openxmlformats-officedocument.themeOverrid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theme/themeOverride110.xml" ContentType="application/vnd.openxmlformats-officedocument.themeOverrid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theme/themeOverride111.xml" ContentType="application/vnd.openxmlformats-officedocument.themeOverrid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theme/themeOverride112.xml" ContentType="application/vnd.openxmlformats-officedocument.themeOverrid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theme/themeOverride113.xml" ContentType="application/vnd.openxmlformats-officedocument.themeOverrid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theme/themeOverride114.xml" ContentType="application/vnd.openxmlformats-officedocument.themeOverrid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theme/themeOverride115.xml" ContentType="application/vnd.openxmlformats-officedocument.themeOverrid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theme/themeOverride116.xml" ContentType="application/vnd.openxmlformats-officedocument.themeOverrid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theme/themeOverride117.xml" ContentType="application/vnd.openxmlformats-officedocument.themeOverrid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theme/themeOverride118.xml" ContentType="application/vnd.openxmlformats-officedocument.themeOverrid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theme/themeOverride119.xml" ContentType="application/vnd.openxmlformats-officedocument.themeOverrid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theme/themeOverride120.xml" ContentType="application/vnd.openxmlformats-officedocument.themeOverrid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theme/themeOverride121.xml" ContentType="application/vnd.openxmlformats-officedocument.themeOverrid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theme/themeOverride122.xml" ContentType="application/vnd.openxmlformats-officedocument.themeOverrid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theme/themeOverride123.xml" ContentType="application/vnd.openxmlformats-officedocument.themeOverrid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theme/themeOverride124.xml" ContentType="application/vnd.openxmlformats-officedocument.themeOverrid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theme/themeOverride125.xml" ContentType="application/vnd.openxmlformats-officedocument.themeOverrid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theme/themeOverride126.xml" ContentType="application/vnd.openxmlformats-officedocument.themeOverrid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theme/themeOverride127.xml" ContentType="application/vnd.openxmlformats-officedocument.themeOverrid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theme/themeOverride128.xml" ContentType="application/vnd.openxmlformats-officedocument.themeOverrid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theme/themeOverride129.xml" ContentType="application/vnd.openxmlformats-officedocument.themeOverrid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theme/themeOverride130.xml" ContentType="application/vnd.openxmlformats-officedocument.themeOverrid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theme/themeOverride131.xml" ContentType="application/vnd.openxmlformats-officedocument.themeOverrid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theme/themeOverride132.xml" ContentType="application/vnd.openxmlformats-officedocument.themeOverrid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theme/themeOverride133.xml" ContentType="application/vnd.openxmlformats-officedocument.themeOverrid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theme/themeOverride134.xml" ContentType="application/vnd.openxmlformats-officedocument.themeOverrid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theme/themeOverride135.xml" ContentType="application/vnd.openxmlformats-officedocument.themeOverrid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theme/themeOverride136.xml" ContentType="application/vnd.openxmlformats-officedocument.themeOverrid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theme/themeOverride137.xml" ContentType="application/vnd.openxmlformats-officedocument.themeOverrid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theme/themeOverride138.xml" ContentType="application/vnd.openxmlformats-officedocument.themeOverrid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theme/themeOverride139.xml" ContentType="application/vnd.openxmlformats-officedocument.themeOverrid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theme/themeOverride140.xml" ContentType="application/vnd.openxmlformats-officedocument.themeOverrid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theme/themeOverride141.xml" ContentType="application/vnd.openxmlformats-officedocument.themeOverrid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theme/themeOverride142.xml" ContentType="application/vnd.openxmlformats-officedocument.themeOverrid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theme/themeOverride143.xml" ContentType="application/vnd.openxmlformats-officedocument.themeOverrid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theme/themeOverride144.xml" ContentType="application/vnd.openxmlformats-officedocument.themeOverrid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theme/themeOverride145.xml" ContentType="application/vnd.openxmlformats-officedocument.themeOverrid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theme/themeOverride146.xml" ContentType="application/vnd.openxmlformats-officedocument.themeOverrid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theme/themeOverride147.xml" ContentType="application/vnd.openxmlformats-officedocument.themeOverrid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theme/themeOverride148.xml" ContentType="application/vnd.openxmlformats-officedocument.themeOverride+xml"/>
  <Override PartName="/ppt/charts/chart154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theme/themeOverride149.xml" ContentType="application/vnd.openxmlformats-officedocument.themeOverride+xml"/>
  <Override PartName="/ppt/charts/chart155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theme/themeOverride150.xml" ContentType="application/vnd.openxmlformats-officedocument.themeOverride+xml"/>
  <Override PartName="/ppt/charts/chart156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theme/themeOverride151.xml" ContentType="application/vnd.openxmlformats-officedocument.themeOverride+xml"/>
  <Override PartName="/ppt/charts/chart157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theme/themeOverride152.xml" ContentType="application/vnd.openxmlformats-officedocument.themeOverride+xml"/>
  <Override PartName="/ppt/charts/chart158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theme/themeOverride153.xml" ContentType="application/vnd.openxmlformats-officedocument.themeOverride+xml"/>
  <Override PartName="/ppt/charts/chart159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theme/themeOverride154.xml" ContentType="application/vnd.openxmlformats-officedocument.themeOverride+xml"/>
  <Override PartName="/ppt/charts/chart160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theme/themeOverride155.xml" ContentType="application/vnd.openxmlformats-officedocument.themeOverride+xml"/>
  <Override PartName="/ppt/charts/chart161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theme/themeOverride156.xml" ContentType="application/vnd.openxmlformats-officedocument.themeOverride+xml"/>
  <Override PartName="/ppt/charts/chart162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theme/themeOverride157.xml" ContentType="application/vnd.openxmlformats-officedocument.themeOverride+xml"/>
  <Override PartName="/ppt/charts/chart163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theme/themeOverride158.xml" ContentType="application/vnd.openxmlformats-officedocument.themeOverride+xml"/>
  <Override PartName="/ppt/charts/chart164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theme/themeOverride159.xml" ContentType="application/vnd.openxmlformats-officedocument.themeOverride+xml"/>
  <Override PartName="/ppt/charts/chart165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theme/themeOverride160.xml" ContentType="application/vnd.openxmlformats-officedocument.themeOverride+xml"/>
  <Override PartName="/ppt/charts/chart166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charts/chart167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theme/themeOverride161.xml" ContentType="application/vnd.openxmlformats-officedocument.themeOverride+xml"/>
  <Override PartName="/ppt/charts/chart168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theme/themeOverride162.xml" ContentType="application/vnd.openxmlformats-officedocument.themeOverride+xml"/>
  <Override PartName="/ppt/charts/chart169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theme/themeOverride163.xml" ContentType="application/vnd.openxmlformats-officedocument.themeOverride+xml"/>
  <Override PartName="/ppt/charts/chart170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theme/themeOverride164.xml" ContentType="application/vnd.openxmlformats-officedocument.themeOverride+xml"/>
  <Override PartName="/ppt/charts/chart171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theme/themeOverride165.xml" ContentType="application/vnd.openxmlformats-officedocument.themeOverride+xml"/>
  <Override PartName="/ppt/charts/chart172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theme/themeOverride166.xml" ContentType="application/vnd.openxmlformats-officedocument.themeOverride+xml"/>
  <Override PartName="/ppt/charts/chart173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theme/themeOverride167.xml" ContentType="application/vnd.openxmlformats-officedocument.themeOverride+xml"/>
  <Override PartName="/ppt/charts/chart174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theme/themeOverride168.xml" ContentType="application/vnd.openxmlformats-officedocument.themeOverride+xml"/>
  <Override PartName="/ppt/charts/chart175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theme/themeOverride169.xml" ContentType="application/vnd.openxmlformats-officedocument.themeOverride+xml"/>
  <Override PartName="/ppt/charts/chart176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theme/themeOverride170.xml" ContentType="application/vnd.openxmlformats-officedocument.themeOverride+xml"/>
  <Override PartName="/ppt/charts/chart177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theme/themeOverride171.xml" ContentType="application/vnd.openxmlformats-officedocument.themeOverride+xml"/>
  <Override PartName="/ppt/charts/chart178.xml" ContentType="application/vnd.openxmlformats-officedocument.drawingml.chart+xml"/>
  <Override PartName="/ppt/charts/style178.xml" ContentType="application/vnd.ms-office.chartstyle+xml"/>
  <Override PartName="/ppt/charts/colors178.xml" ContentType="application/vnd.ms-office.chartcolorstyle+xml"/>
  <Override PartName="/ppt/theme/themeOverride172.xml" ContentType="application/vnd.openxmlformats-officedocument.themeOverride+xml"/>
  <Override PartName="/ppt/charts/chart179.xml" ContentType="application/vnd.openxmlformats-officedocument.drawingml.chart+xml"/>
  <Override PartName="/ppt/charts/style179.xml" ContentType="application/vnd.ms-office.chartstyle+xml"/>
  <Override PartName="/ppt/charts/colors179.xml" ContentType="application/vnd.ms-office.chartcolorstyle+xml"/>
  <Override PartName="/ppt/theme/themeOverride173.xml" ContentType="application/vnd.openxmlformats-officedocument.themeOverride+xml"/>
  <Override PartName="/ppt/charts/chart180.xml" ContentType="application/vnd.openxmlformats-officedocument.drawingml.chart+xml"/>
  <Override PartName="/ppt/charts/style180.xml" ContentType="application/vnd.ms-office.chartstyle+xml"/>
  <Override PartName="/ppt/charts/colors180.xml" ContentType="application/vnd.ms-office.chartcolorstyle+xml"/>
  <Override PartName="/ppt/theme/themeOverride174.xml" ContentType="application/vnd.openxmlformats-officedocument.themeOverride+xml"/>
  <Override PartName="/ppt/charts/chart181.xml" ContentType="application/vnd.openxmlformats-officedocument.drawingml.chart+xml"/>
  <Override PartName="/ppt/charts/style181.xml" ContentType="application/vnd.ms-office.chartstyle+xml"/>
  <Override PartName="/ppt/charts/colors181.xml" ContentType="application/vnd.ms-office.chartcolorstyle+xml"/>
  <Override PartName="/ppt/theme/themeOverride175.xml" ContentType="application/vnd.openxmlformats-officedocument.themeOverride+xml"/>
  <Override PartName="/ppt/charts/chart182.xml" ContentType="application/vnd.openxmlformats-officedocument.drawingml.chart+xml"/>
  <Override PartName="/ppt/charts/style182.xml" ContentType="application/vnd.ms-office.chartstyle+xml"/>
  <Override PartName="/ppt/charts/colors182.xml" ContentType="application/vnd.ms-office.chartcolorstyle+xml"/>
  <Override PartName="/ppt/theme/themeOverride176.xml" ContentType="application/vnd.openxmlformats-officedocument.themeOverride+xml"/>
  <Override PartName="/ppt/charts/chart183.xml" ContentType="application/vnd.openxmlformats-officedocument.drawingml.chart+xml"/>
  <Override PartName="/ppt/charts/style183.xml" ContentType="application/vnd.ms-office.chartstyle+xml"/>
  <Override PartName="/ppt/charts/colors183.xml" ContentType="application/vnd.ms-office.chartcolorstyle+xml"/>
  <Override PartName="/ppt/theme/themeOverride177.xml" ContentType="application/vnd.openxmlformats-officedocument.themeOverride+xml"/>
  <Override PartName="/ppt/charts/chart184.xml" ContentType="application/vnd.openxmlformats-officedocument.drawingml.chart+xml"/>
  <Override PartName="/ppt/charts/style184.xml" ContentType="application/vnd.ms-office.chartstyle+xml"/>
  <Override PartName="/ppt/charts/colors184.xml" ContentType="application/vnd.ms-office.chartcolorstyle+xml"/>
  <Override PartName="/ppt/theme/themeOverride178.xml" ContentType="application/vnd.openxmlformats-officedocument.themeOverride+xml"/>
  <Override PartName="/ppt/charts/chart185.xml" ContentType="application/vnd.openxmlformats-officedocument.drawingml.chart+xml"/>
  <Override PartName="/ppt/charts/style185.xml" ContentType="application/vnd.ms-office.chartstyle+xml"/>
  <Override PartName="/ppt/charts/colors185.xml" ContentType="application/vnd.ms-office.chartcolorstyle+xml"/>
  <Override PartName="/ppt/theme/themeOverride179.xml" ContentType="application/vnd.openxmlformats-officedocument.themeOverride+xml"/>
  <Override PartName="/ppt/charts/chart186.xml" ContentType="application/vnd.openxmlformats-officedocument.drawingml.chart+xml"/>
  <Override PartName="/ppt/charts/style186.xml" ContentType="application/vnd.ms-office.chartstyle+xml"/>
  <Override PartName="/ppt/charts/colors186.xml" ContentType="application/vnd.ms-office.chartcolorstyle+xml"/>
  <Override PartName="/ppt/theme/themeOverride180.xml" ContentType="application/vnd.openxmlformats-officedocument.themeOverride+xml"/>
  <Override PartName="/ppt/charts/chart187.xml" ContentType="application/vnd.openxmlformats-officedocument.drawingml.chart+xml"/>
  <Override PartName="/ppt/charts/style187.xml" ContentType="application/vnd.ms-office.chartstyle+xml"/>
  <Override PartName="/ppt/charts/colors187.xml" ContentType="application/vnd.ms-office.chartcolorstyle+xml"/>
  <Override PartName="/ppt/theme/themeOverride181.xml" ContentType="application/vnd.openxmlformats-officedocument.themeOverride+xml"/>
  <Override PartName="/ppt/charts/chart188.xml" ContentType="application/vnd.openxmlformats-officedocument.drawingml.chart+xml"/>
  <Override PartName="/ppt/charts/style188.xml" ContentType="application/vnd.ms-office.chartstyle+xml"/>
  <Override PartName="/ppt/charts/colors188.xml" ContentType="application/vnd.ms-office.chartcolorstyle+xml"/>
  <Override PartName="/ppt/theme/themeOverride182.xml" ContentType="application/vnd.openxmlformats-officedocument.themeOverride+xml"/>
  <Override PartName="/ppt/charts/chart189.xml" ContentType="application/vnd.openxmlformats-officedocument.drawingml.chart+xml"/>
  <Override PartName="/ppt/charts/style189.xml" ContentType="application/vnd.ms-office.chartstyle+xml"/>
  <Override PartName="/ppt/charts/colors189.xml" ContentType="application/vnd.ms-office.chartcolorstyle+xml"/>
  <Override PartName="/ppt/theme/themeOverride183.xml" ContentType="application/vnd.openxmlformats-officedocument.themeOverride+xml"/>
  <Override PartName="/ppt/charts/chart190.xml" ContentType="application/vnd.openxmlformats-officedocument.drawingml.chart+xml"/>
  <Override PartName="/ppt/charts/style190.xml" ContentType="application/vnd.ms-office.chartstyle+xml"/>
  <Override PartName="/ppt/charts/colors190.xml" ContentType="application/vnd.ms-office.chartcolorstyle+xml"/>
  <Override PartName="/ppt/theme/themeOverride184.xml" ContentType="application/vnd.openxmlformats-officedocument.themeOverride+xml"/>
  <Override PartName="/ppt/charts/chart191.xml" ContentType="application/vnd.openxmlformats-officedocument.drawingml.chart+xml"/>
  <Override PartName="/ppt/charts/style191.xml" ContentType="application/vnd.ms-office.chartstyle+xml"/>
  <Override PartName="/ppt/charts/colors191.xml" ContentType="application/vnd.ms-office.chartcolorstyle+xml"/>
  <Override PartName="/ppt/theme/themeOverride185.xml" ContentType="application/vnd.openxmlformats-officedocument.themeOverride+xml"/>
  <Override PartName="/ppt/charts/chart192.xml" ContentType="application/vnd.openxmlformats-officedocument.drawingml.chart+xml"/>
  <Override PartName="/ppt/charts/style192.xml" ContentType="application/vnd.ms-office.chartstyle+xml"/>
  <Override PartName="/ppt/charts/colors192.xml" ContentType="application/vnd.ms-office.chartcolorstyle+xml"/>
  <Override PartName="/ppt/theme/themeOverride186.xml" ContentType="application/vnd.openxmlformats-officedocument.themeOverride+xml"/>
  <Override PartName="/ppt/charts/chart193.xml" ContentType="application/vnd.openxmlformats-officedocument.drawingml.chart+xml"/>
  <Override PartName="/ppt/charts/style193.xml" ContentType="application/vnd.ms-office.chartstyle+xml"/>
  <Override PartName="/ppt/charts/colors193.xml" ContentType="application/vnd.ms-office.chartcolorstyle+xml"/>
  <Override PartName="/ppt/theme/themeOverride187.xml" ContentType="application/vnd.openxmlformats-officedocument.themeOverride+xml"/>
  <Override PartName="/ppt/charts/chart194.xml" ContentType="application/vnd.openxmlformats-officedocument.drawingml.chart+xml"/>
  <Override PartName="/ppt/charts/style194.xml" ContentType="application/vnd.ms-office.chartstyle+xml"/>
  <Override PartName="/ppt/charts/colors194.xml" ContentType="application/vnd.ms-office.chartcolorstyle+xml"/>
  <Override PartName="/ppt/theme/themeOverride188.xml" ContentType="application/vnd.openxmlformats-officedocument.themeOverride+xml"/>
  <Override PartName="/ppt/charts/chart195.xml" ContentType="application/vnd.openxmlformats-officedocument.drawingml.chart+xml"/>
  <Override PartName="/ppt/charts/style195.xml" ContentType="application/vnd.ms-office.chartstyle+xml"/>
  <Override PartName="/ppt/charts/colors195.xml" ContentType="application/vnd.ms-office.chartcolorstyle+xml"/>
  <Override PartName="/ppt/theme/themeOverride189.xml" ContentType="application/vnd.openxmlformats-officedocument.themeOverride+xml"/>
  <Override PartName="/ppt/charts/chart196.xml" ContentType="application/vnd.openxmlformats-officedocument.drawingml.chart+xml"/>
  <Override PartName="/ppt/charts/style196.xml" ContentType="application/vnd.ms-office.chartstyle+xml"/>
  <Override PartName="/ppt/charts/colors196.xml" ContentType="application/vnd.ms-office.chartcolorstyle+xml"/>
  <Override PartName="/ppt/theme/themeOverride190.xml" ContentType="application/vnd.openxmlformats-officedocument.themeOverride+xml"/>
  <Override PartName="/ppt/charts/chart197.xml" ContentType="application/vnd.openxmlformats-officedocument.drawingml.chart+xml"/>
  <Override PartName="/ppt/charts/style197.xml" ContentType="application/vnd.ms-office.chartstyle+xml"/>
  <Override PartName="/ppt/charts/colors197.xml" ContentType="application/vnd.ms-office.chartcolorstyle+xml"/>
  <Override PartName="/ppt/theme/themeOverride191.xml" ContentType="application/vnd.openxmlformats-officedocument.themeOverride+xml"/>
  <Override PartName="/ppt/charts/chart198.xml" ContentType="application/vnd.openxmlformats-officedocument.drawingml.chart+xml"/>
  <Override PartName="/ppt/charts/style198.xml" ContentType="application/vnd.ms-office.chartstyle+xml"/>
  <Override PartName="/ppt/charts/colors198.xml" ContentType="application/vnd.ms-office.chartcolorstyle+xml"/>
  <Override PartName="/ppt/theme/themeOverride192.xml" ContentType="application/vnd.openxmlformats-officedocument.themeOverride+xml"/>
  <Override PartName="/ppt/charts/chart199.xml" ContentType="application/vnd.openxmlformats-officedocument.drawingml.chart+xml"/>
  <Override PartName="/ppt/charts/style199.xml" ContentType="application/vnd.ms-office.chartstyle+xml"/>
  <Override PartName="/ppt/charts/colors199.xml" ContentType="application/vnd.ms-office.chartcolorstyle+xml"/>
  <Override PartName="/ppt/theme/themeOverride193.xml" ContentType="application/vnd.openxmlformats-officedocument.themeOverride+xml"/>
  <Override PartName="/ppt/charts/chart200.xml" ContentType="application/vnd.openxmlformats-officedocument.drawingml.chart+xml"/>
  <Override PartName="/ppt/charts/style200.xml" ContentType="application/vnd.ms-office.chartstyle+xml"/>
  <Override PartName="/ppt/charts/colors200.xml" ContentType="application/vnd.ms-office.chartcolorstyle+xml"/>
  <Override PartName="/ppt/theme/themeOverride194.xml" ContentType="application/vnd.openxmlformats-officedocument.themeOverride+xml"/>
  <Override PartName="/ppt/charts/chart201.xml" ContentType="application/vnd.openxmlformats-officedocument.drawingml.chart+xml"/>
  <Override PartName="/ppt/charts/style201.xml" ContentType="application/vnd.ms-office.chartstyle+xml"/>
  <Override PartName="/ppt/charts/colors201.xml" ContentType="application/vnd.ms-office.chartcolorstyle+xml"/>
  <Override PartName="/ppt/theme/themeOverride195.xml" ContentType="application/vnd.openxmlformats-officedocument.themeOverride+xml"/>
  <Override PartName="/ppt/charts/chart202.xml" ContentType="application/vnd.openxmlformats-officedocument.drawingml.chart+xml"/>
  <Override PartName="/ppt/charts/style202.xml" ContentType="application/vnd.ms-office.chartstyle+xml"/>
  <Override PartName="/ppt/charts/colors202.xml" ContentType="application/vnd.ms-office.chartcolorstyle+xml"/>
  <Override PartName="/ppt/theme/themeOverride196.xml" ContentType="application/vnd.openxmlformats-officedocument.themeOverride+xml"/>
  <Override PartName="/ppt/charts/chart203.xml" ContentType="application/vnd.openxmlformats-officedocument.drawingml.chart+xml"/>
  <Override PartName="/ppt/charts/style203.xml" ContentType="application/vnd.ms-office.chartstyle+xml"/>
  <Override PartName="/ppt/charts/colors203.xml" ContentType="application/vnd.ms-office.chartcolorstyle+xml"/>
  <Override PartName="/ppt/theme/themeOverride197.xml" ContentType="application/vnd.openxmlformats-officedocument.themeOverride+xml"/>
  <Override PartName="/ppt/charts/chart204.xml" ContentType="application/vnd.openxmlformats-officedocument.drawingml.chart+xml"/>
  <Override PartName="/ppt/charts/style204.xml" ContentType="application/vnd.ms-office.chartstyle+xml"/>
  <Override PartName="/ppt/charts/colors204.xml" ContentType="application/vnd.ms-office.chartcolorstyle+xml"/>
  <Override PartName="/ppt/theme/themeOverride198.xml" ContentType="application/vnd.openxmlformats-officedocument.themeOverride+xml"/>
  <Override PartName="/ppt/charts/chart205.xml" ContentType="application/vnd.openxmlformats-officedocument.drawingml.chart+xml"/>
  <Override PartName="/ppt/charts/style205.xml" ContentType="application/vnd.ms-office.chartstyle+xml"/>
  <Override PartName="/ppt/charts/colors205.xml" ContentType="application/vnd.ms-office.chartcolorstyle+xml"/>
  <Override PartName="/ppt/theme/themeOverride199.xml" ContentType="application/vnd.openxmlformats-officedocument.themeOverride+xml"/>
  <Override PartName="/ppt/charts/chart206.xml" ContentType="application/vnd.openxmlformats-officedocument.drawingml.chart+xml"/>
  <Override PartName="/ppt/charts/style206.xml" ContentType="application/vnd.ms-office.chartstyle+xml"/>
  <Override PartName="/ppt/charts/colors206.xml" ContentType="application/vnd.ms-office.chartcolorstyle+xml"/>
  <Override PartName="/ppt/theme/themeOverride200.xml" ContentType="application/vnd.openxmlformats-officedocument.themeOverride+xml"/>
  <Override PartName="/ppt/charts/chart207.xml" ContentType="application/vnd.openxmlformats-officedocument.drawingml.chart+xml"/>
  <Override PartName="/ppt/charts/style207.xml" ContentType="application/vnd.ms-office.chartstyle+xml"/>
  <Override PartName="/ppt/charts/colors207.xml" ContentType="application/vnd.ms-office.chartcolorstyle+xml"/>
  <Override PartName="/ppt/theme/themeOverride201.xml" ContentType="application/vnd.openxmlformats-officedocument.themeOverride+xml"/>
  <Override PartName="/ppt/charts/chart208.xml" ContentType="application/vnd.openxmlformats-officedocument.drawingml.chart+xml"/>
  <Override PartName="/ppt/charts/style208.xml" ContentType="application/vnd.ms-office.chartstyle+xml"/>
  <Override PartName="/ppt/charts/colors208.xml" ContentType="application/vnd.ms-office.chartcolorstyle+xml"/>
  <Override PartName="/ppt/theme/themeOverride202.xml" ContentType="application/vnd.openxmlformats-officedocument.themeOverride+xml"/>
  <Override PartName="/ppt/charts/chart209.xml" ContentType="application/vnd.openxmlformats-officedocument.drawingml.chart+xml"/>
  <Override PartName="/ppt/charts/style209.xml" ContentType="application/vnd.ms-office.chartstyle+xml"/>
  <Override PartName="/ppt/charts/colors209.xml" ContentType="application/vnd.ms-office.chartcolorstyle+xml"/>
  <Override PartName="/ppt/theme/themeOverride203.xml" ContentType="application/vnd.openxmlformats-officedocument.themeOverride+xml"/>
  <Override PartName="/ppt/charts/chart210.xml" ContentType="application/vnd.openxmlformats-officedocument.drawingml.chart+xml"/>
  <Override PartName="/ppt/charts/style210.xml" ContentType="application/vnd.ms-office.chartstyle+xml"/>
  <Override PartName="/ppt/charts/colors210.xml" ContentType="application/vnd.ms-office.chartcolorstyle+xml"/>
  <Override PartName="/ppt/theme/themeOverride204.xml" ContentType="application/vnd.openxmlformats-officedocument.themeOverride+xml"/>
  <Override PartName="/ppt/charts/chart211.xml" ContentType="application/vnd.openxmlformats-officedocument.drawingml.chart+xml"/>
  <Override PartName="/ppt/charts/style211.xml" ContentType="application/vnd.ms-office.chartstyle+xml"/>
  <Override PartName="/ppt/charts/colors211.xml" ContentType="application/vnd.ms-office.chartcolorstyle+xml"/>
  <Override PartName="/ppt/theme/themeOverride205.xml" ContentType="application/vnd.openxmlformats-officedocument.themeOverride+xml"/>
  <Override PartName="/ppt/charts/chart212.xml" ContentType="application/vnd.openxmlformats-officedocument.drawingml.chart+xml"/>
  <Override PartName="/ppt/charts/style212.xml" ContentType="application/vnd.ms-office.chartstyle+xml"/>
  <Override PartName="/ppt/charts/colors212.xml" ContentType="application/vnd.ms-office.chartcolorstyle+xml"/>
  <Override PartName="/ppt/theme/themeOverride206.xml" ContentType="application/vnd.openxmlformats-officedocument.themeOverride+xml"/>
  <Override PartName="/ppt/charts/chart213.xml" ContentType="application/vnd.openxmlformats-officedocument.drawingml.chart+xml"/>
  <Override PartName="/ppt/charts/style213.xml" ContentType="application/vnd.ms-office.chartstyle+xml"/>
  <Override PartName="/ppt/charts/colors213.xml" ContentType="application/vnd.ms-office.chartcolorstyle+xml"/>
  <Override PartName="/ppt/theme/themeOverride207.xml" ContentType="application/vnd.openxmlformats-officedocument.themeOverride+xml"/>
  <Override PartName="/ppt/charts/chart214.xml" ContentType="application/vnd.openxmlformats-officedocument.drawingml.chart+xml"/>
  <Override PartName="/ppt/charts/style214.xml" ContentType="application/vnd.ms-office.chartstyle+xml"/>
  <Override PartName="/ppt/charts/colors214.xml" ContentType="application/vnd.ms-office.chartcolorstyle+xml"/>
  <Override PartName="/ppt/theme/themeOverride208.xml" ContentType="application/vnd.openxmlformats-officedocument.themeOverride+xml"/>
  <Override PartName="/ppt/charts/chart215.xml" ContentType="application/vnd.openxmlformats-officedocument.drawingml.chart+xml"/>
  <Override PartName="/ppt/charts/style215.xml" ContentType="application/vnd.ms-office.chartstyle+xml"/>
  <Override PartName="/ppt/charts/colors215.xml" ContentType="application/vnd.ms-office.chartcolorstyle+xml"/>
  <Override PartName="/ppt/theme/themeOverride209.xml" ContentType="application/vnd.openxmlformats-officedocument.themeOverride+xml"/>
  <Override PartName="/ppt/charts/chart216.xml" ContentType="application/vnd.openxmlformats-officedocument.drawingml.chart+xml"/>
  <Override PartName="/ppt/charts/style216.xml" ContentType="application/vnd.ms-office.chartstyle+xml"/>
  <Override PartName="/ppt/charts/colors216.xml" ContentType="application/vnd.ms-office.chartcolorstyle+xml"/>
  <Override PartName="/ppt/theme/themeOverride210.xml" ContentType="application/vnd.openxmlformats-officedocument.themeOverride+xml"/>
  <Override PartName="/ppt/charts/chart217.xml" ContentType="application/vnd.openxmlformats-officedocument.drawingml.chart+xml"/>
  <Override PartName="/ppt/charts/style217.xml" ContentType="application/vnd.ms-office.chartstyle+xml"/>
  <Override PartName="/ppt/charts/colors217.xml" ContentType="application/vnd.ms-office.chartcolorstyle+xml"/>
  <Override PartName="/ppt/theme/themeOverride211.xml" ContentType="application/vnd.openxmlformats-officedocument.themeOverride+xml"/>
  <Override PartName="/ppt/charts/chart218.xml" ContentType="application/vnd.openxmlformats-officedocument.drawingml.chart+xml"/>
  <Override PartName="/ppt/charts/style218.xml" ContentType="application/vnd.ms-office.chartstyle+xml"/>
  <Override PartName="/ppt/charts/colors218.xml" ContentType="application/vnd.ms-office.chartcolorstyle+xml"/>
  <Override PartName="/ppt/theme/themeOverride212.xml" ContentType="application/vnd.openxmlformats-officedocument.themeOverride+xml"/>
  <Override PartName="/ppt/charts/chart219.xml" ContentType="application/vnd.openxmlformats-officedocument.drawingml.chart+xml"/>
  <Override PartName="/ppt/charts/style219.xml" ContentType="application/vnd.ms-office.chartstyle+xml"/>
  <Override PartName="/ppt/charts/colors219.xml" ContentType="application/vnd.ms-office.chartcolorstyle+xml"/>
  <Override PartName="/ppt/theme/themeOverride213.xml" ContentType="application/vnd.openxmlformats-officedocument.themeOverride+xml"/>
  <Override PartName="/ppt/charts/chart220.xml" ContentType="application/vnd.openxmlformats-officedocument.drawingml.chart+xml"/>
  <Override PartName="/ppt/charts/style220.xml" ContentType="application/vnd.ms-office.chartstyle+xml"/>
  <Override PartName="/ppt/charts/colors220.xml" ContentType="application/vnd.ms-office.chartcolorstyle+xml"/>
  <Override PartName="/ppt/theme/themeOverride214.xml" ContentType="application/vnd.openxmlformats-officedocument.themeOverride+xml"/>
  <Override PartName="/ppt/charts/chart221.xml" ContentType="application/vnd.openxmlformats-officedocument.drawingml.chart+xml"/>
  <Override PartName="/ppt/charts/style221.xml" ContentType="application/vnd.ms-office.chartstyle+xml"/>
  <Override PartName="/ppt/charts/colors221.xml" ContentType="application/vnd.ms-office.chartcolorstyle+xml"/>
  <Override PartName="/ppt/theme/themeOverride215.xml" ContentType="application/vnd.openxmlformats-officedocument.themeOverride+xml"/>
  <Override PartName="/ppt/charts/chart222.xml" ContentType="application/vnd.openxmlformats-officedocument.drawingml.chart+xml"/>
  <Override PartName="/ppt/charts/style222.xml" ContentType="application/vnd.ms-office.chartstyle+xml"/>
  <Override PartName="/ppt/charts/colors222.xml" ContentType="application/vnd.ms-office.chartcolorstyle+xml"/>
  <Override PartName="/ppt/theme/themeOverride216.xml" ContentType="application/vnd.openxmlformats-officedocument.themeOverride+xml"/>
  <Override PartName="/ppt/charts/chart223.xml" ContentType="application/vnd.openxmlformats-officedocument.drawingml.chart+xml"/>
  <Override PartName="/ppt/charts/style223.xml" ContentType="application/vnd.ms-office.chartstyle+xml"/>
  <Override PartName="/ppt/charts/colors223.xml" ContentType="application/vnd.ms-office.chartcolorstyle+xml"/>
  <Override PartName="/ppt/theme/themeOverride217.xml" ContentType="application/vnd.openxmlformats-officedocument.themeOverride+xml"/>
  <Override PartName="/ppt/charts/chart224.xml" ContentType="application/vnd.openxmlformats-officedocument.drawingml.chart+xml"/>
  <Override PartName="/ppt/charts/style224.xml" ContentType="application/vnd.ms-office.chartstyle+xml"/>
  <Override PartName="/ppt/charts/colors224.xml" ContentType="application/vnd.ms-office.chartcolorstyle+xml"/>
  <Override PartName="/ppt/theme/themeOverride218.xml" ContentType="application/vnd.openxmlformats-officedocument.themeOverride+xml"/>
  <Override PartName="/ppt/charts/chart225.xml" ContentType="application/vnd.openxmlformats-officedocument.drawingml.chart+xml"/>
  <Override PartName="/ppt/charts/style225.xml" ContentType="application/vnd.ms-office.chartstyle+xml"/>
  <Override PartName="/ppt/charts/colors225.xml" ContentType="application/vnd.ms-office.chartcolorstyle+xml"/>
  <Override PartName="/ppt/theme/themeOverride219.xml" ContentType="application/vnd.openxmlformats-officedocument.themeOverride+xml"/>
  <Override PartName="/ppt/charts/chart226.xml" ContentType="application/vnd.openxmlformats-officedocument.drawingml.chart+xml"/>
  <Override PartName="/ppt/charts/style226.xml" ContentType="application/vnd.ms-office.chartstyle+xml"/>
  <Override PartName="/ppt/charts/colors226.xml" ContentType="application/vnd.ms-office.chartcolorstyle+xml"/>
  <Override PartName="/ppt/theme/themeOverride220.xml" ContentType="application/vnd.openxmlformats-officedocument.themeOverride+xml"/>
  <Override PartName="/ppt/charts/chart227.xml" ContentType="application/vnd.openxmlformats-officedocument.drawingml.chart+xml"/>
  <Override PartName="/ppt/charts/style227.xml" ContentType="application/vnd.ms-office.chartstyle+xml"/>
  <Override PartName="/ppt/charts/colors227.xml" ContentType="application/vnd.ms-office.chartcolorstyle+xml"/>
  <Override PartName="/ppt/theme/themeOverride221.xml" ContentType="application/vnd.openxmlformats-officedocument.themeOverride+xml"/>
  <Override PartName="/ppt/charts/chart228.xml" ContentType="application/vnd.openxmlformats-officedocument.drawingml.chart+xml"/>
  <Override PartName="/ppt/charts/style228.xml" ContentType="application/vnd.ms-office.chartstyle+xml"/>
  <Override PartName="/ppt/charts/colors228.xml" ContentType="application/vnd.ms-office.chartcolorstyle+xml"/>
  <Override PartName="/ppt/theme/themeOverride222.xml" ContentType="application/vnd.openxmlformats-officedocument.themeOverride+xml"/>
  <Override PartName="/ppt/charts/chart229.xml" ContentType="application/vnd.openxmlformats-officedocument.drawingml.chart+xml"/>
  <Override PartName="/ppt/charts/style229.xml" ContentType="application/vnd.ms-office.chartstyle+xml"/>
  <Override PartName="/ppt/charts/colors229.xml" ContentType="application/vnd.ms-office.chartcolorstyle+xml"/>
  <Override PartName="/ppt/theme/themeOverride223.xml" ContentType="application/vnd.openxmlformats-officedocument.themeOverride+xml"/>
  <Override PartName="/ppt/charts/chart230.xml" ContentType="application/vnd.openxmlformats-officedocument.drawingml.chart+xml"/>
  <Override PartName="/ppt/charts/style230.xml" ContentType="application/vnd.ms-office.chartstyle+xml"/>
  <Override PartName="/ppt/charts/colors230.xml" ContentType="application/vnd.ms-office.chartcolorstyle+xml"/>
  <Override PartName="/ppt/theme/themeOverride224.xml" ContentType="application/vnd.openxmlformats-officedocument.themeOverride+xml"/>
  <Override PartName="/ppt/charts/chart231.xml" ContentType="application/vnd.openxmlformats-officedocument.drawingml.chart+xml"/>
  <Override PartName="/ppt/charts/style231.xml" ContentType="application/vnd.ms-office.chartstyle+xml"/>
  <Override PartName="/ppt/charts/colors231.xml" ContentType="application/vnd.ms-office.chartcolorstyle+xml"/>
  <Override PartName="/ppt/theme/themeOverride225.xml" ContentType="application/vnd.openxmlformats-officedocument.themeOverride+xml"/>
  <Override PartName="/ppt/charts/chart232.xml" ContentType="application/vnd.openxmlformats-officedocument.drawingml.chart+xml"/>
  <Override PartName="/ppt/charts/style232.xml" ContentType="application/vnd.ms-office.chartstyle+xml"/>
  <Override PartName="/ppt/charts/colors232.xml" ContentType="application/vnd.ms-office.chartcolorstyle+xml"/>
  <Override PartName="/ppt/theme/themeOverride226.xml" ContentType="application/vnd.openxmlformats-officedocument.themeOverride+xml"/>
  <Override PartName="/ppt/charts/chart233.xml" ContentType="application/vnd.openxmlformats-officedocument.drawingml.chart+xml"/>
  <Override PartName="/ppt/charts/style233.xml" ContentType="application/vnd.ms-office.chartstyle+xml"/>
  <Override PartName="/ppt/charts/colors233.xml" ContentType="application/vnd.ms-office.chartcolorstyle+xml"/>
  <Override PartName="/ppt/theme/themeOverride227.xml" ContentType="application/vnd.openxmlformats-officedocument.themeOverride+xml"/>
  <Override PartName="/ppt/charts/chart234.xml" ContentType="application/vnd.openxmlformats-officedocument.drawingml.chart+xml"/>
  <Override PartName="/ppt/charts/style234.xml" ContentType="application/vnd.ms-office.chartstyle+xml"/>
  <Override PartName="/ppt/charts/colors234.xml" ContentType="application/vnd.ms-office.chartcolorstyle+xml"/>
  <Override PartName="/ppt/theme/themeOverride228.xml" ContentType="application/vnd.openxmlformats-officedocument.themeOverride+xml"/>
  <Override PartName="/ppt/charts/chart235.xml" ContentType="application/vnd.openxmlformats-officedocument.drawingml.chart+xml"/>
  <Override PartName="/ppt/charts/style235.xml" ContentType="application/vnd.ms-office.chartstyle+xml"/>
  <Override PartName="/ppt/charts/colors235.xml" ContentType="application/vnd.ms-office.chartcolorstyle+xml"/>
  <Override PartName="/ppt/theme/themeOverride229.xml" ContentType="application/vnd.openxmlformats-officedocument.themeOverride+xml"/>
  <Override PartName="/ppt/charts/chart236.xml" ContentType="application/vnd.openxmlformats-officedocument.drawingml.chart+xml"/>
  <Override PartName="/ppt/charts/style236.xml" ContentType="application/vnd.ms-office.chartstyle+xml"/>
  <Override PartName="/ppt/charts/colors236.xml" ContentType="application/vnd.ms-office.chartcolorstyle+xml"/>
  <Override PartName="/ppt/theme/themeOverride230.xml" ContentType="application/vnd.openxmlformats-officedocument.themeOverride+xml"/>
  <Override PartName="/ppt/charts/chart237.xml" ContentType="application/vnd.openxmlformats-officedocument.drawingml.chart+xml"/>
  <Override PartName="/ppt/charts/style237.xml" ContentType="application/vnd.ms-office.chartstyle+xml"/>
  <Override PartName="/ppt/charts/colors237.xml" ContentType="application/vnd.ms-office.chartcolorstyle+xml"/>
  <Override PartName="/ppt/theme/themeOverride231.xml" ContentType="application/vnd.openxmlformats-officedocument.themeOverride+xml"/>
  <Override PartName="/ppt/charts/chart238.xml" ContentType="application/vnd.openxmlformats-officedocument.drawingml.chart+xml"/>
  <Override PartName="/ppt/charts/style238.xml" ContentType="application/vnd.ms-office.chartstyle+xml"/>
  <Override PartName="/ppt/charts/colors238.xml" ContentType="application/vnd.ms-office.chartcolorstyle+xml"/>
  <Override PartName="/ppt/theme/themeOverride232.xml" ContentType="application/vnd.openxmlformats-officedocument.themeOverride+xml"/>
  <Override PartName="/ppt/charts/chart239.xml" ContentType="application/vnd.openxmlformats-officedocument.drawingml.chart+xml"/>
  <Override PartName="/ppt/charts/style239.xml" ContentType="application/vnd.ms-office.chartstyle+xml"/>
  <Override PartName="/ppt/charts/colors239.xml" ContentType="application/vnd.ms-office.chartcolorstyle+xml"/>
  <Override PartName="/ppt/charts/chart240.xml" ContentType="application/vnd.openxmlformats-officedocument.drawingml.chart+xml"/>
  <Override PartName="/ppt/charts/style240.xml" ContentType="application/vnd.ms-office.chartstyle+xml"/>
  <Override PartName="/ppt/charts/colors240.xml" ContentType="application/vnd.ms-office.chartcolorstyle+xml"/>
  <Override PartName="/ppt/charts/chart241.xml" ContentType="application/vnd.openxmlformats-officedocument.drawingml.chart+xml"/>
  <Override PartName="/ppt/charts/style241.xml" ContentType="application/vnd.ms-office.chartstyle+xml"/>
  <Override PartName="/ppt/charts/colors241.xml" ContentType="application/vnd.ms-office.chartcolorstyle+xml"/>
  <Override PartName="/ppt/theme/themeOverride233.xml" ContentType="application/vnd.openxmlformats-officedocument.themeOverride+xml"/>
  <Override PartName="/ppt/charts/chart242.xml" ContentType="application/vnd.openxmlformats-officedocument.drawingml.chart+xml"/>
  <Override PartName="/ppt/charts/style242.xml" ContentType="application/vnd.ms-office.chartstyle+xml"/>
  <Override PartName="/ppt/charts/colors242.xml" ContentType="application/vnd.ms-office.chartcolorstyle+xml"/>
  <Override PartName="/ppt/theme/themeOverride234.xml" ContentType="application/vnd.openxmlformats-officedocument.themeOverride+xml"/>
  <Override PartName="/ppt/charts/chart243.xml" ContentType="application/vnd.openxmlformats-officedocument.drawingml.chart+xml"/>
  <Override PartName="/ppt/charts/style243.xml" ContentType="application/vnd.ms-office.chartstyle+xml"/>
  <Override PartName="/ppt/charts/colors243.xml" ContentType="application/vnd.ms-office.chartcolorstyle+xml"/>
  <Override PartName="/ppt/theme/themeOverride235.xml" ContentType="application/vnd.openxmlformats-officedocument.themeOverride+xml"/>
  <Override PartName="/ppt/charts/chart244.xml" ContentType="application/vnd.openxmlformats-officedocument.drawingml.chart+xml"/>
  <Override PartName="/ppt/charts/style244.xml" ContentType="application/vnd.ms-office.chartstyle+xml"/>
  <Override PartName="/ppt/charts/colors244.xml" ContentType="application/vnd.ms-office.chartcolorstyle+xml"/>
  <Override PartName="/ppt/theme/themeOverride236.xml" ContentType="application/vnd.openxmlformats-officedocument.themeOverride+xml"/>
  <Override PartName="/ppt/charts/chart245.xml" ContentType="application/vnd.openxmlformats-officedocument.drawingml.chart+xml"/>
  <Override PartName="/ppt/charts/style245.xml" ContentType="application/vnd.ms-office.chartstyle+xml"/>
  <Override PartName="/ppt/charts/colors245.xml" ContentType="application/vnd.ms-office.chartcolorstyle+xml"/>
  <Override PartName="/ppt/theme/themeOverride237.xml" ContentType="application/vnd.openxmlformats-officedocument.themeOverride+xml"/>
  <Override PartName="/ppt/charts/chart246.xml" ContentType="application/vnd.openxmlformats-officedocument.drawingml.chart+xml"/>
  <Override PartName="/ppt/charts/style246.xml" ContentType="application/vnd.ms-office.chartstyle+xml"/>
  <Override PartName="/ppt/charts/colors246.xml" ContentType="application/vnd.ms-office.chartcolorstyle+xml"/>
  <Override PartName="/ppt/theme/themeOverride238.xml" ContentType="application/vnd.openxmlformats-officedocument.themeOverride+xml"/>
  <Override PartName="/ppt/charts/chart247.xml" ContentType="application/vnd.openxmlformats-officedocument.drawingml.chart+xml"/>
  <Override PartName="/ppt/charts/style247.xml" ContentType="application/vnd.ms-office.chartstyle+xml"/>
  <Override PartName="/ppt/charts/colors247.xml" ContentType="application/vnd.ms-office.chartcolorstyle+xml"/>
  <Override PartName="/ppt/theme/themeOverride239.xml" ContentType="application/vnd.openxmlformats-officedocument.themeOverride+xml"/>
  <Override PartName="/ppt/charts/chart248.xml" ContentType="application/vnd.openxmlformats-officedocument.drawingml.chart+xml"/>
  <Override PartName="/ppt/charts/style248.xml" ContentType="application/vnd.ms-office.chartstyle+xml"/>
  <Override PartName="/ppt/charts/colors248.xml" ContentType="application/vnd.ms-office.chartcolorstyle+xml"/>
  <Override PartName="/ppt/theme/themeOverride240.xml" ContentType="application/vnd.openxmlformats-officedocument.themeOverride+xml"/>
  <Override PartName="/ppt/charts/chart249.xml" ContentType="application/vnd.openxmlformats-officedocument.drawingml.chart+xml"/>
  <Override PartName="/ppt/charts/style249.xml" ContentType="application/vnd.ms-office.chartstyle+xml"/>
  <Override PartName="/ppt/charts/colors249.xml" ContentType="application/vnd.ms-office.chartcolorstyle+xml"/>
  <Override PartName="/ppt/theme/themeOverride241.xml" ContentType="application/vnd.openxmlformats-officedocument.themeOverride+xml"/>
  <Override PartName="/ppt/charts/chart250.xml" ContentType="application/vnd.openxmlformats-officedocument.drawingml.chart+xml"/>
  <Override PartName="/ppt/charts/style250.xml" ContentType="application/vnd.ms-office.chartstyle+xml"/>
  <Override PartName="/ppt/charts/colors250.xml" ContentType="application/vnd.ms-office.chartcolorstyle+xml"/>
  <Override PartName="/ppt/theme/themeOverride242.xml" ContentType="application/vnd.openxmlformats-officedocument.themeOverride+xml"/>
  <Override PartName="/ppt/charts/chart251.xml" ContentType="application/vnd.openxmlformats-officedocument.drawingml.chart+xml"/>
  <Override PartName="/ppt/charts/style251.xml" ContentType="application/vnd.ms-office.chartstyle+xml"/>
  <Override PartName="/ppt/charts/colors251.xml" ContentType="application/vnd.ms-office.chartcolorstyle+xml"/>
  <Override PartName="/ppt/theme/themeOverride243.xml" ContentType="application/vnd.openxmlformats-officedocument.themeOverride+xml"/>
  <Override PartName="/ppt/charts/chart252.xml" ContentType="application/vnd.openxmlformats-officedocument.drawingml.chart+xml"/>
  <Override PartName="/ppt/charts/style252.xml" ContentType="application/vnd.ms-office.chartstyle+xml"/>
  <Override PartName="/ppt/charts/colors252.xml" ContentType="application/vnd.ms-office.chartcolorstyle+xml"/>
  <Override PartName="/ppt/theme/themeOverride244.xml" ContentType="application/vnd.openxmlformats-officedocument.themeOverride+xml"/>
  <Override PartName="/ppt/charts/chart253.xml" ContentType="application/vnd.openxmlformats-officedocument.drawingml.chart+xml"/>
  <Override PartName="/ppt/charts/style253.xml" ContentType="application/vnd.ms-office.chartstyle+xml"/>
  <Override PartName="/ppt/charts/colors253.xml" ContentType="application/vnd.ms-office.chartcolorstyle+xml"/>
  <Override PartName="/ppt/theme/themeOverride245.xml" ContentType="application/vnd.openxmlformats-officedocument.themeOverride+xml"/>
  <Override PartName="/ppt/charts/chart254.xml" ContentType="application/vnd.openxmlformats-officedocument.drawingml.chart+xml"/>
  <Override PartName="/ppt/charts/style254.xml" ContentType="application/vnd.ms-office.chartstyle+xml"/>
  <Override PartName="/ppt/charts/colors254.xml" ContentType="application/vnd.ms-office.chartcolorstyle+xml"/>
  <Override PartName="/ppt/theme/themeOverride246.xml" ContentType="application/vnd.openxmlformats-officedocument.themeOverride+xml"/>
  <Override PartName="/ppt/charts/chart255.xml" ContentType="application/vnd.openxmlformats-officedocument.drawingml.chart+xml"/>
  <Override PartName="/ppt/charts/style255.xml" ContentType="application/vnd.ms-office.chartstyle+xml"/>
  <Override PartName="/ppt/charts/colors255.xml" ContentType="application/vnd.ms-office.chartcolorstyle+xml"/>
  <Override PartName="/ppt/theme/themeOverride247.xml" ContentType="application/vnd.openxmlformats-officedocument.themeOverride+xml"/>
  <Override PartName="/ppt/charts/chart256.xml" ContentType="application/vnd.openxmlformats-officedocument.drawingml.chart+xml"/>
  <Override PartName="/ppt/charts/style256.xml" ContentType="application/vnd.ms-office.chartstyle+xml"/>
  <Override PartName="/ppt/charts/colors256.xml" ContentType="application/vnd.ms-office.chartcolorstyle+xml"/>
  <Override PartName="/ppt/theme/themeOverride248.xml" ContentType="application/vnd.openxmlformats-officedocument.themeOverride+xml"/>
  <Override PartName="/ppt/charts/chart257.xml" ContentType="application/vnd.openxmlformats-officedocument.drawingml.chart+xml"/>
  <Override PartName="/ppt/charts/style257.xml" ContentType="application/vnd.ms-office.chartstyle+xml"/>
  <Override PartName="/ppt/charts/colors257.xml" ContentType="application/vnd.ms-office.chartcolorstyle+xml"/>
  <Override PartName="/ppt/theme/themeOverride249.xml" ContentType="application/vnd.openxmlformats-officedocument.themeOverride+xml"/>
  <Override PartName="/ppt/charts/chart258.xml" ContentType="application/vnd.openxmlformats-officedocument.drawingml.chart+xml"/>
  <Override PartName="/ppt/charts/style258.xml" ContentType="application/vnd.ms-office.chartstyle+xml"/>
  <Override PartName="/ppt/charts/colors258.xml" ContentType="application/vnd.ms-office.chartcolorstyle+xml"/>
  <Override PartName="/ppt/theme/themeOverride250.xml" ContentType="application/vnd.openxmlformats-officedocument.themeOverride+xml"/>
  <Override PartName="/ppt/charts/chart259.xml" ContentType="application/vnd.openxmlformats-officedocument.drawingml.chart+xml"/>
  <Override PartName="/ppt/charts/style259.xml" ContentType="application/vnd.ms-office.chartstyle+xml"/>
  <Override PartName="/ppt/charts/colors259.xml" ContentType="application/vnd.ms-office.chartcolorstyle+xml"/>
  <Override PartName="/ppt/theme/themeOverride251.xml" ContentType="application/vnd.openxmlformats-officedocument.themeOverride+xml"/>
  <Override PartName="/ppt/charts/chart260.xml" ContentType="application/vnd.openxmlformats-officedocument.drawingml.chart+xml"/>
  <Override PartName="/ppt/charts/style260.xml" ContentType="application/vnd.ms-office.chartstyle+xml"/>
  <Override PartName="/ppt/charts/colors260.xml" ContentType="application/vnd.ms-office.chartcolorstyle+xml"/>
  <Override PartName="/ppt/theme/themeOverride252.xml" ContentType="application/vnd.openxmlformats-officedocument.themeOverride+xml"/>
  <Override PartName="/ppt/charts/chart261.xml" ContentType="application/vnd.openxmlformats-officedocument.drawingml.chart+xml"/>
  <Override PartName="/ppt/charts/style261.xml" ContentType="application/vnd.ms-office.chartstyle+xml"/>
  <Override PartName="/ppt/charts/colors261.xml" ContentType="application/vnd.ms-office.chartcolorstyle+xml"/>
  <Override PartName="/ppt/theme/themeOverride253.xml" ContentType="application/vnd.openxmlformats-officedocument.themeOverride+xml"/>
  <Override PartName="/ppt/charts/chart262.xml" ContentType="application/vnd.openxmlformats-officedocument.drawingml.chart+xml"/>
  <Override PartName="/ppt/charts/style262.xml" ContentType="application/vnd.ms-office.chartstyle+xml"/>
  <Override PartName="/ppt/charts/colors262.xml" ContentType="application/vnd.ms-office.chartcolorstyle+xml"/>
  <Override PartName="/ppt/theme/themeOverride254.xml" ContentType="application/vnd.openxmlformats-officedocument.themeOverride+xml"/>
  <Override PartName="/ppt/charts/chart263.xml" ContentType="application/vnd.openxmlformats-officedocument.drawingml.chart+xml"/>
  <Override PartName="/ppt/charts/style263.xml" ContentType="application/vnd.ms-office.chartstyle+xml"/>
  <Override PartName="/ppt/charts/colors263.xml" ContentType="application/vnd.ms-office.chartcolorstyle+xml"/>
  <Override PartName="/ppt/theme/themeOverride255.xml" ContentType="application/vnd.openxmlformats-officedocument.themeOverride+xml"/>
  <Override PartName="/ppt/charts/chart264.xml" ContentType="application/vnd.openxmlformats-officedocument.drawingml.chart+xml"/>
  <Override PartName="/ppt/charts/style264.xml" ContentType="application/vnd.ms-office.chartstyle+xml"/>
  <Override PartName="/ppt/charts/colors264.xml" ContentType="application/vnd.ms-office.chartcolorstyle+xml"/>
  <Override PartName="/ppt/theme/themeOverride256.xml" ContentType="application/vnd.openxmlformats-officedocument.themeOverride+xml"/>
  <Override PartName="/ppt/charts/chart265.xml" ContentType="application/vnd.openxmlformats-officedocument.drawingml.chart+xml"/>
  <Override PartName="/ppt/charts/style265.xml" ContentType="application/vnd.ms-office.chartstyle+xml"/>
  <Override PartName="/ppt/charts/colors265.xml" ContentType="application/vnd.ms-office.chartcolorstyle+xml"/>
  <Override PartName="/ppt/theme/themeOverride257.xml" ContentType="application/vnd.openxmlformats-officedocument.themeOverride+xml"/>
  <Override PartName="/ppt/charts/chart266.xml" ContentType="application/vnd.openxmlformats-officedocument.drawingml.chart+xml"/>
  <Override PartName="/ppt/charts/style266.xml" ContentType="application/vnd.ms-office.chartstyle+xml"/>
  <Override PartName="/ppt/charts/colors266.xml" ContentType="application/vnd.ms-office.chartcolorstyle+xml"/>
  <Override PartName="/ppt/theme/themeOverride258.xml" ContentType="application/vnd.openxmlformats-officedocument.themeOverride+xml"/>
  <Override PartName="/ppt/charts/chart267.xml" ContentType="application/vnd.openxmlformats-officedocument.drawingml.chart+xml"/>
  <Override PartName="/ppt/charts/style267.xml" ContentType="application/vnd.ms-office.chartstyle+xml"/>
  <Override PartName="/ppt/charts/colors267.xml" ContentType="application/vnd.ms-office.chartcolorstyle+xml"/>
  <Override PartName="/ppt/theme/themeOverride259.xml" ContentType="application/vnd.openxmlformats-officedocument.themeOverride+xml"/>
  <Override PartName="/ppt/charts/chart268.xml" ContentType="application/vnd.openxmlformats-officedocument.drawingml.chart+xml"/>
  <Override PartName="/ppt/charts/style268.xml" ContentType="application/vnd.ms-office.chartstyle+xml"/>
  <Override PartName="/ppt/charts/colors268.xml" ContentType="application/vnd.ms-office.chartcolorstyle+xml"/>
  <Override PartName="/ppt/theme/themeOverride260.xml" ContentType="application/vnd.openxmlformats-officedocument.themeOverride+xml"/>
  <Override PartName="/ppt/charts/chart269.xml" ContentType="application/vnd.openxmlformats-officedocument.drawingml.chart+xml"/>
  <Override PartName="/ppt/charts/style269.xml" ContentType="application/vnd.ms-office.chartstyle+xml"/>
  <Override PartName="/ppt/charts/colors269.xml" ContentType="application/vnd.ms-office.chartcolorstyle+xml"/>
  <Override PartName="/ppt/theme/themeOverride261.xml" ContentType="application/vnd.openxmlformats-officedocument.themeOverride+xml"/>
  <Override PartName="/ppt/charts/chart270.xml" ContentType="application/vnd.openxmlformats-officedocument.drawingml.chart+xml"/>
  <Override PartName="/ppt/charts/style270.xml" ContentType="application/vnd.ms-office.chartstyle+xml"/>
  <Override PartName="/ppt/charts/colors270.xml" ContentType="application/vnd.ms-office.chartcolorstyle+xml"/>
  <Override PartName="/ppt/theme/themeOverride262.xml" ContentType="application/vnd.openxmlformats-officedocument.themeOverride+xml"/>
  <Override PartName="/ppt/charts/chart271.xml" ContentType="application/vnd.openxmlformats-officedocument.drawingml.chart+xml"/>
  <Override PartName="/ppt/charts/style271.xml" ContentType="application/vnd.ms-office.chartstyle+xml"/>
  <Override PartName="/ppt/charts/colors271.xml" ContentType="application/vnd.ms-office.chartcolorstyle+xml"/>
  <Override PartName="/ppt/theme/themeOverride263.xml" ContentType="application/vnd.openxmlformats-officedocument.themeOverride+xml"/>
  <Override PartName="/ppt/charts/chart272.xml" ContentType="application/vnd.openxmlformats-officedocument.drawingml.chart+xml"/>
  <Override PartName="/ppt/charts/style272.xml" ContentType="application/vnd.ms-office.chartstyle+xml"/>
  <Override PartName="/ppt/charts/colors272.xml" ContentType="application/vnd.ms-office.chartcolorstyle+xml"/>
  <Override PartName="/ppt/theme/themeOverride264.xml" ContentType="application/vnd.openxmlformats-officedocument.themeOverride+xml"/>
  <Override PartName="/ppt/charts/chart273.xml" ContentType="application/vnd.openxmlformats-officedocument.drawingml.chart+xml"/>
  <Override PartName="/ppt/charts/style273.xml" ContentType="application/vnd.ms-office.chartstyle+xml"/>
  <Override PartName="/ppt/charts/colors273.xml" ContentType="application/vnd.ms-office.chartcolorstyle+xml"/>
  <Override PartName="/ppt/theme/themeOverride265.xml" ContentType="application/vnd.openxmlformats-officedocument.themeOverride+xml"/>
  <Override PartName="/ppt/charts/chart274.xml" ContentType="application/vnd.openxmlformats-officedocument.drawingml.chart+xml"/>
  <Override PartName="/ppt/charts/style274.xml" ContentType="application/vnd.ms-office.chartstyle+xml"/>
  <Override PartName="/ppt/charts/colors274.xml" ContentType="application/vnd.ms-office.chartcolorstyle+xml"/>
  <Override PartName="/ppt/theme/themeOverride266.xml" ContentType="application/vnd.openxmlformats-officedocument.themeOverride+xml"/>
  <Override PartName="/ppt/charts/chart275.xml" ContentType="application/vnd.openxmlformats-officedocument.drawingml.chart+xml"/>
  <Override PartName="/ppt/charts/style275.xml" ContentType="application/vnd.ms-office.chartstyle+xml"/>
  <Override PartName="/ppt/charts/colors275.xml" ContentType="application/vnd.ms-office.chartcolorstyle+xml"/>
  <Override PartName="/ppt/theme/themeOverride267.xml" ContentType="application/vnd.openxmlformats-officedocument.themeOverride+xml"/>
  <Override PartName="/ppt/charts/chart276.xml" ContentType="application/vnd.openxmlformats-officedocument.drawingml.chart+xml"/>
  <Override PartName="/ppt/charts/style276.xml" ContentType="application/vnd.ms-office.chartstyle+xml"/>
  <Override PartName="/ppt/charts/colors276.xml" ContentType="application/vnd.ms-office.chartcolorstyle+xml"/>
  <Override PartName="/ppt/theme/themeOverride268.xml" ContentType="application/vnd.openxmlformats-officedocument.themeOverride+xml"/>
  <Override PartName="/ppt/charts/chart277.xml" ContentType="application/vnd.openxmlformats-officedocument.drawingml.chart+xml"/>
  <Override PartName="/ppt/charts/style277.xml" ContentType="application/vnd.ms-office.chartstyle+xml"/>
  <Override PartName="/ppt/charts/colors277.xml" ContentType="application/vnd.ms-office.chartcolorstyle+xml"/>
  <Override PartName="/ppt/charts/chart278.xml" ContentType="application/vnd.openxmlformats-officedocument.drawingml.chart+xml"/>
  <Override PartName="/ppt/charts/style278.xml" ContentType="application/vnd.ms-office.chartstyle+xml"/>
  <Override PartName="/ppt/charts/colors278.xml" ContentType="application/vnd.ms-office.chartcolorstyle+xml"/>
  <Override PartName="/ppt/theme/themeOverride269.xml" ContentType="application/vnd.openxmlformats-officedocument.themeOverride+xml"/>
  <Override PartName="/ppt/charts/chart279.xml" ContentType="application/vnd.openxmlformats-officedocument.drawingml.chart+xml"/>
  <Override PartName="/ppt/charts/style279.xml" ContentType="application/vnd.ms-office.chartstyle+xml"/>
  <Override PartName="/ppt/charts/colors279.xml" ContentType="application/vnd.ms-office.chartcolorstyle+xml"/>
  <Override PartName="/ppt/theme/themeOverride270.xml" ContentType="application/vnd.openxmlformats-officedocument.themeOverride+xml"/>
  <Override PartName="/ppt/charts/chart280.xml" ContentType="application/vnd.openxmlformats-officedocument.drawingml.chart+xml"/>
  <Override PartName="/ppt/charts/style280.xml" ContentType="application/vnd.ms-office.chartstyle+xml"/>
  <Override PartName="/ppt/charts/colors280.xml" ContentType="application/vnd.ms-office.chartcolorstyle+xml"/>
  <Override PartName="/ppt/theme/themeOverride271.xml" ContentType="application/vnd.openxmlformats-officedocument.themeOverride+xml"/>
  <Override PartName="/ppt/charts/chart281.xml" ContentType="application/vnd.openxmlformats-officedocument.drawingml.chart+xml"/>
  <Override PartName="/ppt/charts/style281.xml" ContentType="application/vnd.ms-office.chartstyle+xml"/>
  <Override PartName="/ppt/charts/colors281.xml" ContentType="application/vnd.ms-office.chartcolorstyle+xml"/>
  <Override PartName="/ppt/theme/themeOverride272.xml" ContentType="application/vnd.openxmlformats-officedocument.themeOverride+xml"/>
  <Override PartName="/ppt/charts/chart282.xml" ContentType="application/vnd.openxmlformats-officedocument.drawingml.chart+xml"/>
  <Override PartName="/ppt/charts/style282.xml" ContentType="application/vnd.ms-office.chartstyle+xml"/>
  <Override PartName="/ppt/charts/colors282.xml" ContentType="application/vnd.ms-office.chartcolorstyle+xml"/>
  <Override PartName="/ppt/theme/themeOverride273.xml" ContentType="application/vnd.openxmlformats-officedocument.themeOverride+xml"/>
  <Override PartName="/ppt/charts/chart283.xml" ContentType="application/vnd.openxmlformats-officedocument.drawingml.chart+xml"/>
  <Override PartName="/ppt/charts/style283.xml" ContentType="application/vnd.ms-office.chartstyle+xml"/>
  <Override PartName="/ppt/charts/colors283.xml" ContentType="application/vnd.ms-office.chartcolorstyle+xml"/>
  <Override PartName="/ppt/theme/themeOverride274.xml" ContentType="application/vnd.openxmlformats-officedocument.themeOverride+xml"/>
  <Override PartName="/ppt/charts/chart284.xml" ContentType="application/vnd.openxmlformats-officedocument.drawingml.chart+xml"/>
  <Override PartName="/ppt/charts/style284.xml" ContentType="application/vnd.ms-office.chartstyle+xml"/>
  <Override PartName="/ppt/charts/colors284.xml" ContentType="application/vnd.ms-office.chartcolorstyle+xml"/>
  <Override PartName="/ppt/theme/themeOverride275.xml" ContentType="application/vnd.openxmlformats-officedocument.themeOverride+xml"/>
  <Override PartName="/ppt/charts/chart285.xml" ContentType="application/vnd.openxmlformats-officedocument.drawingml.chart+xml"/>
  <Override PartName="/ppt/charts/style285.xml" ContentType="application/vnd.ms-office.chartstyle+xml"/>
  <Override PartName="/ppt/charts/colors285.xml" ContentType="application/vnd.ms-office.chartcolorstyle+xml"/>
  <Override PartName="/ppt/theme/themeOverride276.xml" ContentType="application/vnd.openxmlformats-officedocument.themeOverride+xml"/>
  <Override PartName="/ppt/charts/chart286.xml" ContentType="application/vnd.openxmlformats-officedocument.drawingml.chart+xml"/>
  <Override PartName="/ppt/charts/style286.xml" ContentType="application/vnd.ms-office.chartstyle+xml"/>
  <Override PartName="/ppt/charts/colors286.xml" ContentType="application/vnd.ms-office.chartcolorstyle+xml"/>
  <Override PartName="/ppt/theme/themeOverride277.xml" ContentType="application/vnd.openxmlformats-officedocument.themeOverride+xml"/>
  <Override PartName="/ppt/charts/chart287.xml" ContentType="application/vnd.openxmlformats-officedocument.drawingml.chart+xml"/>
  <Override PartName="/ppt/charts/style287.xml" ContentType="application/vnd.ms-office.chartstyle+xml"/>
  <Override PartName="/ppt/charts/colors287.xml" ContentType="application/vnd.ms-office.chartcolorstyle+xml"/>
  <Override PartName="/ppt/theme/themeOverride278.xml" ContentType="application/vnd.openxmlformats-officedocument.themeOverride+xml"/>
  <Override PartName="/ppt/charts/chart288.xml" ContentType="application/vnd.openxmlformats-officedocument.drawingml.chart+xml"/>
  <Override PartName="/ppt/charts/style288.xml" ContentType="application/vnd.ms-office.chartstyle+xml"/>
  <Override PartName="/ppt/charts/colors288.xml" ContentType="application/vnd.ms-office.chartcolorstyle+xml"/>
  <Override PartName="/ppt/theme/themeOverride279.xml" ContentType="application/vnd.openxmlformats-officedocument.themeOverride+xml"/>
  <Override PartName="/ppt/charts/chart289.xml" ContentType="application/vnd.openxmlformats-officedocument.drawingml.chart+xml"/>
  <Override PartName="/ppt/charts/style289.xml" ContentType="application/vnd.ms-office.chartstyle+xml"/>
  <Override PartName="/ppt/charts/colors289.xml" ContentType="application/vnd.ms-office.chartcolorstyle+xml"/>
  <Override PartName="/ppt/theme/themeOverride280.xml" ContentType="application/vnd.openxmlformats-officedocument.themeOverride+xml"/>
  <Override PartName="/ppt/charts/chart290.xml" ContentType="application/vnd.openxmlformats-officedocument.drawingml.chart+xml"/>
  <Override PartName="/ppt/charts/style290.xml" ContentType="application/vnd.ms-office.chartstyle+xml"/>
  <Override PartName="/ppt/charts/colors290.xml" ContentType="application/vnd.ms-office.chartcolorstyle+xml"/>
  <Override PartName="/ppt/theme/themeOverride281.xml" ContentType="application/vnd.openxmlformats-officedocument.themeOverride+xml"/>
  <Override PartName="/ppt/charts/chart291.xml" ContentType="application/vnd.openxmlformats-officedocument.drawingml.chart+xml"/>
  <Override PartName="/ppt/charts/style291.xml" ContentType="application/vnd.ms-office.chartstyle+xml"/>
  <Override PartName="/ppt/charts/colors291.xml" ContentType="application/vnd.ms-office.chartcolorstyle+xml"/>
  <Override PartName="/ppt/theme/themeOverride282.xml" ContentType="application/vnd.openxmlformats-officedocument.themeOverride+xml"/>
  <Override PartName="/ppt/charts/chart292.xml" ContentType="application/vnd.openxmlformats-officedocument.drawingml.chart+xml"/>
  <Override PartName="/ppt/charts/style292.xml" ContentType="application/vnd.ms-office.chartstyle+xml"/>
  <Override PartName="/ppt/charts/colors292.xml" ContentType="application/vnd.ms-office.chartcolorstyle+xml"/>
  <Override PartName="/ppt/theme/themeOverride283.xml" ContentType="application/vnd.openxmlformats-officedocument.themeOverride+xml"/>
  <Override PartName="/ppt/charts/chart293.xml" ContentType="application/vnd.openxmlformats-officedocument.drawingml.chart+xml"/>
  <Override PartName="/ppt/charts/style293.xml" ContentType="application/vnd.ms-office.chartstyle+xml"/>
  <Override PartName="/ppt/charts/colors293.xml" ContentType="application/vnd.ms-office.chartcolorstyle+xml"/>
  <Override PartName="/ppt/theme/themeOverride284.xml" ContentType="application/vnd.openxmlformats-officedocument.themeOverride+xml"/>
  <Override PartName="/ppt/charts/chart294.xml" ContentType="application/vnd.openxmlformats-officedocument.drawingml.chart+xml"/>
  <Override PartName="/ppt/charts/style294.xml" ContentType="application/vnd.ms-office.chartstyle+xml"/>
  <Override PartName="/ppt/charts/colors294.xml" ContentType="application/vnd.ms-office.chartcolorstyle+xml"/>
  <Override PartName="/ppt/theme/themeOverride285.xml" ContentType="application/vnd.openxmlformats-officedocument.themeOverride+xml"/>
  <Override PartName="/ppt/charts/chart295.xml" ContentType="application/vnd.openxmlformats-officedocument.drawingml.chart+xml"/>
  <Override PartName="/ppt/charts/style295.xml" ContentType="application/vnd.ms-office.chartstyle+xml"/>
  <Override PartName="/ppt/charts/colors295.xml" ContentType="application/vnd.ms-office.chartcolorstyle+xml"/>
  <Override PartName="/ppt/theme/themeOverride286.xml" ContentType="application/vnd.openxmlformats-officedocument.themeOverride+xml"/>
  <Override PartName="/ppt/charts/chart296.xml" ContentType="application/vnd.openxmlformats-officedocument.drawingml.chart+xml"/>
  <Override PartName="/ppt/charts/style296.xml" ContentType="application/vnd.ms-office.chartstyle+xml"/>
  <Override PartName="/ppt/charts/colors29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7" r:id="rId11"/>
    <p:sldId id="266" r:id="rId12"/>
    <p:sldId id="268" r:id="rId13"/>
    <p:sldId id="265" r:id="rId14"/>
    <p:sldId id="312" r:id="rId15"/>
    <p:sldId id="317" r:id="rId16"/>
    <p:sldId id="318" r:id="rId17"/>
    <p:sldId id="319" r:id="rId18"/>
    <p:sldId id="323" r:id="rId19"/>
    <p:sldId id="316" r:id="rId20"/>
    <p:sldId id="324" r:id="rId21"/>
    <p:sldId id="320" r:id="rId22"/>
    <p:sldId id="321" r:id="rId23"/>
    <p:sldId id="322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271" r:id="rId44"/>
    <p:sldId id="270" r:id="rId45"/>
    <p:sldId id="269" r:id="rId46"/>
    <p:sldId id="274" r:id="rId47"/>
    <p:sldId id="273" r:id="rId48"/>
    <p:sldId id="272" r:id="rId49"/>
    <p:sldId id="277" r:id="rId50"/>
    <p:sldId id="276" r:id="rId51"/>
    <p:sldId id="275" r:id="rId52"/>
    <p:sldId id="279" r:id="rId53"/>
    <p:sldId id="280" r:id="rId54"/>
    <p:sldId id="281" r:id="rId55"/>
    <p:sldId id="282" r:id="rId56"/>
    <p:sldId id="283" r:id="rId57"/>
    <p:sldId id="278" r:id="rId58"/>
    <p:sldId id="284" r:id="rId59"/>
    <p:sldId id="285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1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5.xml"/><Relationship Id="rId2" Type="http://schemas.microsoft.com/office/2011/relationships/chartColorStyle" Target="colors100.xml"/><Relationship Id="rId1" Type="http://schemas.microsoft.com/office/2011/relationships/chartStyle" Target="style10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6.xml"/><Relationship Id="rId2" Type="http://schemas.microsoft.com/office/2011/relationships/chartColorStyle" Target="colors101.xml"/><Relationship Id="rId1" Type="http://schemas.microsoft.com/office/2011/relationships/chartStyle" Target="style10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7.xml"/><Relationship Id="rId2" Type="http://schemas.microsoft.com/office/2011/relationships/chartColorStyle" Target="colors102.xml"/><Relationship Id="rId1" Type="http://schemas.microsoft.com/office/2011/relationships/chartStyle" Target="style10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8.xml"/><Relationship Id="rId2" Type="http://schemas.microsoft.com/office/2011/relationships/chartColorStyle" Target="colors103.xml"/><Relationship Id="rId1" Type="http://schemas.microsoft.com/office/2011/relationships/chartStyle" Target="style10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9.xml"/><Relationship Id="rId2" Type="http://schemas.microsoft.com/office/2011/relationships/chartColorStyle" Target="colors104.xml"/><Relationship Id="rId1" Type="http://schemas.microsoft.com/office/2011/relationships/chartStyle" Target="style10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0.xml"/><Relationship Id="rId2" Type="http://schemas.microsoft.com/office/2011/relationships/chartColorStyle" Target="colors105.xml"/><Relationship Id="rId1" Type="http://schemas.microsoft.com/office/2011/relationships/chartStyle" Target="style10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1.xml"/><Relationship Id="rId2" Type="http://schemas.microsoft.com/office/2011/relationships/chartColorStyle" Target="colors106.xml"/><Relationship Id="rId1" Type="http://schemas.microsoft.com/office/2011/relationships/chartStyle" Target="style10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2.xml"/><Relationship Id="rId2" Type="http://schemas.microsoft.com/office/2011/relationships/chartColorStyle" Target="colors107.xml"/><Relationship Id="rId1" Type="http://schemas.microsoft.com/office/2011/relationships/chartStyle" Target="style10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3.xml"/><Relationship Id="rId2" Type="http://schemas.microsoft.com/office/2011/relationships/chartColorStyle" Target="colors108.xml"/><Relationship Id="rId1" Type="http://schemas.microsoft.com/office/2011/relationships/chartStyle" Target="style10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4.xml"/><Relationship Id="rId2" Type="http://schemas.microsoft.com/office/2011/relationships/chartColorStyle" Target="colors109.xml"/><Relationship Id="rId1" Type="http://schemas.microsoft.com/office/2011/relationships/chartStyle" Target="style10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5.xml"/><Relationship Id="rId2" Type="http://schemas.microsoft.com/office/2011/relationships/chartColorStyle" Target="colors110.xml"/><Relationship Id="rId1" Type="http://schemas.microsoft.com/office/2011/relationships/chartStyle" Target="style11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6.xml"/><Relationship Id="rId2" Type="http://schemas.microsoft.com/office/2011/relationships/chartColorStyle" Target="colors111.xml"/><Relationship Id="rId1" Type="http://schemas.microsoft.com/office/2011/relationships/chartStyle" Target="style11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7.xml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8.xml"/><Relationship Id="rId2" Type="http://schemas.microsoft.com/office/2011/relationships/chartColorStyle" Target="colors113.xml"/><Relationship Id="rId1" Type="http://schemas.microsoft.com/office/2011/relationships/chartStyle" Target="style11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9.xml"/><Relationship Id="rId2" Type="http://schemas.microsoft.com/office/2011/relationships/chartColorStyle" Target="colors114.xml"/><Relationship Id="rId1" Type="http://schemas.microsoft.com/office/2011/relationships/chartStyle" Target="style11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0.xml"/><Relationship Id="rId2" Type="http://schemas.microsoft.com/office/2011/relationships/chartColorStyle" Target="colors115.xml"/><Relationship Id="rId1" Type="http://schemas.microsoft.com/office/2011/relationships/chartStyle" Target="style11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1.xml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2.xml"/><Relationship Id="rId2" Type="http://schemas.microsoft.com/office/2011/relationships/chartColorStyle" Target="colors117.xml"/><Relationship Id="rId1" Type="http://schemas.microsoft.com/office/2011/relationships/chartStyle" Target="style11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3.xml"/><Relationship Id="rId2" Type="http://schemas.microsoft.com/office/2011/relationships/chartColorStyle" Target="colors118.xml"/><Relationship Id="rId1" Type="http://schemas.microsoft.com/office/2011/relationships/chartStyle" Target="style11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4.xml"/><Relationship Id="rId2" Type="http://schemas.microsoft.com/office/2011/relationships/chartColorStyle" Target="colors119.xml"/><Relationship Id="rId1" Type="http://schemas.microsoft.com/office/2011/relationships/chartStyle" Target="style11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5.xml"/><Relationship Id="rId2" Type="http://schemas.microsoft.com/office/2011/relationships/chartColorStyle" Target="colors120.xml"/><Relationship Id="rId1" Type="http://schemas.microsoft.com/office/2011/relationships/chartStyle" Target="style12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6.xml"/><Relationship Id="rId2" Type="http://schemas.microsoft.com/office/2011/relationships/chartColorStyle" Target="colors121.xml"/><Relationship Id="rId1" Type="http://schemas.microsoft.com/office/2011/relationships/chartStyle" Target="style12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7.xml"/><Relationship Id="rId2" Type="http://schemas.microsoft.com/office/2011/relationships/chartColorStyle" Target="colors122.xml"/><Relationship Id="rId1" Type="http://schemas.microsoft.com/office/2011/relationships/chartStyle" Target="style12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8.xml"/><Relationship Id="rId2" Type="http://schemas.microsoft.com/office/2011/relationships/chartColorStyle" Target="colors123.xml"/><Relationship Id="rId1" Type="http://schemas.microsoft.com/office/2011/relationships/chartStyle" Target="style12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9.xml"/><Relationship Id="rId2" Type="http://schemas.microsoft.com/office/2011/relationships/chartColorStyle" Target="colors124.xml"/><Relationship Id="rId1" Type="http://schemas.microsoft.com/office/2011/relationships/chartStyle" Target="style12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0.xml"/><Relationship Id="rId2" Type="http://schemas.microsoft.com/office/2011/relationships/chartColorStyle" Target="colors125.xml"/><Relationship Id="rId1" Type="http://schemas.microsoft.com/office/2011/relationships/chartStyle" Target="style12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1.xml"/><Relationship Id="rId2" Type="http://schemas.microsoft.com/office/2011/relationships/chartColorStyle" Target="colors126.xml"/><Relationship Id="rId1" Type="http://schemas.microsoft.com/office/2011/relationships/chartStyle" Target="style12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2.xml"/><Relationship Id="rId2" Type="http://schemas.microsoft.com/office/2011/relationships/chartColorStyle" Target="colors127.xml"/><Relationship Id="rId1" Type="http://schemas.microsoft.com/office/2011/relationships/chartStyle" Target="style12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7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40;&#1082;&#1091;&#1096;&#1077;&#1088;&#1082;&#1072;_&#1041;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3.xml"/><Relationship Id="rId2" Type="http://schemas.microsoft.com/office/2011/relationships/chartColorStyle" Target="colors128.xml"/><Relationship Id="rId1" Type="http://schemas.microsoft.com/office/2011/relationships/chartStyle" Target="style12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4.xml"/><Relationship Id="rId2" Type="http://schemas.microsoft.com/office/2011/relationships/chartColorStyle" Target="colors129.xml"/><Relationship Id="rId1" Type="http://schemas.microsoft.com/office/2011/relationships/chartStyle" Target="style12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5.xml"/><Relationship Id="rId2" Type="http://schemas.microsoft.com/office/2011/relationships/chartColorStyle" Target="colors130.xml"/><Relationship Id="rId1" Type="http://schemas.microsoft.com/office/2011/relationships/chartStyle" Target="style13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6.xml"/><Relationship Id="rId2" Type="http://schemas.microsoft.com/office/2011/relationships/chartColorStyle" Target="colors131.xml"/><Relationship Id="rId1" Type="http://schemas.microsoft.com/office/2011/relationships/chartStyle" Target="style13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7.xml"/><Relationship Id="rId2" Type="http://schemas.microsoft.com/office/2011/relationships/chartColorStyle" Target="colors132.xml"/><Relationship Id="rId1" Type="http://schemas.microsoft.com/office/2011/relationships/chartStyle" Target="style13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8.xml"/><Relationship Id="rId2" Type="http://schemas.microsoft.com/office/2011/relationships/chartColorStyle" Target="colors133.xml"/><Relationship Id="rId1" Type="http://schemas.microsoft.com/office/2011/relationships/chartStyle" Target="style13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9.xml"/><Relationship Id="rId2" Type="http://schemas.microsoft.com/office/2011/relationships/chartColorStyle" Target="colors134.xml"/><Relationship Id="rId1" Type="http://schemas.microsoft.com/office/2011/relationships/chartStyle" Target="style13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0.xml"/><Relationship Id="rId2" Type="http://schemas.microsoft.com/office/2011/relationships/chartColorStyle" Target="colors135.xml"/><Relationship Id="rId1" Type="http://schemas.microsoft.com/office/2011/relationships/chartStyle" Target="style13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1.xml"/><Relationship Id="rId2" Type="http://schemas.microsoft.com/office/2011/relationships/chartColorStyle" Target="colors136.xml"/><Relationship Id="rId1" Type="http://schemas.microsoft.com/office/2011/relationships/chartStyle" Target="style13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2.xml"/><Relationship Id="rId2" Type="http://schemas.microsoft.com/office/2011/relationships/chartColorStyle" Target="colors137.xml"/><Relationship Id="rId1" Type="http://schemas.microsoft.com/office/2011/relationships/chartStyle" Target="style13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3.xml"/><Relationship Id="rId2" Type="http://schemas.microsoft.com/office/2011/relationships/chartColorStyle" Target="colors138.xml"/><Relationship Id="rId1" Type="http://schemas.microsoft.com/office/2011/relationships/chartStyle" Target="style13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4.xml"/><Relationship Id="rId2" Type="http://schemas.microsoft.com/office/2011/relationships/chartColorStyle" Target="colors139.xml"/><Relationship Id="rId1" Type="http://schemas.microsoft.com/office/2011/relationships/chartStyle" Target="style13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5.xml"/><Relationship Id="rId2" Type="http://schemas.microsoft.com/office/2011/relationships/chartColorStyle" Target="colors140.xml"/><Relationship Id="rId1" Type="http://schemas.microsoft.com/office/2011/relationships/chartStyle" Target="style14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6.xml"/><Relationship Id="rId2" Type="http://schemas.microsoft.com/office/2011/relationships/chartColorStyle" Target="colors141.xml"/><Relationship Id="rId1" Type="http://schemas.microsoft.com/office/2011/relationships/chartStyle" Target="style14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7.xml"/><Relationship Id="rId2" Type="http://schemas.microsoft.com/office/2011/relationships/chartColorStyle" Target="colors142.xml"/><Relationship Id="rId1" Type="http://schemas.microsoft.com/office/2011/relationships/chartStyle" Target="style14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8.xml"/><Relationship Id="rId2" Type="http://schemas.microsoft.com/office/2011/relationships/chartColorStyle" Target="colors143.xml"/><Relationship Id="rId1" Type="http://schemas.microsoft.com/office/2011/relationships/chartStyle" Target="style14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9.xml"/><Relationship Id="rId2" Type="http://schemas.microsoft.com/office/2011/relationships/chartColorStyle" Target="colors144.xml"/><Relationship Id="rId1" Type="http://schemas.microsoft.com/office/2011/relationships/chartStyle" Target="style14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0.xml"/><Relationship Id="rId2" Type="http://schemas.microsoft.com/office/2011/relationships/chartColorStyle" Target="colors145.xml"/><Relationship Id="rId1" Type="http://schemas.microsoft.com/office/2011/relationships/chartStyle" Target="style14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1.xml"/><Relationship Id="rId2" Type="http://schemas.microsoft.com/office/2011/relationships/chartColorStyle" Target="colors146.xml"/><Relationship Id="rId1" Type="http://schemas.microsoft.com/office/2011/relationships/chartStyle" Target="style14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2.xml"/><Relationship Id="rId2" Type="http://schemas.microsoft.com/office/2011/relationships/chartColorStyle" Target="colors147.xml"/><Relationship Id="rId1" Type="http://schemas.microsoft.com/office/2011/relationships/chartStyle" Target="style14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50.%20&#1057;&#1087;&#1077;&#1094;&#1080;&#1072;&#1083;&#1080;&#1079;&#1080;&#1088;&#1072;&#1085;%20&#1095;&#1091;&#1078;&#1076;%20&#1077;&#1079;&#1080;&#1082;%20-%20&#1040;&#1085;&#1075;&#1083;&#1080;&#1081;&#1089;&#1082;&#1080;_&#1092;&#1072;&#1082;&#1091;&#1083;&#1090;&#1072;&#1090;&#1080;&#1074;&#1085;&#1072;%20&#1076;&#1080;&#1089;.%20%20&#1089;&#1087;&#1077;&#1094;.%20&#1052;&#1077;&#1076;&#1080;&#1094;&#1080;&#1085;&#1089;&#1082;&#1072;%20&#1089;&#1077;&#1089;&#1090;&#1088;&#1072;_&#1041;.xlsx" TargetMode="Externa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3.xml"/><Relationship Id="rId2" Type="http://schemas.microsoft.com/office/2011/relationships/chartColorStyle" Target="colors148.xml"/><Relationship Id="rId1" Type="http://schemas.microsoft.com/office/2011/relationships/chartStyle" Target="style14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4.xml"/><Relationship Id="rId2" Type="http://schemas.microsoft.com/office/2011/relationships/chartColorStyle" Target="colors149.xml"/><Relationship Id="rId1" Type="http://schemas.microsoft.com/office/2011/relationships/chartStyle" Target="style14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5.xml"/><Relationship Id="rId2" Type="http://schemas.microsoft.com/office/2011/relationships/chartColorStyle" Target="colors150.xml"/><Relationship Id="rId1" Type="http://schemas.microsoft.com/office/2011/relationships/chartStyle" Target="style150.xml"/><Relationship Id="rId4" Type="http://schemas.openxmlformats.org/officeDocument/2006/relationships/package" Target="../embeddings/Microsoft_Excel_Worksheet1.xlsx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6.xml"/><Relationship Id="rId2" Type="http://schemas.microsoft.com/office/2011/relationships/chartColorStyle" Target="colors151.xml"/><Relationship Id="rId1" Type="http://schemas.microsoft.com/office/2011/relationships/chartStyle" Target="style15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7.xml"/><Relationship Id="rId2" Type="http://schemas.microsoft.com/office/2011/relationships/chartColorStyle" Target="colors152.xml"/><Relationship Id="rId1" Type="http://schemas.microsoft.com/office/2011/relationships/chartStyle" Target="style15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8.xml"/><Relationship Id="rId2" Type="http://schemas.microsoft.com/office/2011/relationships/chartColorStyle" Target="colors153.xml"/><Relationship Id="rId1" Type="http://schemas.microsoft.com/office/2011/relationships/chartStyle" Target="style15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9.xml"/><Relationship Id="rId2" Type="http://schemas.microsoft.com/office/2011/relationships/chartColorStyle" Target="colors154.xml"/><Relationship Id="rId1" Type="http://schemas.microsoft.com/office/2011/relationships/chartStyle" Target="style15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0.xml"/><Relationship Id="rId2" Type="http://schemas.microsoft.com/office/2011/relationships/chartColorStyle" Target="colors155.xml"/><Relationship Id="rId1" Type="http://schemas.microsoft.com/office/2011/relationships/chartStyle" Target="style15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1.xml"/><Relationship Id="rId2" Type="http://schemas.microsoft.com/office/2011/relationships/chartColorStyle" Target="colors156.xml"/><Relationship Id="rId1" Type="http://schemas.microsoft.com/office/2011/relationships/chartStyle" Target="style15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2.xml"/><Relationship Id="rId2" Type="http://schemas.microsoft.com/office/2011/relationships/chartColorStyle" Target="colors157.xml"/><Relationship Id="rId1" Type="http://schemas.microsoft.com/office/2011/relationships/chartStyle" Target="style15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3.xml"/><Relationship Id="rId2" Type="http://schemas.microsoft.com/office/2011/relationships/chartColorStyle" Target="colors158.xml"/><Relationship Id="rId1" Type="http://schemas.microsoft.com/office/2011/relationships/chartStyle" Target="style15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4.xml"/><Relationship Id="rId2" Type="http://schemas.microsoft.com/office/2011/relationships/chartColorStyle" Target="colors159.xml"/><Relationship Id="rId1" Type="http://schemas.microsoft.com/office/2011/relationships/chartStyle" Target="style15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5.xml"/><Relationship Id="rId2" Type="http://schemas.microsoft.com/office/2011/relationships/chartColorStyle" Target="colors160.xml"/><Relationship Id="rId1" Type="http://schemas.microsoft.com/office/2011/relationships/chartStyle" Target="style16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6.xml"/><Relationship Id="rId2" Type="http://schemas.microsoft.com/office/2011/relationships/chartColorStyle" Target="colors161.xml"/><Relationship Id="rId1" Type="http://schemas.microsoft.com/office/2011/relationships/chartStyle" Target="style16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7.xml"/><Relationship Id="rId2" Type="http://schemas.microsoft.com/office/2011/relationships/chartColorStyle" Target="colors162.xml"/><Relationship Id="rId1" Type="http://schemas.microsoft.com/office/2011/relationships/chartStyle" Target="style16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8.xml"/><Relationship Id="rId2" Type="http://schemas.microsoft.com/office/2011/relationships/chartColorStyle" Target="colors163.xml"/><Relationship Id="rId1" Type="http://schemas.microsoft.com/office/2011/relationships/chartStyle" Target="style16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9.xml"/><Relationship Id="rId2" Type="http://schemas.microsoft.com/office/2011/relationships/chartColorStyle" Target="colors164.xml"/><Relationship Id="rId1" Type="http://schemas.microsoft.com/office/2011/relationships/chartStyle" Target="style16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0.xml"/><Relationship Id="rId2" Type="http://schemas.microsoft.com/office/2011/relationships/chartColorStyle" Target="colors165.xml"/><Relationship Id="rId1" Type="http://schemas.microsoft.com/office/2011/relationships/chartStyle" Target="style16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.%20&#1051;&#1072;&#1090;&#1080;&#1085;&#1089;&#1082;&#1080;%20&#1077;&#1079;&#1080;&#1082;%20&#1089;%20&#1084;&#1077;&#1076;&#1080;&#1094;&#1080;&#1085;&#1089;&#1082;&#1080;%20&#1090;&#1077;&#1088;&#1084;&#1080;&#1085;&#1080;%20%20&#1089;&#1087;&#1077;&#1094;.%20&#1052;&#1077;&#1076;&#1080;&#1094;&#1080;&#1085;&#1072;_&#1052;.xlsx" TargetMode="Externa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166.xml"/><Relationship Id="rId1" Type="http://schemas.microsoft.com/office/2011/relationships/chartStyle" Target="style166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1.xml"/><Relationship Id="rId2" Type="http://schemas.microsoft.com/office/2011/relationships/chartColorStyle" Target="colors167.xml"/><Relationship Id="rId1" Type="http://schemas.microsoft.com/office/2011/relationships/chartStyle" Target="style16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2.xml"/><Relationship Id="rId2" Type="http://schemas.microsoft.com/office/2011/relationships/chartColorStyle" Target="colors168.xml"/><Relationship Id="rId1" Type="http://schemas.microsoft.com/office/2011/relationships/chartStyle" Target="style16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3.xml"/><Relationship Id="rId2" Type="http://schemas.microsoft.com/office/2011/relationships/chartColorStyle" Target="colors169.xml"/><Relationship Id="rId1" Type="http://schemas.microsoft.com/office/2011/relationships/chartStyle" Target="style16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4.xml"/><Relationship Id="rId2" Type="http://schemas.microsoft.com/office/2011/relationships/chartColorStyle" Target="colors170.xml"/><Relationship Id="rId1" Type="http://schemas.microsoft.com/office/2011/relationships/chartStyle" Target="style17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5.xml"/><Relationship Id="rId2" Type="http://schemas.microsoft.com/office/2011/relationships/chartColorStyle" Target="colors171.xml"/><Relationship Id="rId1" Type="http://schemas.microsoft.com/office/2011/relationships/chartStyle" Target="style17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6.xml"/><Relationship Id="rId2" Type="http://schemas.microsoft.com/office/2011/relationships/chartColorStyle" Target="colors172.xml"/><Relationship Id="rId1" Type="http://schemas.microsoft.com/office/2011/relationships/chartStyle" Target="style17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7.xml"/><Relationship Id="rId2" Type="http://schemas.microsoft.com/office/2011/relationships/chartColorStyle" Target="colors173.xml"/><Relationship Id="rId1" Type="http://schemas.microsoft.com/office/2011/relationships/chartStyle" Target="style17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8.xml"/><Relationship Id="rId2" Type="http://schemas.microsoft.com/office/2011/relationships/chartColorStyle" Target="colors174.xml"/><Relationship Id="rId1" Type="http://schemas.microsoft.com/office/2011/relationships/chartStyle" Target="style17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9.xml"/><Relationship Id="rId2" Type="http://schemas.microsoft.com/office/2011/relationships/chartColorStyle" Target="colors175.xml"/><Relationship Id="rId1" Type="http://schemas.microsoft.com/office/2011/relationships/chartStyle" Target="style17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0.xml"/><Relationship Id="rId2" Type="http://schemas.microsoft.com/office/2011/relationships/chartColorStyle" Target="colors176.xml"/><Relationship Id="rId1" Type="http://schemas.microsoft.com/office/2011/relationships/chartStyle" Target="style17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1.xml"/><Relationship Id="rId2" Type="http://schemas.microsoft.com/office/2011/relationships/chartColorStyle" Target="colors177.xml"/><Relationship Id="rId1" Type="http://schemas.microsoft.com/office/2011/relationships/chartStyle" Target="style17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2.xml"/><Relationship Id="rId2" Type="http://schemas.microsoft.com/office/2011/relationships/chartColorStyle" Target="colors178.xml"/><Relationship Id="rId1" Type="http://schemas.microsoft.com/office/2011/relationships/chartStyle" Target="style17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3.xml"/><Relationship Id="rId2" Type="http://schemas.microsoft.com/office/2011/relationships/chartColorStyle" Target="colors179.xml"/><Relationship Id="rId1" Type="http://schemas.microsoft.com/office/2011/relationships/chartStyle" Target="style17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4.xml"/><Relationship Id="rId2" Type="http://schemas.microsoft.com/office/2011/relationships/chartColorStyle" Target="colors180.xml"/><Relationship Id="rId1" Type="http://schemas.microsoft.com/office/2011/relationships/chartStyle" Target="style18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5.xml"/><Relationship Id="rId2" Type="http://schemas.microsoft.com/office/2011/relationships/chartColorStyle" Target="colors181.xml"/><Relationship Id="rId1" Type="http://schemas.microsoft.com/office/2011/relationships/chartStyle" Target="style18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6.xml"/><Relationship Id="rId2" Type="http://schemas.microsoft.com/office/2011/relationships/chartColorStyle" Target="colors182.xml"/><Relationship Id="rId1" Type="http://schemas.microsoft.com/office/2011/relationships/chartStyle" Target="style18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7.xml"/><Relationship Id="rId2" Type="http://schemas.microsoft.com/office/2011/relationships/chartColorStyle" Target="colors183.xml"/><Relationship Id="rId1" Type="http://schemas.microsoft.com/office/2011/relationships/chartStyle" Target="style18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8.xml"/><Relationship Id="rId2" Type="http://schemas.microsoft.com/office/2011/relationships/chartColorStyle" Target="colors184.xml"/><Relationship Id="rId1" Type="http://schemas.microsoft.com/office/2011/relationships/chartStyle" Target="style18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.%20Latin%20Language%20and%20Medical%20Terminology%20%20Medicine_&#1052;.xlsx" TargetMode="Externa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9.xml"/><Relationship Id="rId2" Type="http://schemas.microsoft.com/office/2011/relationships/chartColorStyle" Target="colors185.xml"/><Relationship Id="rId1" Type="http://schemas.microsoft.com/office/2011/relationships/chartStyle" Target="style18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0.xml"/><Relationship Id="rId2" Type="http://schemas.microsoft.com/office/2011/relationships/chartColorStyle" Target="colors186.xml"/><Relationship Id="rId1" Type="http://schemas.microsoft.com/office/2011/relationships/chartStyle" Target="style18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1.xml"/><Relationship Id="rId2" Type="http://schemas.microsoft.com/office/2011/relationships/chartColorStyle" Target="colors187.xml"/><Relationship Id="rId1" Type="http://schemas.microsoft.com/office/2011/relationships/chartStyle" Target="style18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2.xml"/><Relationship Id="rId2" Type="http://schemas.microsoft.com/office/2011/relationships/chartColorStyle" Target="colors188.xml"/><Relationship Id="rId1" Type="http://schemas.microsoft.com/office/2011/relationships/chartStyle" Target="style18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3.xml"/><Relationship Id="rId2" Type="http://schemas.microsoft.com/office/2011/relationships/chartColorStyle" Target="colors189.xml"/><Relationship Id="rId1" Type="http://schemas.microsoft.com/office/2011/relationships/chartStyle" Target="style18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1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4.xml"/><Relationship Id="rId2" Type="http://schemas.microsoft.com/office/2011/relationships/chartColorStyle" Target="colors190.xml"/><Relationship Id="rId1" Type="http://schemas.microsoft.com/office/2011/relationships/chartStyle" Target="style19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5.xml"/><Relationship Id="rId2" Type="http://schemas.microsoft.com/office/2011/relationships/chartColorStyle" Target="colors191.xml"/><Relationship Id="rId1" Type="http://schemas.microsoft.com/office/2011/relationships/chartStyle" Target="style19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6.xml"/><Relationship Id="rId2" Type="http://schemas.microsoft.com/office/2011/relationships/chartColorStyle" Target="colors192.xml"/><Relationship Id="rId1" Type="http://schemas.microsoft.com/office/2011/relationships/chartStyle" Target="style19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7.xml"/><Relationship Id="rId2" Type="http://schemas.microsoft.com/office/2011/relationships/chartColorStyle" Target="colors193.xml"/><Relationship Id="rId1" Type="http://schemas.microsoft.com/office/2011/relationships/chartStyle" Target="style19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8.xml"/><Relationship Id="rId2" Type="http://schemas.microsoft.com/office/2011/relationships/chartColorStyle" Target="colors194.xml"/><Relationship Id="rId1" Type="http://schemas.microsoft.com/office/2011/relationships/chartStyle" Target="style19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9.xml"/><Relationship Id="rId2" Type="http://schemas.microsoft.com/office/2011/relationships/chartColorStyle" Target="colors195.xml"/><Relationship Id="rId1" Type="http://schemas.microsoft.com/office/2011/relationships/chartStyle" Target="style19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0.xml"/><Relationship Id="rId2" Type="http://schemas.microsoft.com/office/2011/relationships/chartColorStyle" Target="colors196.xml"/><Relationship Id="rId1" Type="http://schemas.microsoft.com/office/2011/relationships/chartStyle" Target="style19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1.xml"/><Relationship Id="rId2" Type="http://schemas.microsoft.com/office/2011/relationships/chartColorStyle" Target="colors197.xml"/><Relationship Id="rId1" Type="http://schemas.microsoft.com/office/2011/relationships/chartStyle" Target="style19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2.xml"/><Relationship Id="rId2" Type="http://schemas.microsoft.com/office/2011/relationships/chartColorStyle" Target="colors198.xml"/><Relationship Id="rId1" Type="http://schemas.microsoft.com/office/2011/relationships/chartStyle" Target="style19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1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3.xml"/><Relationship Id="rId2" Type="http://schemas.microsoft.com/office/2011/relationships/chartColorStyle" Target="colors199.xml"/><Relationship Id="rId1" Type="http://schemas.microsoft.com/office/2011/relationships/chartStyle" Target="style19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2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4.xml"/><Relationship Id="rId2" Type="http://schemas.microsoft.com/office/2011/relationships/chartColorStyle" Target="colors200.xml"/><Relationship Id="rId1" Type="http://schemas.microsoft.com/office/2011/relationships/chartStyle" Target="style20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20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5.xml"/><Relationship Id="rId2" Type="http://schemas.microsoft.com/office/2011/relationships/chartColorStyle" Target="colors201.xml"/><Relationship Id="rId1" Type="http://schemas.microsoft.com/office/2011/relationships/chartStyle" Target="style20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2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6.xml"/><Relationship Id="rId2" Type="http://schemas.microsoft.com/office/2011/relationships/chartColorStyle" Target="colors202.xml"/><Relationship Id="rId1" Type="http://schemas.microsoft.com/office/2011/relationships/chartStyle" Target="style20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12.%20Latin%20language%20%20Dental%20Medicine_&#1052;.xlsx" TargetMode="External"/></Relationships>
</file>

<file path=ppt/charts/_rels/chart20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7.xml"/><Relationship Id="rId2" Type="http://schemas.microsoft.com/office/2011/relationships/chartColorStyle" Target="colors203.xml"/><Relationship Id="rId1" Type="http://schemas.microsoft.com/office/2011/relationships/chartStyle" Target="style203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8.xml"/><Relationship Id="rId2" Type="http://schemas.microsoft.com/office/2011/relationships/chartColorStyle" Target="colors204.xml"/><Relationship Id="rId1" Type="http://schemas.microsoft.com/office/2011/relationships/chartStyle" Target="style204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9.xml"/><Relationship Id="rId2" Type="http://schemas.microsoft.com/office/2011/relationships/chartColorStyle" Target="colors205.xml"/><Relationship Id="rId1" Type="http://schemas.microsoft.com/office/2011/relationships/chartStyle" Target="style205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0.xml"/><Relationship Id="rId2" Type="http://schemas.microsoft.com/office/2011/relationships/chartColorStyle" Target="colors206.xml"/><Relationship Id="rId1" Type="http://schemas.microsoft.com/office/2011/relationships/chartStyle" Target="style206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1.xml"/><Relationship Id="rId2" Type="http://schemas.microsoft.com/office/2011/relationships/chartColorStyle" Target="colors207.xml"/><Relationship Id="rId1" Type="http://schemas.microsoft.com/office/2011/relationships/chartStyle" Target="style207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2.xml"/><Relationship Id="rId2" Type="http://schemas.microsoft.com/office/2011/relationships/chartColorStyle" Target="colors208.xml"/><Relationship Id="rId1" Type="http://schemas.microsoft.com/office/2011/relationships/chartStyle" Target="style208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0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3.xml"/><Relationship Id="rId2" Type="http://schemas.microsoft.com/office/2011/relationships/chartColorStyle" Target="colors209.xml"/><Relationship Id="rId1" Type="http://schemas.microsoft.com/office/2011/relationships/chartStyle" Target="style209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4.xml"/><Relationship Id="rId2" Type="http://schemas.microsoft.com/office/2011/relationships/chartColorStyle" Target="colors210.xml"/><Relationship Id="rId1" Type="http://schemas.microsoft.com/office/2011/relationships/chartStyle" Target="style210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5.xml"/><Relationship Id="rId2" Type="http://schemas.microsoft.com/office/2011/relationships/chartColorStyle" Target="colors211.xml"/><Relationship Id="rId1" Type="http://schemas.microsoft.com/office/2011/relationships/chartStyle" Target="style211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6.xml"/><Relationship Id="rId2" Type="http://schemas.microsoft.com/office/2011/relationships/chartColorStyle" Target="colors212.xml"/><Relationship Id="rId1" Type="http://schemas.microsoft.com/office/2011/relationships/chartStyle" Target="style212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7.xml"/><Relationship Id="rId2" Type="http://schemas.microsoft.com/office/2011/relationships/chartColorStyle" Target="colors213.xml"/><Relationship Id="rId1" Type="http://schemas.microsoft.com/office/2011/relationships/chartStyle" Target="style213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8.xml"/><Relationship Id="rId2" Type="http://schemas.microsoft.com/office/2011/relationships/chartColorStyle" Target="colors214.xml"/><Relationship Id="rId1" Type="http://schemas.microsoft.com/office/2011/relationships/chartStyle" Target="style214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9.xml"/><Relationship Id="rId2" Type="http://schemas.microsoft.com/office/2011/relationships/chartColorStyle" Target="colors215.xml"/><Relationship Id="rId1" Type="http://schemas.microsoft.com/office/2011/relationships/chartStyle" Target="style215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0.xml"/><Relationship Id="rId2" Type="http://schemas.microsoft.com/office/2011/relationships/chartColorStyle" Target="colors216.xml"/><Relationship Id="rId1" Type="http://schemas.microsoft.com/office/2011/relationships/chartStyle" Target="style216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1.xml"/><Relationship Id="rId2" Type="http://schemas.microsoft.com/office/2011/relationships/chartColorStyle" Target="colors217.xml"/><Relationship Id="rId1" Type="http://schemas.microsoft.com/office/2011/relationships/chartStyle" Target="style217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2.xml"/><Relationship Id="rId2" Type="http://schemas.microsoft.com/office/2011/relationships/chartColorStyle" Target="colors218.xml"/><Relationship Id="rId1" Type="http://schemas.microsoft.com/office/2011/relationships/chartStyle" Target="style218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3.xml"/><Relationship Id="rId2" Type="http://schemas.microsoft.com/office/2011/relationships/chartColorStyle" Target="colors219.xml"/><Relationship Id="rId1" Type="http://schemas.microsoft.com/office/2011/relationships/chartStyle" Target="style219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4.xml"/><Relationship Id="rId2" Type="http://schemas.microsoft.com/office/2011/relationships/chartColorStyle" Target="colors220.xml"/><Relationship Id="rId1" Type="http://schemas.microsoft.com/office/2011/relationships/chartStyle" Target="style220.xml"/><Relationship Id="rId4" Type="http://schemas.openxmlformats.org/officeDocument/2006/relationships/oleObject" Target="file:///C:\Users\A.Halil\Desktop\&#1054;&#1073;&#1088;&#1072;&#1073;&#1086;&#1090;&#1077;&#1085;&#1080;%20&#1072;&#1085;&#1082;&#1077;&#1090;&#1080;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5.xml"/><Relationship Id="rId2" Type="http://schemas.microsoft.com/office/2011/relationships/chartColorStyle" Target="colors221.xml"/><Relationship Id="rId1" Type="http://schemas.microsoft.com/office/2011/relationships/chartStyle" Target="style22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6.xml"/><Relationship Id="rId2" Type="http://schemas.microsoft.com/office/2011/relationships/chartColorStyle" Target="colors222.xml"/><Relationship Id="rId1" Type="http://schemas.microsoft.com/office/2011/relationships/chartStyle" Target="style22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7.xml"/><Relationship Id="rId2" Type="http://schemas.microsoft.com/office/2011/relationships/chartColorStyle" Target="colors223.xml"/><Relationship Id="rId1" Type="http://schemas.microsoft.com/office/2011/relationships/chartStyle" Target="style22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8.xml"/><Relationship Id="rId2" Type="http://schemas.microsoft.com/office/2011/relationships/chartColorStyle" Target="colors224.xml"/><Relationship Id="rId1" Type="http://schemas.microsoft.com/office/2011/relationships/chartStyle" Target="style22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9.xml"/><Relationship Id="rId2" Type="http://schemas.microsoft.com/office/2011/relationships/chartColorStyle" Target="colors225.xml"/><Relationship Id="rId1" Type="http://schemas.microsoft.com/office/2011/relationships/chartStyle" Target="style22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0.xml"/><Relationship Id="rId2" Type="http://schemas.microsoft.com/office/2011/relationships/chartColorStyle" Target="colors226.xml"/><Relationship Id="rId1" Type="http://schemas.microsoft.com/office/2011/relationships/chartStyle" Target="style22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1.xml"/><Relationship Id="rId2" Type="http://schemas.microsoft.com/office/2011/relationships/chartColorStyle" Target="colors227.xml"/><Relationship Id="rId1" Type="http://schemas.microsoft.com/office/2011/relationships/chartStyle" Target="style22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2.xml"/><Relationship Id="rId2" Type="http://schemas.microsoft.com/office/2011/relationships/chartColorStyle" Target="colors228.xml"/><Relationship Id="rId1" Type="http://schemas.microsoft.com/office/2011/relationships/chartStyle" Target="style22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3.xml"/><Relationship Id="rId2" Type="http://schemas.microsoft.com/office/2011/relationships/chartColorStyle" Target="colors229.xml"/><Relationship Id="rId1" Type="http://schemas.microsoft.com/office/2011/relationships/chartStyle" Target="style22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4.xml"/><Relationship Id="rId2" Type="http://schemas.microsoft.com/office/2011/relationships/chartColorStyle" Target="colors230.xml"/><Relationship Id="rId1" Type="http://schemas.microsoft.com/office/2011/relationships/chartStyle" Target="style23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5.xml"/><Relationship Id="rId2" Type="http://schemas.microsoft.com/office/2011/relationships/chartColorStyle" Target="colors231.xml"/><Relationship Id="rId1" Type="http://schemas.microsoft.com/office/2011/relationships/chartStyle" Target="style23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6.xml"/><Relationship Id="rId2" Type="http://schemas.microsoft.com/office/2011/relationships/chartColorStyle" Target="colors232.xml"/><Relationship Id="rId1" Type="http://schemas.microsoft.com/office/2011/relationships/chartStyle" Target="style23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7.xml"/><Relationship Id="rId2" Type="http://schemas.microsoft.com/office/2011/relationships/chartColorStyle" Target="colors233.xml"/><Relationship Id="rId1" Type="http://schemas.microsoft.com/office/2011/relationships/chartStyle" Target="style23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8.xml"/><Relationship Id="rId2" Type="http://schemas.microsoft.com/office/2011/relationships/chartColorStyle" Target="colors234.xml"/><Relationship Id="rId1" Type="http://schemas.microsoft.com/office/2011/relationships/chartStyle" Target="style23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9.xml"/><Relationship Id="rId2" Type="http://schemas.microsoft.com/office/2011/relationships/chartColorStyle" Target="colors235.xml"/><Relationship Id="rId1" Type="http://schemas.microsoft.com/office/2011/relationships/chartStyle" Target="style23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0.xml"/><Relationship Id="rId2" Type="http://schemas.microsoft.com/office/2011/relationships/chartColorStyle" Target="colors236.xml"/><Relationship Id="rId1" Type="http://schemas.microsoft.com/office/2011/relationships/chartStyle" Target="style23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1.xml"/><Relationship Id="rId2" Type="http://schemas.microsoft.com/office/2011/relationships/chartColorStyle" Target="colors237.xml"/><Relationship Id="rId1" Type="http://schemas.microsoft.com/office/2011/relationships/chartStyle" Target="style23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2.xml"/><Relationship Id="rId2" Type="http://schemas.microsoft.com/office/2011/relationships/chartColorStyle" Target="colors238.xml"/><Relationship Id="rId1" Type="http://schemas.microsoft.com/office/2011/relationships/chartStyle" Target="style23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23.%20&#1051;&#1072;&#1090;&#1080;&#1085;&#1089;&#1082;&#1080;%20&#1077;&#1079;&#1080;&#1082;%20&#1089;%20&#1084;&#1077;&#1076;&#1080;&#1094;&#1080;&#1085;&#1089;&#1082;&#1080;%20&#1090;&#1077;&#1088;&#1084;&#1080;&#1085;&#1080;%20%20&#1089;&#1087;&#1077;&#1094;.%20&#1060;&#1072;&#1088;&#1084;&#1072;&#1094;&#1080;&#1103;_&#1052;.xlsx" TargetMode="External"/></Relationships>
</file>

<file path=ppt/charts/_rels/chart2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39.xml"/><Relationship Id="rId1" Type="http://schemas.microsoft.com/office/2011/relationships/chartStyle" Target="style23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40.xml"/><Relationship Id="rId1" Type="http://schemas.microsoft.com/office/2011/relationships/chartStyle" Target="style240.xml"/></Relationships>
</file>

<file path=ppt/charts/_rels/chart2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3.xml"/><Relationship Id="rId2" Type="http://schemas.microsoft.com/office/2011/relationships/chartColorStyle" Target="colors241.xml"/><Relationship Id="rId1" Type="http://schemas.microsoft.com/office/2011/relationships/chartStyle" Target="style24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4.xml"/><Relationship Id="rId2" Type="http://schemas.microsoft.com/office/2011/relationships/chartColorStyle" Target="colors242.xml"/><Relationship Id="rId1" Type="http://schemas.microsoft.com/office/2011/relationships/chartStyle" Target="style24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5.xml"/><Relationship Id="rId2" Type="http://schemas.microsoft.com/office/2011/relationships/chartColorStyle" Target="colors243.xml"/><Relationship Id="rId1" Type="http://schemas.microsoft.com/office/2011/relationships/chartStyle" Target="style24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6.xml"/><Relationship Id="rId2" Type="http://schemas.microsoft.com/office/2011/relationships/chartColorStyle" Target="colors244.xml"/><Relationship Id="rId1" Type="http://schemas.microsoft.com/office/2011/relationships/chartStyle" Target="style24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7.xml"/><Relationship Id="rId2" Type="http://schemas.microsoft.com/office/2011/relationships/chartColorStyle" Target="colors245.xml"/><Relationship Id="rId1" Type="http://schemas.microsoft.com/office/2011/relationships/chartStyle" Target="style24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8.xml"/><Relationship Id="rId2" Type="http://schemas.microsoft.com/office/2011/relationships/chartColorStyle" Target="colors246.xml"/><Relationship Id="rId1" Type="http://schemas.microsoft.com/office/2011/relationships/chartStyle" Target="style24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9.xml"/><Relationship Id="rId2" Type="http://schemas.microsoft.com/office/2011/relationships/chartColorStyle" Target="colors247.xml"/><Relationship Id="rId1" Type="http://schemas.microsoft.com/office/2011/relationships/chartStyle" Target="style24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0.xml"/><Relationship Id="rId2" Type="http://schemas.microsoft.com/office/2011/relationships/chartColorStyle" Target="colors248.xml"/><Relationship Id="rId1" Type="http://schemas.microsoft.com/office/2011/relationships/chartStyle" Target="style24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1.xml"/><Relationship Id="rId2" Type="http://schemas.microsoft.com/office/2011/relationships/chartColorStyle" Target="colors249.xml"/><Relationship Id="rId1" Type="http://schemas.microsoft.com/office/2011/relationships/chartStyle" Target="style24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2.xml"/><Relationship Id="rId2" Type="http://schemas.microsoft.com/office/2011/relationships/chartColorStyle" Target="colors250.xml"/><Relationship Id="rId1" Type="http://schemas.microsoft.com/office/2011/relationships/chartStyle" Target="style25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3.xml"/><Relationship Id="rId2" Type="http://schemas.microsoft.com/office/2011/relationships/chartColorStyle" Target="colors251.xml"/><Relationship Id="rId1" Type="http://schemas.microsoft.com/office/2011/relationships/chartStyle" Target="style25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4.xml"/><Relationship Id="rId2" Type="http://schemas.microsoft.com/office/2011/relationships/chartColorStyle" Target="colors252.xml"/><Relationship Id="rId1" Type="http://schemas.microsoft.com/office/2011/relationships/chartStyle" Target="style25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5.xml"/><Relationship Id="rId2" Type="http://schemas.microsoft.com/office/2011/relationships/chartColorStyle" Target="colors253.xml"/><Relationship Id="rId1" Type="http://schemas.microsoft.com/office/2011/relationships/chartStyle" Target="style25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6.xml"/><Relationship Id="rId2" Type="http://schemas.microsoft.com/office/2011/relationships/chartColorStyle" Target="colors254.xml"/><Relationship Id="rId1" Type="http://schemas.microsoft.com/office/2011/relationships/chartStyle" Target="style25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7.xml"/><Relationship Id="rId2" Type="http://schemas.microsoft.com/office/2011/relationships/chartColorStyle" Target="colors255.xml"/><Relationship Id="rId1" Type="http://schemas.microsoft.com/office/2011/relationships/chartStyle" Target="style25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8.xml"/><Relationship Id="rId2" Type="http://schemas.microsoft.com/office/2011/relationships/chartColorStyle" Target="colors256.xml"/><Relationship Id="rId1" Type="http://schemas.microsoft.com/office/2011/relationships/chartStyle" Target="style25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9.xml"/><Relationship Id="rId2" Type="http://schemas.microsoft.com/office/2011/relationships/chartColorStyle" Target="colors257.xml"/><Relationship Id="rId1" Type="http://schemas.microsoft.com/office/2011/relationships/chartStyle" Target="style25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0.xml"/><Relationship Id="rId2" Type="http://schemas.microsoft.com/office/2011/relationships/chartColorStyle" Target="colors258.xml"/><Relationship Id="rId1" Type="http://schemas.microsoft.com/office/2011/relationships/chartStyle" Target="style25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59.%20&#1051;&#1072;&#1090;&#1080;&#1085;&#1089;&#1082;&#1080;%20&#1077;&#1079;&#1080;&#1082;%20&#1089;%20&#1084;&#1077;&#1076;&#1080;&#1094;&#1080;&#1085;&#1089;&#1082;&#1080;%20&#1090;&#1077;&#1088;&#1084;&#1080;&#1085;&#1080;%20%20&#1089;&#1087;&#1077;&#1094;.%20&#1055;&#1086;&#1084;&#1086;&#1097;&#1085;&#1080;&#1082;-&#1092;&#1072;&#1088;&#1084;&#1072;&#1094;&#1077;&#1074;&#1090;_&#1041;.xlsx" TargetMode="External"/></Relationships>
</file>

<file path=ppt/charts/_rels/chart2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1.xml"/><Relationship Id="rId2" Type="http://schemas.microsoft.com/office/2011/relationships/chartColorStyle" Target="colors259.xml"/><Relationship Id="rId1" Type="http://schemas.microsoft.com/office/2011/relationships/chartStyle" Target="style25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2.xml"/><Relationship Id="rId2" Type="http://schemas.microsoft.com/office/2011/relationships/chartColorStyle" Target="colors260.xml"/><Relationship Id="rId1" Type="http://schemas.microsoft.com/office/2011/relationships/chartStyle" Target="style26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3.xml"/><Relationship Id="rId2" Type="http://schemas.microsoft.com/office/2011/relationships/chartColorStyle" Target="colors261.xml"/><Relationship Id="rId1" Type="http://schemas.microsoft.com/office/2011/relationships/chartStyle" Target="style26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4.xml"/><Relationship Id="rId2" Type="http://schemas.microsoft.com/office/2011/relationships/chartColorStyle" Target="colors262.xml"/><Relationship Id="rId1" Type="http://schemas.microsoft.com/office/2011/relationships/chartStyle" Target="style26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5.xml"/><Relationship Id="rId2" Type="http://schemas.microsoft.com/office/2011/relationships/chartColorStyle" Target="colors263.xml"/><Relationship Id="rId1" Type="http://schemas.microsoft.com/office/2011/relationships/chartStyle" Target="style26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6.xml"/><Relationship Id="rId2" Type="http://schemas.microsoft.com/office/2011/relationships/chartColorStyle" Target="colors264.xml"/><Relationship Id="rId1" Type="http://schemas.microsoft.com/office/2011/relationships/chartStyle" Target="style26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7.xml"/><Relationship Id="rId2" Type="http://schemas.microsoft.com/office/2011/relationships/chartColorStyle" Target="colors265.xml"/><Relationship Id="rId1" Type="http://schemas.microsoft.com/office/2011/relationships/chartStyle" Target="style26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8.xml"/><Relationship Id="rId2" Type="http://schemas.microsoft.com/office/2011/relationships/chartColorStyle" Target="colors266.xml"/><Relationship Id="rId1" Type="http://schemas.microsoft.com/office/2011/relationships/chartStyle" Target="style26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9.xml"/><Relationship Id="rId2" Type="http://schemas.microsoft.com/office/2011/relationships/chartColorStyle" Target="colors267.xml"/><Relationship Id="rId1" Type="http://schemas.microsoft.com/office/2011/relationships/chartStyle" Target="style26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0.xml"/><Relationship Id="rId2" Type="http://schemas.microsoft.com/office/2011/relationships/chartColorStyle" Target="colors268.xml"/><Relationship Id="rId1" Type="http://schemas.microsoft.com/office/2011/relationships/chartStyle" Target="style26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1.xml"/><Relationship Id="rId2" Type="http://schemas.microsoft.com/office/2011/relationships/chartColorStyle" Target="colors269.xml"/><Relationship Id="rId1" Type="http://schemas.microsoft.com/office/2011/relationships/chartStyle" Target="style26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2.xml"/><Relationship Id="rId2" Type="http://schemas.microsoft.com/office/2011/relationships/chartColorStyle" Target="colors270.xml"/><Relationship Id="rId1" Type="http://schemas.microsoft.com/office/2011/relationships/chartStyle" Target="style27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3.xml"/><Relationship Id="rId2" Type="http://schemas.microsoft.com/office/2011/relationships/chartColorStyle" Target="colors271.xml"/><Relationship Id="rId1" Type="http://schemas.microsoft.com/office/2011/relationships/chartStyle" Target="style27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4.xml"/><Relationship Id="rId2" Type="http://schemas.microsoft.com/office/2011/relationships/chartColorStyle" Target="colors272.xml"/><Relationship Id="rId1" Type="http://schemas.microsoft.com/office/2011/relationships/chartStyle" Target="style27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5.xml"/><Relationship Id="rId2" Type="http://schemas.microsoft.com/office/2011/relationships/chartColorStyle" Target="colors273.xml"/><Relationship Id="rId1" Type="http://schemas.microsoft.com/office/2011/relationships/chartStyle" Target="style27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6.xml"/><Relationship Id="rId2" Type="http://schemas.microsoft.com/office/2011/relationships/chartColorStyle" Target="colors274.xml"/><Relationship Id="rId1" Type="http://schemas.microsoft.com/office/2011/relationships/chartStyle" Target="style27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7.xml"/><Relationship Id="rId2" Type="http://schemas.microsoft.com/office/2011/relationships/chartColorStyle" Target="colors275.xml"/><Relationship Id="rId1" Type="http://schemas.microsoft.com/office/2011/relationships/chartStyle" Target="style27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8.xml"/><Relationship Id="rId2" Type="http://schemas.microsoft.com/office/2011/relationships/chartColorStyle" Target="colors276.xml"/><Relationship Id="rId1" Type="http://schemas.microsoft.com/office/2011/relationships/chartStyle" Target="style27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2.%20&#1051;&#1072;&#1090;&#1080;&#1085;&#1089;&#1082;&#1080;%20&#1077;&#1079;&#1080;&#1082;%20&#1089;%20&#1084;&#1077;&#1076;&#1080;&#1094;&#1080;&#1085;&#1089;&#1082;&#1080;%20&#1090;&#1077;&#1088;&#1084;&#1080;&#1085;&#1080;%20%20&#1089;&#1087;&#1077;&#1094;.%20&#1048;&#1085;&#1089;&#1087;&#1077;&#1082;&#1090;&#1086;&#1088;%20&#1087;&#1086;%20&#1086;&#1073;&#1097;&#1077;&#1089;&#1090;&#1074;&#1077;&#1085;&#1086;%20&#1079;&#1076;&#1088;&#1072;&#1074;&#1077;_&#1041;.xlsx" TargetMode="External"/></Relationships>
</file>

<file path=ppt/charts/_rels/chart27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277.xml"/><Relationship Id="rId1" Type="http://schemas.microsoft.com/office/2011/relationships/chartStyle" Target="style277.xml"/></Relationships>
</file>

<file path=ppt/charts/_rels/chart2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9.xml"/><Relationship Id="rId2" Type="http://schemas.microsoft.com/office/2011/relationships/chartColorStyle" Target="colors278.xml"/><Relationship Id="rId1" Type="http://schemas.microsoft.com/office/2011/relationships/chartStyle" Target="style27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0.xml"/><Relationship Id="rId2" Type="http://schemas.microsoft.com/office/2011/relationships/chartColorStyle" Target="colors279.xml"/><Relationship Id="rId1" Type="http://schemas.microsoft.com/office/2011/relationships/chartStyle" Target="style27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1.xml"/><Relationship Id="rId2" Type="http://schemas.microsoft.com/office/2011/relationships/chartColorStyle" Target="colors280.xml"/><Relationship Id="rId1" Type="http://schemas.microsoft.com/office/2011/relationships/chartStyle" Target="style28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2.xml"/><Relationship Id="rId2" Type="http://schemas.microsoft.com/office/2011/relationships/chartColorStyle" Target="colors281.xml"/><Relationship Id="rId1" Type="http://schemas.microsoft.com/office/2011/relationships/chartStyle" Target="style28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3.xml"/><Relationship Id="rId2" Type="http://schemas.microsoft.com/office/2011/relationships/chartColorStyle" Target="colors282.xml"/><Relationship Id="rId1" Type="http://schemas.microsoft.com/office/2011/relationships/chartStyle" Target="style28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4.xml"/><Relationship Id="rId2" Type="http://schemas.microsoft.com/office/2011/relationships/chartColorStyle" Target="colors283.xml"/><Relationship Id="rId1" Type="http://schemas.microsoft.com/office/2011/relationships/chartStyle" Target="style28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5.xml"/><Relationship Id="rId2" Type="http://schemas.microsoft.com/office/2011/relationships/chartColorStyle" Target="colors284.xml"/><Relationship Id="rId1" Type="http://schemas.microsoft.com/office/2011/relationships/chartStyle" Target="style28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6.xml"/><Relationship Id="rId2" Type="http://schemas.microsoft.com/office/2011/relationships/chartColorStyle" Target="colors285.xml"/><Relationship Id="rId1" Type="http://schemas.microsoft.com/office/2011/relationships/chartStyle" Target="style28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7.xml"/><Relationship Id="rId2" Type="http://schemas.microsoft.com/office/2011/relationships/chartColorStyle" Target="colors286.xml"/><Relationship Id="rId1" Type="http://schemas.microsoft.com/office/2011/relationships/chartStyle" Target="style28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8.xml"/><Relationship Id="rId2" Type="http://schemas.microsoft.com/office/2011/relationships/chartColorStyle" Target="colors287.xml"/><Relationship Id="rId1" Type="http://schemas.microsoft.com/office/2011/relationships/chartStyle" Target="style28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9.xml"/><Relationship Id="rId2" Type="http://schemas.microsoft.com/office/2011/relationships/chartColorStyle" Target="colors288.xml"/><Relationship Id="rId1" Type="http://schemas.microsoft.com/office/2011/relationships/chartStyle" Target="style28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0.xml"/><Relationship Id="rId2" Type="http://schemas.microsoft.com/office/2011/relationships/chartColorStyle" Target="colors289.xml"/><Relationship Id="rId1" Type="http://schemas.microsoft.com/office/2011/relationships/chartStyle" Target="style28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2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1.xml"/><Relationship Id="rId2" Type="http://schemas.microsoft.com/office/2011/relationships/chartColorStyle" Target="colors290.xml"/><Relationship Id="rId1" Type="http://schemas.microsoft.com/office/2011/relationships/chartStyle" Target="style29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2.xml"/><Relationship Id="rId2" Type="http://schemas.microsoft.com/office/2011/relationships/chartColorStyle" Target="colors291.xml"/><Relationship Id="rId1" Type="http://schemas.microsoft.com/office/2011/relationships/chartStyle" Target="style29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3.xml"/><Relationship Id="rId2" Type="http://schemas.microsoft.com/office/2011/relationships/chartColorStyle" Target="colors292.xml"/><Relationship Id="rId1" Type="http://schemas.microsoft.com/office/2011/relationships/chartStyle" Target="style29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4.xml"/><Relationship Id="rId2" Type="http://schemas.microsoft.com/office/2011/relationships/chartColorStyle" Target="colors293.xml"/><Relationship Id="rId1" Type="http://schemas.microsoft.com/office/2011/relationships/chartStyle" Target="style29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5.xml"/><Relationship Id="rId2" Type="http://schemas.microsoft.com/office/2011/relationships/chartColorStyle" Target="colors294.xml"/><Relationship Id="rId1" Type="http://schemas.microsoft.com/office/2011/relationships/chartStyle" Target="style29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6.xml"/><Relationship Id="rId2" Type="http://schemas.microsoft.com/office/2011/relationships/chartColorStyle" Target="colors295.xml"/><Relationship Id="rId1" Type="http://schemas.microsoft.com/office/2011/relationships/chartStyle" Target="style29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51;&#1072;&#1090;&#1080;&#1085;&#1089;&#1082;&#1080;%20&#1077;&#1079;&#1080;&#1082;\67.%20&#1051;&#1072;&#1090;&#1080;&#1085;&#1089;&#1082;&#1080;%20&#1077;&#1079;&#1080;&#1082;%20&#1089;%20&#1084;&#1077;&#1076;&#1080;&#1094;&#1080;&#1085;&#1089;&#1082;&#1072;%20&#1090;&#1077;&#1088;&#1084;&#1080;&#1085;&#1086;&#1083;&#1086;&#1075;&#1080;&#1103;%20%20&#1089;&#1087;&#1077;&#1094;.%20&#1052;&#1077;&#1076;&#1080;&#1094;&#1080;&#1085;&#1089;&#1082;&#1080;%20&#1086;&#1087;&#1090;&#1080;&#1082;_&#1041;.xlsx" TargetMode="External"/></Relationships>
</file>

<file path=ppt/charts/_rels/chart29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296.xml"/><Relationship Id="rId1" Type="http://schemas.microsoft.com/office/2011/relationships/chartStyle" Target="style29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4.%20&#1057;&#1087;&#1077;&#1094;&#1080;&#1072;&#1083;&#1080;&#1079;&#1080;&#1088;&#1072;&#1085;%20&#1079;&#1072;&#1087;&#1072;&#1076;&#1077;&#1085;%20&#1077;&#1079;&#1080;&#1082;%20-%20&#1085;&#1077;&#1084;&#1089;&#1082;&#1080;%20-%20&#1089;&#1087;&#1077;&#1094;.%20&#1052;&#1077;&#1076;&#1080;&#1094;&#1080;&#1085;&#1072;_&#1052;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4.%20&#1057;&#1087;&#1077;&#1094;&#1080;&#1072;&#1083;&#1080;&#1079;&#1080;&#1088;&#1072;&#1085;%20&#1095;&#1091;&#1078;&#1076;%20&#1077;&#1079;&#1080;&#1082;-&#1085;&#1077;&#1084;&#1089;&#1082;&#1080;%20%20&#1089;&#1087;&#1077;&#1094;.%20&#1060;&#1072;&#1088;&#1084;&#1072;&#1094;&#1080;&#1103;_&#1052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3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4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5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6.xml"/><Relationship Id="rId2" Type="http://schemas.microsoft.com/office/2011/relationships/chartColorStyle" Target="colors79.xml"/><Relationship Id="rId1" Type="http://schemas.microsoft.com/office/2011/relationships/chartStyle" Target="style79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7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8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9.xml"/><Relationship Id="rId2" Type="http://schemas.microsoft.com/office/2011/relationships/chartColorStyle" Target="colors82.xml"/><Relationship Id="rId1" Type="http://schemas.microsoft.com/office/2011/relationships/chartStyle" Target="style82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0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1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2.xml"/><Relationship Id="rId2" Type="http://schemas.microsoft.com/office/2011/relationships/chartColorStyle" Target="colors85.xml"/><Relationship Id="rId1" Type="http://schemas.microsoft.com/office/2011/relationships/chartStyle" Target="style85.xml"/><Relationship Id="rId4" Type="http://schemas.openxmlformats.org/officeDocument/2006/relationships/oleObject" Target="file:///C:\Users\A.Halil\Desktop\&#1054;&#1073;&#1088;&#1072;&#1073;&#1086;&#1090;&#1077;&#1085;&#1080;%20&#1072;&#1085;&#1082;&#1077;&#1090;&#1080;\&#1040;&#1085;&#1075;&#1083;&#1080;&#1081;&#1089;&#1082;&#1080;-&#1053;&#1077;&#1084;&#1089;&#1082;&#1080;%20&#1077;&#1079;&#1080;&#1082;\25.%20&#1057;&#1087;&#1077;&#1094;&#1080;&#1072;&#1083;&#1080;&#1079;&#1080;&#1088;&#1072;&#1085;%20&#1095;&#1091;&#1078;&#1076;%20&#1077;&#1079;&#1080;&#1082;%20-%20&#1072;&#1085;&#1075;&#1083;&#1080;&#1081;&#1089;&#1082;&#1080;%20%20&#1089;&#1087;&#1077;&#1094;.%20&#1060;&#1072;&#1088;&#1084;&#1072;&#1094;&#1080;&#1103;_&#1052;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Halil\Desktop\&#1054;&#1073;&#1088;&#1072;&#1073;&#1086;&#1090;&#1077;&#1085;&#1080;%20&#1072;&#1085;&#1082;&#1077;&#1090;&#1080;\Anketi%2023-24\Anketa%20BE%20-%20&#1086;&#1090;&#1074;&#1086;&#1088;&#1077;&#1085;&#1080;%20&#1074;&#1098;&#1087;&#1088;&#1086;&#1089;&#1080;.xlsx" TargetMode="External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3.xml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4.xml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3.%20&#1057;&#1087;&#1077;&#1094;&#1080;&#1072;&#1083;&#1080;&#1079;&#1080;&#1088;&#1072;&#1085;%20&#1079;&#1072;&#1087;&#1072;&#1076;&#1077;&#1085;%20&#1077;&#1079;&#1080;&#1082;%20-%20&#1072;&#1085;&#1075;&#1083;&#1080;&#1081;&#1089;&#1082;&#1080;%20-%20&#1089;&#1087;&#1077;&#1094;.%20&#1052;&#1077;&#1076;&#1080;&#1094;&#1080;&#1085;&#1072;_&#1052;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5.xml"/><Relationship Id="rId2" Type="http://schemas.microsoft.com/office/2011/relationships/chartColorStyle" Target="colors90.xml"/><Relationship Id="rId1" Type="http://schemas.microsoft.com/office/2011/relationships/chartStyle" Target="style90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6.xml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7.xml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8.xml"/><Relationship Id="rId2" Type="http://schemas.microsoft.com/office/2011/relationships/chartColorStyle" Target="colors93.xml"/><Relationship Id="rId1" Type="http://schemas.microsoft.com/office/2011/relationships/chartStyle" Target="style93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9.xml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0.xm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1.xml"/><Relationship Id="rId2" Type="http://schemas.microsoft.com/office/2011/relationships/chartColorStyle" Target="colors96.xml"/><Relationship Id="rId1" Type="http://schemas.microsoft.com/office/2011/relationships/chartStyle" Target="style96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2.xml"/><Relationship Id="rId2" Type="http://schemas.microsoft.com/office/2011/relationships/chartColorStyle" Target="colors97.xml"/><Relationship Id="rId1" Type="http://schemas.microsoft.com/office/2011/relationships/chartStyle" Target="style97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3.xml"/><Relationship Id="rId2" Type="http://schemas.microsoft.com/office/2011/relationships/chartColorStyle" Target="colors98.xml"/><Relationship Id="rId1" Type="http://schemas.microsoft.com/office/2011/relationships/chartStyle" Target="style98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4.xm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oleObject" Target="file:///C:\Users\A.Halil\Desktop\&#1054;&#1073;&#1088;&#1072;&#1073;&#1086;&#1090;&#1077;&#1085;&#1080;%20&#1072;&#1085;&#1082;&#1077;&#1090;&#1080;\Anketi%2023-24\&#1040;&#1085;&#1075;&#1083;&#1080;&#1081;&#1089;&#1082;&#1080;-&#1053;&#1077;&#1084;&#1089;&#1082;&#1080;%20&#1077;&#1079;&#1080;&#1082;\26.%20&#1063;&#1091;&#1078;&#1076;%20&#1077;&#1079;&#1080;&#1082;_&#1092;&#1072;&#1082;&#1091;&#1083;&#1090;&#1072;&#1090;&#1080;&#1074;&#1085;&#1072;%20&#1076;&#1080;&#1089;.%20%20&#1089;&#1087;&#1077;&#1094;.%20&#1060;&#1072;&#1088;&#1084;&#1072;&#1094;&#1080;&#1103;_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472-4A65-93EA-1D53D65943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472-4A65-93EA-1D53D659438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472-4A65-93EA-1D53D659438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472-4A65-93EA-1D53D659438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472-4A65-93EA-1D53D659438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обучението'!$D$738:$H$738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72-4A65-93EA-1D53D65943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42D-4E46-A6F8-58F49D5EE9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42D-4E46-A6F8-58F49D5EE95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42D-4E46-A6F8-58F49D5EE95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42D-4E46-A6F8-58F49D5EE9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42D-4E46-A6F8-58F49D5EE95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2D-4E46-A6F8-58F49D5EE95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обучението'!$D$749:$H$749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2D-4E46-A6F8-58F49D5EE9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13. </a:t>
            </a:r>
            <a:r>
              <a:rPr lang="bg-BG" sz="1200">
                <a:latin typeface="Book Antiqua" panose="02040602050305030304" pitchFamily="18" charset="0"/>
              </a:rPr>
              <a:t>Материалът се преподава с подходящо за мен темпо.  </a:t>
            </a:r>
            <a:r>
              <a:rPr lang="en-US" sz="1200">
                <a:latin typeface="Book Antiqua" panose="02040602050305030304" pitchFamily="18" charset="0"/>
              </a:rPr>
              <a:t>The teaching tempo is exactly right for me.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EAF-4F99-866B-C3C77C53CF5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EAF-4F99-866B-C3C77C53CF5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EAF-4F99-866B-C3C77C53CF5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EAF-4F99-866B-C3C77C53CF5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EAF-4F99-866B-C3C77C53CF5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AF-4F99-866B-C3C77C53CF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AF-4F99-866B-C3C77C53CF5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сем'!$D$564:$H$564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AF-4F99-866B-C3C77C53CF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14. </a:t>
            </a:r>
            <a:r>
              <a:rPr lang="bg-BG" sz="1200">
                <a:latin typeface="Book Antiqua" panose="02040602050305030304" pitchFamily="18" charset="0"/>
              </a:rPr>
              <a:t>Съдържанието на тестовите задачи отразява учебното съдържание.  </a:t>
            </a:r>
            <a:r>
              <a:rPr lang="en-US" sz="1200">
                <a:latin typeface="Book Antiqua" panose="02040602050305030304" pitchFamily="18" charset="0"/>
              </a:rPr>
              <a:t>The content of the test tasks is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C67-4B82-B6FF-FCFFE4233B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C67-4B82-B6FF-FCFFE4233BC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C67-4B82-B6FF-FCFFE4233BC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C67-4B82-B6FF-FCFFE4233BC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C67-4B82-B6FF-FCFFE4233BC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67-4B82-B6FF-FCFFE4233B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67-4B82-B6FF-FCFFE4233BC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сем'!$D$565:$H$565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67-4B82-B6FF-FCFFE4233B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15. </a:t>
            </a:r>
            <a:r>
              <a:rPr lang="bg-BG" sz="1200">
                <a:latin typeface="Book Antiqua" panose="02040602050305030304" pitchFamily="18" charset="0"/>
              </a:rPr>
              <a:t>Работната атмосферата е добра и мога да се концентрирам.  </a:t>
            </a:r>
            <a:r>
              <a:rPr lang="en-US" sz="12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C3E-471E-BEE3-34B5C402A9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C3E-471E-BEE3-34B5C402A94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C3E-471E-BEE3-34B5C402A94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C3E-471E-BEE3-34B5C402A94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C3E-471E-BEE3-34B5C402A94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E-471E-BEE3-34B5C402A9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E-471E-BEE3-34B5C402A94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сем'!$D$566:$H$566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3E-471E-BEE3-34B5C402A9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16. </a:t>
            </a:r>
            <a:r>
              <a:rPr lang="bg-BG" sz="1200">
                <a:latin typeface="Book Antiqua" panose="02040602050305030304" pitchFamily="18" charset="0"/>
              </a:rPr>
              <a:t>Занятията започват и свършват навреме.   </a:t>
            </a:r>
            <a:r>
              <a:rPr lang="en-US" sz="1200">
                <a:latin typeface="Book Antiqua" panose="02040602050305030304" pitchFamily="18" charset="0"/>
              </a:rPr>
              <a:t>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B34-4CC0-B6AE-FA81E57EEDF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B34-4CC0-B6AE-FA81E57EEDF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B34-4CC0-B6AE-FA81E57EEDF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B34-4CC0-B6AE-FA81E57EEDF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B34-4CC0-B6AE-FA81E57EEDF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34-4CC0-B6AE-FA81E57EED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34-4CC0-B6AE-FA81E57EEDF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сем'!$D$567:$H$567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34-4CC0-B6AE-FA81E57EEDF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17. </a:t>
            </a:r>
            <a:r>
              <a:rPr lang="bg-BG" sz="1200">
                <a:latin typeface="Book Antiqua" panose="02040602050305030304" pitchFamily="18" charset="0"/>
              </a:rPr>
              <a:t>Преподавателят винаги е добре подготвен.  </a:t>
            </a:r>
            <a:r>
              <a:rPr lang="en-US" sz="1200">
                <a:latin typeface="Book Antiqua" panose="02040602050305030304" pitchFamily="18" charset="0"/>
              </a:rPr>
              <a:t>The professor/instructor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99134097524564E-2"/>
          <c:y val="0.22652777777777777"/>
          <c:w val="0.9395015874878716"/>
          <c:h val="0.621409667541557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C78-4E25-AB32-078A7D7F1D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C78-4E25-AB32-078A7D7F1D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C78-4E25-AB32-078A7D7F1DF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C78-4E25-AB32-078A7D7F1D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C78-4E25-AB32-078A7D7F1DF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78-4E25-AB32-078A7D7F1D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78-4E25-AB32-078A7D7F1DF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сем'!$D$568:$H$568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78-4E25-AB32-078A7D7F1D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18. </a:t>
            </a:r>
            <a:r>
              <a:rPr lang="bg-BG" sz="12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  </a:t>
            </a:r>
            <a:r>
              <a:rPr lang="en-US" sz="1200">
                <a:latin typeface="Book Antiqua" panose="02040602050305030304" pitchFamily="18" charset="0"/>
              </a:rPr>
              <a:t>The professor/instructor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60247034516E-2"/>
          <c:y val="0.31469925634295715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275-49C4-9347-7066AD4391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275-49C4-9347-7066AD43914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275-49C4-9347-7066AD43914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275-49C4-9347-7066AD43914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275-49C4-9347-7066AD43914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сем'!$D$569:$H$569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75-49C4-9347-7066AD43914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19. </a:t>
            </a:r>
            <a:r>
              <a:rPr lang="bg-BG" sz="12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  </a:t>
            </a:r>
            <a:r>
              <a:rPr lang="en-US" sz="1200">
                <a:latin typeface="Book Antiqua" panose="02040602050305030304" pitchFamily="18" charset="0"/>
              </a:rPr>
              <a:t>The professor/instructor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993-497F-A740-88F908ED817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993-497F-A740-88F908ED81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993-497F-A740-88F908ED817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993-497F-A740-88F908ED817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993-497F-A740-88F908ED817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93-497F-A740-88F908ED817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93-497F-A740-88F908ED817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сем'!$D$570:$H$570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93-497F-A740-88F908ED81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20. </a:t>
            </a:r>
            <a:r>
              <a:rPr lang="bg-BG" sz="1200">
                <a:latin typeface="Book Antiqua" panose="02040602050305030304" pitchFamily="18" charset="0"/>
              </a:rPr>
              <a:t>Стилът и методите на преподаване са мотивиращи и подпомагат усвояването на материала.  </a:t>
            </a:r>
            <a:r>
              <a:rPr lang="en-US" sz="1200">
                <a:latin typeface="Book Antiqua" panose="02040602050305030304" pitchFamily="18" charset="0"/>
              </a:rPr>
              <a:t>The teaching style helps me improve my learning attitudes, behaviour and motivation.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0552369560854E-2"/>
          <c:y val="0.32858814523184604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CA2-401E-8474-6F3AF3668E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CA2-401E-8474-6F3AF3668EB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CA2-401E-8474-6F3AF3668EB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CA2-401E-8474-6F3AF3668EB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CA2-401E-8474-6F3AF3668EB3}"/>
              </c:ext>
            </c:extLst>
          </c:dPt>
          <c:dLbls>
            <c:dLbl>
              <c:idx val="1"/>
              <c:layout>
                <c:manualLayout>
                  <c:x val="-8.5086881480058801E-2"/>
                  <c:y val="8.04618693496645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2-401E-8474-6F3AF3668EB3}"/>
                </c:ext>
              </c:extLst>
            </c:dLbl>
            <c:dLbl>
              <c:idx val="2"/>
              <c:layout>
                <c:manualLayout>
                  <c:x val="-4.6337583307115189E-2"/>
                  <c:y val="8.61231408573928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2-401E-8474-6F3AF3668EB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сем'!$D$571:$H$571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A2-401E-8474-6F3AF3668E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895851560221639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5BC-4834-B087-D335AC6F83F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5BC-4834-B087-D335AC6F83F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5BC-4834-B087-D335AC6F83F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5BC-4834-B087-D335AC6F83F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5BC-4834-B087-D335AC6F83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C-4834-B087-D335AC6F83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C-4834-B087-D335AC6F83F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обучението'!$D$94:$H$94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BC-4834-B087-D335AC6F83F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067-40D1-90E0-262EC1DED4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067-40D1-90E0-262EC1DED48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067-40D1-90E0-262EC1DED48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067-40D1-90E0-262EC1DED48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067-40D1-90E0-262EC1DED48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67-40D1-90E0-262EC1DED48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67-40D1-90E0-262EC1DED48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обучението'!$D$95:$H$95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67-40D1-90E0-262EC1DED4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FD8-47CC-9261-8724EB5349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FD8-47CC-9261-8724EB5349B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FD8-47CC-9261-8724EB5349B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FD8-47CC-9261-8724EB5349B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FD8-47CC-9261-8724EB5349B9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обучението'!$D$750:$H$750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1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D8-47CC-9261-8724EB5349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00000000000001E-2"/>
          <c:y val="0.28692147856517936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BC4-472D-AF3C-B77DACC9D32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BC4-472D-AF3C-B77DACC9D32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BC4-472D-AF3C-B77DACC9D32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BC4-472D-AF3C-B77DACC9D32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BC4-472D-AF3C-B77DACC9D32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4-472D-AF3C-B77DACC9D32A}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обучението'!$D$96:$H$96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C4-472D-AF3C-B77DACC9D32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498-4771-8089-D7DBC7547B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498-4771-8089-D7DBC7547B5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498-4771-8089-D7DBC7547B5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498-4771-8089-D7DBC7547B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498-4771-8089-D7DBC7547B5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98-4771-8089-D7DBC7547B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98-4771-8089-D7DBC7547B5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обучението'!$D$97:$H$97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98-4771-8089-D7DBC7547B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AD1-42F3-B855-3C34A5E4CB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AD1-42F3-B855-3C34A5E4CB2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AD1-42F3-B855-3C34A5E4CB2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AD1-42F3-B855-3C34A5E4CB2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AD1-42F3-B855-3C34A5E4CB2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1-42F3-B855-3C34A5E4CB2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D1-42F3-B855-3C34A5E4CB2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обучението'!$D$98:$H$98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D1-42F3-B855-3C34A5E4CB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</a:t>
            </a:r>
            <a:r>
              <a:rPr lang="bg-BG" sz="1400"/>
              <a:t> материали са достатъчни.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175-4CD3-B398-1D38CB91858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175-4CD3-B398-1D38CB91858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175-4CD3-B398-1D38CB91858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175-4CD3-B398-1D38CB91858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175-4CD3-B398-1D38CB91858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5-4CD3-B398-1D38CB9185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75-4CD3-B398-1D38CB91858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обучението'!$D$99:$H$99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75-4CD3-B398-1D38CB9185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97B-4AC6-BE16-0B0946BD20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97B-4AC6-BE16-0B0946BD20E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97B-4AC6-BE16-0B0946BD20E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97B-4AC6-BE16-0B0946BD20E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97B-4AC6-BE16-0B0946BD20E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B-4AC6-BE16-0B0946BD20E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B-4AC6-BE16-0B0946BD20E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обучението'!$D$100:$H$100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7B-4AC6-BE16-0B0946BD20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D6D-4AC7-9B69-90E630CF940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D6D-4AC7-9B69-90E630CF940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D6D-4AC7-9B69-90E630CF940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D6D-4AC7-9B69-90E630CF940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D6D-4AC7-9B69-90E630CF940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6D-4AC7-9B69-90E630CF94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6D-4AC7-9B69-90E630CF940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обучението'!$D$101:$H$101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6D-4AC7-9B69-90E630CF94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27303258967629046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5AE-463D-A4B7-E1BAD35211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5AE-463D-A4B7-E1BAD352110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5AE-463D-A4B7-E1BAD352110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5AE-463D-A4B7-E1BAD352110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5AE-463D-A4B7-E1BAD352110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E-463D-A4B7-E1BAD35211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E-463D-A4B7-E1BAD352110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обучението'!$D$102:$H$102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AE-463D-A4B7-E1BAD35211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DBD-45D2-9116-A0C9768663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DBD-45D2-9116-A0C97686634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DBD-45D2-9116-A0C97686634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DBD-45D2-9116-A0C97686634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DBD-45D2-9116-A0C9768663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D-45D2-9116-A0C9768663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D-45D2-9116-A0C97686634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обучението'!$D$103:$H$103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BD-45D2-9116-A0C9768663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817-413E-AF55-616DDF9A64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817-413E-AF55-616DDF9A64C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817-413E-AF55-616DDF9A64C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817-413E-AF55-616DDF9A64C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817-413E-AF55-616DDF9A64C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7-413E-AF55-616DDF9A64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17-413E-AF55-616DDF9A64C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обучението'!$D$104:$H$104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17-413E-AF55-616DDF9A64C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30D-4EBD-B04E-4E0A79B4129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30D-4EBD-B04E-4E0A79B4129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30D-4EBD-B04E-4E0A79B4129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30D-4EBD-B04E-4E0A79B4129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30D-4EBD-B04E-4E0A79B4129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D-4EBD-B04E-4E0A79B412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D-4EBD-B04E-4E0A79B4129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обучението'!$D$105:$H$105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D-4EBD-B04E-4E0A79B4129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4D3-4DA3-A1DB-6A654287AC9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4D3-4DA3-A1DB-6A654287AC9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4D3-4DA3-A1DB-6A654287AC9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4D3-4DA3-A1DB-6A654287AC9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4D3-4DA3-A1DB-6A654287AC9D}"/>
              </c:ext>
            </c:extLst>
          </c:dPt>
          <c:dLbls>
            <c:dLbl>
              <c:idx val="1"/>
              <c:layout>
                <c:manualLayout>
                  <c:x val="-7.3116797900262473E-2"/>
                  <c:y val="1.24493292505103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D3-4DA3-A1DB-6A654287AC9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обучението'!$D$751:$H$751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D3-4DA3-A1DB-6A654287AC9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675-458D-A6CC-DC2B31E41A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675-458D-A6CC-DC2B31E41AA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675-458D-A6CC-DC2B31E41AA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675-458D-A6CC-DC2B31E41AA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675-458D-A6CC-DC2B31E41AA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5-458D-A6CC-DC2B31E41A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5-458D-A6CC-DC2B31E41AA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обучението'!$D$106:$H$106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75-458D-A6CC-DC2B31E41A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14. </a:t>
            </a:r>
            <a:r>
              <a:rPr lang="bg-BG" sz="12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393-41AE-A6EF-6B225DC7EC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393-41AE-A6EF-6B225DC7EC1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393-41AE-A6EF-6B225DC7EC1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393-41AE-A6EF-6B225DC7EC1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393-41AE-A6EF-6B225DC7EC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3-41AE-A6EF-6B225DC7EC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3-41AE-A6EF-6B225DC7EC1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обучението'!$D$107:$H$107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93-41AE-A6EF-6B225DC7EC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C25-48CA-B078-616C0A79BF4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C25-48CA-B078-616C0A79BF4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C25-48CA-B078-616C0A79BF4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C25-48CA-B078-616C0A79BF4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C25-48CA-B078-616C0A79BF4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5-48CA-B078-616C0A79BF4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5-48CA-B078-616C0A79BF4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обучението'!$D$108:$H$108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25-48CA-B078-616C0A79BF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E66-424B-845B-403786A00F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E66-424B-845B-403786A00FD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E66-424B-845B-403786A00FD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E66-424B-845B-403786A00FD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E66-424B-845B-403786A00FD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66-424B-845B-403786A00F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6-424B-845B-403786A00FD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обучението'!$D$109:$H$109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66-424B-845B-403786A00FD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9B5-46ED-9546-E4823FB297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9B5-46ED-9546-E4823FB2976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9B5-46ED-9546-E4823FB2976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9B5-46ED-9546-E4823FB2976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9B5-46ED-9546-E4823FB2976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B5-46ED-9546-E4823FB2976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B5-46ED-9546-E4823FB2976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обучението'!$D$110:$H$110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B5-46ED-9546-E4823FB297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877-4AF9-9DDE-8D3DC032B7E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877-4AF9-9DDE-8D3DC032B7E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877-4AF9-9DDE-8D3DC032B7E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877-4AF9-9DDE-8D3DC032B7E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877-4AF9-9DDE-8D3DC032B7E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7-4AF9-9DDE-8D3DC032B7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7-4AF9-9DDE-8D3DC032B7E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обучението'!$D$111:$H$111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7-4AF9-9DDE-8D3DC032B7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19. </a:t>
            </a:r>
            <a:r>
              <a:rPr lang="bg-BG" sz="12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2E-2"/>
          <c:y val="0.27303258967629046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586-4DAD-8876-1FAA96DE5F8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586-4DAD-8876-1FAA96DE5F8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586-4DAD-8876-1FAA96DE5F8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586-4DAD-8876-1FAA96DE5F8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586-4DAD-8876-1FAA96DE5F8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6-4DAD-8876-1FAA96DE5F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6-4DAD-8876-1FAA96DE5F8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обучението'!$D$112:$H$112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86-4DAD-8876-1FAA96DE5F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21.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83403068340307E-2"/>
          <c:y val="0.26273148148148145"/>
          <c:w val="0.93863319386331934"/>
          <c:h val="0.59909485272674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FA1-4F49-ABEE-EC999338AC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FA1-4F49-ABEE-EC999338AC4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FA1-4F49-ABEE-EC999338AC4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FA1-4F49-ABEE-EC999338AC4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FA1-4F49-ABEE-EC999338AC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1-4F49-ABEE-EC999338AC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1-4F49-ABEE-EC999338AC4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обучението'!$D$114:$H$114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A1-4F49-ABEE-EC999338AC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CF7-4859-B89C-03D68B6A32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CF7-4859-B89C-03D68B6A325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CF7-4859-B89C-03D68B6A325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CF7-4859-B89C-03D68B6A325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CF7-4859-B89C-03D68B6A325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7-4859-B89C-03D68B6A32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7-4859-B89C-03D68B6A32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F7-4859-B89C-03D68B6A325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обучението'!$D$186:$H$186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F7-4859-B89C-03D68B6A32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86B-4D94-A07C-289E7CC417F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86B-4D94-A07C-289E7CC417F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86B-4D94-A07C-289E7CC417F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86B-4D94-A07C-289E7CC417F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86B-4D94-A07C-289E7CC417F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B-4D94-A07C-289E7CC417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6B-4D94-A07C-289E7CC417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6B-4D94-A07C-289E7CC417F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обучението'!$D$187:$H$187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6B-4D94-A07C-289E7CC417F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955-48E6-BEC2-6929E25DD78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955-48E6-BEC2-6929E25DD78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955-48E6-BEC2-6929E25DD78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955-48E6-BEC2-6929E25DD78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955-48E6-BEC2-6929E25DD78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обучението'!$D$752:$H$752</c:f>
              <c:numCache>
                <c:formatCode>General</c:formatCode>
                <c:ptCount val="5"/>
                <c:pt idx="0">
                  <c:v>9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55-48E6-BEC2-6929E25DD7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7F6-4FDB-A7DD-878CCA43BE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7F6-4FDB-A7DD-878CCA43BE6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7F6-4FDB-A7DD-878CCA43BE6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7F6-4FDB-A7DD-878CCA43BE6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7F6-4FDB-A7DD-878CCA43BE6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6-4FDB-A7DD-878CCA43BE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6-4FDB-A7DD-878CCA43BE6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6-4FDB-A7DD-878CCA43BE6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F6-4FDB-A7DD-878CCA43BE6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обучението'!$D$188:$H$188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F6-4FDB-A7DD-878CCA43BE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749-45D4-9880-F9AEB3221DA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749-45D4-9880-F9AEB3221DA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749-45D4-9880-F9AEB3221DA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749-45D4-9880-F9AEB3221DA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749-45D4-9880-F9AEB3221DA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49-45D4-9880-F9AEB3221D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49-45D4-9880-F9AEB3221D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49-45D4-9880-F9AEB3221DA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обучението'!$D$189:$H$189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49-45D4-9880-F9AEB3221D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1AD-4771-8CD9-B3F674AA6C6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1AD-4771-8CD9-B3F674AA6C6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1AD-4771-8CD9-B3F674AA6C6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1AD-4771-8CD9-B3F674AA6C6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1AD-4771-8CD9-B3F674AA6C6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AD-4771-8CD9-B3F674AA6C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AD-4771-8CD9-B3F674AA6C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AD-4771-8CD9-B3F674AA6C6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обучението'!$D$190:$H$190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AD-4771-8CD9-B3F674AA6C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A00-4399-A084-DCDDD7DA6A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A00-4399-A084-DCDDD7DA6A0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A00-4399-A084-DCDDD7DA6A0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A00-4399-A084-DCDDD7DA6A0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A00-4399-A084-DCDDD7DA6A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0-4399-A084-DCDDD7DA6A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00-4399-A084-DCDDD7DA6A0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обучението'!$D$191:$H$191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00-4399-A084-DCDDD7DA6A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489-401F-917A-BC0CC40370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489-401F-917A-BC0CC403700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489-401F-917A-BC0CC403700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489-401F-917A-BC0CC403700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489-401F-917A-BC0CC403700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89-401F-917A-BC0CC40370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89-401F-917A-BC0CC403700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89-401F-917A-BC0CC403700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89-401F-917A-BC0CC40370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CAE-4FE0-9C39-11800E2A670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CAE-4FE0-9C39-11800E2A670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CAE-4FE0-9C39-11800E2A670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CAE-4FE0-9C39-11800E2A67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CAE-4FE0-9C39-11800E2A670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E-4FE0-9C39-11800E2A6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E-4FE0-9C39-11800E2A6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AE-4FE0-9C39-11800E2A670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обучението'!$D$193:$H$193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AE-4FE0-9C39-11800E2A67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E47-4113-B7A9-E17B3F8EE6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E47-4113-B7A9-E17B3F8EE60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E47-4113-B7A9-E17B3F8EE60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E47-4113-B7A9-E17B3F8EE60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E47-4113-B7A9-E17B3F8EE60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47-4113-B7A9-E17B3F8EE60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47-4113-B7A9-E17B3F8EE6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47-4113-B7A9-E17B3F8EE60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обучението'!$D$194:$H$194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47-4113-B7A9-E17B3F8EE6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605-493B-860C-EBAA1FB7754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605-493B-860C-EBAA1FB7754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605-493B-860C-EBAA1FB7754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605-493B-860C-EBAA1FB775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605-493B-860C-EBAA1FB7754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5-493B-860C-EBAA1FB775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5-493B-860C-EBAA1FB775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05-493B-860C-EBAA1FB7754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обучението'!$D$195:$H$195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05-493B-860C-EBAA1FB775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100-46A7-8156-6E7F0E4299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100-46A7-8156-6E7F0E4299B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100-46A7-8156-6E7F0E4299B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100-46A7-8156-6E7F0E4299B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100-46A7-8156-6E7F0E4299B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00-46A7-8156-6E7F0E4299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0-46A7-8156-6E7F0E4299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00-46A7-8156-6E7F0E4299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обучението'!$D$196:$H$196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00-46A7-8156-6E7F0E4299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F79-4D19-B375-2001832B689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F79-4D19-B375-2001832B689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F79-4D19-B375-2001832B689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F79-4D19-B375-2001832B689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F79-4D19-B375-2001832B689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79-4D19-B375-2001832B68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79-4D19-B375-2001832B68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79-4D19-B375-2001832B689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обучението'!$D$197:$H$197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79-4D19-B375-2001832B689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D0B-4DA8-8F6C-31D9B3E6D66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D0B-4DA8-8F6C-31D9B3E6D66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D0B-4DA8-8F6C-31D9B3E6D66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D0B-4DA8-8F6C-31D9B3E6D66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D0B-4DA8-8F6C-31D9B3E6D66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B-4DA8-8F6C-31D9B3E6D66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обучението'!$D$753:$H$753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0B-4DA8-8F6C-31D9B3E6D6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AF1-4F43-BE9E-C38EB28E24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AF1-4F43-BE9E-C38EB28E244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AF1-4F43-BE9E-C38EB28E244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AF1-4F43-BE9E-C38EB28E244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AF1-4F43-BE9E-C38EB28E24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F1-4F43-BE9E-C38EB28E24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1-4F43-BE9E-C38EB28E24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F1-4F43-BE9E-C38EB28E244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обучението'!$D$198:$H$198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F1-4F43-BE9E-C38EB28E24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6CE-457E-889E-8B7FFA5B65C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6CE-457E-889E-8B7FFA5B65C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6CE-457E-889E-8B7FFA5B65C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6CE-457E-889E-8B7FFA5B65C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6CE-457E-889E-8B7FFA5B65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E-457E-889E-8B7FFA5B65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E-457E-889E-8B7FFA5B65C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E-457E-889E-8B7FFA5B65C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обучението'!$D$199:$H$199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CE-457E-889E-8B7FFA5B65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18501901095938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C22-4EDE-A49B-CB7ACC52E35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C22-4EDE-A49B-CB7ACC52E35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C22-4EDE-A49B-CB7ACC52E35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C22-4EDE-A49B-CB7ACC52E35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C22-4EDE-A49B-CB7ACC52E35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2-4EDE-A49B-CB7ACC52E3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2-4EDE-A49B-CB7ACC52E35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обучението'!$D$200:$H$200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22-4EDE-A49B-CB7ACC52E35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16A-4837-AB4B-B9D409CFAF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16A-4837-AB4B-B9D409CFAF0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16A-4837-AB4B-B9D409CFAF0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16A-4837-AB4B-B9D409CFAF0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16A-4837-AB4B-B9D409CFAF0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6A-4837-AB4B-B9D409CFAF0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6A-4837-AB4B-B9D409CFAF0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6A-4837-AB4B-B9D409CFAF0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обучението'!$D$201:$H$201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6A-4837-AB4B-B9D409CFAF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A6A-4B6A-85EC-8072BAA9D5C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A6A-4B6A-85EC-8072BAA9D5C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A6A-4B6A-85EC-8072BAA9D5C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A6A-4B6A-85EC-8072BAA9D5C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A6A-4B6A-85EC-8072BAA9D5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A-4B6A-85EC-8072BAA9D5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A-4B6A-85EC-8072BAA9D5C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6A-4B6A-85EC-8072BAA9D5C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обучението'!$D$202:$H$202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6A-4B6A-85EC-8072BAA9D5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3CD-4719-B8DB-EABE3F39C0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3CD-4719-B8DB-EABE3F39C0B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3CD-4719-B8DB-EABE3F39C0B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3CD-4719-B8DB-EABE3F39C0B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3CD-4719-B8DB-EABE3F39C0B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CD-4719-B8DB-EABE3F39C0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CD-4719-B8DB-EABE3F39C0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CD-4719-B8DB-EABE3F39C0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обучението'!$D$203:$H$203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CD-4719-B8DB-EABE3F39C0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19. </a:t>
            </a:r>
            <a:r>
              <a:rPr lang="bg-BG" sz="14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A57-41BD-BFCA-725FA7ED8BD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A57-41BD-BFCA-725FA7ED8BD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A57-41BD-BFCA-725FA7ED8BD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A57-41BD-BFCA-725FA7ED8BD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A57-41BD-BFCA-725FA7ED8BD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57-41BD-BFCA-725FA7ED8B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57-41BD-BFCA-725FA7ED8B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7-41BD-BFCA-725FA7ED8BD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обучението'!$D$204:$H$204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7-41BD-BFCA-725FA7ED8B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21.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61E-4FFF-8632-FE6671D2D7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61E-4FFF-8632-FE6671D2D7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61E-4FFF-8632-FE6671D2D70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61E-4FFF-8632-FE6671D2D7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61E-4FFF-8632-FE6671D2D70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E-4FFF-8632-FE6671D2D7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E-4FFF-8632-FE6671D2D7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1E-4FFF-8632-FE6671D2D70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обучението'!$D$206:$H$206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1E-4FFF-8632-FE6671D2D7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1. Лекциите и семинарните занятия са съдържателни и информативни.</a:t>
            </a:r>
            <a:endParaRPr lang="en-US" sz="1400" b="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0322092262794165"/>
          <c:y val="2.1651750069473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443295189634317E-2"/>
          <c:y val="0.267072761738116"/>
          <c:w val="0.82293632215717638"/>
          <c:h val="0.6519360600758237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174-4088-BBB0-56A6457BCDB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174-4088-BBB0-56A6457BCDB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174-4088-BBB0-56A6457BCDB0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174-4088-BBB0-56A6457BCDB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174-4088-BBB0-56A6457BCDB0}"/>
              </c:ext>
            </c:extLst>
          </c:dPt>
          <c:dLbls>
            <c:dLbl>
              <c:idx val="0"/>
              <c:layout>
                <c:manualLayout>
                  <c:x val="-1.9270071220638379E-2"/>
                  <c:y val="4.88038424605636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74-4088-BBB0-56A6457BCDB0}"/>
                </c:ext>
              </c:extLst>
            </c:dLbl>
            <c:dLbl>
              <c:idx val="1"/>
              <c:layout>
                <c:manualLayout>
                  <c:x val="-3.76642301130658E-2"/>
                  <c:y val="-3.7320585411019236E-2"/>
                </c:manualLayout>
              </c:layout>
              <c:spPr>
                <a:solidFill>
                  <a:sysClr val="window" lastClr="FFFFFF">
                    <a:alpha val="75000"/>
                  </a:sysClr>
                </a:solidFill>
                <a:ln w="9525"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3.8822089653695983E-2"/>
                      <c:h val="5.7765303926550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174-4088-BBB0-56A6457BCDB0}"/>
                </c:ext>
              </c:extLst>
            </c:dLbl>
            <c:dLbl>
              <c:idx val="2"/>
              <c:layout>
                <c:manualLayout>
                  <c:x val="5.605838900549328E-2"/>
                  <c:y val="-1.14832570495443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74-4088-BBB0-56A6457BCDB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диаграми'!$D$3585:$H$3585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147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74-4088-BBB0-56A6457BCD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2. Лекциите и семинарните занятия са ясно структурирани.</a:t>
            </a:r>
            <a:endParaRPr lang="en-US" sz="1400" b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79682964825735"/>
          <c:y val="0.25558289588801397"/>
          <c:w val="0.77722127455192846"/>
          <c:h val="0.646741761446485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924-4FB8-9AEA-05C96111E35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924-4FB8-9AEA-05C96111E35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924-4FB8-9AEA-05C96111E35D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924-4FB8-9AEA-05C96111E35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924-4FB8-9AEA-05C96111E35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4-4FB8-9AEA-05C96111E35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диаграми'!$D$3586:$H$3586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3</c:v>
                </c:pt>
                <c:pt idx="3">
                  <c:v>141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24-4FB8-9AEA-05C96111E35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245-4225-B855-FCA55EAD63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245-4225-B855-FCA55EAD63F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245-4225-B855-FCA55EAD63F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245-4225-B855-FCA55EAD63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245-4225-B855-FCA55EAD63F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45-4225-B855-FCA55EAD63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45-4225-B855-FCA55EAD63F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обучението'!$D$754:$H$754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45-4225-B855-FCA55EAD63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3. Използват се разнообразни аудио-визуални материали и мултимедийни средства.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683609222135196E-2"/>
          <c:y val="0.26096894138232724"/>
          <c:w val="0.80877596761477111"/>
          <c:h val="0.639874234470691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D26-43FB-A6E2-068F93F1026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D26-43FB-A6E2-068F93F1026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D26-43FB-A6E2-068F93F1026A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D26-43FB-A6E2-068F93F1026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D26-43FB-A6E2-068F93F1026A}"/>
              </c:ext>
            </c:extLst>
          </c:dPt>
          <c:dLbls>
            <c:dLbl>
              <c:idx val="1"/>
              <c:layout>
                <c:manualLayout>
                  <c:x val="-4.5188563704359766E-2"/>
                  <c:y val="3.53752397226735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26-43FB-A6E2-068F93F1026A}"/>
                </c:ext>
              </c:extLst>
            </c:dLbl>
            <c:dLbl>
              <c:idx val="2"/>
              <c:layout>
                <c:manualLayout>
                  <c:x val="-4.9946722187028579E-2"/>
                  <c:y val="6.42763925342664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26-43FB-A6E2-068F93F1026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диаграми'!$D$3587:$H$3587</c:f>
              <c:numCache>
                <c:formatCode>General</c:formatCode>
                <c:ptCount val="5"/>
                <c:pt idx="0">
                  <c:v>25</c:v>
                </c:pt>
                <c:pt idx="1">
                  <c:v>4</c:v>
                </c:pt>
                <c:pt idx="2">
                  <c:v>3</c:v>
                </c:pt>
                <c:pt idx="3">
                  <c:v>108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6-43FB-A6E2-068F93F1026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4. Темите и материалите, използвани в преподаването на дисциплината бяха интересни, актуални и ангажиращи.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69520857560023E-2"/>
          <c:y val="0.28539041994750658"/>
          <c:w val="0.84203232107307169"/>
          <c:h val="0.602516404199475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504-4C80-8F51-87C60849AF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504-4C80-8F51-87C60849AF2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504-4C80-8F51-87C60849AF26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504-4C80-8F51-87C60849AF2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504-4C80-8F51-87C60849AF2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4-4C80-8F51-87C60849AF26}"/>
                </c:ext>
              </c:extLst>
            </c:dLbl>
            <c:dLbl>
              <c:idx val="2"/>
              <c:layout>
                <c:manualLayout>
                  <c:x val="-3.0923410134714679E-2"/>
                  <c:y val="7.05278821149213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04-4C80-8F51-87C60849AF2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диаграми'!$D$3588:$H$3588</c:f>
              <c:numCache>
                <c:formatCode>General</c:formatCode>
                <c:ptCount val="5"/>
                <c:pt idx="0">
                  <c:v>25</c:v>
                </c:pt>
                <c:pt idx="1">
                  <c:v>1</c:v>
                </c:pt>
                <c:pt idx="2">
                  <c:v>2</c:v>
                </c:pt>
                <c:pt idx="3">
                  <c:v>123</c:v>
                </c:pt>
                <c:pt idx="4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04-4C80-8F51-87C60849AF2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 i="0">
                <a:latin typeface="Book Antiqua" panose="02040602050305030304" pitchFamily="18" charset="0"/>
              </a:rPr>
              <a:t>5. Времето се използва рационално и информацията е актуална.</a:t>
            </a:r>
            <a:endParaRPr lang="en-US" sz="1400" b="0" i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F88-40AE-ADE3-837337185E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F88-40AE-ADE3-837337185EF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F88-40AE-ADE3-837337185EFD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F88-40AE-ADE3-837337185E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F88-40AE-ADE3-837337185EFD}"/>
              </c:ext>
            </c:extLst>
          </c:dPt>
          <c:dLbls>
            <c:dLbl>
              <c:idx val="1"/>
              <c:layout>
                <c:manualLayout>
                  <c:x val="1.1022168065477483E-3"/>
                  <c:y val="0.129168489355497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88-40AE-ADE3-837337185EFD}"/>
                </c:ext>
              </c:extLst>
            </c:dLbl>
            <c:dLbl>
              <c:idx val="2"/>
              <c:layout>
                <c:manualLayout>
                  <c:x val="-2.8639331160493078E-2"/>
                  <c:y val="7.55398502016516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88-40AE-ADE3-837337185EF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диаграми'!$D$3589:$H$3589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140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88-40AE-ADE3-837337185E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600" b="0">
                <a:latin typeface="Book Antiqua" panose="02040602050305030304" pitchFamily="18" charset="0"/>
              </a:rPr>
              <a:t>6. Обучителните материали са достатъчни.</a:t>
            </a:r>
            <a:endParaRPr lang="en-US" sz="1600" b="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3229155730533684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7CD-45FE-B24E-7FCF103FA6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7CD-45FE-B24E-7FCF103FA6A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7CD-45FE-B24E-7FCF103FA6AB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7CD-45FE-B24E-7FCF103FA6A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7CD-45FE-B24E-7FCF103FA6AB}"/>
              </c:ext>
            </c:extLst>
          </c:dPt>
          <c:dLbls>
            <c:dLbl>
              <c:idx val="1"/>
              <c:layout>
                <c:manualLayout>
                  <c:x val="-2.7927345454159432E-2"/>
                  <c:y val="4.97870814928621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D-45FE-B24E-7FCF103FA6AB}"/>
                </c:ext>
              </c:extLst>
            </c:dLbl>
            <c:dLbl>
              <c:idx val="2"/>
              <c:layout>
                <c:manualLayout>
                  <c:x val="-2.5578369229755357E-2"/>
                  <c:y val="0.123119027562848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D-45FE-B24E-7FCF103FA6A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диаграми'!$D$3590:$H$3590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146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CD-45FE-B24E-7FCF103FA6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 b="0">
                <a:latin typeface="Book Antiqua" panose="02040602050305030304" pitchFamily="18" charset="0"/>
              </a:rPr>
              <a:t>7. 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8314873947726"/>
          <c:y val="0.25437977829128539"/>
          <c:w val="0.78383370252104545"/>
          <c:h val="0.6200656680305373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87-4D5E-9B53-AE1B04A07E0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87-4D5E-9B53-AE1B04A07E0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87-4D5E-9B53-AE1B04A07E04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87-4D5E-9B53-AE1B04A07E0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87-4D5E-9B53-AE1B04A07E0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7-4D5E-9B53-AE1B04A07E04}"/>
                </c:ext>
              </c:extLst>
            </c:dLbl>
            <c:dLbl>
              <c:idx val="2"/>
              <c:layout>
                <c:manualLayout>
                  <c:x val="-2.4437809653560183E-2"/>
                  <c:y val="6.0267076371551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87-4D5E-9B53-AE1B04A07E0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диаграми'!$D$3591:$H$3591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3</c:v>
                </c:pt>
                <c:pt idx="3">
                  <c:v>140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87-4D5E-9B53-AE1B04A07E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 b="0">
                <a:latin typeface="Book Antiqua" panose="02040602050305030304" pitchFamily="18" charset="0"/>
              </a:rPr>
              <a:t>8. 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05543249298485E-2"/>
          <c:y val="0.32262739048690148"/>
          <c:w val="0.82540414434392129"/>
          <c:h val="0.603905090890970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978-4F63-8F92-C9C48499C48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978-4F63-8F92-C9C48499C48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978-4F63-8F92-C9C48499C48E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978-4F63-8F92-C9C48499C48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978-4F63-8F92-C9C48499C48E}"/>
              </c:ext>
            </c:extLst>
          </c:dPt>
          <c:dLbls>
            <c:dLbl>
              <c:idx val="2"/>
              <c:layout>
                <c:manualLayout>
                  <c:x val="-2.9012022259062294E-2"/>
                  <c:y val="0.15176938860059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8-4F63-8F92-C9C48499C48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диаграми'!$D$3592:$H$3592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140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78-4F63-8F92-C9C48499C4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9. В семинарните занятия бяха осигурени достатъчно възможности да упражня значенията и превода на термините.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683609222135196E-2"/>
          <c:y val="0.27902074831874346"/>
          <c:w val="0.82540414434392129"/>
          <c:h val="0.644080656665756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D92-471C-B7CD-FD65D95DBF2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D92-471C-B7CD-FD65D95DBF2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D92-471C-B7CD-FD65D95DBF2B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D92-471C-B7CD-FD65D95DBF2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D92-471C-B7CD-FD65D95DBF2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2-471C-B7CD-FD65D95DBF2B}"/>
                </c:ext>
              </c:extLst>
            </c:dLbl>
            <c:dLbl>
              <c:idx val="2"/>
              <c:layout>
                <c:manualLayout>
                  <c:x val="-2.6484306649168982E-2"/>
                  <c:y val="8.1450872988702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2-471C-B7CD-FD65D95DBF2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диаграми'!$D$3594:$H$3594</c:f>
              <c:numCache>
                <c:formatCode>General</c:formatCode>
                <c:ptCount val="5"/>
                <c:pt idx="0">
                  <c:v>11</c:v>
                </c:pt>
                <c:pt idx="1">
                  <c:v>0</c:v>
                </c:pt>
                <c:pt idx="2">
                  <c:v>2</c:v>
                </c:pt>
                <c:pt idx="3">
                  <c:v>143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92-471C-B7CD-FD65D95DBF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 b="0">
                <a:latin typeface="Book Antiqua" panose="02040602050305030304" pitchFamily="18" charset="0"/>
              </a:rPr>
              <a:t>10. 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693949678601"/>
          <c:y val="0.32106653680802122"/>
          <c:w val="0.76613582339916153"/>
          <c:h val="0.605013609719047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93E-49DD-88BB-D59A106315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93E-49DD-88BB-D59A1063152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93E-49DD-88BB-D59A1063152E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93E-49DD-88BB-D59A1063152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93E-49DD-88BB-D59A1063152E}"/>
              </c:ext>
            </c:extLst>
          </c:dPt>
          <c:dLbls>
            <c:dLbl>
              <c:idx val="0"/>
              <c:layout>
                <c:manualLayout>
                  <c:x val="-4.2696444341542752E-2"/>
                  <c:y val="6.9722826896729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3E-49DD-88BB-D59A1063152E}"/>
                </c:ext>
              </c:extLst>
            </c:dLbl>
            <c:dLbl>
              <c:idx val="2"/>
              <c:layout>
                <c:manualLayout>
                  <c:x val="-2.3952648539044465E-2"/>
                  <c:y val="0.110591959181745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3E-49DD-88BB-D59A1063152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диаграми'!$D$3595:$H$3595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2</c:v>
                </c:pt>
                <c:pt idx="3">
                  <c:v>138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3E-49DD-88BB-D59A106315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11. Съдържанието на тестовите задачи отразява учебното съдържание.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140883645751756E-2"/>
          <c:y val="0.24024806393115553"/>
          <c:w val="0.91685911635424822"/>
          <c:h val="0.693316519546027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DC1-4CBE-A056-F846BC095CF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DC1-4CBE-A056-F846BC095CF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DC1-4CBE-A056-F846BC095CFF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DC1-4CBE-A056-F846BC095CF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DC1-4CBE-A056-F846BC095CF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1-4CBE-A056-F846BC095CFF}"/>
                </c:ext>
              </c:extLst>
            </c:dLbl>
            <c:dLbl>
              <c:idx val="2"/>
              <c:layout>
                <c:manualLayout>
                  <c:x val="-2.6958934820647547E-2"/>
                  <c:y val="6.87239529841378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C1-4CBE-A056-F846BC095CF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диаграми'!$D$3596:$H$3596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2</c:v>
                </c:pt>
                <c:pt idx="3">
                  <c:v>145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C1-4CBE-A056-F846BC095C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12. Работната атмосферата е добра и мога да се концентрирам. 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13167399259324E-2"/>
          <c:y val="0.22776782437102747"/>
          <c:w val="0.90854502798967318"/>
          <c:h val="0.705217846357355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A52-478A-B2D2-AEBE2CCE660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A52-478A-B2D2-AEBE2CCE660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A52-478A-B2D2-AEBE2CCE6600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A52-478A-B2D2-AEBE2CCE660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A52-478A-B2D2-AEBE2CCE6600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диаграми'!$D$3597:$H$3597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137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52-478A-B2D2-AEBE2CCE660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9D3-486A-8253-6CDEBFE9CC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9D3-486A-8253-6CDEBFE9CCF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9D3-486A-8253-6CDEBFE9CCF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9D3-486A-8253-6CDEBFE9CC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9D3-486A-8253-6CDEBFE9CCF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обучението'!$D$755:$H$755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D3-486A-8253-6CDEBFE9CC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13.</a:t>
            </a:r>
            <a:r>
              <a:rPr lang="bg-BG" sz="1400" b="0" baseline="0">
                <a:latin typeface="Book Antiqua" panose="02040602050305030304" pitchFamily="18" charset="0"/>
              </a:rPr>
              <a:t> Занятията започват и свършват навреме.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88434841746308E-2"/>
          <c:y val="0.19964379195027415"/>
          <c:w val="0.93864544334815814"/>
          <c:h val="0.663265961783891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C7A-4978-AC44-A04E7EA78B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C7A-4978-AC44-A04E7EA78B5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C7A-4978-AC44-A04E7EA78B5A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C7A-4978-AC44-A04E7EA78B5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C7A-4978-AC44-A04E7EA78B5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диаграми'!$D$3598:$H$3598</c:f>
              <c:numCache>
                <c:formatCode>General</c:formatCode>
                <c:ptCount val="5"/>
                <c:pt idx="0">
                  <c:v>18</c:v>
                </c:pt>
                <c:pt idx="1">
                  <c:v>8</c:v>
                </c:pt>
                <c:pt idx="2">
                  <c:v>2</c:v>
                </c:pt>
                <c:pt idx="3">
                  <c:v>118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7A-4978-AC44-A04E7EA78B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14. Преподавателят винаги е добре подготвен.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570441822875878E-2"/>
          <c:y val="0.20892547208774745"/>
          <c:w val="0.91963047914244"/>
          <c:h val="0.625427569148086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114-4869-8C88-BCCFEBC430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114-4869-8C88-BCCFEBC430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114-4869-8C88-BCCFEBC43093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114-4869-8C88-BCCFEBC430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114-4869-8C88-BCCFEBC4309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4-4869-8C88-BCCFEBC43093}"/>
                </c:ext>
              </c:extLst>
            </c:dLbl>
            <c:dLbl>
              <c:idx val="2"/>
              <c:layout>
                <c:manualLayout>
                  <c:x val="-1.0561433727034247E-2"/>
                  <c:y val="9.95234862883518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14-4869-8C88-BCCFEBC4309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диаграми'!$D$3599:$H$3599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161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14-4869-8C88-BCCFEBC430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15. Преподавателят се отнася с уважение и добронамереност към студентите.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484990670108975E-2"/>
          <c:y val="0.22979638115935183"/>
          <c:w val="0.93903001865978208"/>
          <c:h val="0.595534776557122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B7C-43E1-B866-D89C11236D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B7C-43E1-B866-D89C11236D5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B7C-43E1-B866-D89C11236D55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B7C-43E1-B866-D89C11236D5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B7C-43E1-B866-D89C11236D5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7C-43E1-B866-D89C11236D55}"/>
                </c:ext>
              </c:extLst>
            </c:dLbl>
            <c:dLbl>
              <c:idx val="2"/>
              <c:layout>
                <c:manualLayout>
                  <c:x val="-2.7092935372607221E-2"/>
                  <c:y val="8.09217802023112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7C-43E1-B866-D89C11236D5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диаграми'!$D$3600:$H$3600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151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7C-43E1-B866-D89C11236D5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16. Преподавателят отговаря на поставените въпроси изчерпателно и стимулира активното участие на студентите. 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969855865131076E-2"/>
          <c:y val="0.34328340776666422"/>
          <c:w val="0.82811789770092548"/>
          <c:h val="0.540697682906710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2BF-41C0-97D2-D1D281CFE8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2BF-41C0-97D2-D1D281CFE82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2BF-41C0-97D2-D1D281CFE827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2BF-41C0-97D2-D1D281CFE82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2BF-41C0-97D2-D1D281CFE82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F-41C0-97D2-D1D281CFE827}"/>
                </c:ext>
              </c:extLst>
            </c:dLbl>
            <c:dLbl>
              <c:idx val="2"/>
              <c:layout>
                <c:manualLayout>
                  <c:x val="-1.5903587967734462E-2"/>
                  <c:y val="7.58906443884057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F-41C0-97D2-D1D281CFE82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диаграми'!$D$3601:$H$3601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151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F-41C0-97D2-D1D281CFE8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17. Преподавателят е загрижен за успеваемостта на студентите.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A49-4F89-9035-401792F4F4D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A49-4F89-9035-401792F4F4D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A49-4F89-9035-401792F4F4D0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A49-4F89-9035-401792F4F4D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A49-4F89-9035-401792F4F4D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9-4F89-9035-401792F4F4D0}"/>
                </c:ext>
              </c:extLst>
            </c:dLbl>
            <c:dLbl>
              <c:idx val="2"/>
              <c:layout>
                <c:manualLayout>
                  <c:x val="-3.2625218722659666E-2"/>
                  <c:y val="0.129426308539632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49-4F89-9035-401792F4F4D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диаграми'!$D$3603:$H$3603</c:f>
              <c:numCache>
                <c:formatCode>General</c:formatCode>
                <c:ptCount val="5"/>
                <c:pt idx="0">
                  <c:v>15</c:v>
                </c:pt>
                <c:pt idx="1">
                  <c:v>1</c:v>
                </c:pt>
                <c:pt idx="2">
                  <c:v>1</c:v>
                </c:pt>
                <c:pt idx="3">
                  <c:v>146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49-4F89-9035-401792F4F4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b="0">
                <a:latin typeface="Book Antiqua" panose="02040602050305030304" pitchFamily="18" charset="0"/>
              </a:rPr>
              <a:t>18. Преподавателят предоставя възможност за  изразяване на мнение.</a:t>
            </a:r>
            <a:endParaRPr lang="en-US" sz="1400" b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655892975642778E-2"/>
          <c:y val="0.25083176318515182"/>
          <c:w val="0.89745957683690614"/>
          <c:h val="0.669341891141162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73-43CC-8285-51A68CA6F0B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73-43CC-8285-51A68CA6F0B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73-43CC-8285-51A68CA6F0B7}"/>
              </c:ext>
            </c:extLst>
          </c:dPt>
          <c:dPt>
            <c:idx val="3"/>
            <c:bubble3D val="0"/>
            <c:spPr>
              <a:solidFill>
                <a:srgbClr val="ED951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73-43CC-8285-51A68CA6F0B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73-43CC-8285-51A68CA6F0B7}"/>
              </c:ext>
            </c:extLst>
          </c:dPt>
          <c:dLbls>
            <c:dLbl>
              <c:idx val="1"/>
              <c:layout>
                <c:manualLayout>
                  <c:x val="-3.4903339312581556E-2"/>
                  <c:y val="5.74773522340098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73-43CC-8285-51A68CA6F0B7}"/>
                </c:ext>
              </c:extLst>
            </c:dLbl>
            <c:dLbl>
              <c:idx val="2"/>
              <c:layout>
                <c:manualLayout>
                  <c:x val="-2.9555343623148985E-2"/>
                  <c:y val="7.42178971478058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73-43CC-8285-51A68CA6F0B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диаграми'!$D$1:$H$1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диаграми'!$D$3604:$H$3604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134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73-43CC-8285-51A68CA6F0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Добри </a:t>
            </a:r>
            <a:r>
              <a:rPr lang="bg-BG" sz="1400" dirty="0" smtClean="0">
                <a:latin typeface="Book Antiqua" panose="02040602050305030304" pitchFamily="18" charset="0"/>
              </a:rPr>
              <a:t>практики</a:t>
            </a:r>
            <a:endParaRPr lang="en-US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91503358921435"/>
          <c:y val="9.8270642922339585E-2"/>
          <c:w val="0.59211175274627581"/>
          <c:h val="0.419260832599918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407-4B2B-925A-95C388BBAF2F}"/>
              </c:ext>
            </c:extLst>
          </c:dPt>
          <c:dPt>
            <c:idx val="1"/>
            <c:bubble3D val="0"/>
            <c:spPr>
              <a:solidFill>
                <a:schemeClr val="accent4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407-4B2B-925A-95C388BBAF2F}"/>
              </c:ext>
            </c:extLst>
          </c:dPt>
          <c:dPt>
            <c:idx val="2"/>
            <c:bubble3D val="0"/>
            <c:spPr>
              <a:solidFill>
                <a:schemeClr val="accent4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407-4B2B-925A-95C388BBAF2F}"/>
              </c:ext>
            </c:extLst>
          </c:dPt>
          <c:dPt>
            <c:idx val="3"/>
            <c:bubble3D val="0"/>
            <c:spPr>
              <a:solidFill>
                <a:schemeClr val="accent4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407-4B2B-925A-95C388BBAF2F}"/>
              </c:ext>
            </c:extLst>
          </c:dPt>
          <c:dPt>
            <c:idx val="4"/>
            <c:bubble3D val="0"/>
            <c:spPr>
              <a:solidFill>
                <a:schemeClr val="accent4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407-4B2B-925A-95C388BBAF2F}"/>
              </c:ext>
            </c:extLst>
          </c:dPt>
          <c:dPt>
            <c:idx val="5"/>
            <c:bubble3D val="0"/>
            <c:spPr>
              <a:solidFill>
                <a:schemeClr val="accent4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6407-4B2B-925A-95C388BBAF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'2. Лат. ез. смед. термини М'!$A$2:$A$7</c:f>
              <c:strCache>
                <c:ptCount val="6"/>
                <c:pt idx="0">
                  <c:v>Ангажираност на преподавателя в учебния процес</c:v>
                </c:pt>
                <c:pt idx="1">
                  <c:v>Иновативни методи на обучение</c:v>
                </c:pt>
                <c:pt idx="2">
                  <c:v>Добро обясняване на материала</c:v>
                </c:pt>
                <c:pt idx="3">
                  <c:v>Добре структурирани семинари</c:v>
                </c:pt>
                <c:pt idx="4">
                  <c:v>Добра подготовка за изпита</c:v>
                </c:pt>
                <c:pt idx="5">
                  <c:v>Добра учебна атмосфера</c:v>
                </c:pt>
              </c:strCache>
            </c:strRef>
          </c:cat>
          <c:val>
            <c:numRef>
              <c:f>'2. Лат. ез. смед. термини М'!$B$2:$B$7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07-4B2B-925A-95C388BBAF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238647988475757E-2"/>
          <c:y val="0.53899671578765329"/>
          <c:w val="0.79633382220923188"/>
          <c:h val="0.3825775167934515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338717041908923"/>
          <c:w val="1"/>
          <c:h val="0.59776038688834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BD8-4BBA-9D68-E9F4C6734C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BD8-4BBA-9D68-E9F4C6734C3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BD8-4BBA-9D68-E9F4C6734C3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BD8-4BBA-9D68-E9F4C6734C30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BD8-4BBA-9D68-E9F4C6734C30}"/>
              </c:ext>
            </c:extLst>
          </c:dPt>
          <c:dLbls>
            <c:dLbl>
              <c:idx val="1"/>
              <c:layout>
                <c:manualLayout>
                  <c:x val="-6.0696120591698106E-2"/>
                  <c:y val="3.5333792824968499E-2"/>
                </c:manualLayout>
              </c:layout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D8-4BBA-9D68-E9F4C6734C3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T'!$D$2498:$H$2498</c:f>
              <c:numCache>
                <c:formatCode>General</c:formatCode>
                <c:ptCount val="5"/>
                <c:pt idx="0">
                  <c:v>17</c:v>
                </c:pt>
                <c:pt idx="1">
                  <c:v>4</c:v>
                </c:pt>
                <c:pt idx="2">
                  <c:v>1</c:v>
                </c:pt>
                <c:pt idx="3">
                  <c:v>43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D8-4BBA-9D68-E9F4C6734C3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2. 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0320158754538"/>
          <c:y val="0.26850771274640833"/>
          <c:w val="0.79881360482180797"/>
          <c:h val="0.6302125445418753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567-4ECD-BB13-D2830BFD717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567-4ECD-BB13-D2830BFD717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567-4ECD-BB13-D2830BFD717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567-4ECD-BB13-D2830BFD717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567-4ECD-BB13-D2830BFD717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67-4ECD-BB13-D2830BFD717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T'!$D$2499:$H$2499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46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67-4ECD-BB13-D2830BFD71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A variety of audio-visual aids and media (audio/video, movies, Blackboard) are used.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4B-4499-87EF-BCB0FA24B1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4B-4499-87EF-BCB0FA24B18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4B-4499-87EF-BCB0FA24B18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4B-4499-87EF-BCB0FA24B18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4B-4499-87EF-BCB0FA24B18B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T'!$D$2500:$H$2500</c:f>
              <c:numCache>
                <c:formatCode>General</c:formatCode>
                <c:ptCount val="5"/>
                <c:pt idx="0">
                  <c:v>21</c:v>
                </c:pt>
                <c:pt idx="1">
                  <c:v>26</c:v>
                </c:pt>
                <c:pt idx="2">
                  <c:v>11</c:v>
                </c:pt>
                <c:pt idx="3">
                  <c:v>29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4B-4499-87EF-BCB0FA24B1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75E-4773-A985-6ED9C3F94AD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75E-4773-A985-6ED9C3F94AD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75E-4773-A985-6ED9C3F94AD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75E-4773-A985-6ED9C3F94AD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75E-4773-A985-6ED9C3F94AD4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обучението'!$D$756:$H$756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5E-4773-A985-6ED9C3F94AD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The topics and the resources used in the foreign language module were up-to-date, engaging and interesting.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51757033738084E-2"/>
          <c:y val="0.27263367364595953"/>
          <c:w val="0.94548242966261919"/>
          <c:h val="0.619088510122858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E73-4684-BE4A-860A72D6A9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E73-4684-BE4A-860A72D6A9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E73-4684-BE4A-860A72D6A90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E73-4684-BE4A-860A72D6A9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E73-4684-BE4A-860A72D6A90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T'!$D$2501:$H$2501</c:f>
              <c:numCache>
                <c:formatCode>General</c:formatCode>
                <c:ptCount val="5"/>
                <c:pt idx="0">
                  <c:v>17</c:v>
                </c:pt>
                <c:pt idx="1">
                  <c:v>8</c:v>
                </c:pt>
                <c:pt idx="2">
                  <c:v>1</c:v>
                </c:pt>
                <c:pt idx="3">
                  <c:v>34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73-4684-BE4A-860A72D6A9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317471185666995E-3"/>
          <c:y val="0.86833040606766276"/>
          <c:w val="0.97202327969873326"/>
          <c:h val="0.1283279063801235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5. Lecture/seminar time is used properly, current issues are discussed.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54933580676833E-2"/>
          <c:y val="0.23693004845128915"/>
          <c:w val="0.93937914612251094"/>
          <c:h val="0.6035347090038645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BFD-4E6C-96D4-F9C7E836F6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BFD-4E6C-96D4-F9C7E836F60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BFD-4E6C-96D4-F9C7E836F60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BFD-4E6C-96D4-F9C7E836F60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BFD-4E6C-96D4-F9C7E836F60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T'!$D$2502:$H$2502</c:f>
              <c:numCache>
                <c:formatCode>General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1</c:v>
                </c:pt>
                <c:pt idx="3">
                  <c:v>44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FD-4E6C-96D4-F9C7E836F6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6. Instructional materials are sufficient</a:t>
            </a:r>
            <a:r>
              <a:rPr lang="en-US" sz="1400">
                <a:latin typeface="Book Antiqua" panose="02040602050305030304" pitchFamily="18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98F-4297-85D4-8423702581E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98F-4297-85D4-8423702581E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98F-4297-85D4-8423702581E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98F-4297-85D4-8423702581E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98F-4297-85D4-8423702581EB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T'!$D$2503:$H$2503</c:f>
              <c:numCache>
                <c:formatCode>General</c:formatCode>
                <c:ptCount val="5"/>
                <c:pt idx="0">
                  <c:v>15</c:v>
                </c:pt>
                <c:pt idx="1">
                  <c:v>4</c:v>
                </c:pt>
                <c:pt idx="2">
                  <c:v>2</c:v>
                </c:pt>
                <c:pt idx="3">
                  <c:v>44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8F-4297-85D4-8423702581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</a:t>
            </a:r>
            <a:r>
              <a:rPr lang="en-US" sz="1400" baseline="0">
                <a:latin typeface="Book Antiqua" panose="02040602050305030304" pitchFamily="18" charset="0"/>
              </a:rPr>
              <a:t> I was provided with sufficient opportunities to practise the spelling of terms.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96423721569183E-2"/>
          <c:y val="0.24468426083220601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64B-4E99-AA9F-CCB30E58FC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64B-4E99-AA9F-CCB30E58FC6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64B-4E99-AA9F-CCB30E58FC6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64B-4E99-AA9F-CCB30E58FC6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64B-4E99-AA9F-CCB30E58FC6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B-4E99-AA9F-CCB30E58FC6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T'!$D$2504:$H$2504</c:f>
              <c:numCache>
                <c:formatCode>General</c:formatCode>
                <c:ptCount val="5"/>
                <c:pt idx="0">
                  <c:v>13</c:v>
                </c:pt>
                <c:pt idx="1">
                  <c:v>7</c:v>
                </c:pt>
                <c:pt idx="2">
                  <c:v>0</c:v>
                </c:pt>
                <c:pt idx="3">
                  <c:v>51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4B-4E99-AA9F-CCB30E58FC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I was provided with sufficient opportunities to practise the vocabulary and the grammatical features of the terms.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00234125464401"/>
          <c:w val="1"/>
          <c:h val="0.596722745990560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A62-4C7B-BFBE-903F0F623E2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A62-4C7B-BFBE-903F0F623E2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A62-4C7B-BFBE-903F0F623E2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A62-4C7B-BFBE-903F0F623E2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A62-4C7B-BFBE-903F0F623E2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T'!$D$2505:$H$2505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1</c:v>
                </c:pt>
                <c:pt idx="3">
                  <c:v>49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62-4C7B-BFBE-903F0F623E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9. </a:t>
            </a:r>
            <a:r>
              <a:rPr lang="en-US" sz="1400">
                <a:latin typeface="Book Antiqua" panose="02040602050305030304" pitchFamily="18" charset="0"/>
              </a:rPr>
              <a:t>I was provided with sufficient opportunities to practise the terminological meanings and translation of terms.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415330605757916"/>
          <c:w val="1"/>
          <c:h val="0.5562678182830345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1A6-4027-A2BB-F5C431889C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1A6-4027-A2BB-F5C431889C4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1A6-4027-A2BB-F5C431889C4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1A6-4027-A2BB-F5C431889C4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1A6-4027-A2BB-F5C431889C4B}"/>
              </c:ext>
            </c:extLst>
          </c:dPt>
          <c:dLbls>
            <c:dLbl>
              <c:idx val="1"/>
              <c:layout>
                <c:manualLayout>
                  <c:x val="-8.0550700689209526E-2"/>
                  <c:y val="0.104573647946081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6-4027-A2BB-F5C431889C4B}"/>
                </c:ext>
              </c:extLst>
            </c:dLbl>
            <c:dLbl>
              <c:idx val="2"/>
              <c:layout>
                <c:manualLayout>
                  <c:x val="-3.8527598460031641E-2"/>
                  <c:y val="8.16499546141882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6-4027-A2BB-F5C431889C4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T'!$D$2506:$H$2506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0</c:v>
                </c:pt>
                <c:pt idx="3">
                  <c:v>44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6-4027-A2BB-F5C431889C4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baseline="0">
                <a:latin typeface="Book Antiqua" panose="02040602050305030304" pitchFamily="18" charset="0"/>
              </a:rPr>
              <a:t>10. </a:t>
            </a:r>
            <a:r>
              <a:rPr lang="en-US" sz="1400" baseline="0">
                <a:latin typeface="Book Antiqua" panose="02040602050305030304" pitchFamily="18" charset="0"/>
              </a:rPr>
              <a:t>I was provided with sufficient opportunities to practise the specifics of term formation.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889612018007903E-2"/>
          <c:y val="0.27577022181081673"/>
          <c:w val="0.83587580124070782"/>
          <c:h val="0.664935700741498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2B-413D-87D8-376C30F628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2B-413D-87D8-376C30F6288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2B-413D-87D8-376C30F6288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2B-413D-87D8-376C30F6288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A2B-413D-87D8-376C30F62889}"/>
              </c:ext>
            </c:extLst>
          </c:dPt>
          <c:dLbls>
            <c:dLbl>
              <c:idx val="1"/>
              <c:layout>
                <c:manualLayout>
                  <c:x val="-7.1054595576260052E-2"/>
                  <c:y val="3.34653786773647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B-413D-87D8-376C30F6288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T'!$D$2507:$H$2507</c:f>
              <c:numCache>
                <c:formatCode>General</c:formatCode>
                <c:ptCount val="5"/>
                <c:pt idx="0">
                  <c:v>17</c:v>
                </c:pt>
                <c:pt idx="1">
                  <c:v>5</c:v>
                </c:pt>
                <c:pt idx="2">
                  <c:v>1</c:v>
                </c:pt>
                <c:pt idx="3">
                  <c:v>42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2B-413D-87D8-376C30F62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11. </a:t>
            </a:r>
            <a:r>
              <a:rPr lang="en-US" sz="1400">
                <a:latin typeface="Book Antiqua" panose="02040602050305030304" pitchFamily="18" charset="0"/>
              </a:rPr>
              <a:t>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954538049734293E-2"/>
          <c:y val="0.26307263641909195"/>
          <c:w val="0.90390058524934691"/>
          <c:h val="0.62566508964170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964-4A51-BB48-75DBC60F9C7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964-4A51-BB48-75DBC60F9C7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964-4A51-BB48-75DBC60F9C7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964-4A51-BB48-75DBC60F9C7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964-4A51-BB48-75DBC60F9C7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T'!$D$2508:$H$2508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0</c:v>
                </c:pt>
                <c:pt idx="3">
                  <c:v>53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64-4A51-BB48-75DBC60F9C7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12. </a:t>
            </a:r>
            <a:r>
              <a:rPr lang="en-US" sz="1400">
                <a:latin typeface="Book Antiqua" panose="02040602050305030304" pitchFamily="18" charset="0"/>
              </a:rPr>
              <a:t>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18374118882E-2"/>
          <c:y val="0.24879042935603563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345-4780-8A22-78E2CCC9E4D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345-4780-8A22-78E2CCC9E4D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345-4780-8A22-78E2CCC9E4D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345-4780-8A22-78E2CCC9E4D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345-4780-8A22-78E2CCC9E4D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45-4780-8A22-78E2CCC9E4D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T'!$D$2509:$H$2509</c:f>
              <c:numCache>
                <c:formatCode>General</c:formatCode>
                <c:ptCount val="5"/>
                <c:pt idx="0">
                  <c:v>18</c:v>
                </c:pt>
                <c:pt idx="1">
                  <c:v>7</c:v>
                </c:pt>
                <c:pt idx="2">
                  <c:v>0</c:v>
                </c:pt>
                <c:pt idx="3">
                  <c:v>47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45-4780-8A22-78E2CCC9E4D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The lectures/seminars begin and end on time.</a:t>
            </a:r>
          </a:p>
        </c:rich>
      </c:tx>
      <c:layout>
        <c:manualLayout>
          <c:xMode val="edge"/>
          <c:yMode val="edge"/>
          <c:x val="0.16700522194796227"/>
          <c:y val="6.3605937362517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23599555263925343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DF2-4532-BFB8-705B341F8FE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DF2-4532-BFB8-705B341F8FE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DF2-4532-BFB8-705B341F8FE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DF2-4532-BFB8-705B341F8FE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DF2-4532-BFB8-705B341F8FE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F2-4532-BFB8-705B341F8FE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T'!$D$2510:$H$2510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0</c:v>
                </c:pt>
                <c:pt idx="3">
                  <c:v>60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2-4532-BFB8-705B341F8F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 dirty="0">
                <a:latin typeface="Book Antiqua" panose="02040602050305030304" pitchFamily="18" charset="0"/>
              </a:rPr>
              <a:t>19. </a:t>
            </a:r>
            <a:r>
              <a:rPr lang="bg-BG" sz="1200" dirty="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2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2591437007874015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E4D-4189-B19D-761C4E5AA43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E4D-4189-B19D-761C4E5AA43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E4D-4189-B19D-761C4E5AA43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E4D-4189-B19D-761C4E5AA43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E4D-4189-B19D-761C4E5AA43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D-4189-B19D-761C4E5AA439}"/>
                </c:ext>
              </c:extLst>
            </c:dLbl>
            <c:dLbl>
              <c:idx val="2"/>
              <c:layout>
                <c:manualLayout>
                  <c:x val="-5.9792869641294939E-2"/>
                  <c:y val="7.91666666666662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D-4189-B19D-761C4E5AA43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обучението'!$D$757:$H$757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19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4D-4189-B19D-761C4E5AA4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14. The professor/lecturer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613705363013022E-2"/>
          <c:y val="0.20340584503415812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A72-45D3-84AD-D82BD7AE02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A72-45D3-84AD-D82BD7AE02E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A72-45D3-84AD-D82BD7AE02E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A72-45D3-84AD-D82BD7AE02E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A72-45D3-84AD-D82BD7AE02E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72-45D3-84AD-D82BD7AE02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72-45D3-84AD-D82BD7AE02E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T'!$D$2511:$H$2511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66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72-45D3-84AD-D82BD7AE02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506457925636007"/>
          <c:w val="1"/>
          <c:h val="0.65621144896026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01A-4B47-AA7B-A5244EB9F3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01A-4B47-AA7B-A5244EB9F3B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01A-4B47-AA7B-A5244EB9F3B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01A-4B47-AA7B-A5244EB9F3B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01A-4B47-AA7B-A5244EB9F3B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T'!$D$2512:$H$2512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</c:v>
                </c:pt>
                <c:pt idx="3">
                  <c:v>55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1A-4B47-AA7B-A5244EB9F3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913823163138233"/>
          <c:w val="1"/>
          <c:h val="0.5685906422344778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5B2-4FBC-9D62-8EFA3D9424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5B2-4FBC-9D62-8EFA3D94243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5B2-4FBC-9D62-8EFA3D94243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5B2-4FBC-9D62-8EFA3D94243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5B2-4FBC-9D62-8EFA3D94243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B2-4FBC-9D62-8EFA3D94243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T'!$D$2513:$H$2513</c:f>
              <c:numCache>
                <c:formatCode>General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0</c:v>
                </c:pt>
                <c:pt idx="3">
                  <c:v>51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B2-4FBC-9D62-8EFA3D9424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75484900347644E-2"/>
          <c:y val="0.26640740081835973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584-44FF-9E8D-62170AEE73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584-44FF-9E8D-62170AEE73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584-44FF-9E8D-62170AEE73A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584-44FF-9E8D-62170AEE73A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584-44FF-9E8D-62170AEE73A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84-44FF-9E8D-62170AEE73A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T'!$D$2514:$H$2514</c:f>
              <c:numCache>
                <c:formatCode>General</c:formatCode>
                <c:ptCount val="5"/>
                <c:pt idx="0">
                  <c:v>19</c:v>
                </c:pt>
                <c:pt idx="1">
                  <c:v>7</c:v>
                </c:pt>
                <c:pt idx="2">
                  <c:v>0</c:v>
                </c:pt>
                <c:pt idx="3">
                  <c:v>49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84-44FF-9E8D-62170AEE73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266205215972932E-2"/>
          <c:y val="0.20221490837929193"/>
          <c:w val="0.9687337947840271"/>
          <c:h val="0.6493638142679238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62-41B3-80A6-773A137E9AB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62-41B3-80A6-773A137E9AB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62-41B3-80A6-773A137E9AB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62-41B3-80A6-773A137E9AB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62-41B3-80A6-773A137E9AB8}"/>
              </c:ext>
            </c:extLst>
          </c:dPt>
          <c:dLbls>
            <c:dLbl>
              <c:idx val="1"/>
              <c:layout>
                <c:manualLayout>
                  <c:x val="-7.5536468940345852E-2"/>
                  <c:y val="6.552185957477768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62-41B3-80A6-773A137E9AB8}"/>
                </c:ext>
              </c:extLst>
            </c:dLbl>
            <c:dLbl>
              <c:idx val="2"/>
              <c:layout>
                <c:manualLayout>
                  <c:x val="-4.962405917046208E-2"/>
                  <c:y val="4.73041245466906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62-41B3-80A6-773A137E9AB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'1. Latin Language and Medical T'!$D$2497:$H$2497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'1. Latin Language and Medical T'!$D$2515:$H$2515</c:f>
              <c:numCache>
                <c:formatCode>General</c:formatCode>
                <c:ptCount val="5"/>
                <c:pt idx="0">
                  <c:v>23</c:v>
                </c:pt>
                <c:pt idx="1">
                  <c:v>3</c:v>
                </c:pt>
                <c:pt idx="2">
                  <c:v>1</c:v>
                </c:pt>
                <c:pt idx="3">
                  <c:v>42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2-41B3-80A6-773A137E9AB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There is an adequate amount of content, lectures and seminars are meaningful and informative.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CB1-4174-A3B1-06081E83C3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CB1-4174-A3B1-06081E83C3D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CB1-4174-A3B1-06081E83C3D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CB1-4174-A3B1-06081E83C3D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CB1-4174-A3B1-06081E83C3DD}"/>
              </c:ext>
            </c:extLst>
          </c:dPt>
          <c:dLbls>
            <c:dLbl>
              <c:idx val="0"/>
              <c:layout>
                <c:manualLayout>
                  <c:x val="-3.2348315835520662E-2"/>
                  <c:y val="0.128016914552347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88888888888877E-2"/>
                      <c:h val="8.789370078740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B1-4174-A3B1-06081E83C3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B1-4174-A3B1-06081E83C3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B1-4174-A3B1-06081E83C3D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Academic'!$D$423:$H$423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B1-4174-A3B1-06081E83C3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2. The lectures/seminars are clearly structured.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0412037037037037"/>
          <c:w val="0.89444444444444449"/>
          <c:h val="0.639050379119276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36F-4BD2-8DB4-B554342AC14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36F-4BD2-8DB4-B554342AC14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36F-4BD2-8DB4-B554342AC14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36F-4BD2-8DB4-B554342AC14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36F-4BD2-8DB4-B554342AC1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6F-4BD2-8DB4-B554342AC1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6F-4BD2-8DB4-B554342AC1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6F-4BD2-8DB4-B554342AC14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Academic'!$D$424:$H$424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6F-4BD2-8DB4-B554342AC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A variety of audio-visual aids and media (audio/video, movies, Blackboard) are used.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D32-43FA-9800-A537726192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D32-43FA-9800-A5377261922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D32-43FA-9800-A5377261922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D32-43FA-9800-A5377261922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D32-43FA-9800-A5377261922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Academic'!$D$425:$H$425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32-43FA-9800-A5377261922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The topics and the resources used in the foreign language module were up-to-date, engaging and interesting.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99F-4A16-906E-FD3A081B17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99F-4A16-906E-FD3A081B17A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99F-4A16-906E-FD3A081B17A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99F-4A16-906E-FD3A081B17A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99F-4A16-906E-FD3A081B17A2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9F-4A16-906E-FD3A081B17A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Academic'!$D$426:$H$426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9F-4A16-906E-FD3A081B17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Lecture/seminar time is used properly, current issues are discussed.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714-4E40-B64D-0A0AA5277D4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714-4E40-B64D-0A0AA5277D4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714-4E40-B64D-0A0AA5277D4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714-4E40-B64D-0A0AA5277D4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714-4E40-B64D-0A0AA5277D4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14-4E40-B64D-0A0AA5277D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14-4E40-B64D-0A0AA5277D4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Academic'!$D$427:$H$427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14-4E40-B64D-0A0AA5277D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20. </a:t>
            </a:r>
            <a:r>
              <a:rPr lang="bg-BG" sz="1400">
                <a:latin typeface="Book Antiqua" panose="02040602050305030304" pitchFamily="18" charset="0"/>
              </a:rPr>
              <a:t>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3EC-4431-B229-730A079654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3EC-4431-B229-730A079654C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3EC-4431-B229-730A079654C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3EC-4431-B229-730A079654C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3EC-4431-B229-730A079654C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EC-4431-B229-730A079654C9}"/>
                </c:ext>
              </c:extLst>
            </c:dLbl>
            <c:dLbl>
              <c:idx val="2"/>
              <c:layout>
                <c:manualLayout>
                  <c:x val="-6.6618328958880146E-2"/>
                  <c:y val="1.66819772528433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EC-4431-B229-730A079654C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обучението'!$D$758:$H$758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19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EC-4431-B229-730A079654C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3E6-4474-AEBE-A6BA24AD294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3E6-4474-AEBE-A6BA24AD294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3E6-4474-AEBE-A6BA24AD294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3E6-4474-AEBE-A6BA24AD294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3E6-4474-AEBE-A6BA24AD294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E6-4474-AEBE-A6BA24AD294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Academic'!$D$428:$H$428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E6-4474-AEBE-A6BA24AD294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 I was provided with sufficient opportunities to practise the spelling of terms.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220-49E4-8035-55831F49B3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220-49E4-8035-55831F49B34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220-49E4-8035-55831F49B34B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220-49E4-8035-55831F49B34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220-49E4-8035-55831F49B34B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20-49E4-8035-55831F49B34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Academic'!$D$429:$H$429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11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20-49E4-8035-55831F49B34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I was provided with sufficient opportunities to practise the vocabulary and the grammatical features of the terms.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D98-4306-A9F9-6329C440584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D98-4306-A9F9-6329C440584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D98-4306-A9F9-6329C440584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D98-4306-A9F9-6329C44058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D98-4306-A9F9-6329C440584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98-4306-A9F9-6329C440584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Academic'!$D$430:$H$430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8-4306-A9F9-6329C44058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I was provided with sufficient opportunities to practise the terminological meanings and translation of terms.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209-4D00-BC92-97D7E0D07D7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209-4D00-BC92-97D7E0D07D7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209-4D00-BC92-97D7E0D07D7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209-4D00-BC92-97D7E0D07D7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209-4D00-BC92-97D7E0D07D7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9-4D00-BC92-97D7E0D07D7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09-4D00-BC92-97D7E0D07D7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Academic'!$D$431:$H$431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09-4D00-BC92-97D7E0D07D7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I was provided with sufficient opportunities to practise the specifics of term formation.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D74-4665-ADC0-3031D7D619C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D74-4665-ADC0-3031D7D619C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D74-4665-ADC0-3031D7D619C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D74-4665-ADC0-3031D7D619C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D74-4665-ADC0-3031D7D619C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74-4665-ADC0-3031D7D619C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Academic'!$D$432:$H$432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74-4665-ADC0-3031D7D619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The content of the test tasks is directly linked to the course content and instruction.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AC8-47AD-BD2A-531068B3D2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AC8-47AD-BD2A-531068B3D20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AC8-47AD-BD2A-531068B3D20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AC8-47AD-BD2A-531068B3D20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AC8-47AD-BD2A-531068B3D20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8-47AD-BD2A-531068B3D2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8-47AD-BD2A-531068B3D20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Academic'!$D$433:$H$433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C8-47AD-BD2A-531068B3D2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There is a good and concentrated learning atmosphere.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D55-46FB-9FE3-A372F09C15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D55-46FB-9FE3-A372F09C15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D55-46FB-9FE3-A372F09C15F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D55-46FB-9FE3-A372F09C15F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D55-46FB-9FE3-A372F09C15F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5-46FB-9FE3-A372F09C15F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Academic'!$D$434:$H$434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55-46FB-9FE3-A372F09C15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The lectures/seminars begin and end on time.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0D6-4C5D-AB2C-7421E82514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0D6-4C5D-AB2C-7421E82514B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0D6-4C5D-AB2C-7421E82514B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0D6-4C5D-AB2C-7421E82514B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0D6-4C5D-AB2C-7421E82514B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D6-4C5D-AB2C-7421E82514B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6-4C5D-AB2C-7421E82514B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Academic'!$D$435:$H$435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D6-4C5D-AB2C-7421E82514B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The professor/lecturer is always well prepared.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4E5-4E25-874C-ED3765E8971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4E5-4E25-874C-ED3765E8971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4E5-4E25-874C-ED3765E8971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4E5-4E25-874C-ED3765E8971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4E5-4E25-874C-ED3765E8971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E5-4E25-874C-ED3765E897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E5-4E25-874C-ED3765E8971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Academic'!$D$436:$H$436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E5-4E25-874C-ED3765E897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The professor acts friendly and respectfully towards the students.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B69-4694-95E8-3E3A7A60B8B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B69-4694-95E8-3E3A7A60B8B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B69-4694-95E8-3E3A7A60B8B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B69-4694-95E8-3E3A7A60B8B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B69-4694-95E8-3E3A7A60B8B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69-4694-95E8-3E3A7A60B8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69-4694-95E8-3E3A7A60B8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9-4694-95E8-3E3A7A60B8B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Academic'!$D$437:$H$437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69-4694-95E8-3E3A7A60B8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036717200133E-2"/>
          <c:y val="0.20358814523184601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98F-409C-886C-F1B28DBD2C0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98F-409C-886C-F1B28DBD2C0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98F-409C-886C-F1B28DBD2C0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98F-409C-886C-F1B28DBD2C0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98F-409C-886C-F1B28DBD2C0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обучението'!$D$739:$H$739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98F-409C-886C-F1B28DBD2C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dirty="0">
                <a:latin typeface="Book Antiqua" panose="02040602050305030304" pitchFamily="18" charset="0"/>
              </a:rPr>
              <a:t>21. </a:t>
            </a:r>
            <a:r>
              <a:rPr lang="bg-BG" sz="1400" dirty="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20821777486147564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27F-4603-8082-EA4990C98B6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27F-4603-8082-EA4990C98B6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27F-4603-8082-EA4990C98B6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27F-4603-8082-EA4990C98B6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27F-4603-8082-EA4990C98B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7F-4603-8082-EA4990C98B65}"/>
                </c:ext>
              </c:extLst>
            </c:dLbl>
            <c:dLbl>
              <c:idx val="2"/>
              <c:layout>
                <c:manualLayout>
                  <c:x val="-6.5348425196850399E-2"/>
                  <c:y val="1.71759259259258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7F-4603-8082-EA4990C98B6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обучението'!$D$759:$H$759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22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7F-4603-8082-EA4990C98B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The professor responds to questions comprehensively and motivates the students to participate actively.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24A-4F9E-B271-6E74C114CDC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24A-4F9E-B271-6E74C114CDC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24A-4F9E-B271-6E74C114CDCE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24A-4F9E-B271-6E74C114CDC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24A-4F9E-B271-6E74C114CDCE}"/>
              </c:ext>
            </c:extLst>
          </c:dPt>
          <c:dLbls>
            <c:dLbl>
              <c:idx val="0"/>
              <c:layout>
                <c:manualLayout>
                  <c:x val="-1.0074037620297464E-2"/>
                  <c:y val="0.104685221638961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22222222222214E-2"/>
                      <c:h val="6.011592300962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4A-4F9E-B271-6E74C114CDC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A-4F9E-B271-6E74C114CD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A-4F9E-B271-6E74C114CDC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Academic'!$D$438:$H$438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4A-4F9E-B271-6E74C114CD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The professor is interested in the students’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D90-47B0-9C72-DFC95BBD47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D90-47B0-9C72-DFC95BBD474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D90-47B0-9C72-DFC95BBD474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D90-47B0-9C72-DFC95BBD474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D90-47B0-9C72-DFC95BBD474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90-47B0-9C72-DFC95BBD47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90-47B0-9C72-DFC95BBD474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Academic'!$D$439:$H$439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0-47B0-9C72-DFC95BBD47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564085739282587E-2"/>
          <c:y val="0.83926181102362207"/>
          <c:w val="0.9318718285214348"/>
          <c:h val="0.1329604111986001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Students may express their opinion during the seminars.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FE1-4D47-8A85-5B771A4BBE6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FE1-4D47-8A85-5B771A4BBE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FE1-4D47-8A85-5B771A4BBE6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FE1-4D47-8A85-5B771A4BBE6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FE1-4D47-8A85-5B771A4BBE6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1-4D47-8A85-5B771A4BBE6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1-4D47-8A85-5B771A4BBE6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'Student Opinion Survey Academic'!$D$422:$H$422</c:f>
              <c:strCache>
                <c:ptCount val="5"/>
                <c:pt idx="0">
                  <c:v>Neither Agree nor Disagree</c:v>
                </c:pt>
                <c:pt idx="1">
                  <c:v>Disagree</c:v>
                </c:pt>
                <c:pt idx="2">
                  <c:v>Strongly Disagree</c:v>
                </c:pt>
                <c:pt idx="3">
                  <c:v>Strongly Agree</c:v>
                </c:pt>
                <c:pt idx="4">
                  <c:v>Agree</c:v>
                </c:pt>
              </c:strCache>
            </c:strRef>
          </c:cat>
          <c:val>
            <c:numRef>
              <c:f>'Student Opinion Survey Academic'!$D$440:$H$440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E1-4D47-8A85-5B771A4BBE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30752405949254E-2"/>
          <c:y val="0.81611366287547393"/>
          <c:w val="0.97353849518810154"/>
          <c:h val="0.1561085593467483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7ED-49C7-9C87-21B726F923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7ED-49C7-9C87-21B726F923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7ED-49C7-9C87-21B726F923A9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7ED-49C7-9C87-21B726F923A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7ED-49C7-9C87-21B726F923A9}"/>
              </c:ext>
            </c:extLst>
          </c:dPt>
          <c:dLbls>
            <c:dLbl>
              <c:idx val="1"/>
              <c:layout>
                <c:manualLayout>
                  <c:x val="-6.3488269065123934E-2"/>
                  <c:y val="-2.6252916302128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ED-49C7-9C87-21B726F923A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обучението'!$D$1262:$H$1262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1</c:v>
                </c:pt>
                <c:pt idx="3">
                  <c:v>33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ED-49C7-9C87-21B726F923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BCD-4D2A-8383-7B7D6D85DE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BCD-4D2A-8383-7B7D6D85DEB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BCD-4D2A-8383-7B7D6D85DEB6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BCD-4D2A-8383-7B7D6D85DEB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BCD-4D2A-8383-7B7D6D85DEB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D-4D2A-8383-7B7D6D85DEB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обучението'!$D$1263:$H$1263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0</c:v>
                </c:pt>
                <c:pt idx="3">
                  <c:v>29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CD-4D2A-8383-7B7D6D85DEB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218173090058E-2"/>
          <c:y val="0.26377333041703122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E91-4FA8-AB29-24A5C5535A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E91-4FA8-AB29-24A5C5535AE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E91-4FA8-AB29-24A5C5535AE8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E91-4FA8-AB29-24A5C5535AE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E91-4FA8-AB29-24A5C5535AE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обучението'!$D$1264:$H$1264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6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91-4FA8-AB29-24A5C5535A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r>
              <a:rPr lang="en-US" sz="1400">
                <a:latin typeface="Book Antiqua" panose="02040602050305030304" pitchFamily="18" charset="0"/>
              </a:rPr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2F-4308-8451-63330D982EB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2F-4308-8451-63330D982EB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2F-4308-8451-63330D982EB0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2F-4308-8451-63330D982EB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2F-4308-8451-63330D982EB0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обучението'!$D$1265:$H$1265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1</c:v>
                </c:pt>
                <c:pt idx="3">
                  <c:v>33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2F-4308-8451-63330D982E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 и информацията е актуална</a:t>
            </a:r>
            <a:r>
              <a:rPr lang="en-US" sz="1400">
                <a:latin typeface="Book Antiqua" panose="02040602050305030304" pitchFamily="18" charset="0"/>
              </a:rPr>
              <a:t>.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201-47D5-9BF3-2E2F4E6225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201-47D5-9BF3-2E2F4E6225DD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201-47D5-9BF3-2E2F4E6225DD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201-47D5-9BF3-2E2F4E6225D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201-47D5-9BF3-2E2F4E6225D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обучението'!$D$1266:$H$1266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5</c:v>
                </c:pt>
                <c:pt idx="3">
                  <c:v>36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01-47D5-9BF3-2E2F4E6225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9AF-4D24-B6FB-903C29A0B13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9AF-4D24-B6FB-903C29A0B13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9AF-4D24-B6FB-903C29A0B135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9AF-4D24-B6FB-903C29A0B13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9AF-4D24-B6FB-903C29A0B13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обучението'!$D$1267:$H$1267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31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AF-4D24-B6FB-903C29A0B1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952-4D10-8F78-446F00E9925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952-4D10-8F78-446F00E9925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952-4D10-8F78-446F00E99254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952-4D10-8F78-446F00E9925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952-4D10-8F78-446F00E99254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обучението'!$D$1268:$H$1268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52-4D10-8F78-446F00E992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Препоръки</a:t>
            </a:r>
          </a:p>
        </c:rich>
      </c:tx>
      <c:layout>
        <c:manualLayout>
          <c:xMode val="edge"/>
          <c:yMode val="edge"/>
          <c:x val="0.35132680598029586"/>
          <c:y val="5.0220314088803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05891831294035"/>
          <c:y val="0.19991190711276377"/>
          <c:w val="0.76875738794026671"/>
          <c:h val="0.371500641047683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EA0-4DB7-B3D0-845F4DFDD21A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EA0-4DB7-B3D0-845F4DFDD21A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EA0-4DB7-B3D0-845F4DFDD21A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EA0-4DB7-B3D0-845F4DFDD2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'3. Спец. Англ. език М'!$A$2:$A$5</c:f>
              <c:strCache>
                <c:ptCount val="4"/>
                <c:pt idx="0">
                  <c:v>Повече четене с разбиране</c:v>
                </c:pt>
                <c:pt idx="1">
                  <c:v>Повече семинари за разговори между преподавател и студенти  </c:v>
                </c:pt>
                <c:pt idx="2">
                  <c:v>Стимулиране на писане и награждаване на по-добрите с допълнителни точки</c:v>
                </c:pt>
                <c:pt idx="3">
                  <c:v>Повече упражнения за слушане и говорене</c:v>
                </c:pt>
              </c:strCache>
            </c:strRef>
          </c:cat>
          <c:val>
            <c:numRef>
              <c:f>'3. Спец. Англ. език М'!$B$2:$B$5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A0-4DB7-B3D0-845F4DFDD2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075377962938547E-2"/>
          <c:y val="0.62850045056182402"/>
          <c:w val="0.89584902618095374"/>
          <c:h val="0.3714995494381758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48651614522308E-2"/>
          <c:y val="0.29564814814814816"/>
          <c:w val="0.9477513483854777"/>
          <c:h val="0.649511519393409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AEB-480C-8599-FD331AEC84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AEB-480C-8599-FD331AEC84B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AEB-480C-8599-FD331AEC84BA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AEB-480C-8599-FD331AEC84B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AEB-480C-8599-FD331AEC84BA}"/>
              </c:ext>
            </c:extLst>
          </c:dPt>
          <c:dLbls>
            <c:dLbl>
              <c:idx val="2"/>
              <c:layout>
                <c:manualLayout>
                  <c:x val="-6.2104657102254705E-2"/>
                  <c:y val="-8.02668416447944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EB-480C-8599-FD331AEC84B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обучението'!$D$1269:$H$1269</c:f>
              <c:numCache>
                <c:formatCode>General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1</c:v>
                </c:pt>
                <c:pt idx="3">
                  <c:v>30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EB-480C-8599-FD331AEC84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9.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значенията и превода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70D-4AE8-9B6A-44B5EA9AA43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70D-4AE8-9B6A-44B5EA9AA43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70D-4AE8-9B6A-44B5EA9AA430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70D-4AE8-9B6A-44B5EA9AA43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70D-4AE8-9B6A-44B5EA9AA430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обучението'!$D$1270:$H$1270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33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0D-4AE8-9B6A-44B5EA9AA43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027777777777775"/>
          <c:w val="1"/>
          <c:h val="0.593955963837853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DB1-427E-B5D6-2D63DABDE2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DB1-427E-B5D6-2D63DABDE2D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DB1-427E-B5D6-2D63DABDE2DD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DB1-427E-B5D6-2D63DABDE2D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DB1-427E-B5D6-2D63DABDE2D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обучението'!$D$1271:$H$1271</c:f>
              <c:numCache>
                <c:formatCode>General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2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B1-427E-B5D6-2D63DABDE2D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45D-400B-9E26-2EEF535011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45D-400B-9E26-2EEF5350114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45D-400B-9E26-2EEF53501142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45D-400B-9E26-2EEF5350114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45D-400B-9E26-2EEF53501142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обучението'!$D$1272:$H$1272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2</c:v>
                </c:pt>
                <c:pt idx="3">
                  <c:v>30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5D-400B-9E26-2EEF535011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143-4FBF-B751-F0CF02AAA1E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143-4FBF-B751-F0CF02AAA1E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143-4FBF-B751-F0CF02AAA1EC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143-4FBF-B751-F0CF02AAA1E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143-4FBF-B751-F0CF02AAA1EC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обучението'!$D$1273:$H$1273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3</c:v>
                </c:pt>
                <c:pt idx="3">
                  <c:v>32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43-4FBF-B751-F0CF02AAA1E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473-4481-B2F1-05EE4833A76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473-4481-B2F1-05EE4833A76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473-4481-B2F1-05EE4833A762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473-4481-B2F1-05EE4833A76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473-4481-B2F1-05EE4833A762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73-4481-B2F1-05EE4833A76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обучението'!$D$1274:$H$1274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0</c:v>
                </c:pt>
                <c:pt idx="3">
                  <c:v>36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73-4481-B2F1-05EE4833A76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8B2-4581-B525-95B712EBCE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8B2-4581-B525-95B712EBCE9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8B2-4581-B525-95B712EBCE9C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8B2-4581-B525-95B712EBCE9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8B2-4581-B525-95B712EBCE9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B2-4581-B525-95B712EBCE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B2-4581-B525-95B712EBCE9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обучението'!$D$1275:$H$1275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41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B2-4581-B525-95B712EBCE9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832-4113-8284-6DE419E069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832-4113-8284-6DE419E0699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832-4113-8284-6DE419E06998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832-4113-8284-6DE419E0699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832-4113-8284-6DE419E06998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32-4113-8284-6DE419E0699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обучението'!$D$1276:$H$1276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41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32-4113-8284-6DE419E069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027777777777773"/>
          <c:w val="1"/>
          <c:h val="0.507659667541557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A43-43E7-9570-28E2FE572C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A43-43E7-9570-28E2FE572C5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A43-43E7-9570-28E2FE572C56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A43-43E7-9570-28E2FE572C5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A43-43E7-9570-28E2FE572C5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43-43E7-9570-28E2FE572C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43-43E7-9570-28E2FE572C5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обучението'!$D$1277:$H$1277</c:f>
              <c:numCache>
                <c:formatCode>General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39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43-43E7-9570-28E2FE572C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е загрижен за успеваемостта на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3C8-49FB-AF24-E36180D65C3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3C8-49FB-AF24-E36180D65C3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3C8-49FB-AF24-E36180D65C36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3C8-49FB-AF24-E36180D65C3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3C8-49FB-AF24-E36180D65C36}"/>
              </c:ext>
            </c:extLst>
          </c:dPt>
          <c:dLbls>
            <c:dLbl>
              <c:idx val="2"/>
              <c:layout>
                <c:manualLayout>
                  <c:x val="-6.4550361702279693E-2"/>
                  <c:y val="2.8743438320209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C8-49FB-AF24-E36180D65C3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обучението'!$D$1278:$H$1278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35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C8-49FB-AF24-E36180D65C3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Добри практики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9207937986052351"/>
          <c:y val="5.3161542019594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77385544927688"/>
          <c:y val="0.21934542663225304"/>
          <c:w val="0.70703059768535648"/>
          <c:h val="0.3846883119458933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FB2-4458-AE62-B98E8B87DE1A}"/>
              </c:ext>
            </c:extLst>
          </c:dPt>
          <c:dPt>
            <c:idx val="1"/>
            <c:bubble3D val="0"/>
            <c:spPr>
              <a:solidFill>
                <a:schemeClr val="accent4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FB2-4458-AE62-B98E8B87DE1A}"/>
              </c:ext>
            </c:extLst>
          </c:dPt>
          <c:dPt>
            <c:idx val="2"/>
            <c:bubble3D val="0"/>
            <c:spPr>
              <a:solidFill>
                <a:schemeClr val="accent4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FB2-4458-AE62-B98E8B87DE1A}"/>
              </c:ext>
            </c:extLst>
          </c:dPt>
          <c:dPt>
            <c:idx val="3"/>
            <c:bubble3D val="0"/>
            <c:spPr>
              <a:solidFill>
                <a:schemeClr val="accent4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FB2-4458-AE62-B98E8B87DE1A}"/>
              </c:ext>
            </c:extLst>
          </c:dPt>
          <c:dPt>
            <c:idx val="4"/>
            <c:bubble3D val="0"/>
            <c:spPr>
              <a:solidFill>
                <a:schemeClr val="accent4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FB2-4458-AE62-B98E8B87DE1A}"/>
              </c:ext>
            </c:extLst>
          </c:dPt>
          <c:dPt>
            <c:idx val="5"/>
            <c:bubble3D val="0"/>
            <c:spPr>
              <a:solidFill>
                <a:schemeClr val="accent4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AFB2-4458-AE62-B98E8B87DE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'3. Спец. Англ. език М'!$A$24:$A$29</c:f>
              <c:strCache>
                <c:ptCount val="6"/>
                <c:pt idx="0">
                  <c:v>Имаме достатъчно време за упражнения</c:v>
                </c:pt>
                <c:pt idx="1">
                  <c:v>Обширните теми и обогатяването на медицинския речника</c:v>
                </c:pt>
                <c:pt idx="2">
                  <c:v>Получаване на трайни знания</c:v>
                </c:pt>
                <c:pt idx="3">
                  <c:v>Разнообразието в поставяните задачи</c:v>
                </c:pt>
                <c:pt idx="4">
                  <c:v>Добро преподаване</c:v>
                </c:pt>
                <c:pt idx="5">
                  <c:v>Упражненията са ясно структурирани и подобряващи нашите умения и знания</c:v>
                </c:pt>
              </c:strCache>
            </c:strRef>
          </c:cat>
          <c:val>
            <c:numRef>
              <c:f>'3. Спец. Англ. език М'!$B$24:$B$29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B2-4458-AE62-B98E8B87DE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279043139741755E-2"/>
          <c:y val="0.63937344727484313"/>
          <c:w val="0.83296764078986774"/>
          <c:h val="0.3593143891412572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6A-4E4F-931D-A4C40E0C9C1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6A-4E4F-931D-A4C40E0C9C1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96A-4E4F-931D-A4C40E0C9C1B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96A-4E4F-931D-A4C40E0C9C1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96A-4E4F-931D-A4C40E0C9C1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6A-4E4F-931D-A4C40E0C9C1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обучението'!$D$1279:$H$1279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35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6A-4E4F-931D-A4C40E0C9C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6C1-4D23-B625-A3CC79AFEE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6C1-4D23-B625-A3CC79AFEEE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6C1-4D23-B625-A3CC79AFEEEF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6C1-4D23-B625-A3CC79AFEEE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6C1-4D23-B625-A3CC79AFEEEF}"/>
              </c:ext>
            </c:extLst>
          </c:dPt>
          <c:dLbls>
            <c:dLbl>
              <c:idx val="1"/>
              <c:layout>
                <c:manualLayout>
                  <c:x val="-6.3488269065123934E-2"/>
                  <c:y val="-2.6252916302128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C1-4D23-B625-A3CC79AFEEE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обучението'!$D$1262:$H$1262</c:f>
              <c:numCache>
                <c:formatCode>General</c:formatCode>
                <c:ptCount val="5"/>
                <c:pt idx="0">
                  <c:v>12</c:v>
                </c:pt>
                <c:pt idx="1">
                  <c:v>3</c:v>
                </c:pt>
                <c:pt idx="2">
                  <c:v>1</c:v>
                </c:pt>
                <c:pt idx="3">
                  <c:v>33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C1-4D23-B625-A3CC79AFEE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0F7-4849-9FBC-C5FB5773B71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0F7-4849-9FBC-C5FB5773B71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0F7-4849-9FBC-C5FB5773B711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0F7-4849-9FBC-C5FB5773B71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0F7-4849-9FBC-C5FB5773B71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7-4849-9FBC-C5FB5773B71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обучението'!$D$1263:$H$1263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0</c:v>
                </c:pt>
                <c:pt idx="3">
                  <c:v>29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F7-4849-9FBC-C5FB5773B71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218173090058E-2"/>
          <c:y val="0.26377333041703122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2B1-4840-9659-11D255A6C26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2B1-4840-9659-11D255A6C26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2B1-4840-9659-11D255A6C262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2B1-4840-9659-11D255A6C26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2B1-4840-9659-11D255A6C262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обучението'!$D$1264:$H$1264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6</c:v>
                </c:pt>
                <c:pt idx="3">
                  <c:v>22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B1-4840-9659-11D255A6C26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r>
              <a:rPr lang="en-US" sz="1400">
                <a:latin typeface="Book Antiqua" panose="02040602050305030304" pitchFamily="18" charset="0"/>
              </a:rPr>
              <a:t>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3E7-446E-A4A3-01B5587443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3E7-446E-A4A3-01B5587443B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3E7-446E-A4A3-01B5587443B9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3E7-446E-A4A3-01B5587443B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3E7-446E-A4A3-01B5587443B9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обучението'!$D$1265:$H$1265</c:f>
              <c:numCache>
                <c:formatCode>General</c:formatCode>
                <c:ptCount val="5"/>
                <c:pt idx="0">
                  <c:v>15</c:v>
                </c:pt>
                <c:pt idx="1">
                  <c:v>6</c:v>
                </c:pt>
                <c:pt idx="2">
                  <c:v>1</c:v>
                </c:pt>
                <c:pt idx="3">
                  <c:v>33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E7-446E-A4A3-01B5587443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 и информацията е актуална</a:t>
            </a:r>
            <a:r>
              <a:rPr lang="en-US" sz="1400">
                <a:latin typeface="Book Antiqua" panose="02040602050305030304" pitchFamily="18" charset="0"/>
              </a:rPr>
              <a:t>.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224-4529-9596-31DAC1FF48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224-4529-9596-31DAC1FF489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224-4529-9596-31DAC1FF489A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224-4529-9596-31DAC1FF489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224-4529-9596-31DAC1FF489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обучението'!$D$1266:$H$1266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5</c:v>
                </c:pt>
                <c:pt idx="3">
                  <c:v>36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24-4529-9596-31DAC1FF489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BA6-4229-9DF3-B511FAE25EF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BA6-4229-9DF3-B511FAE25EF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BA6-4229-9DF3-B511FAE25EF1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BA6-4229-9DF3-B511FAE25EF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BA6-4229-9DF3-B511FAE25EF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обучението'!$D$1267:$H$1267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31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A6-4229-9DF3-B511FAE25EF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3C3-424F-9B01-5190150AC9D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3C3-424F-9B01-5190150AC9D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3C3-424F-9B01-5190150AC9D5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3C3-424F-9B01-5190150AC9D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3C3-424F-9B01-5190150AC9D5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обучението'!$D$1268:$H$1268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30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C3-424F-9B01-5190150AC9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248651614522308E-2"/>
          <c:y val="0.29564814814814816"/>
          <c:w val="0.9477513483854777"/>
          <c:h val="0.649511519393409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038-4DAF-B4CC-CD87ED33669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038-4DAF-B4CC-CD87ED33669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038-4DAF-B4CC-CD87ED33669D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038-4DAF-B4CC-CD87ED33669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038-4DAF-B4CC-CD87ED33669D}"/>
              </c:ext>
            </c:extLst>
          </c:dPt>
          <c:dLbls>
            <c:dLbl>
              <c:idx val="2"/>
              <c:layout>
                <c:manualLayout>
                  <c:x val="-6.2104657102254705E-2"/>
                  <c:y val="-8.02668416447944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8-4DAF-B4CC-CD87ED33669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обучението'!$D$1269:$H$1269</c:f>
              <c:numCache>
                <c:formatCode>General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1</c:v>
                </c:pt>
                <c:pt idx="3">
                  <c:v>30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38-4DAF-B4CC-CD87ED33669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9.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значенията и превода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92B-431A-B812-78B6E5B5BC1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92B-431A-B812-78B6E5B5BC1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92B-431A-B812-78B6E5B5BC17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92B-431A-B812-78B6E5B5BC1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92B-431A-B812-78B6E5B5BC1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обучението'!$D$1270:$H$1270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33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2B-431A-B812-78B6E5B5BC1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34B-4F25-A491-9EBFEB4AA7F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34B-4F25-A491-9EBFEB4AA7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34B-4F25-A491-9EBFEB4AA7F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34B-4F25-A491-9EBFEB4AA7F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34B-4F25-A491-9EBFEB4AA7F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4B-4F25-A491-9EBFEB4AA7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4B-4F25-A491-9EBFEB4AA7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4B-4F25-A491-9EBFEB4AA7F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език-н'!$D$117:$H$117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4B-4F25-A491-9EBFEB4AA7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027777777777775"/>
          <c:w val="1"/>
          <c:h val="0.593955963837853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913-44A6-9006-6D46E8434F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913-44A6-9006-6D46E8434F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913-44A6-9006-6D46E8434F93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913-44A6-9006-6D46E8434F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913-44A6-9006-6D46E8434F9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обучението'!$D$1271:$H$1271</c:f>
              <c:numCache>
                <c:formatCode>General</c:formatCode>
                <c:ptCount val="5"/>
                <c:pt idx="0">
                  <c:v>16</c:v>
                </c:pt>
                <c:pt idx="1">
                  <c:v>5</c:v>
                </c:pt>
                <c:pt idx="2">
                  <c:v>2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13-44A6-9006-6D46E8434F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BA5-400C-8900-44EF2451ED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BA5-400C-8900-44EF2451ED4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BA5-400C-8900-44EF2451ED44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BA5-400C-8900-44EF2451ED4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BA5-400C-8900-44EF2451ED44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обучението'!$D$1272:$H$1272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2</c:v>
                </c:pt>
                <c:pt idx="3">
                  <c:v>30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A5-400C-8900-44EF2451ED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2EC-4BEE-8DF8-3E3A720E3F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2EC-4BEE-8DF8-3E3A720E3FE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2EC-4BEE-8DF8-3E3A720E3FE1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2EC-4BEE-8DF8-3E3A720E3FE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2EC-4BEE-8DF8-3E3A720E3FE1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обучението'!$D$1273:$H$1273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3</c:v>
                </c:pt>
                <c:pt idx="3">
                  <c:v>32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EC-4BEE-8DF8-3E3A720E3F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977-4054-9426-375F9FD7BA2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977-4054-9426-375F9FD7BA2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977-4054-9426-375F9FD7BA2C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977-4054-9426-375F9FD7BA2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977-4054-9426-375F9FD7BA2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7-4054-9426-375F9FD7BA2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обучението'!$D$1274:$H$1274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0</c:v>
                </c:pt>
                <c:pt idx="3">
                  <c:v>36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77-4054-9426-375F9FD7BA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AA-48BF-B8C4-32C70B5A13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AA-48BF-B8C4-32C70B5A133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AA-48BF-B8C4-32C70B5A1334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AA-48BF-B8C4-32C70B5A133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AA-48BF-B8C4-32C70B5A133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AA-48BF-B8C4-32C70B5A13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AA-48BF-B8C4-32C70B5A133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обучението'!$D$1275:$H$1275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41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AA-48BF-B8C4-32C70B5A13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20F-41E2-B634-E2C2ED000C9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20F-41E2-B634-E2C2ED000C9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20F-41E2-B634-E2C2ED000C90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20F-41E2-B634-E2C2ED000C9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20F-41E2-B634-E2C2ED000C9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F-41E2-B634-E2C2ED000C9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обучението'!$D$1276:$H$1276</c:f>
              <c:numCache>
                <c:formatCode>General</c:formatCode>
                <c:ptCount val="5"/>
                <c:pt idx="0">
                  <c:v>7</c:v>
                </c:pt>
                <c:pt idx="1">
                  <c:v>1</c:v>
                </c:pt>
                <c:pt idx="2">
                  <c:v>0</c:v>
                </c:pt>
                <c:pt idx="3">
                  <c:v>41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0F-41E2-B634-E2C2ED000C9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027777777777773"/>
          <c:w val="1"/>
          <c:h val="0.507659667541557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7EA-417A-BA34-0496A034E2F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7EA-417A-BA34-0496A034E2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7EA-417A-BA34-0496A034E2F5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7EA-417A-BA34-0496A034E2F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7EA-417A-BA34-0496A034E2F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A-417A-BA34-0496A034E2F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EA-417A-BA34-0496A034E2F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обучението'!$D$1277:$H$1277</c:f>
              <c:numCache>
                <c:formatCode>General</c:formatCode>
                <c:ptCount val="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39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EA-417A-BA34-0496A034E2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е загрижен за успеваемостта на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BC8-4C4E-911B-5C663654360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BC8-4C4E-911B-5C663654360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BC8-4C4E-911B-5C663654360E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BC8-4C4E-911B-5C663654360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BC8-4C4E-911B-5C663654360E}"/>
              </c:ext>
            </c:extLst>
          </c:dPt>
          <c:dLbls>
            <c:dLbl>
              <c:idx val="2"/>
              <c:layout>
                <c:manualLayout>
                  <c:x val="-6.4550361702279693E-2"/>
                  <c:y val="2.8743438320209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C8-4C4E-911B-5C663654360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обучението'!$D$1278:$H$1278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2</c:v>
                </c:pt>
                <c:pt idx="3">
                  <c:v>35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C8-4C4E-911B-5C66365436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6F-46B8-BF22-18DD740440C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6F-46B8-BF22-18DD740440C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6F-46B8-BF22-18DD740440C4}"/>
              </c:ext>
            </c:extLst>
          </c:dPt>
          <c:dPt>
            <c:idx val="3"/>
            <c:bubble3D val="0"/>
            <c:spPr>
              <a:solidFill>
                <a:srgbClr val="EFA51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6F-46B8-BF22-18DD740440C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66F-46B8-BF22-18DD740440C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6F-46B8-BF22-18DD740440C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обучението'!$D$1279:$H$1279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35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6F-46B8-BF22-18DD740440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dirty="0"/>
              <a:t>Препоръки </a:t>
            </a:r>
          </a:p>
        </c:rich>
      </c:tx>
      <c:layout>
        <c:manualLayout>
          <c:xMode val="edge"/>
          <c:yMode val="edge"/>
          <c:x val="0.38660135464054185"/>
          <c:y val="4.1958216639252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72544055684289"/>
          <c:y val="0.12892258732592279"/>
          <c:w val="0.29494051797620718"/>
          <c:h val="0.427936515082940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2F1-43D2-8A38-6C1F4F0924A7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2F1-43D2-8A38-6C1F4F0924A7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2F1-43D2-8A38-6C1F4F0924A7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2F1-43D2-8A38-6C1F4F0924A7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2F1-43D2-8A38-6C1F4F0924A7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C2F1-43D2-8A38-6C1F4F0924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'23. Лат. ез. с мед. термини Ф'!$A$2:$A$7</c:f>
              <c:strCache>
                <c:ptCount val="6"/>
                <c:pt idx="0">
                  <c:v>Да се работи по - бавно, да се обяснява повече и да има повече тишина при работа. </c:v>
                </c:pt>
                <c:pt idx="1">
                  <c:v>Мисля, че би било полезно за запомнянето на метериала да се обърне по-вече внимание на правилата за склоненията, да се обяснят по-подробно с примери и да се повтарят при следващите упражнителни часове. И от гледна точка на стуктурирането ще е по-добре тер</c:v>
                </c:pt>
                <c:pt idx="2">
                  <c:v>Повече упражнения</c:v>
                </c:pt>
                <c:pt idx="3">
                  <c:v>Бих се радвала обстановката за работа да е по-спокойна, уроците и материалът да бъдат по структурирани и да се набляга повече на обясненията и разясненията. Стела Петрова е преподавател, който е добре запознат с материала, но за жалост не може да ни научи</c:v>
                </c:pt>
                <c:pt idx="4">
                  <c:v>Някои думи в колоквиумите не са писани в речника. Хубаво е да се обърне внимание на това</c:v>
                </c:pt>
                <c:pt idx="5">
                  <c:v>повече примерни тестове.</c:v>
                </c:pt>
              </c:strCache>
            </c:strRef>
          </c:cat>
          <c:val>
            <c:numRef>
              <c:f>'23. Лат. ез. с мед. термини Ф'!$B$2:$B$7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F1-43D2-8A38-6C1F4F0924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97632679053056E-2"/>
          <c:y val="0.51840474693525884"/>
          <c:w val="0.85806740989363062"/>
          <c:h val="0.4562373382953455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2E5-4583-A0B6-4276EA87027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2E5-4583-A0B6-4276EA8702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2E5-4583-A0B6-4276EA87027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2E5-4583-A0B6-4276EA87027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2E5-4583-A0B6-4276EA87027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5-4583-A0B6-4276EA87027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5-4583-A0B6-4276EA87027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E5-4583-A0B6-4276EA87027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език-н'!$D$118:$H$118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E5-4583-A0B6-4276EA8702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Добри практики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86716594218809E-2"/>
          <c:y val="0.21566746602717826"/>
          <c:w val="0.8723130894874106"/>
          <c:h val="0.4499662002681319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94B-4D16-9D7B-276B058B2E9C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94B-4D16-9D7B-276B058B2E9C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94B-4D16-9D7B-276B058B2E9C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94B-4D16-9D7B-276B058B2E9C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94B-4D16-9D7B-276B058B2E9C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94B-4D16-9D7B-276B058B2E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'23. Лат. ез. с мед. термини Ф'!$M$3:$M$8</c:f>
              <c:strCache>
                <c:ptCount val="6"/>
                <c:pt idx="0">
                  <c:v>Всичко от упражнения,лекция е хубаво организирано.</c:v>
                </c:pt>
                <c:pt idx="1">
                  <c:v>Научаваш нов език</c:v>
                </c:pt>
                <c:pt idx="2">
                  <c:v>преподавателят е прекрасен </c:v>
                </c:pt>
                <c:pt idx="3">
                  <c:v>Информацията беше изчерпателна, преподавателят се отнася с уважение към всички студенти </c:v>
                </c:pt>
                <c:pt idx="4">
                  <c:v>Коректното отношение, поощрителността и  спокойствието </c:v>
                </c:pt>
                <c:pt idx="5">
                  <c:v>Възможността за усвояване на новия материал</c:v>
                </c:pt>
              </c:strCache>
            </c:strRef>
          </c:cat>
          <c:val>
            <c:numRef>
              <c:f>'23. Лат. ез. с мед. термини Ф'!$N$3:$N$8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4B-4D16-9D7B-276B058B2E9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</a:t>
            </a:r>
            <a:r>
              <a:rPr lang="bg-BG" sz="1400">
                <a:latin typeface="Book Antiqua" panose="02040602050305030304" pitchFamily="18" charset="0"/>
              </a:rPr>
              <a:t> Лекциите и семинарните занятия са съдържателни и информативни.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10E-4D84-8DAD-CDA6EC0DC9D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10E-4D84-8DAD-CDA6EC0DC9D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10E-4D84-8DAD-CDA6EC0DC9DB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10E-4D84-8DAD-CDA6EC0DC9D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10E-4D84-8DAD-CDA6EC0DC9DB}"/>
              </c:ext>
            </c:extLst>
          </c:dPt>
          <c:dLbls>
            <c:dLbl>
              <c:idx val="0"/>
              <c:layout>
                <c:manualLayout>
                  <c:x val="-2.8763902727327408E-2"/>
                  <c:y val="6.32064741907261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10E-4D84-8DAD-CDA6EC0DC9DB}"/>
                </c:ext>
              </c:extLst>
            </c:dLbl>
            <c:dLbl>
              <c:idx val="1"/>
              <c:layout>
                <c:manualLayout>
                  <c:x val="-3.1771529341412363E-2"/>
                  <c:y val="7.63229075532225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10E-4D84-8DAD-CDA6EC0DC9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0E-4D84-8DAD-CDA6EC0DC9DB}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обучението'!$D$702:$H$702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0E-4D84-8DAD-CDA6EC0DC9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</a:t>
            </a:r>
            <a:r>
              <a:rPr lang="bg-BG" sz="1400">
                <a:latin typeface="Book Antiqua" panose="02040602050305030304" pitchFamily="18" charset="0"/>
              </a:rPr>
              <a:t> Лекциите и семинарните занятия са ясно структурирани.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B3A-41C0-81FE-C676BC589F5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B3A-41C0-81FE-C676BC589F5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B3A-41C0-81FE-C676BC589F55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B3A-41C0-81FE-C676BC589F5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B3A-41C0-81FE-C676BC589F5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3A-41C0-81FE-C676BC589F5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обучението'!$D$703:$H$703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3A-41C0-81FE-C676BC589F5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</a:t>
            </a:r>
            <a:r>
              <a:rPr lang="bg-BG" sz="1400">
                <a:latin typeface="Book Antiqua" panose="02040602050305030304" pitchFamily="18" charset="0"/>
              </a:rPr>
              <a:t> 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84739362272446E-2"/>
          <c:y val="0.2961807378244386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7C3-46D1-B819-CAE200CC49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7C3-46D1-B819-CAE200CC49B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7C3-46D1-B819-CAE200CC49BF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7C3-46D1-B819-CAE200CC49B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7C3-46D1-B819-CAE200CC49BF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обучението'!$D$704:$H$704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C3-46D1-B819-CAE200CC49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</a:t>
            </a:r>
            <a:r>
              <a:rPr lang="bg-BG" sz="1400">
                <a:latin typeface="Book Antiqua" panose="02040602050305030304" pitchFamily="18" charset="0"/>
              </a:rPr>
              <a:t> 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E68-41AE-B7C0-415D7559DC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E68-41AE-B7C0-415D7559DCE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E68-41AE-B7C0-415D7559DCE9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E68-41AE-B7C0-415D7559DCE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E68-41AE-B7C0-415D7559DCE9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8-41AE-B7C0-415D7559DCE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обучението'!$D$705:$H$705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0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68-41AE-B7C0-415D7559DC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</a:t>
            </a:r>
            <a:r>
              <a:rPr lang="bg-BG" sz="1400">
                <a:latin typeface="Book Antiqua" panose="02040602050305030304" pitchFamily="18" charset="0"/>
              </a:rPr>
              <a:t> Времето се използва рационално и информацията е актуална.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C95-4E55-BA16-6121259B5E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C95-4E55-BA16-6121259B5E4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C95-4E55-BA16-6121259B5E42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C95-4E55-BA16-6121259B5E4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C95-4E55-BA16-6121259B5E42}"/>
              </c:ext>
            </c:extLst>
          </c:dPt>
          <c:dLbls>
            <c:dLbl>
              <c:idx val="1"/>
              <c:layout>
                <c:manualLayout>
                  <c:x val="-2.6236153933995761E-2"/>
                  <c:y val="4.8545129775444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95-4E55-BA16-6121259B5E42}"/>
                </c:ext>
              </c:extLst>
            </c:dLbl>
            <c:dLbl>
              <c:idx val="2"/>
              <c:layout>
                <c:manualLayout>
                  <c:x val="-3.1676512661190565E-2"/>
                  <c:y val="7.49081364829396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5-4E55-BA16-6121259B5E4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обучението'!$D$706:$H$706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95-4E55-BA16-6121259B5E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</a:t>
            </a:r>
            <a:r>
              <a:rPr lang="bg-BG" sz="1400">
                <a:latin typeface="Book Antiqua" panose="02040602050305030304" pitchFamily="18" charset="0"/>
              </a:rPr>
              <a:t> Обучителните материали са достатъчни.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143-4EBB-B982-FC3989289BC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143-4EBB-B982-FC3989289BC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143-4EBB-B982-FC3989289BC3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143-4EBB-B982-FC3989289BC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143-4EBB-B982-FC3989289BC3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обучението'!$D$707:$H$707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43-4EBB-B982-FC3989289B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B6-49D7-A827-87E4AEE8DD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B6-49D7-A827-87E4AEE8DDE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B6-49D7-A827-87E4AEE8DDE7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B6-49D7-A827-87E4AEE8DDE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B6-49D7-A827-87E4AEE8DDE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B6-49D7-A827-87E4AEE8DDE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обучението'!$D$708:$H$708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B6-49D7-A827-87E4AEE8DD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30D-4985-A97E-DAA238E499F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30D-4985-A97E-DAA238E499F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30D-4985-A97E-DAA238E499FF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30D-4985-A97E-DAA238E499F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30D-4985-A97E-DAA238E499FF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0D-4985-A97E-DAA238E499F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обучението'!$D$709:$H$709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0D-4985-A97E-DAA238E499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9.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значенията и превода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BD1-4971-8C79-CB3C5452DAA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BD1-4971-8C79-CB3C5452DAA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BD1-4971-8C79-CB3C5452DAA3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BD1-4971-8C79-CB3C5452DAA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BD1-4971-8C79-CB3C5452DAA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D1-4971-8C79-CB3C5452DAA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обучението'!$D$710:$H$710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15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D1-4971-8C79-CB3C5452DAA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 dirty="0">
                <a:latin typeface="Book Antiqua" panose="02040602050305030304" pitchFamily="18" charset="0"/>
              </a:rPr>
              <a:t>3</a:t>
            </a:r>
            <a:r>
              <a:rPr lang="en-US" sz="1200" dirty="0" smtClean="0">
                <a:latin typeface="Book Antiqua" panose="02040602050305030304" pitchFamily="18" charset="0"/>
              </a:rPr>
              <a:t>.</a:t>
            </a:r>
            <a:r>
              <a:rPr lang="bg-BG" sz="1200" dirty="0" smtClean="0">
                <a:latin typeface="Book Antiqua" panose="02040602050305030304" pitchFamily="18" charset="0"/>
              </a:rPr>
              <a:t> Използват </a:t>
            </a:r>
            <a:r>
              <a:rPr lang="bg-BG" sz="1200" dirty="0">
                <a:latin typeface="Book Antiqua" panose="02040602050305030304" pitchFamily="18" charset="0"/>
              </a:rPr>
              <a:t>се разнообразни аудио-визуални материали и мултимедийни средства.</a:t>
            </a:r>
            <a:endParaRPr lang="en-US" sz="1200" dirty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10-4BB2-B33D-0A2062E9902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10-4BB2-B33D-0A2062E9902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10-4BB2-B33D-0A2062E9902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710-4BB2-B33D-0A2062E9902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710-4BB2-B33D-0A2062E9902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10-4BB2-B33D-0A2062E990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0-4BB2-B33D-0A2062E9902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език-н'!$D$119:$H$119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10-4BB2-B33D-0A2062E990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0A-4276-A676-048321132A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0A-4276-A676-048321132AC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0A-4276-A676-048321132ACD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0A-4276-A676-048321132AC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60A-4276-A676-048321132ACD}"/>
              </c:ext>
            </c:extLst>
          </c:dPt>
          <c:dLbls>
            <c:dLbl>
              <c:idx val="1"/>
              <c:layout>
                <c:manualLayout>
                  <c:x val="-3.6072123762276982E-2"/>
                  <c:y val="3.73005978419364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0A-4276-A676-048321132ACD}"/>
                </c:ext>
              </c:extLst>
            </c:dLbl>
            <c:dLbl>
              <c:idx val="2"/>
              <c:layout>
                <c:manualLayout>
                  <c:x val="-2.7759907668194778E-2"/>
                  <c:y val="8.87984835228929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0A-4276-A676-048321132AC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обучението'!$D$711:$H$711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0A-4276-A676-048321132A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</a:t>
            </a:r>
            <a:r>
              <a:rPr lang="bg-BG" sz="1400">
                <a:latin typeface="Book Antiqua" panose="02040602050305030304" pitchFamily="18" charset="0"/>
              </a:rPr>
              <a:t> 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930-4F58-90CF-81A60BDDC67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930-4F58-90CF-81A60BDDC6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930-4F58-90CF-81A60BDDC675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930-4F58-90CF-81A60BDDC67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930-4F58-90CF-81A60BDDC67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0-4F58-90CF-81A60BDDC67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обучението'!$D$712:$H$712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30-4F58-90CF-81A60BDDC6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</a:t>
            </a:r>
            <a:r>
              <a:rPr lang="bg-BG" sz="1400">
                <a:latin typeface="Book Antiqua" panose="02040602050305030304" pitchFamily="18" charset="0"/>
              </a:rPr>
              <a:t> 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BCB-4AA1-9F31-BD4035BFD1A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BCB-4AA1-9F31-BD4035BFD1A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BCB-4AA1-9F31-BD4035BFD1A5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BCB-4AA1-9F31-BD4035BFD1A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BCB-4AA1-9F31-BD4035BFD1A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CB-4AA1-9F31-BD4035BFD1A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обучението'!$D$713:$H$713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CB-4AA1-9F31-BD4035BFD1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</a:t>
            </a:r>
            <a:r>
              <a:rPr lang="bg-BG" sz="1400">
                <a:latin typeface="Book Antiqua" panose="02040602050305030304" pitchFamily="18" charset="0"/>
              </a:rPr>
              <a:t> 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EE5-47A1-B664-3FBBC858F0D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EE5-47A1-B664-3FBBC858F0D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EE5-47A1-B664-3FBBC858F0D5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EE5-47A1-B664-3FBBC858F0D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EE5-47A1-B664-3FBBC858F0D5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5-47A1-B664-3FBBC858F0D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обучението'!$D$714:$H$714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E5-47A1-B664-3FBBC858F0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</a:t>
            </a:r>
            <a:r>
              <a:rPr lang="bg-BG" sz="1400">
                <a:latin typeface="Book Antiqua" panose="02040602050305030304" pitchFamily="18" charset="0"/>
              </a:rPr>
              <a:t> 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CF0-4213-A317-CD95D854FC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CF0-4213-A317-CD95D854FC6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CF0-4213-A317-CD95D854FC67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CF0-4213-A317-CD95D854FC6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CF0-4213-A317-CD95D854FC67}"/>
              </c:ext>
            </c:extLst>
          </c:dPt>
          <c:dLbls>
            <c:dLbl>
              <c:idx val="1"/>
              <c:layout>
                <c:manualLayout>
                  <c:x val="-1.9951759421252529E-2"/>
                  <c:y val="7.86224117818606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0-4213-A317-CD95D854FC6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F0-4213-A317-CD95D854FC6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обучението'!$D$715:$H$715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F0-4213-A317-CD95D854FC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</a:t>
            </a:r>
            <a:r>
              <a:rPr lang="bg-BG" sz="1400">
                <a:latin typeface="Book Antiqua" panose="02040602050305030304" pitchFamily="18" charset="0"/>
              </a:rPr>
              <a:t> 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BE3-412F-A8AC-65D506AB3F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BE3-412F-A8AC-65D506AB3FE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BE3-412F-A8AC-65D506AB3FE9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BE3-412F-A8AC-65D506AB3FE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BE3-412F-A8AC-65D506AB3FE9}"/>
              </c:ext>
            </c:extLst>
          </c:dPt>
          <c:dLbls>
            <c:dLbl>
              <c:idx val="0"/>
              <c:layout>
                <c:manualLayout>
                  <c:x val="-4.2704767483722948E-2"/>
                  <c:y val="6.9707276173811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3-412F-A8AC-65D506AB3F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3-412F-A8AC-65D506AB3FE9}"/>
                </c:ext>
              </c:extLst>
            </c:dLbl>
            <c:dLbl>
              <c:idx val="2"/>
              <c:layout>
                <c:manualLayout>
                  <c:x val="-3.5204142922979915E-2"/>
                  <c:y val="6.3689486730825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E3-412F-A8AC-65D506AB3FE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обучението'!$D$716:$H$716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E3-412F-A8AC-65D506AB3F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16.</a:t>
            </a:r>
            <a:r>
              <a:rPr lang="bg-BG" sz="1200">
                <a:latin typeface="Book Antiqua" panose="02040602050305030304" pitchFamily="18" charset="0"/>
              </a:rPr>
              <a:t> 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A8-433F-9F5E-C78C8623A87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A8-433F-9F5E-C78C8623A87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FA8-433F-9F5E-C78C8623A87B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FA8-433F-9F5E-C78C8623A87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FA8-433F-9F5E-C78C8623A87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8-433F-9F5E-C78C8623A87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A8-433F-9F5E-C78C8623A87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обучението'!$D$717:$H$717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A8-433F-9F5E-C78C8623A87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</a:t>
            </a:r>
            <a:r>
              <a:rPr lang="bg-BG" sz="1400">
                <a:latin typeface="Book Antiqua" panose="02040602050305030304" pitchFamily="18" charset="0"/>
              </a:rPr>
              <a:t> 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C9D-4346-AE0D-196B8530B39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C9D-4346-AE0D-196B8530B39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C9D-4346-AE0D-196B8530B397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C9D-4346-AE0D-196B8530B39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C9D-4346-AE0D-196B8530B397}"/>
              </c:ext>
            </c:extLst>
          </c:dPt>
          <c:dLbls>
            <c:dLbl>
              <c:idx val="1"/>
              <c:layout>
                <c:manualLayout>
                  <c:x val="-3.775082442225064E-2"/>
                  <c:y val="9.2061096529600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9D-4346-AE0D-196B8530B3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D-4346-AE0D-196B8530B39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обучението'!$D$718:$H$718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9D-4346-AE0D-196B8530B39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</a:t>
            </a:r>
            <a:r>
              <a:rPr lang="bg-BG" sz="1400">
                <a:latin typeface="Book Antiqua" panose="02040602050305030304" pitchFamily="18" charset="0"/>
              </a:rPr>
              <a:t> 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12252444500233E-2"/>
          <c:y val="0.24884259259259259"/>
          <c:w val="0.93911087051841624"/>
          <c:h val="0.59909485272674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560-4A11-B299-F86A7007BD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560-4A11-B299-F86A7007BDC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560-4A11-B299-F86A7007BDCA}"/>
              </c:ext>
            </c:extLst>
          </c:dPt>
          <c:dPt>
            <c:idx val="3"/>
            <c:bubble3D val="0"/>
            <c:spPr>
              <a:solidFill>
                <a:srgbClr val="F18D1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560-4A11-B299-F86A7007BDC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560-4A11-B299-F86A7007BDC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60-4A11-B299-F86A7007BD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60-4A11-B299-F86A7007BDC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обучението'!$D$719:$H$719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60-4A11-B299-F86A7007BD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</a:t>
            </a:r>
            <a:r>
              <a:rPr lang="bg-BG" sz="1400">
                <a:latin typeface="Book Antiqua" panose="02040602050305030304" pitchFamily="18" charset="0"/>
              </a:rPr>
              <a:t> Лекциите и семинарните занятия са съдържателни и информативни.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4884259259259259"/>
          <c:w val="0.93888888888888888"/>
          <c:h val="0.599094852726742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32E-4A58-A869-C4CE1D12F16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32E-4A58-A869-C4CE1D12F16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32E-4A58-A869-C4CE1D12F16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32E-4A58-A869-C4CE1D12F16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32E-4A58-A869-C4CE1D12F1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E-4A58-A869-C4CE1D12F1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2E-4A58-A869-C4CE1D12F16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обучението'!$D$162:$H$162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2E-4A58-A869-C4CE1D12F16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4. </a:t>
            </a:r>
            <a:r>
              <a:rPr lang="bg-BG" sz="12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2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639-46C0-8E1B-38791F9640D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639-46C0-8E1B-38791F9640D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639-46C0-8E1B-38791F9640D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639-46C0-8E1B-38791F9640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639-46C0-8E1B-38791F9640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9-46C0-8E1B-38791F9640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9-46C0-8E1B-38791F9640D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9-46C0-8E1B-38791F9640D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език-н'!$D$120:$H$120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39-46C0-8E1B-38791F9640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 baseline="0">
                <a:latin typeface="Book Antiqua" panose="02040602050305030304" pitchFamily="18" charset="0"/>
              </a:rPr>
              <a:t>3.</a:t>
            </a:r>
            <a:r>
              <a:rPr lang="bg-BG" sz="1400" baseline="0">
                <a:latin typeface="Book Antiqua" panose="02040602050305030304" pitchFamily="18" charset="0"/>
              </a:rPr>
              <a:t> Използват се разнообразни аудио-визуални материали и мултимедийни средства.</a:t>
            </a:r>
            <a:endParaRPr lang="en-US" sz="1400" baseline="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F7-4061-9E15-9982730644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F7-4061-9E15-9982730644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F7-4061-9E15-99827306440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F7-4061-9E15-9982730644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AF7-4061-9E15-9982730644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F7-4061-9E15-9982730644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F7-4061-9E15-99827306440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обучението'!$D$164:$H$164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F7-4061-9E15-9982730644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4.</a:t>
            </a:r>
            <a:r>
              <a:rPr lang="bg-BG" sz="1200">
                <a:latin typeface="Book Antiqua" panose="02040602050305030304" pitchFamily="18" charset="0"/>
              </a:rPr>
              <a:t> Темите и материалите, използвани в преподаването на дисциплината бяха интересни, актуални и ангажиращи.</a:t>
            </a:r>
            <a:endParaRPr lang="en-US" sz="12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68F-4235-8745-53374F8FB02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68F-4235-8745-53374F8FB02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68F-4235-8745-53374F8FB02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68F-4235-8745-53374F8FB02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68F-4235-8745-53374F8FB02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F-4235-8745-53374F8FB0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F-4235-8745-53374F8FB02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обучението'!$D$165:$H$165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8F-4235-8745-53374F8FB02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</a:t>
            </a:r>
            <a:r>
              <a:rPr lang="bg-BG" sz="1400">
                <a:latin typeface="Book Antiqua" panose="02040602050305030304" pitchFamily="18" charset="0"/>
              </a:rPr>
              <a:t> Лекциите и семинарните занятия са ясно структурирани.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21284740449110529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37A-4DF6-B4B0-3110CCC2AE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37A-4DF6-B4B0-3110CCC2AEB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37A-4DF6-B4B0-3110CCC2AEB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37A-4DF6-B4B0-3110CCC2AEB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37A-4DF6-B4B0-3110CCC2AEB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7A-4DF6-B4B0-3110CCC2AE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7A-4DF6-B4B0-3110CCC2AE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A-4DF6-B4B0-3110CCC2AE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обучението'!$D$163:$H$163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7A-4DF6-B4B0-3110CCC2AE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</a:t>
            </a:r>
            <a:r>
              <a:rPr lang="bg-BG" sz="1400">
                <a:latin typeface="Book Antiqua" panose="02040602050305030304" pitchFamily="18" charset="0"/>
              </a:rPr>
              <a:t> Времето се използва рационално и информацията е актуална.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1AB-415D-A132-CCA17DEB96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1AB-415D-A132-CCA17DEB963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1AB-415D-A132-CCA17DEB963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1AB-415D-A132-CCA17DEB963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1AB-415D-A132-CCA17DEB963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B-415D-A132-CCA17DEB96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B-415D-A132-CCA17DEB96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B-415D-A132-CCA17DEB963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обучението'!$D$166:$H$166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AB-415D-A132-CCA17DEB963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</a:t>
            </a:r>
            <a:r>
              <a:rPr lang="bg-BG" sz="1400">
                <a:latin typeface="Book Antiqua" panose="02040602050305030304" pitchFamily="18" charset="0"/>
              </a:rPr>
              <a:t> 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895851560221639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5EB-497E-9437-091B784EE26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5EB-497E-9437-091B784EE26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5EB-497E-9437-091B784EE26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5EB-497E-9437-091B784EE26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5EB-497E-9437-091B784EE26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EB-497E-9437-091B784EE2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EB-497E-9437-091B784EE26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обучението'!$D$167:$H$167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EB-497E-9437-091B784EE2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21F-4D02-8FE8-E26B1CBC48B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21F-4D02-8FE8-E26B1CBC48B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21F-4D02-8FE8-E26B1CBC48B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21F-4D02-8FE8-E26B1CBC48B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21F-4D02-8FE8-E26B1CBC48B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F-4D02-8FE8-E26B1CBC48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1F-4D02-8FE8-E26B1CBC48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1F-4D02-8FE8-E26B1CBC48B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обучението'!$D$168:$H$168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1F-4D02-8FE8-E26B1CBC48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87962962962963"/>
          <c:w val="1"/>
          <c:h val="0.529141149023038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3C3-4E0A-B7ED-E97042994F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3C3-4E0A-B7ED-E97042994F9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3C3-4E0A-B7ED-E97042994F9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3C3-4E0A-B7ED-E97042994F9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3C3-4E0A-B7ED-E97042994F9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C3-4E0A-B7ED-E97042994F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C3-4E0A-B7ED-E97042994F9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обучението'!$D$169:$H$169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C3-4E0A-B7ED-E97042994F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</a:t>
            </a:r>
            <a:r>
              <a:rPr lang="bg-BG" sz="14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значенията и превода на термините.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48351820539E-2"/>
          <c:y val="0.35173629337999424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2AF-4AB3-94E9-EFC0B9A69A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2AF-4AB3-94E9-EFC0B9A69AE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2AF-4AB3-94E9-EFC0B9A69AE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2AF-4AB3-94E9-EFC0B9A69AE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2AF-4AB3-94E9-EFC0B9A69AE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F-4AB3-94E9-EFC0B9A69A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AF-4AB3-94E9-EFC0B9A69AE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обучението'!$D$170:$H$170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AF-4AB3-94E9-EFC0B9A69A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r>
              <a:rPr lang="en-US" sz="12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C03-44E8-84FB-13D8BD524B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C03-44E8-84FB-13D8BD524B8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C03-44E8-84FB-13D8BD524B81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C03-44E8-84FB-13D8BD524B8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C03-44E8-84FB-13D8BD524B81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3-44E8-84FB-13D8BD524B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03-44E8-84FB-13D8BD524B8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обучението'!$D$171:$H$171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03-44E8-84FB-13D8BD524B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</a:t>
            </a:r>
            <a:r>
              <a:rPr lang="bg-BG" sz="1400">
                <a:latin typeface="Book Antiqua" panose="02040602050305030304" pitchFamily="18" charset="0"/>
              </a:rPr>
              <a:t> 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CD8-4861-8E1D-4D64E02DE77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CD8-4861-8E1D-4D64E02DE77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CD8-4861-8E1D-4D64E02DE77D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CD8-4861-8E1D-4D64E02DE77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CD8-4861-8E1D-4D64E02DE77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D8-4861-8E1D-4D64E02DE7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8-4861-8E1D-4D64E02DE7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D8-4861-8E1D-4D64E02DE77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обучението'!$D$172:$H$172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D8-4861-8E1D-4D64E02DE7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FE0-4B43-818C-7F1F9435358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FE0-4B43-818C-7F1F9435358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FE0-4B43-818C-7F1F9435358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FE0-4B43-818C-7F1F943535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FE0-4B43-818C-7F1F9435358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0-4B43-818C-7F1F943535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0-4B43-818C-7F1F9435358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E0-4B43-818C-7F1F9435358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език-н'!$D$121:$H$121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E0-4B43-818C-7F1F9435358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</a:t>
            </a:r>
            <a:r>
              <a:rPr lang="bg-BG" sz="1400">
                <a:latin typeface="Book Antiqua" panose="02040602050305030304" pitchFamily="18" charset="0"/>
              </a:rPr>
              <a:t> 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C67-4D17-A394-2013E008753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C67-4D17-A394-2013E008753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C67-4D17-A394-2013E008753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C67-4D17-A394-2013E008753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C67-4D17-A394-2013E008753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7-4D17-A394-2013E00875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67-4D17-A394-2013E008753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обучението'!$D$173:$H$173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67-4D17-A394-2013E00875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</a:t>
            </a:r>
            <a:r>
              <a:rPr lang="bg-BG" sz="1400">
                <a:latin typeface="Book Antiqua" panose="02040602050305030304" pitchFamily="18" charset="0"/>
              </a:rPr>
              <a:t> Занятията започват и свършват навреме.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9432888597258677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73E-4A46-ABBF-84BCC67FF40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73E-4A46-ABBF-84BCC67FF40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73E-4A46-ABBF-84BCC67FF40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73E-4A46-ABBF-84BCC67FF40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73E-4A46-ABBF-84BCC67FF40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E-4A46-ABBF-84BCC67FF4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3E-4A46-ABBF-84BCC67FF4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3E-4A46-ABBF-84BCC67FF40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обучението'!$D$174:$H$174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3E-4A46-ABBF-84BCC67FF4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</a:t>
            </a:r>
            <a:r>
              <a:rPr lang="bg-BG" sz="1400">
                <a:latin typeface="Book Antiqua" panose="02040602050305030304" pitchFamily="18" charset="0"/>
              </a:rPr>
              <a:t> Преподавателят винаги е добре подготвен.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B20-49BB-9CE6-EF903FDA63E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B20-49BB-9CE6-EF903FDA63E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B20-49BB-9CE6-EF903FDA63E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B20-49BB-9CE6-EF903FDA63E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B20-49BB-9CE6-EF903FDA63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20-49BB-9CE6-EF903FDA63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20-49BB-9CE6-EF903FDA63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20-49BB-9CE6-EF903FDA63E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обучението'!$D$175:$H$175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20-49BB-9CE6-EF903FDA63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</a:t>
            </a:r>
            <a:r>
              <a:rPr lang="bg-BG" sz="1400">
                <a:latin typeface="Book Antiqua" panose="02040602050305030304" pitchFamily="18" charset="0"/>
              </a:rPr>
              <a:t> Преподавателят се отнася с уважение и добронамереност към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C94-4547-BB9C-5E58AFC992A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C94-4547-BB9C-5E58AFC992A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C94-4547-BB9C-5E58AFC992A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C94-4547-BB9C-5E58AFC992A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C94-4547-BB9C-5E58AFC992A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94-4547-BB9C-5E58AFC992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94-4547-BB9C-5E58AFC992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94-4547-BB9C-5E58AFC992A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обучението'!$D$176:$H$176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94-4547-BB9C-5E58AFC992A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</a:t>
            </a:r>
            <a:r>
              <a:rPr lang="bg-BG" sz="1400">
                <a:latin typeface="Book Antiqua" panose="02040602050305030304" pitchFamily="18" charset="0"/>
              </a:rPr>
              <a:t> Преподавателят отговаря на поставените въпроси изчерпателно и стимулира активното участие на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9175843801329E-2"/>
          <c:y val="0.32395851560221639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0A9-4637-8420-779A52C8858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0A9-4637-8420-779A52C8858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0A9-4637-8420-779A52C8858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0A9-4637-8420-779A52C8858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0A9-4637-8420-779A52C8858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A9-4637-8420-779A52C885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A9-4637-8420-779A52C8858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A9-4637-8420-779A52C8858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обучението'!$D$177:$H$177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A9-4637-8420-779A52C885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</a:t>
            </a:r>
            <a:r>
              <a:rPr lang="bg-BG" sz="1400">
                <a:latin typeface="Book Antiqua" panose="02040602050305030304" pitchFamily="18" charset="0"/>
              </a:rPr>
              <a:t> 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9432888597258677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755-4E4B-B6F0-F1B1312CE5C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755-4E4B-B6F0-F1B1312CE5C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755-4E4B-B6F0-F1B1312CE5C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755-4E4B-B6F0-F1B1312CE5C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755-4E4B-B6F0-F1B1312CE5C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55-4E4B-B6F0-F1B1312CE5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55-4E4B-B6F0-F1B1312CE5C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55-4E4B-B6F0-F1B1312CE5C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обучението'!$D$178:$H$178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55-4E4B-B6F0-F1B1312CE5C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</a:t>
            </a:r>
            <a:r>
              <a:rPr lang="bg-BG" sz="1400">
                <a:latin typeface="Book Antiqua" panose="02040602050305030304" pitchFamily="18" charset="0"/>
              </a:rPr>
              <a:t> 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F72-4357-B322-48BD140CB7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F72-4357-B322-48BD140CB7E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F72-4357-B322-48BD140CB7E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F72-4357-B322-48BD140CB7E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F72-4357-B322-48BD140CB7E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2-4357-B322-48BD140CB7E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2-4357-B322-48BD140CB7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2-4357-B322-48BD140CB7E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обучението'!$D$179:$H$179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72-4357-B322-48BD140CB7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Добри практики</a:t>
            </a:r>
          </a:p>
        </c:rich>
      </c:tx>
      <c:layout>
        <c:manualLayout>
          <c:xMode val="edge"/>
          <c:yMode val="edge"/>
          <c:x val="0.33266800428310622"/>
          <c:y val="3.67364863765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23204705750478E-2"/>
          <c:y val="0.11532771784623623"/>
          <c:w val="0.90564119386460873"/>
          <c:h val="0.41849827985672655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4AE-4A00-9111-3C65D6E5486F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4AE-4A00-9111-3C65D6E5486F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4AE-4A00-9111-3C65D6E5486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4AE-4A00-9111-3C65D6E5486F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4AE-4A00-9111-3C65D6E5486F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4AE-4A00-9111-3C65D6E5486F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44AE-4A00-9111-3C65D6E548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'62. Лат. ез. с мед. термини ИОЗ'!$A$2:$A$8</c:f>
              <c:strCache>
                <c:ptCount val="7"/>
                <c:pt idx="0">
                  <c:v>Учим интересни неща , преподавателката е изключително мила и обяснява много добре.</c:v>
                </c:pt>
                <c:pt idx="1">
                  <c:v>Харесва ми отношението на преподавателя към нас студентите. </c:v>
                </c:pt>
                <c:pt idx="2">
                  <c:v>Също така начина, по който са сформирани презентациите са много добре, интересни и лесно разбираеми. Има достатъчно достъпни и хубави материали, от които може да учим за изпита.</c:v>
                </c:pt>
                <c:pt idx="3">
                  <c:v>Мисля че обучението е достатъчно точно и ясно, без никакви забележки.</c:v>
                </c:pt>
                <c:pt idx="4">
                  <c:v>Интересно и продуктивно.</c:v>
                </c:pt>
                <c:pt idx="5">
                  <c:v>Начина на преподаване и отношението на преподавателя </c:v>
                </c:pt>
                <c:pt idx="6">
                  <c:v>Може би малко повече лекции. Един път в седмицата за мен лично не е достатъчно. </c:v>
                </c:pt>
              </c:strCache>
            </c:strRef>
          </c:cat>
          <c:val>
            <c:numRef>
              <c:f>'62. Лат. ез. с мед. термини ИОЗ'!$B$2:$B$8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AE-4A00-9111-3C65D6E5486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430620459434019E-2"/>
          <c:y val="0.52279680433603504"/>
          <c:w val="0.92787980132065595"/>
          <c:h val="0.4772031956639650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 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5451407115777197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90E-4A70-86FD-251807FA621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90E-4A70-86FD-251807FA621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90E-4A70-86FD-251807FA621F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90E-4A70-86FD-251807FA621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90E-4A70-86FD-251807FA621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0E-4A70-86FD-251807FA62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0E-4A70-86FD-251807FA62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0E-4A70-86FD-251807FA621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(2'!$D$224:$H$224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0E-4A70-86FD-251807FA621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 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546296296296295"/>
          <c:w val="1"/>
          <c:h val="0.581341498979294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776-4FFD-843A-61E540DBB1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776-4FFD-843A-61E540DBB15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776-4FFD-843A-61E540DBB15F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776-4FFD-843A-61E540DBB15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776-4FFD-843A-61E540DBB15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76-4FFD-843A-61E540DBB15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76-4FFD-843A-61E540DBB15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76-4FFD-843A-61E540DBB15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(2'!$D$225:$H$225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76-4FFD-843A-61E540DBB1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F2F-4707-BC37-517E43B4D6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F2F-4707-BC37-517E43B4D69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F2F-4707-BC37-517E43B4D69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F2F-4707-BC37-517E43B4D6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F2F-4707-BC37-517E43B4D69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F-4707-BC37-517E43B4D6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2F-4707-BC37-517E43B4D6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2F-4707-BC37-517E43B4D69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език-н'!$D$122:$H$122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2F-4707-BC37-517E43B4D6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 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5AA-4CD0-B18D-F563B3E80F3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5AA-4CD0-B18D-F563B3E80F3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5AA-4CD0-B18D-F563B3E80F3F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5AA-4CD0-B18D-F563B3E80F3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5AA-4CD0-B18D-F563B3E80F3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A-4CD0-B18D-F563B3E80F3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(2'!$D$226:$H$226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AA-4CD0-B18D-F563B3E80F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 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5310185185185189"/>
          <c:w val="1"/>
          <c:h val="0.55314705453484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4C7-4264-9564-6F9AF0525B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4C7-4264-9564-6F9AF0525BE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4C7-4264-9564-6F9AF0525BE7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4C7-4264-9564-6F9AF0525BE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4C7-4264-9564-6F9AF0525BE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C7-4264-9564-6F9AF0525B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C7-4264-9564-6F9AF0525BE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(2'!$D$227:$H$227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C7-4264-9564-6F9AF0525B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 Времето се използва рационално и информацията е актуална.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668751093613298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DB2-4172-8828-51793AE09D2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DB2-4172-8828-51793AE09D2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DB2-4172-8828-51793AE09D2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DB2-4172-8828-51793AE09D2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DB2-4172-8828-51793AE09D2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B2-4172-8828-51793AE09D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B2-4172-8828-51793AE09D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B2-4172-8828-51793AE09D2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(2'!$D$228:$H$228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B2-4172-8828-51793AE09D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 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CA5-438C-873A-79BC3F03111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CA5-438C-873A-79BC3F03111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CA5-438C-873A-79BC3F03111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CA5-438C-873A-79BC3F03111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CA5-438C-873A-79BC3F03111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5-438C-873A-79BC3F03111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5-438C-873A-79BC3F03111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(2'!$D$229:$H$229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A5-438C-873A-79BC3F0311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7. В семинарните занятия бяха осигурени достатъчно възможности да упражня правописа на термините и терминоелементите.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ADE-44F4-B004-E7488B399A9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ADE-44F4-B004-E7488B399A9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ADE-44F4-B004-E7488B399A9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ADE-44F4-B004-E7488B399A9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ADE-44F4-B004-E7488B399A92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DE-44F4-B004-E7488B399A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DE-44F4-B004-E7488B399A9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(2'!$D$230:$H$230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DE-44F4-B004-E7488B399A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речниковите форми и граматическите особености на термините.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741-4453-81C7-57F3511D8E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741-4453-81C7-57F3511D8E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741-4453-81C7-57F3511D8E9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741-4453-81C7-57F3511D8E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741-4453-81C7-57F3511D8E9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1-4453-81C7-57F3511D8E9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41-4453-81C7-57F3511D8E9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(2'!$D$231:$H$231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41-4453-81C7-57F3511D8E9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9.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значенията и превода на термините.</a:t>
            </a:r>
            <a:r>
              <a:rPr lang="en-US" sz="12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32127333041703116"/>
          <c:w val="0.93888888888888888"/>
          <c:h val="0.55444189268008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A9B-492C-A41A-AA3EADC7C5E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A9B-492C-A41A-AA3EADC7C5E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A9B-492C-A41A-AA3EADC7C5E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A9B-492C-A41A-AA3EADC7C5E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A9B-492C-A41A-AA3EADC7C5E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B-492C-A41A-AA3EADC7C5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9B-492C-A41A-AA3EADC7C5E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(2'!$D$232:$H$232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9B-492C-A41A-AA3EADC7C5E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</a:t>
            </a:r>
            <a:r>
              <a:rPr lang="bg-BG" sz="1200">
                <a:latin typeface="Book Antiqua" panose="02040602050305030304" pitchFamily="18" charset="0"/>
              </a:rPr>
              <a:t> В семинарните занятия бяха осигурени достатъчно възможности да упражня особеностите на терминоелементите и терминообразуването.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072-41DE-9B1E-0F3D325302B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072-41DE-9B1E-0F3D325302B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072-41DE-9B1E-0F3D325302B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072-41DE-9B1E-0F3D325302B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072-41DE-9B1E-0F3D325302B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2-41DE-9B1E-0F3D325302B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(2'!$D$233:$H$233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72-41DE-9B1E-0F3D325302B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</a:t>
            </a:r>
            <a:r>
              <a:rPr lang="bg-BG" sz="1400">
                <a:latin typeface="Book Antiqua" panose="02040602050305030304" pitchFamily="18" charset="0"/>
              </a:rPr>
              <a:t> 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51F-4180-B8AC-AB1927B8E02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51F-4180-B8AC-AB1927B8E02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51F-4180-B8AC-AB1927B8E02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51F-4180-B8AC-AB1927B8E02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51F-4180-B8AC-AB1927B8E02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1F-4180-B8AC-AB1927B8E0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1F-4180-B8AC-AB1927B8E02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(2'!$D$234:$H$234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1F-4180-B8AC-AB1927B8E0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</a:t>
            </a:r>
            <a:r>
              <a:rPr lang="bg-BG" sz="1400">
                <a:latin typeface="Book Antiqua" panose="02040602050305030304" pitchFamily="18" charset="0"/>
              </a:rPr>
              <a:t> 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55555555555552E-2"/>
          <c:y val="0.26377333041703122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D43-4F72-91E3-47C2289360E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D43-4F72-91E3-47C2289360E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D43-4F72-91E3-47C2289360E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D43-4F72-91E3-47C2289360E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D43-4F72-91E3-47C2289360E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43-4F72-91E3-47C2289360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43-4F72-91E3-47C2289360E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(2'!$D$235:$H$235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43-4F72-91E3-47C2289360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7.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552-4271-8612-C6BAB6379A2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552-4271-8612-C6BAB6379A2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552-4271-8612-C6BAB6379A2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552-4271-8612-C6BAB6379A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552-4271-8612-C6BAB6379A2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2-4271-8612-C6BAB6379A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2-4271-8612-C6BAB6379A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52-4271-8612-C6BAB6379A2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език-н'!$D$137:$H$137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52-4271-8612-C6BAB6379A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</a:t>
            </a:r>
            <a:r>
              <a:rPr lang="bg-BG" sz="1400">
                <a:latin typeface="Book Antiqua" panose="02040602050305030304" pitchFamily="18" charset="0"/>
              </a:rPr>
              <a:t> 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CC-4824-865B-F731D51E97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CC-4824-865B-F731D51E979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CC-4824-865B-F731D51E9799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CC-4824-865B-F731D51E979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ACC-4824-865B-F731D51E979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C-4824-865B-F731D51E979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(2'!$D$236:$H$236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CC-4824-865B-F731D51E97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</a:t>
            </a:r>
            <a:r>
              <a:rPr lang="bg-BG" sz="1400">
                <a:latin typeface="Book Antiqua" panose="02040602050305030304" pitchFamily="18" charset="0"/>
              </a:rPr>
              <a:t> 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2AF-49D4-901D-35A78213797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2AF-49D4-901D-35A78213797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2AF-49D4-901D-35A782137970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2AF-49D4-901D-35A78213797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2AF-49D4-901D-35A78213797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F-49D4-901D-35A78213797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(2'!$D$237:$H$237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AF-49D4-901D-35A7821379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</a:t>
            </a:r>
            <a:r>
              <a:rPr lang="bg-BG" sz="1400">
                <a:latin typeface="Book Antiqua" panose="02040602050305030304" pitchFamily="18" charset="0"/>
              </a:rPr>
              <a:t> 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20821777486147564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1C9-460D-AD91-17BF317B33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1C9-460D-AD91-17BF317B330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1C9-460D-AD91-17BF317B330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1C9-460D-AD91-17BF317B330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1C9-460D-AD91-17BF317B330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C9-460D-AD91-17BF317B33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C9-460D-AD91-17BF317B330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(2'!$D$238:$H$238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C9-460D-AD91-17BF317B330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</a:t>
            </a:r>
            <a:r>
              <a:rPr lang="bg-BG" sz="1400">
                <a:latin typeface="Book Antiqua" panose="02040602050305030304" pitchFamily="18" charset="0"/>
              </a:rPr>
              <a:t> Преподавателят отговаря на поставените въпроси изчерпателно и стимулира активното участие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34710666375036459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684-4C8D-BCFF-11E83FAEAB6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684-4C8D-BCFF-11E83FAEAB6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684-4C8D-BCFF-11E83FAEAB6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684-4C8D-BCFF-11E83FAEAB6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684-4C8D-BCFF-11E83FAEAB6A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84-4C8D-BCFF-11E83FAEAB6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(2'!$D$239:$H$239</c:f>
              <c:numCache>
                <c:formatCode>General</c:formatCode>
                <c:ptCount val="5"/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84-4C8D-BCFF-11E83FAEAB6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</a:t>
            </a:r>
            <a:r>
              <a:rPr lang="bg-BG" sz="1400">
                <a:latin typeface="Book Antiqua" panose="02040602050305030304" pitchFamily="18" charset="0"/>
              </a:rPr>
              <a:t> 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422-4591-84E9-B403B548E93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422-4591-84E9-B403B548E93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422-4591-84E9-B403B548E93C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422-4591-84E9-B403B548E93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422-4591-84E9-B403B548E93C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2-4591-84E9-B403B548E9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22-4591-84E9-B403B548E93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(2'!$D$240:$H$240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22-4591-84E9-B403B548E9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</a:t>
            </a:r>
            <a:r>
              <a:rPr lang="bg-BG" sz="1400">
                <a:latin typeface="Book Antiqua" panose="02040602050305030304" pitchFamily="18" charset="0"/>
              </a:rPr>
              <a:t> 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310-4A31-95B5-C381A7D8EC3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310-4A31-95B5-C381A7D8EC3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310-4A31-95B5-C381A7D8EC3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310-4A31-95B5-C381A7D8EC3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310-4A31-95B5-C381A7D8EC32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10-4A31-95B5-C381A7D8EC3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 (2'!$D$1:$H$1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 (2'!$D$241:$H$241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10-4A31-95B5-C381A7D8EC3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Добри </a:t>
            </a:r>
            <a:r>
              <a:rPr lang="bg-BG" sz="1400" dirty="0" smtClean="0">
                <a:latin typeface="Book Antiqua" panose="02040602050305030304" pitchFamily="18" charset="0"/>
              </a:rPr>
              <a:t>практики</a:t>
            </a:r>
            <a:endParaRPr lang="bg-BG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45866758768965"/>
          <c:y val="0.28352479855836066"/>
          <c:w val="0.72549036006722467"/>
          <c:h val="0.4227926349007992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B7C-4D3A-AAA6-0967EABB38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B7C-4D3A-AAA6-0967EABB3864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B7C-4D3A-AAA6-0967EABB38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'67. Лат. ез. смед. термини МО'!$A$2:$A$4</c:f>
              <c:strCache>
                <c:ptCount val="3"/>
                <c:pt idx="0">
                  <c:v>Материалът е добре обяснен и не съдържа ненужна за изпита информация </c:v>
                </c:pt>
                <c:pt idx="1">
                  <c:v>Всичко беше разбираемо и добре структурирано,което улесняваше усвояването на материала.</c:v>
                </c:pt>
                <c:pt idx="2">
                  <c:v>Отдадеността на преподавателката и начина на преподаване</c:v>
                </c:pt>
              </c:strCache>
            </c:strRef>
          </c:cat>
          <c:val>
            <c:numRef>
              <c:f>'67. Лат. ез. смед. термини МО'!$B$2:$B$4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7C-4D3A-AAA6-0967EABB386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15205289724301E-2"/>
          <c:y val="0.72879280091553211"/>
          <c:w val="0.89116958942055136"/>
          <c:h val="0.2712071990844678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221-4A87-951F-E963A3DF0F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221-4A87-951F-E963A3DF0F0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221-4A87-951F-E963A3DF0F0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221-4A87-951F-E963A3DF0F0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221-4A87-951F-E963A3DF0F0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21-4A87-951F-E963A3DF0F0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обучението'!$D$743:$H$743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21-4A87-951F-E963A3DF0F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8.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C55-4635-B7DD-028D14A3815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C55-4635-B7DD-028D14A3815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C55-4635-B7DD-028D14A3815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C55-4635-B7DD-028D14A381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C55-4635-B7DD-028D14A3815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55-4635-B7DD-028D14A3815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език-н'!$D$123:$H$123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55-4635-B7DD-028D14A381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9.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1CD-418F-85EB-5B71B2C03DE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1CD-418F-85EB-5B71B2C03D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1CD-418F-85EB-5B71B2C03DE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1CD-418F-85EB-5B71B2C03D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1CD-418F-85EB-5B71B2C03DE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CD-418F-85EB-5B71B2C03DE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CD-418F-85EB-5B71B2C03D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CD-418F-85EB-5B71B2C03DE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език-н'!$D$124:$H$124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CD-418F-85EB-5B71B2C03DE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 dirty="0">
                <a:latin typeface="Book Antiqua" panose="02040602050305030304" pitchFamily="18" charset="0"/>
              </a:rPr>
              <a:t>10.</a:t>
            </a:r>
            <a:r>
              <a:rPr lang="en-US" sz="1200" dirty="0">
                <a:latin typeface="Book Antiqua" panose="02040602050305030304" pitchFamily="18" charset="0"/>
              </a:rPr>
              <a:t> </a:t>
            </a:r>
            <a:r>
              <a:rPr lang="bg-BG" sz="1200" dirty="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</a:t>
            </a:r>
            <a:r>
              <a:rPr lang="bg-BG" sz="1200" dirty="0" smtClean="0">
                <a:latin typeface="Book Antiqua" panose="02040602050305030304" pitchFamily="18" charset="0"/>
              </a:rPr>
              <a:t>писане.</a:t>
            </a:r>
            <a:endParaRPr lang="en-US" sz="12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602-44B4-B2DD-EF21EE3865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602-44B4-B2DD-EF21EE38659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602-44B4-B2DD-EF21EE38659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602-44B4-B2DD-EF21EE3865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602-44B4-B2DD-EF21EE38659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2-44B4-B2DD-EF21EE38659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език-н'!$D$125:$H$125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02-44B4-B2DD-EF21EE38659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11.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bg-BG" sz="1400" dirty="0">
                <a:latin typeface="Book Antiqua" panose="02040602050305030304" pitchFamily="18" charset="0"/>
              </a:rPr>
              <a:t>Повиших знанията си по </a:t>
            </a:r>
            <a:r>
              <a:rPr lang="bg-BG" sz="1400" dirty="0" smtClean="0">
                <a:latin typeface="Book Antiqua" panose="02040602050305030304" pitchFamily="18" charset="0"/>
              </a:rPr>
              <a:t>предмета.</a:t>
            </a:r>
            <a:endParaRPr lang="en-US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17A-4A81-A20B-470B43C0DEA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17A-4A81-A20B-470B43C0DEA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17A-4A81-A20B-470B43C0DEA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17A-4A81-A20B-470B43C0DE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17A-4A81-A20B-470B43C0DEA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7A-4A81-A20B-470B43C0DEA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език-н'!$D$126:$H$126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7A-4A81-A20B-470B43C0DEA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>
                <a:latin typeface="Book Antiqua" panose="02040602050305030304" pitchFamily="18" charset="0"/>
              </a:rPr>
              <a:t>12.</a:t>
            </a:r>
            <a:r>
              <a:rPr lang="en-US" sz="1400" dirty="0">
                <a:latin typeface="Book Antiqua" panose="02040602050305030304" pitchFamily="18" charset="0"/>
              </a:rPr>
              <a:t> </a:t>
            </a:r>
            <a:r>
              <a:rPr lang="bg-BG" sz="1400" dirty="0">
                <a:latin typeface="Book Antiqua" panose="02040602050305030304" pitchFamily="18" charset="0"/>
              </a:rPr>
              <a:t>Осигурени са достатъчно източници за самостоятелно </a:t>
            </a:r>
            <a:r>
              <a:rPr lang="bg-BG" sz="1400" dirty="0" smtClean="0">
                <a:latin typeface="Book Antiqua" panose="02040602050305030304" pitchFamily="18" charset="0"/>
              </a:rPr>
              <a:t>учене.</a:t>
            </a:r>
            <a:endParaRPr lang="en-US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32A-4C99-8509-14778666D6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32A-4C99-8509-14778666D64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32A-4C99-8509-14778666D64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32A-4C99-8509-14778666D6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32A-4C99-8509-14778666D64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2A-4C99-8509-14778666D64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език-н'!$D$127:$H$127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2A-4C99-8509-14778666D6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13.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56A-4069-B9CE-6B3D60141F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56A-4069-B9CE-6B3D60141FA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56A-4069-B9CE-6B3D60141FA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56A-4069-B9CE-6B3D60141F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56A-4069-B9CE-6B3D60141FA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6A-4069-B9CE-6B3D60141FA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6A-4069-B9CE-6B3D60141FA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език-н'!$D$128:$H$128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6A-4069-B9CE-6B3D60141F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14.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00F-4FF4-9434-0D5D98B5B96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00F-4FF4-9434-0D5D98B5B96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00F-4FF4-9434-0D5D98B5B96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00F-4FF4-9434-0D5D98B5B9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00F-4FF4-9434-0D5D98B5B9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F-4FF4-9434-0D5D98B5B96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F-4FF4-9434-0D5D98B5B96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език-н'!$D$129:$H$129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0F-4FF4-9434-0D5D98B5B96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15.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944-49D8-BAD8-492369B1729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944-49D8-BAD8-492369B1729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944-49D8-BAD8-492369B1729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944-49D8-BAD8-492369B172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944-49D8-BAD8-492369B1729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4-49D8-BAD8-492369B172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44-49D8-BAD8-492369B172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44-49D8-BAD8-492369B1729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език-н'!$D$130:$H$130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44-49D8-BAD8-492369B172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16.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111944444444444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EFE-4D47-A6CB-C9C9CB47D1E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EFE-4D47-A6CB-C9C9CB47D1E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EFE-4D47-A6CB-C9C9CB47D1E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EFE-4D47-A6CB-C9C9CB47D1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EFE-4D47-A6CB-C9C9CB47D1E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FE-4D47-A6CB-C9C9CB47D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FE-4D47-A6CB-C9C9CB47D1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FE-4D47-A6CB-C9C9CB47D1E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език-н'!$D$131:$H$131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FE-4D47-A6CB-C9C9CB47D1E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40E-4312-A069-2384F152556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40E-4312-A069-2384F152556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40E-4312-A069-2384F152556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40E-4312-A069-2384F15255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40E-4312-A069-2384F152556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0E-4312-A069-2384F15255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0E-4312-A069-2384F15255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0E-4312-A069-2384F152556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език-н'!$D$133:$H$133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E-4312-A069-2384F15255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B15-4D2F-9246-B6103EB96E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B15-4D2F-9246-B6103EB96E2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B15-4D2F-9246-B6103EB96E2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B15-4D2F-9246-B6103EB96E2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B15-4D2F-9246-B6103EB96E2E}"/>
              </c:ext>
            </c:extLst>
          </c:dPt>
          <c:dLbls>
            <c:dLbl>
              <c:idx val="2"/>
              <c:layout>
                <c:manualLayout>
                  <c:x val="-5.7900043744531934E-2"/>
                  <c:y val="4.90518372703412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15-4D2F-9246-B6103EB96E2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обучението'!$D$744:$H$744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15-4D2F-9246-B6103EB96E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</a:t>
            </a:r>
            <a:r>
              <a:rPr lang="en-US" sz="1400">
                <a:latin typeface="Book Antiqua" panose="02040602050305030304" pitchFamily="18" charset="0"/>
              </a:rPr>
              <a:t>7</a:t>
            </a:r>
            <a:r>
              <a:rPr lang="bg-BG" sz="1400">
                <a:latin typeface="Book Antiqua" panose="02040602050305030304" pitchFamily="18" charset="0"/>
              </a:rPr>
              <a:t>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666666666666664E-2"/>
          <c:y val="0.19432888597258677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715-486F-9631-E55837D3D20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715-486F-9631-E55837D3D20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715-486F-9631-E55837D3D20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715-486F-9631-E55837D3D2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715-486F-9631-E55837D3D20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15-486F-9631-E55837D3D2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15-486F-9631-E55837D3D2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15-486F-9631-E55837D3D20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език-н'!$D$132:$H$132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86F-9631-E55837D3D20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19.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126-4C60-B4CC-1DD01A17154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126-4C60-B4CC-1DD01A17154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126-4C60-B4CC-1DD01A17154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126-4C60-B4CC-1DD01A1715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126-4C60-B4CC-1DD01A17154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26-4C60-B4CC-1DD01A1715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26-4C60-B4CC-1DD01A17154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26-4C60-B4CC-1DD01A17154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език-н'!$D$134:$H$134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26-4C60-B4CC-1DD01A1715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21.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5546296296296295"/>
          <c:w val="0.93888888888888888"/>
          <c:h val="0.5923374161563137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5C5-443D-8C44-AB5DABC135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5C5-443D-8C44-AB5DABC1357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5C5-443D-8C44-AB5DABC1357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5C5-443D-8C44-AB5DABC1357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5C5-443D-8C44-AB5DABC135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5-443D-8C44-AB5DABC135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C5-443D-8C44-AB5DABC135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C5-443D-8C44-AB5DABC1357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'4. Специализиран западен език-н'!$D$1:$H$1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 </c:v>
                </c:pt>
                <c:pt idx="3">
                  <c:v>Пълно съгласие</c:v>
                </c:pt>
                <c:pt idx="4">
                  <c:v>Съгласие </c:v>
                </c:pt>
              </c:strCache>
            </c:strRef>
          </c:cat>
          <c:val>
            <c:numRef>
              <c:f>'4. Специализиран западен език-н'!$D$136:$H$136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C5-443D-8C44-AB5DABC135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D0C-40C3-80ED-CC094E026BA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D0C-40C3-80ED-CC094E026BA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D0C-40C3-80ED-CC094E026BA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D0C-40C3-80ED-CC094E026BA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D0C-40C3-80ED-CC094E026BA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0C-40C3-80ED-CC094E026B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0C-40C3-80ED-CC094E026BA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обучението'!$D$117:$H$117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0C-40C3-80ED-CC094E026B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2.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1E8-42EF-9137-FCC61DED506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1E8-42EF-9137-FCC61DED506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1E8-42EF-9137-FCC61DED506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1E8-42EF-9137-FCC61DED506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1E8-42EF-9137-FCC61DED50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8-42EF-9137-FCC61DED50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8-42EF-9137-FCC61DED506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обучението'!$D$118:$H$118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E8-42EF-9137-FCC61DED50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3.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7D9-4D6F-A423-DC3E01D1C82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7D9-4D6F-A423-DC3E01D1C82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7D9-4D6F-A423-DC3E01D1C82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7D9-4D6F-A423-DC3E01D1C82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7D9-4D6F-A423-DC3E01D1C82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D9-4D6F-A423-DC3E01D1C8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D9-4D6F-A423-DC3E01D1C82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обучението'!$D$119:$H$119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D9-4D6F-A423-DC3E01D1C82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DC0-416A-88FD-CD07940ED3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DC0-416A-88FD-CD07940ED3F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DC0-416A-88FD-CD07940ED3F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DC0-416A-88FD-CD07940ED3F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DC0-416A-88FD-CD07940ED3FA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C0-416A-88FD-CD07940ED3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C0-416A-88FD-CD07940ED3F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обучението'!$D$120:$H$120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C0-416A-88FD-CD07940ED3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5.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EA0-4AC8-BFEE-C7D87F18957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EA0-4AC8-BFEE-C7D87F18957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EA0-4AC8-BFEE-C7D87F18957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EA0-4AC8-BFEE-C7D87F18957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EA0-4AC8-BFEE-C7D87F18957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0-4AC8-BFEE-C7D87F18957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A0-4AC8-BFEE-C7D87F18957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обучението'!$D$121:$H$121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A0-4AC8-BFEE-C7D87F18957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6.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003-4FA9-8276-53C3886B8CA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003-4FA9-8276-53C3886B8CA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003-4FA9-8276-53C3886B8CA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003-4FA9-8276-53C3886B8CA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003-4FA9-8276-53C3886B8CA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03-4FA9-8276-53C3886B8C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03-4FA9-8276-53C3886B8CA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обучението'!$D$122:$H$122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03-4FA9-8276-53C3886B8C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7.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5E5-4494-BF9E-60CDA633D7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5E5-4494-BF9E-60CDA633D73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5E5-4494-BF9E-60CDA633D73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5E5-4494-BF9E-60CDA633D73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5E5-4494-BF9E-60CDA633D7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5-4494-BF9E-60CDA633D7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E5-4494-BF9E-60CDA633D73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обучението'!$D$123:$H$123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E5-4494-BF9E-60CDA633D73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4.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F05-4639-91E2-95145AA1697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F05-4639-91E2-95145AA1697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F05-4639-91E2-95145AA1697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F05-4639-91E2-95145AA1697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F05-4639-91E2-95145AA16973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05-4639-91E2-95145AA1697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обучението'!$D$742:$H$742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0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05-4639-91E2-95145AA1697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4B1-43F9-B555-3B039BC0E42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4B1-43F9-B555-3B039BC0E42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4B1-43F9-B555-3B039BC0E42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4B1-43F9-B555-3B039BC0E42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4B1-43F9-B555-3B039BC0E42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1-43F9-B555-3B039BC0E4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B1-43F9-B555-3B039BC0E4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B1-43F9-B555-3B039BC0E42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обучението'!$D$124:$H$124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B1-43F9-B555-3B039BC0E4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114-441B-A293-874224F285A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114-441B-A293-874224F285A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114-441B-A293-874224F285A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114-441B-A293-874224F285A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114-441B-A293-874224F285A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14-441B-A293-874224F285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14-441B-A293-874224F285A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14-441B-A293-874224F285A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обучението'!$D$125:$H$125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14-441B-A293-874224F285A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BA8-4BD6-8AC0-FB9FBA987E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BA8-4BD6-8AC0-FB9FBA987E3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BA8-4BD6-8AC0-FB9FBA987E3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BA8-4BD6-8AC0-FB9FBA987E3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EBA8-4BD6-8AC0-FB9FBA987E3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A8-4BD6-8AC0-FB9FBA987E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A8-4BD6-8AC0-FB9FBA987E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8-4BD6-8AC0-FB9FBA987E3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обучението'!$D$126:$H$126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A8-4BD6-8AC0-FB9FBA987E3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12-4DA8-8BB7-EE53F984919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12-4DA8-8BB7-EE53F984919C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12-4DA8-8BB7-EE53F984919C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12-4DA8-8BB7-EE53F984919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712-4DA8-8BB7-EE53F984919C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12-4DA8-8BB7-EE53F984919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12-4DA8-8BB7-EE53F984919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12-4DA8-8BB7-EE53F984919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обучението'!$D$127:$H$127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12-4DA8-8BB7-EE53F984919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C7D-4771-AE48-D311A692A30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C7D-4771-AE48-D311A692A30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C7D-4771-AE48-D311A692A30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C7D-4771-AE48-D311A692A30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C7D-4771-AE48-D311A692A30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D-4771-AE48-D311A692A3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7D-4771-AE48-D311A692A3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7D-4771-AE48-D311A692A30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обучението'!$D$128:$H$128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7D-4771-AE48-D311A692A3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A2D-49E8-A732-EA300539ABE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A2D-49E8-A732-EA300539ABE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A2D-49E8-A732-EA300539ABE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A2D-49E8-A732-EA300539ABE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A2D-49E8-A732-EA300539ABEB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2D-49E8-A732-EA300539ABE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2D-49E8-A732-EA300539ABE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2D-49E8-A732-EA300539ABE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обучението'!$D$129:$H$129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2D-49E8-A732-EA300539AB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6BB-4703-984F-C91E2D2AA6C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6BB-4703-984F-C91E2D2AA6C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6BB-4703-984F-C91E2D2AA6C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6BB-4703-984F-C91E2D2AA6C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6BB-4703-984F-C91E2D2AA6C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B-4703-984F-C91E2D2AA6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B-4703-984F-C91E2D2AA6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B-4703-984F-C91E2D2AA6C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обучението'!$D$130:$H$130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BB-4703-984F-C91E2D2AA6C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F5D-42C2-A0BD-2645672468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F5D-42C2-A0BD-26456724688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F5D-42C2-A0BD-26456724688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F5D-42C2-A0BD-26456724688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F5D-42C2-A0BD-26456724688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5D-42C2-A0BD-2645672468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D-42C2-A0BD-2645672468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D-42C2-A0BD-26456724688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обучението'!$D$131:$H$131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5D-42C2-A0BD-26456724688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569-41C1-AD24-5C3D6C95DE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569-41C1-AD24-5C3D6C95DEE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569-41C1-AD24-5C3D6C95DEE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569-41C1-AD24-5C3D6C95DEE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569-41C1-AD24-5C3D6C95DEE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9-41C1-AD24-5C3D6C95DE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69-41C1-AD24-5C3D6C95DE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69-41C1-AD24-5C3D6C95DEE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обучението'!$D$132:$H$132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69-41C1-AD24-5C3D6C95DEE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1FF-4B6B-A05A-2CC507ABEEC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1FF-4B6B-A05A-2CC507ABEEC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1FF-4B6B-A05A-2CC507ABEEC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1FF-4B6B-A05A-2CC507ABEEC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1FF-4B6B-A05A-2CC507ABEEC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FF-4B6B-A05A-2CC507ABEE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FF-4B6B-A05A-2CC507ABEE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FF-4B6B-A05A-2CC507ABEEC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обучението'!$D$133:$H$133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FF-4B6B-A05A-2CC507ABEEC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26840296004666081"/>
          <c:w val="0.93888888888888888"/>
          <c:h val="0.6488418635170604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62-48A2-AA09-D90DC33A524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62-48A2-AA09-D90DC33A524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62-48A2-AA09-D90DC33A524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62-48A2-AA09-D90DC33A524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62-48A2-AA09-D90DC33A5248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обучението'!$D$745:$H$745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4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62-48A2-AA09-D90DC33A52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6A6-4595-9B14-64031E85430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6A6-4595-9B14-64031E85430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6A6-4595-9B14-64031E85430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6A6-4595-9B14-64031E85430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6A6-4595-9B14-64031E85430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6-4595-9B14-64031E8543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6-4595-9B14-64031E8543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A6-4595-9B14-64031E85430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обучението'!$D$134:$H$134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6A6-4595-9B14-64031E85430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19. </a:t>
            </a:r>
            <a:r>
              <a:rPr lang="bg-BG" sz="12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E01-4389-B6F2-D2AFC5E841D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E01-4389-B6F2-D2AFC5E841D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E01-4389-B6F2-D2AFC5E841D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E01-4389-B6F2-D2AFC5E841D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E01-4389-B6F2-D2AFC5E841D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1-4389-B6F2-D2AFC5E841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1-4389-B6F2-D2AFC5E841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01-4389-B6F2-D2AFC5E841D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обучението'!$D$135:$H$135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01-4389-B6F2-D2AFC5E841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Добри </a:t>
            </a:r>
            <a:r>
              <a:rPr lang="bg-BG" dirty="0" smtClean="0"/>
              <a:t>практики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243215310898406"/>
          <c:w val="1"/>
          <c:h val="0.355615639255090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16D-4A0B-950C-5F1810A90A8B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16D-4A0B-950C-5F1810A90A8B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16D-4A0B-950C-5F1810A90A8B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16D-4A0B-950C-5F1810A90A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'24. Спец. Немски ез. Ф'!$A$2:$A$5</c:f>
              <c:strCache>
                <c:ptCount val="4"/>
                <c:pt idx="0">
                  <c:v>Добра учебна атмосфера</c:v>
                </c:pt>
                <c:pt idx="1">
                  <c:v>Добро преподаване</c:v>
                </c:pt>
                <c:pt idx="2">
                  <c:v>Добре структурирани семинари</c:v>
                </c:pt>
                <c:pt idx="3">
                  <c:v>по преме на курса поддържах нивото на езика и научих нови медицински термини и изрази</c:v>
                </c:pt>
              </c:strCache>
            </c:strRef>
          </c:cat>
          <c:val>
            <c:numRef>
              <c:f>'24. Спец. Немски ез. Ф'!$B$2:$B$5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6D-4A0B-950C-5F1810A90A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94084719992535E-2"/>
          <c:y val="0.50381664273701909"/>
          <c:w val="0.83472434574318988"/>
          <c:h val="0.4697119444781223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20. </a:t>
            </a:r>
            <a:r>
              <a:rPr lang="bg-BG" sz="1400">
                <a:latin typeface="Book Antiqua" panose="02040602050305030304" pitchFamily="18" charset="0"/>
              </a:rPr>
              <a:t>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3DB-4FB4-BD81-4E5981E934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3DB-4FB4-BD81-4E5981E934A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3DB-4FB4-BD81-4E5981E934A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3DB-4FB4-BD81-4E5981E934A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3DB-4FB4-BD81-4E5981E934A2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DB-4FB4-BD81-4E5981E934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DB-4FB4-BD81-4E5981E934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DB-4FB4-BD81-4E5981E934A2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обучението'!$D$136:$H$136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DB-4FB4-BD81-4E5981E934A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21.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30C-422A-BA5E-066E0DA9083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30C-422A-BA5E-066E0DA9083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30C-422A-BA5E-066E0DA9083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30C-422A-BA5E-066E0DA9083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30C-422A-BA5E-066E0DA9083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0C-422A-BA5E-066E0DA908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0C-422A-BA5E-066E0DA908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0C-422A-BA5E-066E0DA9083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обучението'!$D$137:$H$137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0C-422A-BA5E-066E0DA908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съдържателни и информативни.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E3B-48FE-B5B5-5B5561EB0A1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E3B-48FE-B5B5-5B5561EB0A1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E3B-48FE-B5B5-5B5561EB0A12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E3B-48FE-B5B5-5B5561EB0A12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E3B-48FE-B5B5-5B5561EB0A12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обучението'!$D$2141:$H$2141</c:f>
              <c:numCache>
                <c:formatCode>General</c:formatCode>
                <c:ptCount val="5"/>
                <c:pt idx="0">
                  <c:v>23</c:v>
                </c:pt>
                <c:pt idx="1">
                  <c:v>4</c:v>
                </c:pt>
                <c:pt idx="2">
                  <c:v>4</c:v>
                </c:pt>
                <c:pt idx="3">
                  <c:v>42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3B-48FE-B5B5-5B5561EB0A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2.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Лекциите и семинарните занятия са ясно структурирани.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82A-4BA9-AC7F-F3B2586387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82A-4BA9-AC7F-F3B2586387E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82A-4BA9-AC7F-F3B2586387E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82A-4BA9-AC7F-F3B2586387E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82A-4BA9-AC7F-F3B2586387E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обучението'!$D$2142:$H$2142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2</c:v>
                </c:pt>
                <c:pt idx="3">
                  <c:v>41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2A-4BA9-AC7F-F3B2586387E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3.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228-4B22-BFE2-29929BE04AB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228-4B22-BFE2-29929BE04AB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228-4B22-BFE2-29929BE04AB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228-4B22-BFE2-29929BE04AB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228-4B22-BFE2-29929BE04AB0}"/>
              </c:ext>
            </c:extLst>
          </c:dPt>
          <c:dLbls>
            <c:dLbl>
              <c:idx val="1"/>
              <c:layout>
                <c:manualLayout>
                  <c:x val="-6.9919342216197236E-2"/>
                  <c:y val="3.98694954797317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28-4B22-BFE2-29929BE04AB0}"/>
                </c:ext>
              </c:extLst>
            </c:dLbl>
            <c:dLbl>
              <c:idx val="2"/>
              <c:layout>
                <c:manualLayout>
                  <c:x val="-4.2507436570428693E-2"/>
                  <c:y val="7.70487022455525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228-4B22-BFE2-29929BE04AB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обучението'!$D$2143:$H$2143</c:f>
              <c:numCache>
                <c:formatCode>General</c:formatCode>
                <c:ptCount val="5"/>
                <c:pt idx="0">
                  <c:v>16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28-4B22-BFE2-29929BE04A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4.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</a:t>
            </a:r>
            <a:endParaRPr lang="en-US" sz="1400">
              <a:latin typeface="Book Antiqua" panose="0204060205030503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816-428E-A575-35BF2DE6D8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816-428E-A575-35BF2DE6D82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816-428E-A575-35BF2DE6D82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816-428E-A575-35BF2DE6D82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816-428E-A575-35BF2DE6D82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16-428E-A575-35BF2DE6D826}"/>
                </c:ext>
              </c:extLst>
            </c:dLbl>
            <c:dLbl>
              <c:idx val="2"/>
              <c:layout>
                <c:manualLayout>
                  <c:x val="-4.1838523924889341E-2"/>
                  <c:y val="-4.1192273111189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16-428E-A575-35BF2DE6D82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обучението'!$D$2144:$H$2144</c:f>
              <c:numCache>
                <c:formatCode>General</c:formatCode>
                <c:ptCount val="5"/>
                <c:pt idx="0">
                  <c:v>23</c:v>
                </c:pt>
                <c:pt idx="1">
                  <c:v>0</c:v>
                </c:pt>
                <c:pt idx="2">
                  <c:v>2</c:v>
                </c:pt>
                <c:pt idx="3">
                  <c:v>43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16-428E-A575-35BF2DE6D82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5.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Времето се използва рационално.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08E-2"/>
          <c:y val="0.19827007783196651"/>
          <c:w val="0.93888888888888888"/>
          <c:h val="0.579122142604146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498-45AB-8D0A-A82EF75D0AA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498-45AB-8D0A-A82EF75D0AA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498-45AB-8D0A-A82EF75D0AA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498-45AB-8D0A-A82EF75D0AA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498-45AB-8D0A-A82EF75D0AA9}"/>
              </c:ext>
            </c:extLst>
          </c:dPt>
          <c:dLbls>
            <c:dLbl>
              <c:idx val="1"/>
              <c:layout>
                <c:manualLayout>
                  <c:x val="-6.6472434599226915E-2"/>
                  <c:y val="-4.41983852364475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98-45AB-8D0A-A82EF75D0AA9}"/>
                </c:ext>
              </c:extLst>
            </c:dLbl>
            <c:dLbl>
              <c:idx val="2"/>
              <c:layout>
                <c:manualLayout>
                  <c:x val="-6.7305355866810176E-2"/>
                  <c:y val="4.10640365456048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98-45AB-8D0A-A82EF75D0AA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обучението'!$D$2145:$H$2145</c:f>
              <c:numCache>
                <c:formatCode>General</c:formatCode>
                <c:ptCount val="5"/>
                <c:pt idx="0">
                  <c:v>20</c:v>
                </c:pt>
                <c:pt idx="1">
                  <c:v>2</c:v>
                </c:pt>
                <c:pt idx="2">
                  <c:v>1</c:v>
                </c:pt>
                <c:pt idx="3">
                  <c:v>42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98-45AB-8D0A-A82EF75D0A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8.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404-4A33-9440-B9DB5AAD3F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404-4A33-9440-B9DB5AAD3F5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404-4A33-9440-B9DB5AAD3F5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404-4A33-9440-B9DB5AAD3F5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404-4A33-9440-B9DB5AAD3F5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04-4A33-9440-B9DB5AAD3F5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обучението'!$D$746:$H$746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3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04-4A33-9440-B9DB5AAD3F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6.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Обучителните материали са достатъчни.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1C1-4074-BB24-2B9E157FDF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1C1-4074-BB24-2B9E157FDFA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1C1-4074-BB24-2B9E157FDFA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1C1-4074-BB24-2B9E157FDFA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1C1-4074-BB24-2B9E157FDFA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обучението'!$D$2146:$H$2146</c:f>
              <c:numCache>
                <c:formatCode>General</c:formatCode>
                <c:ptCount val="5"/>
                <c:pt idx="0">
                  <c:v>16</c:v>
                </c:pt>
                <c:pt idx="1">
                  <c:v>3</c:v>
                </c:pt>
                <c:pt idx="2">
                  <c:v>3</c:v>
                </c:pt>
                <c:pt idx="3">
                  <c:v>43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1C1-4074-BB24-2B9E157FDF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7.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слушане.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4E8-4234-AFBE-162CA6342C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4E8-4234-AFBE-162CA6342C5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4E8-4234-AFBE-162CA6342C5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4E8-4234-AFBE-162CA6342C5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4E8-4234-AFBE-162CA6342C56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обучението'!$D$2147:$H$2147</c:f>
              <c:numCache>
                <c:formatCode>General</c:formatCode>
                <c:ptCount val="5"/>
                <c:pt idx="0">
                  <c:v>25</c:v>
                </c:pt>
                <c:pt idx="1">
                  <c:v>3</c:v>
                </c:pt>
                <c:pt idx="2">
                  <c:v>2</c:v>
                </c:pt>
                <c:pt idx="3">
                  <c:v>46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E8-4234-AFBE-162CA6342C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8.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говорене.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589-43C2-A2BB-A792AC79383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589-43C2-A2BB-A792AC79383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589-43C2-A2BB-A792AC79383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589-43C2-A2BB-A792AC79383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589-43C2-A2BB-A792AC79383F}"/>
              </c:ext>
            </c:extLst>
          </c:dPt>
          <c:dLbls>
            <c:dLbl>
              <c:idx val="1"/>
              <c:layout>
                <c:manualLayout>
                  <c:x val="-5.9002730421392348E-2"/>
                  <c:y val="-8.91887130025701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89-43C2-A2BB-A792AC79383F}"/>
                </c:ext>
              </c:extLst>
            </c:dLbl>
            <c:dLbl>
              <c:idx val="2"/>
              <c:layout>
                <c:manualLayout>
                  <c:x val="-4.227260671885464E-2"/>
                  <c:y val="-6.48775304471024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89-43C2-A2BB-A792AC79383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обучението'!$D$2148:$H$2148</c:f>
              <c:numCache>
                <c:formatCode>General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1</c:v>
                </c:pt>
                <c:pt idx="3">
                  <c:v>42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89-43C2-A2BB-A792AC7938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200">
                <a:latin typeface="Book Antiqua" panose="02040602050305030304" pitchFamily="18" charset="0"/>
              </a:rPr>
              <a:t>9.</a:t>
            </a:r>
            <a:r>
              <a:rPr lang="en-US" sz="1200">
                <a:latin typeface="Book Antiqua" panose="02040602050305030304" pitchFamily="18" charset="0"/>
              </a:rPr>
              <a:t>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CC-4BBA-93AB-DF0E11F4FE8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CC-4BBA-93AB-DF0E11F4FE8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FCC-4BBA-93AB-DF0E11F4FE8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FCC-4BBA-93AB-DF0E11F4FE8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FCC-4BBA-93AB-DF0E11F4FE8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CC-4BBA-93AB-DF0E11F4FE8E}"/>
                </c:ext>
              </c:extLst>
            </c:dLbl>
            <c:dLbl>
              <c:idx val="2"/>
              <c:layout>
                <c:manualLayout>
                  <c:x val="-6.0265668591133477E-2"/>
                  <c:y val="9.861475648877139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CC-4BBA-93AB-DF0E11F4FE8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обучението'!$D$2149:$H$2149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2</c:v>
                </c:pt>
                <c:pt idx="3">
                  <c:v>45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CC-4BBA-93AB-DF0E11F4FE8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10.</a:t>
            </a:r>
            <a:r>
              <a:rPr lang="en-US" sz="1400">
                <a:latin typeface="Book Antiqua" panose="02040602050305030304" pitchFamily="18" charset="0"/>
              </a:rPr>
              <a:t>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F2F-4BE9-8DDD-E65DBEE2EA7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F2F-4BE9-8DDD-E65DBEE2EA7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F2F-4BE9-8DDD-E65DBEE2EA74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F2F-4BE9-8DDD-E65DBEE2EA7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F2F-4BE9-8DDD-E65DBEE2EA74}"/>
              </c:ext>
            </c:extLst>
          </c:dPt>
          <c:dLbls>
            <c:dLbl>
              <c:idx val="2"/>
              <c:layout>
                <c:manualLayout>
                  <c:x val="-6.1297295577432145E-2"/>
                  <c:y val="0.119751385243511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F-4BE9-8DDD-E65DBEE2EA74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обучението'!$D$2150:$H$2150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3</c:v>
                </c:pt>
                <c:pt idx="3">
                  <c:v>51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2F-4BE9-8DDD-E65DBEE2EA7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C1C-4C36-96FF-05B6829E54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C1C-4C36-96FF-05B6829E548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C1C-4C36-96FF-05B6829E548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C1C-4C36-96FF-05B6829E548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C1C-4C36-96FF-05B6829E548B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обучението'!$D$2151:$H$2151</c:f>
              <c:numCache>
                <c:formatCode>General</c:formatCode>
                <c:ptCount val="5"/>
                <c:pt idx="0">
                  <c:v>21</c:v>
                </c:pt>
                <c:pt idx="1">
                  <c:v>7</c:v>
                </c:pt>
                <c:pt idx="2">
                  <c:v>1</c:v>
                </c:pt>
                <c:pt idx="3">
                  <c:v>38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1C-4C36-96FF-05B6829E54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F72-44B1-9E02-02451C8DAF5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F72-44B1-9E02-02451C8DAF5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F72-44B1-9E02-02451C8DAF5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F72-44B1-9E02-02451C8DAF5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F72-44B1-9E02-02451C8DAF5F}"/>
              </c:ext>
            </c:extLst>
          </c:dPt>
          <c:dLbls>
            <c:dLbl>
              <c:idx val="1"/>
              <c:layout>
                <c:manualLayout>
                  <c:x val="-5.3922172202876359E-2"/>
                  <c:y val="-0.115112642169728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2-44B1-9E02-02451C8DAF5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обучението'!$D$2152:$H$2152</c:f>
              <c:numCache>
                <c:formatCode>General</c:formatCode>
                <c:ptCount val="5"/>
                <c:pt idx="0">
                  <c:v>24</c:v>
                </c:pt>
                <c:pt idx="1">
                  <c:v>4</c:v>
                </c:pt>
                <c:pt idx="2">
                  <c:v>2</c:v>
                </c:pt>
                <c:pt idx="3">
                  <c:v>38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72-44B1-9E02-02451C8DAF5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13. </a:t>
            </a:r>
            <a:r>
              <a:rPr lang="bg-BG" sz="1400">
                <a:latin typeface="Book Antiqua" panose="02040602050305030304" pitchFamily="18" charset="0"/>
              </a:rPr>
              <a:t>Материалът се преподава с подходящо за мен темпо.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1ED-4138-A84D-6AF74175BB6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1ED-4138-A84D-6AF74175BB6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1ED-4138-A84D-6AF74175BB6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1ED-4138-A84D-6AF74175BB6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1ED-4138-A84D-6AF74175BB68}"/>
              </c:ext>
            </c:extLst>
          </c:dPt>
          <c:dLbls>
            <c:dLbl>
              <c:idx val="1"/>
              <c:layout>
                <c:manualLayout>
                  <c:x val="-7.1342910111842989E-2"/>
                  <c:y val="1.55056138815980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ED-4138-A84D-6AF74175BB6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обучението'!$D$2153:$H$2153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43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ED-4138-A84D-6AF74175BB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14. </a:t>
            </a:r>
            <a:r>
              <a:rPr lang="bg-BG" sz="1400">
                <a:latin typeface="Book Antiqua" panose="02040602050305030304" pitchFamily="18" charset="0"/>
              </a:rPr>
              <a:t>Съдържанието на тестовите задачи отразява учебното съдържание.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29C-4069-AB8D-66A444C00BD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29C-4069-AB8D-66A444C00BD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29C-4069-AB8D-66A444C00BD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29C-4069-AB8D-66A444C00BD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29C-4069-AB8D-66A444C00BDA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обучението'!$D$2154:$H$2154</c:f>
              <c:numCache>
                <c:formatCode>General</c:formatCode>
                <c:ptCount val="5"/>
                <c:pt idx="0">
                  <c:v>20</c:v>
                </c:pt>
                <c:pt idx="1">
                  <c:v>1</c:v>
                </c:pt>
                <c:pt idx="2">
                  <c:v>1</c:v>
                </c:pt>
                <c:pt idx="3">
                  <c:v>47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9C-4069-AB8D-66A444C00BD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15. </a:t>
            </a:r>
            <a:r>
              <a:rPr lang="bg-BG" sz="1400">
                <a:latin typeface="Book Antiqua" panose="02040602050305030304" pitchFamily="18" charset="0"/>
              </a:rPr>
              <a:t>Работната атмосферата е добра и мога да се концентрирам.</a:t>
            </a:r>
            <a:r>
              <a:rPr lang="en-US" sz="1400">
                <a:latin typeface="Book Antiqua" panose="0204060205030503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16B-43AA-9CCA-815599A8FF8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16B-43AA-9CCA-815599A8FF8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16B-43AA-9CCA-815599A8FF8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16B-43AA-9CCA-815599A8FF8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16B-43AA-9CCA-815599A8FF85}"/>
              </c:ext>
            </c:extLst>
          </c:dPt>
          <c:dLbls>
            <c:dLbl>
              <c:idx val="2"/>
              <c:layout>
                <c:manualLayout>
                  <c:x val="-2.6023668301200297E-2"/>
                  <c:y val="0.116379775444735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6B-43AA-9CCA-815599A8FF8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обучението'!$D$2155:$H$2155</c:f>
              <c:numCache>
                <c:formatCode>General</c:formatCode>
                <c:ptCount val="5"/>
                <c:pt idx="0">
                  <c:v>13</c:v>
                </c:pt>
                <c:pt idx="1">
                  <c:v>1</c:v>
                </c:pt>
                <c:pt idx="2">
                  <c:v>1</c:v>
                </c:pt>
                <c:pt idx="3">
                  <c:v>46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6B-43AA-9CCA-815599A8FF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9.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четене.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8CD-4E2D-A621-7AA813E9BAF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8CD-4E2D-A621-7AA813E9BAF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8CD-4E2D-A621-7AA813E9BAF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8CD-4E2D-A621-7AA813E9BAF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8CD-4E2D-A621-7AA813E9BAFD}"/>
              </c:ext>
            </c:extLst>
          </c:dPt>
          <c:dLbls>
            <c:dLbl>
              <c:idx val="2"/>
              <c:layout>
                <c:manualLayout>
                  <c:x val="-5.5983595800524935E-2"/>
                  <c:y val="-4.52373140857392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D-4E2D-A621-7AA813E9BAF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обучението'!$D$747:$H$747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CD-4E2D-A621-7AA813E9BA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16. </a:t>
            </a:r>
            <a:r>
              <a:rPr lang="bg-BG" sz="1400">
                <a:latin typeface="Book Antiqua" panose="02040602050305030304" pitchFamily="18" charset="0"/>
              </a:rPr>
              <a:t>Занятията започват и свършват навреме.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34-475F-AFF9-A62D61537D2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34-475F-AFF9-A62D61537D2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34-475F-AFF9-A62D61537D2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34-475F-AFF9-A62D61537D2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634-475F-AFF9-A62D61537D27}"/>
              </c:ext>
            </c:extLst>
          </c:dPt>
          <c:dLbls>
            <c:dLbl>
              <c:idx val="1"/>
              <c:layout>
                <c:manualLayout>
                  <c:x val="-6.0446068347923987E-2"/>
                  <c:y val="0.13160214348206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34-475F-AFF9-A62D61537D27}"/>
                </c:ext>
              </c:extLst>
            </c:dLbl>
            <c:dLbl>
              <c:idx val="2"/>
              <c:layout>
                <c:manualLayout>
                  <c:x val="-1.5113532922073918E-2"/>
                  <c:y val="7.83872849227179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34-475F-AFF9-A62D61537D2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обучението'!$D$2156:$H$2156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54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4-475F-AFF9-A62D61537D2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17. </a:t>
            </a:r>
            <a:r>
              <a:rPr lang="bg-BG" sz="1400">
                <a:latin typeface="Book Antiqua" panose="02040602050305030304" pitchFamily="18" charset="0"/>
              </a:rPr>
              <a:t>Преподавателят винаги е добре подготвен.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9A2-4B12-89C1-006B81A3E7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9A2-4B12-89C1-006B81A3E7E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9A2-4B12-89C1-006B81A3E7EE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9A2-4B12-89C1-006B81A3E7EE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9A2-4B12-89C1-006B81A3E7E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B12-89C1-006B81A3E7EE}"/>
                </c:ext>
              </c:extLst>
            </c:dLbl>
            <c:dLbl>
              <c:idx val="2"/>
              <c:layout>
                <c:manualLayout>
                  <c:x val="-5.7693597189068434E-2"/>
                  <c:y val="3.15820939049285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A2-4B12-89C1-006B81A3E7EE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обучението'!$D$2157:$H$2157</c:f>
              <c:numCache>
                <c:formatCode>General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1</c:v>
                </c:pt>
                <c:pt idx="3">
                  <c:v>53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A2-4B12-89C1-006B81A3E7E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18. </a:t>
            </a:r>
            <a:r>
              <a:rPr lang="bg-BG" sz="1400">
                <a:latin typeface="Book Antiqua" panose="02040602050305030304" pitchFamily="18" charset="0"/>
              </a:rPr>
              <a:t>Преподавателят се отнася с уважение и добронамереност към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0.18969925634295715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D34-477A-BF76-70833BB458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D34-477A-BF76-70833BB458E1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D34-477A-BF76-70833BB458E1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D34-477A-BF76-70833BB458E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D34-477A-BF76-70833BB458E1}"/>
              </c:ext>
            </c:extLst>
          </c:dPt>
          <c:dLbls>
            <c:dLbl>
              <c:idx val="2"/>
              <c:layout>
                <c:manualLayout>
                  <c:x val="-5.1504695588197896E-2"/>
                  <c:y val="9.85137795275590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4-477A-BF76-70833BB458E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обучението'!$D$2158:$H$2158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57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34-477A-BF76-70833BB458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19. </a:t>
            </a:r>
            <a:r>
              <a:rPr lang="bg-BG" sz="1200">
                <a:latin typeface="Book Antiqua" panose="02040602050305030304" pitchFamily="18" charset="0"/>
              </a:rPr>
              <a:t>Преподавателят отговаря на поставените въпроси изчерпателно и стимулира активното участие на студентите.</a:t>
            </a:r>
            <a:endParaRPr lang="en-US" sz="12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7BD-499A-A3AC-57E6FA77B7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7BD-499A-A3AC-57E6FA77B74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7BD-499A-A3AC-57E6FA77B743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7BD-499A-A3AC-57E6FA77B74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7BD-499A-A3AC-57E6FA77B743}"/>
              </c:ext>
            </c:extLst>
          </c:dPt>
          <c:dLbls>
            <c:dLbl>
              <c:idx val="2"/>
              <c:layout>
                <c:manualLayout>
                  <c:x val="-6.2197120777288679E-2"/>
                  <c:y val="7.3711358996792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BD-499A-A3AC-57E6FA77B743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обучението'!$D$2160:$H$2160</c:f>
              <c:numCache>
                <c:formatCode>General</c:formatCode>
                <c:ptCount val="5"/>
                <c:pt idx="0">
                  <c:v>15</c:v>
                </c:pt>
                <c:pt idx="1">
                  <c:v>4</c:v>
                </c:pt>
                <c:pt idx="2">
                  <c:v>1</c:v>
                </c:pt>
                <c:pt idx="3">
                  <c:v>53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BD-499A-A3AC-57E6FA77B7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20. </a:t>
            </a:r>
            <a:r>
              <a:rPr lang="bg-BG" sz="1400">
                <a:latin typeface="Book Antiqua" panose="02040602050305030304" pitchFamily="18" charset="0"/>
              </a:rPr>
              <a:t>Преподавателят е загрижен за успеваемостта на студентите.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2E3-4BC8-885C-ECD6837AC9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2E3-4BC8-885C-ECD6837AC956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2E3-4BC8-885C-ECD6837AC956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2E3-4BC8-885C-ECD6837AC956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2E3-4BC8-885C-ECD6837AC95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3-4BC8-885C-ECD6837AC956}"/>
                </c:ext>
              </c:extLst>
            </c:dLbl>
            <c:dLbl>
              <c:idx val="2"/>
              <c:layout>
                <c:manualLayout>
                  <c:x val="-5.9204164938447087E-2"/>
                  <c:y val="4.052566345873475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E3-4BC8-885C-ECD6837AC956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обучението'!$D$2161:$H$2161</c:f>
              <c:numCache>
                <c:formatCode>General</c:formatCode>
                <c:ptCount val="5"/>
                <c:pt idx="0">
                  <c:v>18</c:v>
                </c:pt>
                <c:pt idx="1">
                  <c:v>0</c:v>
                </c:pt>
                <c:pt idx="2">
                  <c:v>2</c:v>
                </c:pt>
                <c:pt idx="3">
                  <c:v>54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E3-4BC8-885C-ECD6837AC95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21. </a:t>
            </a:r>
            <a:r>
              <a:rPr lang="bg-BG" sz="1400">
                <a:latin typeface="Book Antiqua" panose="02040602050305030304" pitchFamily="18" charset="0"/>
              </a:rPr>
              <a:t>Преподавателят предоставя възможност за  изразяване на мнение.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381-458C-85DE-914CD346CD8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381-458C-85DE-914CD346CD8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381-458C-85DE-914CD346CD8A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381-458C-85DE-914CD346CD8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381-458C-85DE-914CD346CD8A}"/>
              </c:ext>
            </c:extLst>
          </c:dPt>
          <c:dLbls>
            <c:dLbl>
              <c:idx val="1"/>
              <c:layout>
                <c:manualLayout>
                  <c:x val="-9.2848274739363523E-2"/>
                  <c:y val="5.57611548556430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1-458C-85DE-914CD346CD8A}"/>
                </c:ext>
              </c:extLst>
            </c:dLbl>
            <c:dLbl>
              <c:idx val="2"/>
              <c:layout>
                <c:manualLayout>
                  <c:x val="-3.8658268879276321E-2"/>
                  <c:y val="0.102377515310586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1-458C-85DE-914CD346CD8A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несъгласиеа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'АНКЕТА - качество на обучението'!$D$2162:$H$2162</c:f>
              <c:numCache>
                <c:formatCode>General</c:formatCode>
                <c:ptCount val="5"/>
                <c:pt idx="0">
                  <c:v>15</c:v>
                </c:pt>
                <c:pt idx="1">
                  <c:v>1</c:v>
                </c:pt>
                <c:pt idx="2">
                  <c:v>2</c:v>
                </c:pt>
                <c:pt idx="3">
                  <c:v>54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81-458C-85DE-914CD346CD8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>
                <a:latin typeface="Book Antiqua" panose="02040602050305030304" pitchFamily="18" charset="0"/>
              </a:rPr>
              <a:t>ДОБРИ ПРАКТИКИ </a:t>
            </a:r>
          </a:p>
          <a:p>
            <a:pPr>
              <a:defRPr sz="1400">
                <a:latin typeface="Book Antiqua" panose="02040602050305030304" pitchFamily="18" charset="0"/>
              </a:defRPr>
            </a:pP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63935439561701"/>
          <c:y val="0.12223583428074612"/>
          <c:w val="0.5917791113026114"/>
          <c:h val="0.350581516616687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6B0-4D7E-9A81-F85A4A5CD9A8}"/>
              </c:ext>
            </c:extLst>
          </c:dPt>
          <c:dPt>
            <c:idx val="1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6B0-4D7E-9A81-F85A4A5CD9A8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6B0-4D7E-9A81-F85A4A5CD9A8}"/>
              </c:ext>
            </c:extLst>
          </c:dPt>
          <c:dPt>
            <c:idx val="3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6B0-4D7E-9A81-F85A4A5CD9A8}"/>
              </c:ext>
            </c:extLst>
          </c:dPt>
          <c:dPt>
            <c:idx val="4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6B0-4D7E-9A81-F85A4A5CD9A8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36B0-4D7E-9A81-F85A4A5CD9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'25. Спец. Англ. ез. Ф'!$A$19:$A$24</c:f>
              <c:strCache>
                <c:ptCount val="6"/>
                <c:pt idx="0">
                  <c:v>Харесва ми това, че упражняваме умението говорене</c:v>
                </c:pt>
                <c:pt idx="1">
                  <c:v>Харесва ми това, че темите и материалите, използвани в преподаването на дисциплината бяха интересни, актуални и ангажиращи.</c:v>
                </c:pt>
                <c:pt idx="2">
                  <c:v>Преподавателката иска да има обратна връзка и те кара да мислиш </c:v>
                </c:pt>
                <c:pt idx="3">
                  <c:v>С упражненията и с помощта на преподавателя повишавам знанията и уменията си.</c:v>
                </c:pt>
                <c:pt idx="4">
                  <c:v>Използването на материали от интернет  сферата допълнително помага за усвояжането на информацията,темите на занятията отговарят с специалноста ни и предизвикват интерес.</c:v>
                </c:pt>
                <c:pt idx="5">
                  <c:v>Материалът се преподава по интересен начин.</c:v>
                </c:pt>
              </c:strCache>
            </c:strRef>
          </c:cat>
          <c:val>
            <c:numRef>
              <c:f>'25. Спец. Англ. ез. Ф'!$B$19:$B$24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B0-4D7E-9A81-F85A4A5CD9A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76426106529935E-2"/>
          <c:y val="0.45537170734763965"/>
          <c:w val="0.7267062489409406"/>
          <c:h val="0.4851912052628479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bg-BG" sz="1400" dirty="0" smtClean="0">
                <a:latin typeface="Book Antiqua" panose="02040602050305030304" pitchFamily="18" charset="0"/>
              </a:rPr>
              <a:t>ПРЕПОРЪКИ</a:t>
            </a:r>
            <a:endParaRPr lang="bg-BG" sz="1400" dirty="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530149641851381E-2"/>
          <c:y val="0.14973164453554821"/>
          <c:w val="0.94893426418120996"/>
          <c:h val="0.3916170864437918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01B-4FE4-9051-FE44242810F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01B-4FE4-9051-FE44242810F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01B-4FE4-9051-FE44242810F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01B-4FE4-9051-FE44242810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'25. Спец. Англ. ез. Ф'!$A$2:$A$5</c:f>
              <c:strCache>
                <c:ptCount val="4"/>
                <c:pt idx="0">
                  <c:v>Повече упражнения за писане</c:v>
                </c:pt>
                <c:pt idx="1">
                  <c:v>Повече практика в устната комуникация</c:v>
                </c:pt>
                <c:pt idx="2">
                  <c:v>Повече примерни тестове за подготовка</c:v>
                </c:pt>
                <c:pt idx="3">
                  <c:v>Повече упражнения за слушане</c:v>
                </c:pt>
              </c:strCache>
            </c:strRef>
          </c:cat>
          <c:val>
            <c:numRef>
              <c:f>'25. Спец. Англ. ез. Ф'!$B$2:$B$5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1B-4FE4-9051-FE44242810F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27577554389443"/>
          <c:y val="0.55652203427395786"/>
          <c:w val="0.51449392706138819"/>
          <c:h val="0.2709472746115274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1. </a:t>
            </a:r>
            <a:r>
              <a:rPr lang="bg-BG" sz="1200">
                <a:latin typeface="Book Antiqua" panose="02040602050305030304" pitchFamily="18" charset="0"/>
              </a:rPr>
              <a:t>Лекциите и семинарните занятия са съдържателни и информативни.  </a:t>
            </a:r>
            <a:r>
              <a:rPr lang="en-US" sz="1200">
                <a:latin typeface="Book Antiqua" panose="02040602050305030304" pitchFamily="18" charset="0"/>
              </a:rPr>
              <a:t>There is an adequate amount of content, lectures and seminars are meaningful and informative.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B1D-45DB-B034-FD5F194E14C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B1D-45DB-B034-FD5F194E14C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B1D-45DB-B034-FD5F194E14C8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B1D-45DB-B034-FD5F194E14C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B1D-45DB-B034-FD5F194E14C8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1D-45DB-B034-FD5F194E14C8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сем'!$D$552:$H$552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B1D-45DB-B034-FD5F194E14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2. </a:t>
            </a:r>
            <a:r>
              <a:rPr lang="bg-BG" sz="1200">
                <a:latin typeface="Book Antiqua" panose="02040602050305030304" pitchFamily="18" charset="0"/>
              </a:rPr>
              <a:t>Лекциите и семинарните занятия са ясно структурирани.   </a:t>
            </a:r>
            <a:r>
              <a:rPr lang="en-US" sz="1200">
                <a:latin typeface="Book Antiqua" panose="02040602050305030304" pitchFamily="18" charset="0"/>
              </a:rPr>
              <a:t>The lectures/seminars are clearly structured.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628120108067E-2"/>
          <c:y val="0.24062518226888305"/>
          <c:w val="0.93888888888888888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07-437D-B206-AEFE88A4161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07-437D-B206-AEFE88A4161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07-437D-B206-AEFE88A4161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07-437D-B206-AEFE88A4161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707-437D-B206-AEFE88A4161D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07-437D-B206-AEFE88A4161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сем'!$D$553:$H$553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07-437D-B206-AEFE88A4161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10. </a:t>
            </a:r>
            <a:r>
              <a:rPr lang="bg-BG" sz="14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 умението писане.</a:t>
            </a:r>
            <a:endParaRPr lang="en-US" sz="1400"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B8C-446E-8AFF-0C81F3E1E90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B8C-446E-8AFF-0C81F3E1E90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B8C-446E-8AFF-0C81F3E1E90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B8C-446E-8AFF-0C81F3E1E9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B8C-446E-8AFF-0C81F3E1E907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'АНКЕТА - качество на обучението'!$D$1:$H$1</c:f>
              <c:strCache>
                <c:ptCount val="5"/>
                <c:pt idx="0">
                  <c:v>Без отношение </c:v>
                </c:pt>
                <c:pt idx="1">
                  <c:v>Несъгласие </c:v>
                </c:pt>
                <c:pt idx="2">
                  <c:v>Пълно несъгласие </c:v>
                </c:pt>
                <c:pt idx="3">
                  <c:v>Пълно съгласие </c:v>
                </c:pt>
                <c:pt idx="4">
                  <c:v>Съласие </c:v>
                </c:pt>
              </c:strCache>
            </c:strRef>
          </c:cat>
          <c:val>
            <c:numRef>
              <c:f>'АНКЕТА - качество на обучението'!$D$748:$H$748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8C-446E-8AFF-0C81F3E1E90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3. </a:t>
            </a:r>
            <a:r>
              <a:rPr lang="bg-BG" sz="1200">
                <a:latin typeface="Book Antiqua" panose="02040602050305030304" pitchFamily="18" charset="0"/>
              </a:rPr>
              <a:t>Използват се разнообразни аудио-визуални материали и мултимедийни средства.  </a:t>
            </a:r>
            <a:r>
              <a:rPr lang="en-US" sz="1200">
                <a:latin typeface="Book Antiqua" panose="02040602050305030304" pitchFamily="18" charset="0"/>
              </a:rPr>
              <a:t>Various audio-visual aids and media (audio/video, movies, Blackboard) are used.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630300753252923E-2"/>
          <c:y val="0.3054399970836979"/>
          <c:w val="0.93863319386331934"/>
          <c:h val="0.5776607611548556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52C-42A4-B999-700A1920941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52C-42A4-B999-700A1920941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52C-42A4-B999-700A1920941B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52C-42A4-B999-700A1920941B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52C-42A4-B999-700A1920941B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2C-42A4-B999-700A1920941B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сем'!$D$554:$H$554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2C-42A4-B999-700A1920941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100">
                <a:latin typeface="Book Antiqua" panose="02040602050305030304" pitchFamily="18" charset="0"/>
              </a:rPr>
              <a:t>4. </a:t>
            </a:r>
            <a:r>
              <a:rPr lang="bg-BG" sz="1100">
                <a:latin typeface="Book Antiqua" panose="02040602050305030304" pitchFamily="18" charset="0"/>
              </a:rPr>
              <a:t>Темите и материалите, използвани в преподаването на дисциплината бяха интересни, актуални и ангажиращи.  </a:t>
            </a:r>
            <a:r>
              <a:rPr lang="en-US" sz="1100">
                <a:latin typeface="Book Antiqua" panose="02040602050305030304" pitchFamily="18" charset="0"/>
              </a:rPr>
              <a:t>The topics and the resources used in the foreign language course were up-to-date, engaging and interesting.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9467592592592593"/>
          <c:w val="1"/>
          <c:h val="0.3773137212015164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2B4-47D1-A939-F87C86FCA3B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2B4-47D1-A939-F87C86FCA3B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2B4-47D1-A939-F87C86FCA3B0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2B4-47D1-A939-F87C86FCA3B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2B4-47D1-A939-F87C86FCA3B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B4-47D1-A939-F87C86FCA3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B4-47D1-A939-F87C86FCA3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B4-47D1-A939-F87C86FCA3B0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сем'!$D$555:$H$555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B4-47D1-A939-F87C86FCA3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5. </a:t>
            </a:r>
            <a:r>
              <a:rPr lang="bg-BG" sz="1200">
                <a:latin typeface="Book Antiqua" panose="02040602050305030304" pitchFamily="18" charset="0"/>
              </a:rPr>
              <a:t>Времето се използва рационално и информацията е актуална.  </a:t>
            </a:r>
            <a:r>
              <a:rPr lang="en-US" sz="1200">
                <a:latin typeface="Book Antiqua" panose="02040602050305030304" pitchFamily="18" charset="0"/>
              </a:rPr>
              <a:t>Lecture/seminar time is used properly, current issues are discussed.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F0B-458E-B550-F00C0C7FDF3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F0B-458E-B550-F00C0C7FDF3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F0B-458E-B550-F00C0C7FDF3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F0B-458E-B550-F00C0C7FDF3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F0B-458E-B550-F00C0C7FDF3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B-458E-B550-F00C0C7FDF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B-458E-B550-F00C0C7FDF3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сем'!$D$556:$H$556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0B-458E-B550-F00C0C7FDF3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6. </a:t>
            </a:r>
            <a:r>
              <a:rPr lang="bg-BG" sz="1200">
                <a:latin typeface="Book Antiqua" panose="02040602050305030304" pitchFamily="18" charset="0"/>
              </a:rPr>
              <a:t>Обучителните материали са достатъчни.  </a:t>
            </a:r>
            <a:r>
              <a:rPr lang="en-US" sz="1200">
                <a:latin typeface="Book Antiqua" panose="02040602050305030304" pitchFamily="18" charset="0"/>
              </a:rPr>
              <a:t>Instructional materials are sufficient.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46E-42B4-A0A3-E1F243273C0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46E-42B4-A0A3-E1F243273C0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46E-42B4-A0A3-E1F243273C0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46E-42B4-A0A3-E1F243273C0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46E-42B4-A0A3-E1F243273C0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6E-42B4-A0A3-E1F243273C09}"/>
                </c:ext>
              </c:extLst>
            </c:dLbl>
            <c:dLbl>
              <c:idx val="2"/>
              <c:layout>
                <c:manualLayout>
                  <c:x val="-5.3685646575700907E-2"/>
                  <c:y val="4.73272090988626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6E-42B4-A0A3-E1F243273C0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сем'!$D$557:$H$557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6E-42B4-A0A3-E1F243273C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7.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упражня: 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practise:  •    </a:t>
            </a:r>
            <a:r>
              <a:rPr lang="bg-BG" sz="1200">
                <a:latin typeface="Book Antiqua" panose="02040602050305030304" pitchFamily="18" charset="0"/>
              </a:rPr>
              <a:t>умението слушане / </a:t>
            </a:r>
            <a:r>
              <a:rPr lang="en-US" sz="1200">
                <a:latin typeface="Book Antiqua" panose="02040602050305030304" pitchFamily="18" charset="0"/>
              </a:rPr>
              <a:t>my listening skills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2F-42CD-B8ED-D92889B643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2F-42CD-B8ED-D92889B6438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2F-42CD-B8ED-D92889B6438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2F-42CD-B8ED-D92889B6438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62F-42CD-B8ED-D92889B6438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F-42CD-B8ED-D92889B643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2F-42CD-B8ED-D92889B6438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сем'!$D$558:$H$558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2F-42CD-B8ED-D92889B643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8.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упражня: 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practise:  •    </a:t>
            </a:r>
            <a:r>
              <a:rPr lang="bg-BG" sz="1200">
                <a:latin typeface="Book Antiqua" panose="02040602050305030304" pitchFamily="18" charset="0"/>
              </a:rPr>
              <a:t>умението говорене / </a:t>
            </a:r>
            <a:r>
              <a:rPr lang="en-US" sz="1200">
                <a:latin typeface="Book Antiqua" panose="02040602050305030304" pitchFamily="18" charset="0"/>
              </a:rPr>
              <a:t>my speaking skills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ACD-4AD1-A0F9-3FF9AE1ADA2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ACD-4AD1-A0F9-3FF9AE1ADA2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ACD-4AD1-A0F9-3FF9AE1ADA2D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ACD-4AD1-A0F9-3FF9AE1ADA2D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ACD-4AD1-A0F9-3FF9AE1ADA2D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D-4AD1-A0F9-3FF9AE1ADA2D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сем'!$D$559:$H$559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CD-4AD1-A0F9-3FF9AE1ADA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9.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упражня: 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practise:  •    </a:t>
            </a:r>
            <a:r>
              <a:rPr lang="bg-BG" sz="1200">
                <a:latin typeface="Book Antiqua" panose="02040602050305030304" pitchFamily="18" charset="0"/>
              </a:rPr>
              <a:t>умението четене / </a:t>
            </a:r>
            <a:r>
              <a:rPr lang="en-US" sz="1200">
                <a:latin typeface="Book Antiqua" panose="02040602050305030304" pitchFamily="18" charset="0"/>
              </a:rPr>
              <a:t>my reading skills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F59-45C9-99FD-E1C615DBE11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F59-45C9-99FD-E1C615DBE11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F59-45C9-99FD-E1C615DBE119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F59-45C9-99FD-E1C615DBE119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F59-45C9-99FD-E1C615DBE11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59-45C9-99FD-E1C615DBE119}"/>
                </c:ext>
              </c:extLst>
            </c:dLbl>
            <c:dLbl>
              <c:idx val="2"/>
              <c:layout>
                <c:manualLayout>
                  <c:x val="-4.4993219243868517E-2"/>
                  <c:y val="2.66345873432487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59-45C9-99FD-E1C615DBE119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сем'!$D$560:$H$560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59-45C9-99FD-E1C615DBE1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200">
                <a:latin typeface="Book Antiqua" panose="02040602050305030304" pitchFamily="18" charset="0"/>
              </a:rPr>
              <a:t>10. </a:t>
            </a:r>
            <a:r>
              <a:rPr lang="bg-BG" sz="1200">
                <a:latin typeface="Book Antiqua" panose="02040602050305030304" pitchFamily="18" charset="0"/>
              </a:rPr>
              <a:t>В семинарните занятия бяха осигурени достатъчно възможности да упражня:  </a:t>
            </a:r>
            <a:r>
              <a:rPr lang="en-US" sz="1200">
                <a:latin typeface="Book Antiqua" panose="02040602050305030304" pitchFamily="18" charset="0"/>
              </a:rPr>
              <a:t>I was provided with sufficient opportunities to practise:  •   </a:t>
            </a:r>
            <a:r>
              <a:rPr lang="bg-BG" sz="1200">
                <a:latin typeface="Book Antiqua" panose="02040602050305030304" pitchFamily="18" charset="0"/>
              </a:rPr>
              <a:t>умението писане / </a:t>
            </a:r>
            <a:r>
              <a:rPr lang="en-US" sz="1200">
                <a:latin typeface="Book Antiqua" panose="02040602050305030304" pitchFamily="18" charset="0"/>
              </a:rPr>
              <a:t>my writing skills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C69-4A17-B237-6A01497939B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C69-4A17-B237-6A01497939B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C69-4A17-B237-6A01497939B5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C69-4A17-B237-6A01497939B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C69-4A17-B237-6A01497939B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9-4A17-B237-6A01497939B5}"/>
                </c:ext>
              </c:extLst>
            </c:dLbl>
            <c:dLbl>
              <c:idx val="2"/>
              <c:layout>
                <c:manualLayout>
                  <c:x val="-6.4566587460066494E-2"/>
                  <c:y val="1.82666229221347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69-4A17-B237-6A01497939B5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сем'!$D$561:$H$561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69-4A17-B237-6A01497939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11. </a:t>
            </a:r>
            <a:r>
              <a:rPr lang="bg-BG" sz="1400">
                <a:latin typeface="Book Antiqua" panose="02040602050305030304" pitchFamily="18" charset="0"/>
              </a:rPr>
              <a:t>Повиших знанията си по предмета.  </a:t>
            </a:r>
            <a:r>
              <a:rPr lang="en-US" sz="1400">
                <a:latin typeface="Book Antiqua" panose="02040602050305030304" pitchFamily="18" charset="0"/>
              </a:rPr>
              <a:t>I got a good feeling of my learning progress.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8B6-41E9-9978-117DF4B017C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8B6-41E9-9978-117DF4B017C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8B6-41E9-9978-117DF4B017CF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8B6-41E9-9978-117DF4B017C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8B6-41E9-9978-117DF4B017CF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6-41E9-9978-117DF4B017C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B6-41E9-9978-117DF4B017CF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сем'!$D$562:$H$562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B6-41E9-9978-117DF4B017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1400">
                <a:latin typeface="Book Antiqua" panose="02040602050305030304" pitchFamily="18" charset="0"/>
              </a:rPr>
              <a:t>12. </a:t>
            </a:r>
            <a:r>
              <a:rPr lang="bg-BG" sz="1400">
                <a:latin typeface="Book Antiqua" panose="02040602050305030304" pitchFamily="18" charset="0"/>
              </a:rPr>
              <a:t>Осигурени са достатъчно източници за самостоятелно учене.  </a:t>
            </a:r>
            <a:r>
              <a:rPr lang="en-US" sz="1400">
                <a:latin typeface="Book Antiqua" panose="02040602050305030304" pitchFamily="18" charset="0"/>
              </a:rPr>
              <a:t>There are enough sources for self-study.</a:t>
            </a:r>
          </a:p>
        </c:rich>
      </c:tx>
      <c:layout>
        <c:manualLayout>
          <c:xMode val="edge"/>
          <c:yMode val="edge"/>
          <c:x val="0.1358761293652948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B5-47EE-A742-3E47740DF53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B5-47EE-A742-3E47740DF537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B5-47EE-A742-3E47740DF537}"/>
              </c:ext>
            </c:extLst>
          </c:dPt>
          <c:dPt>
            <c:idx val="3"/>
            <c:bubble3D val="0"/>
            <c:spPr>
              <a:solidFill>
                <a:srgbClr val="FE920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B5-47EE-A742-3E47740DF53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B5-47EE-A742-3E47740DF53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5-47EE-A742-3E47740DF537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'АНКЕТНА КАРТА 2023_24 Летен сем'!$D$1:$H$1</c:f>
              <c:strCache>
                <c:ptCount val="5"/>
                <c:pt idx="0">
                  <c:v>Без отношение</c:v>
                </c:pt>
                <c:pt idx="1">
                  <c:v>Несъгласие</c:v>
                </c:pt>
                <c:pt idx="2">
                  <c:v>Пълно несъгласие</c:v>
                </c:pt>
                <c:pt idx="3">
                  <c:v>Пълно съгласиеа </c:v>
                </c:pt>
                <c:pt idx="4">
                  <c:v>Съгласие </c:v>
                </c:pt>
              </c:strCache>
            </c:strRef>
          </c:cat>
          <c:val>
            <c:numRef>
              <c:f>'АНКЕТНА КАРТА 2023_24 Летен сем'!$D$563:$H$563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B5-47EE-A742-3E47740DF53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C7F02-2FDB-4A64-B894-E20AEFEB60FF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B44D-62C0-4E56-9672-4EE4EA4A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14" indent="0" algn="ctr">
              <a:buNone/>
              <a:defRPr sz="2200"/>
            </a:lvl2pPr>
            <a:lvl3pPr marL="914428" indent="0" algn="ctr">
              <a:buNone/>
              <a:defRPr sz="2200"/>
            </a:lvl3pPr>
            <a:lvl4pPr marL="1371644" indent="0" algn="ctr">
              <a:buNone/>
              <a:defRPr sz="2000"/>
            </a:lvl4pPr>
            <a:lvl5pPr marL="1828855" indent="0" algn="ctr">
              <a:buNone/>
              <a:defRPr sz="2000"/>
            </a:lvl5pPr>
            <a:lvl6pPr marL="2286071" indent="0" algn="ctr">
              <a:buNone/>
              <a:defRPr sz="2000"/>
            </a:lvl6pPr>
            <a:lvl7pPr marL="2743285" indent="0" algn="ctr">
              <a:buNone/>
              <a:defRPr sz="2000"/>
            </a:lvl7pPr>
            <a:lvl8pPr marL="3200499" indent="0" algn="ctr">
              <a:buNone/>
              <a:defRPr sz="2000"/>
            </a:lvl8pPr>
            <a:lvl9pPr marL="3657713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641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2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3" y="381002"/>
            <a:ext cx="773430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3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42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5"/>
            <a:ext cx="4480560" cy="4351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5"/>
            <a:ext cx="4480560" cy="4351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5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499" indent="0">
              <a:buNone/>
              <a:defRPr sz="1600" b="1"/>
            </a:lvl8pPr>
            <a:lvl9pPr marL="365771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1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4" indent="0">
              <a:buNone/>
              <a:defRPr sz="1600" b="1"/>
            </a:lvl4pPr>
            <a:lvl5pPr marL="1828855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499" indent="0">
              <a:buNone/>
              <a:defRPr sz="1600" b="1"/>
            </a:lvl8pPr>
            <a:lvl9pPr marL="3657713" indent="0">
              <a:buNone/>
              <a:defRPr sz="1600" b="1"/>
            </a:lvl9pPr>
          </a:lstStyle>
          <a:p>
            <a:pPr marL="0" lvl="0" indent="0" algn="l" defTabSz="914428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7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7"/>
            <a:ext cx="3200400" cy="1600199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72" y="685800"/>
            <a:ext cx="6079067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43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4" indent="0">
              <a:buNone/>
              <a:defRPr sz="900"/>
            </a:lvl4pPr>
            <a:lvl5pPr marL="1828855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499" indent="0">
              <a:buNone/>
              <a:defRPr sz="900"/>
            </a:lvl8pPr>
            <a:lvl9pPr marL="365771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1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1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9"/>
            <a:ext cx="11292840" cy="5128924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4" indent="0">
              <a:buNone/>
              <a:defRPr sz="2000"/>
            </a:lvl4pPr>
            <a:lvl5pPr marL="1828855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499" indent="0">
              <a:buNone/>
              <a:defRPr sz="2000"/>
            </a:lvl8pPr>
            <a:lvl9pPr marL="36577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7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4" indent="0">
              <a:buNone/>
              <a:defRPr sz="900"/>
            </a:lvl4pPr>
            <a:lvl5pPr marL="1828855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499" indent="0">
              <a:buNone/>
              <a:defRPr sz="900"/>
            </a:lvl8pPr>
            <a:lvl9pPr marL="365771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5"/>
            <a:ext cx="8595360" cy="4351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52" y="99854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1579959-787D-46BC-A6EF-1C0BFDB462A8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3" y="404654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9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71B7460-784C-4559-94CA-E127C554C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6" indent="-182886" algn="l" defTabSz="914428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14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42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72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200" indent="-182886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49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58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68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77" indent="-228605" algn="l" defTabSz="914428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99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1.xml"/><Relationship Id="rId4" Type="http://schemas.openxmlformats.org/officeDocument/2006/relationships/chart" Target="../charts/chart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5.xml"/><Relationship Id="rId4" Type="http://schemas.openxmlformats.org/officeDocument/2006/relationships/chart" Target="../charts/chart9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9.xml"/><Relationship Id="rId4" Type="http://schemas.openxmlformats.org/officeDocument/2006/relationships/chart" Target="../charts/chart9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3.xml"/><Relationship Id="rId4" Type="http://schemas.openxmlformats.org/officeDocument/2006/relationships/chart" Target="../charts/char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5.xml"/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7.xml"/><Relationship Id="rId4" Type="http://schemas.openxmlformats.org/officeDocument/2006/relationships/chart" Target="../charts/char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1.xml"/><Relationship Id="rId4" Type="http://schemas.openxmlformats.org/officeDocument/2006/relationships/chart" Target="../charts/char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5.xml"/><Relationship Id="rId4" Type="http://schemas.openxmlformats.org/officeDocument/2006/relationships/chart" Target="../charts/chart1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9.xml"/><Relationship Id="rId4" Type="http://schemas.openxmlformats.org/officeDocument/2006/relationships/chart" Target="../charts/chart1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3.xml"/><Relationship Id="rId4" Type="http://schemas.openxmlformats.org/officeDocument/2006/relationships/chart" Target="../charts/chart1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1.xml"/><Relationship Id="rId4" Type="http://schemas.openxmlformats.org/officeDocument/2006/relationships/chart" Target="../charts/chart1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5.xml"/><Relationship Id="rId4" Type="http://schemas.openxmlformats.org/officeDocument/2006/relationships/chart" Target="../charts/chart1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9.xml"/><Relationship Id="rId4" Type="http://schemas.openxmlformats.org/officeDocument/2006/relationships/chart" Target="../charts/char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1.xml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3.xml"/><Relationship Id="rId4" Type="http://schemas.openxmlformats.org/officeDocument/2006/relationships/chart" Target="../charts/chart1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9.xml"/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3.xml"/><Relationship Id="rId4" Type="http://schemas.openxmlformats.org/officeDocument/2006/relationships/chart" Target="../charts/chart15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7.xml"/><Relationship Id="rId4" Type="http://schemas.openxmlformats.org/officeDocument/2006/relationships/chart" Target="../charts/chart15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1.xml"/><Relationship Id="rId4" Type="http://schemas.openxmlformats.org/officeDocument/2006/relationships/chart" Target="../charts/chart1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5.xml"/><Relationship Id="rId4" Type="http://schemas.openxmlformats.org/officeDocument/2006/relationships/chart" Target="../charts/chart1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8.xml"/><Relationship Id="rId2" Type="http://schemas.openxmlformats.org/officeDocument/2006/relationships/chart" Target="../charts/chart16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0.xml"/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2.xml"/><Relationship Id="rId4" Type="http://schemas.openxmlformats.org/officeDocument/2006/relationships/chart" Target="../charts/chart17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6.xml"/><Relationship Id="rId4" Type="http://schemas.openxmlformats.org/officeDocument/2006/relationships/chart" Target="../charts/chart17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0.xml"/><Relationship Id="rId4" Type="http://schemas.openxmlformats.org/officeDocument/2006/relationships/chart" Target="../charts/chart17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2.xml"/><Relationship Id="rId2" Type="http://schemas.openxmlformats.org/officeDocument/2006/relationships/chart" Target="../charts/chart18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4.xml"/><Relationship Id="rId4" Type="http://schemas.openxmlformats.org/officeDocument/2006/relationships/chart" Target="../charts/chart18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8.xml"/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0.xml"/><Relationship Id="rId4" Type="http://schemas.openxmlformats.org/officeDocument/2006/relationships/chart" Target="../charts/chart18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2.xml"/><Relationship Id="rId2" Type="http://schemas.openxmlformats.org/officeDocument/2006/relationships/chart" Target="../charts/chart19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4.xml"/><Relationship Id="rId4" Type="http://schemas.openxmlformats.org/officeDocument/2006/relationships/chart" Target="../charts/chart19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8.xml"/><Relationship Id="rId4" Type="http://schemas.openxmlformats.org/officeDocument/2006/relationships/chart" Target="../charts/chart19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0.xml"/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2.xml"/><Relationship Id="rId4" Type="http://schemas.openxmlformats.org/officeDocument/2006/relationships/chart" Target="../charts/chart20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6.xml"/><Relationship Id="rId2" Type="http://schemas.openxmlformats.org/officeDocument/2006/relationships/chart" Target="../charts/chart20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8.xml"/><Relationship Id="rId4" Type="http://schemas.openxmlformats.org/officeDocument/2006/relationships/chart" Target="../charts/chart20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0.xml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2.xml"/><Relationship Id="rId4" Type="http://schemas.openxmlformats.org/officeDocument/2006/relationships/chart" Target="../charts/chart2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4.xml"/><Relationship Id="rId2" Type="http://schemas.openxmlformats.org/officeDocument/2006/relationships/chart" Target="../charts/chart2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6.xml"/><Relationship Id="rId4" Type="http://schemas.openxmlformats.org/officeDocument/2006/relationships/chart" Target="../charts/chart2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8.xml"/><Relationship Id="rId2" Type="http://schemas.openxmlformats.org/officeDocument/2006/relationships/chart" Target="../charts/chart2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0.xml"/><Relationship Id="rId4" Type="http://schemas.openxmlformats.org/officeDocument/2006/relationships/chart" Target="../charts/chart2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2.xml"/><Relationship Id="rId2" Type="http://schemas.openxmlformats.org/officeDocument/2006/relationships/chart" Target="../charts/chart2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4.xml"/><Relationship Id="rId4" Type="http://schemas.openxmlformats.org/officeDocument/2006/relationships/chart" Target="../charts/chart2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8.xml"/><Relationship Id="rId4" Type="http://schemas.openxmlformats.org/officeDocument/2006/relationships/chart" Target="../charts/chart2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0.xml"/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2.xml"/><Relationship Id="rId4" Type="http://schemas.openxmlformats.org/officeDocument/2006/relationships/chart" Target="../charts/chart2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8.xml"/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0.xml"/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2.xml"/><Relationship Id="rId2" Type="http://schemas.openxmlformats.org/officeDocument/2006/relationships/chart" Target="../charts/chart24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4.xml"/><Relationship Id="rId4" Type="http://schemas.openxmlformats.org/officeDocument/2006/relationships/chart" Target="../charts/chart24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6.xml"/><Relationship Id="rId2" Type="http://schemas.openxmlformats.org/officeDocument/2006/relationships/chart" Target="../charts/chart24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8.xml"/><Relationship Id="rId4" Type="http://schemas.openxmlformats.org/officeDocument/2006/relationships/chart" Target="../charts/chart24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0.xml"/><Relationship Id="rId2" Type="http://schemas.openxmlformats.org/officeDocument/2006/relationships/chart" Target="../charts/chart24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2.xml"/><Relationship Id="rId4" Type="http://schemas.openxmlformats.org/officeDocument/2006/relationships/chart" Target="../charts/chart25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4.xml"/><Relationship Id="rId2" Type="http://schemas.openxmlformats.org/officeDocument/2006/relationships/chart" Target="../charts/chart25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6.xml"/><Relationship Id="rId4" Type="http://schemas.openxmlformats.org/officeDocument/2006/relationships/chart" Target="../charts/chart2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8.xml"/><Relationship Id="rId2" Type="http://schemas.openxmlformats.org/officeDocument/2006/relationships/chart" Target="../charts/chart25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0.xml"/><Relationship Id="rId2" Type="http://schemas.openxmlformats.org/officeDocument/2006/relationships/chart" Target="../charts/chart25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2.xml"/><Relationship Id="rId4" Type="http://schemas.openxmlformats.org/officeDocument/2006/relationships/chart" Target="../charts/chart2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4.xml"/><Relationship Id="rId2" Type="http://schemas.openxmlformats.org/officeDocument/2006/relationships/chart" Target="../charts/chart26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6.xml"/><Relationship Id="rId4" Type="http://schemas.openxmlformats.org/officeDocument/2006/relationships/chart" Target="../charts/chart26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8.xml"/><Relationship Id="rId2" Type="http://schemas.openxmlformats.org/officeDocument/2006/relationships/chart" Target="../charts/chart26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0.xml"/><Relationship Id="rId4" Type="http://schemas.openxmlformats.org/officeDocument/2006/relationships/chart" Target="../charts/chart2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2.xml"/><Relationship Id="rId2" Type="http://schemas.openxmlformats.org/officeDocument/2006/relationships/chart" Target="../charts/chart27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4.xml"/><Relationship Id="rId4" Type="http://schemas.openxmlformats.org/officeDocument/2006/relationships/chart" Target="../charts/chart27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6.xml"/><Relationship Id="rId2" Type="http://schemas.openxmlformats.org/officeDocument/2006/relationships/chart" Target="../charts/chart27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9.xml"/><Relationship Id="rId2" Type="http://schemas.openxmlformats.org/officeDocument/2006/relationships/chart" Target="../charts/chart27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1.xml"/><Relationship Id="rId4" Type="http://schemas.openxmlformats.org/officeDocument/2006/relationships/chart" Target="../charts/chart2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3.xml"/><Relationship Id="rId2" Type="http://schemas.openxmlformats.org/officeDocument/2006/relationships/chart" Target="../charts/chart28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5.xml"/><Relationship Id="rId4" Type="http://schemas.openxmlformats.org/officeDocument/2006/relationships/chart" Target="../charts/chart28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7.xml"/><Relationship Id="rId2" Type="http://schemas.openxmlformats.org/officeDocument/2006/relationships/chart" Target="../charts/chart28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9.xml"/><Relationship Id="rId4" Type="http://schemas.openxmlformats.org/officeDocument/2006/relationships/chart" Target="../charts/chart28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1.xml"/><Relationship Id="rId2" Type="http://schemas.openxmlformats.org/officeDocument/2006/relationships/chart" Target="../charts/chart29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93.xml"/><Relationship Id="rId4" Type="http://schemas.openxmlformats.org/officeDocument/2006/relationships/chart" Target="../charts/chart29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5.xml"/><Relationship Id="rId2" Type="http://schemas.openxmlformats.org/officeDocument/2006/relationships/chart" Target="../charts/chart29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35" y="1975041"/>
            <a:ext cx="11564356" cy="80437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ДЕПАРТАМЕНТ ПО ЧУЖДОЕЗИКОВО ОБУЧЕНИЕ, </a:t>
            </a:r>
            <a:b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КОМУНИКАЦИИ И СПОРТ </a:t>
            </a: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bg-BG" sz="2700" b="1" dirty="0" smtClean="0">
                <a:latin typeface="Book Antiqua" panose="02040602050305030304" pitchFamily="18" charset="0"/>
              </a:rPr>
              <a:t/>
            </a:r>
            <a:br>
              <a:rPr lang="bg-BG" sz="2700" b="1" dirty="0" smtClean="0">
                <a:latin typeface="Book Antiqua" panose="02040602050305030304" pitchFamily="18" charset="0"/>
              </a:rPr>
            </a:b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АНКЕТНО </a:t>
            </a: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ПРОУЧВАНЕ ЗА КАЧЕСТВО НА </a:t>
            </a:r>
            <a:r>
              <a:rPr lang="bg-BG" sz="27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>ОБУЧЕНИЕТО</a:t>
            </a:r>
            <a:r>
              <a:rPr lang="bg-BG" sz="31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bg-BG" sz="3100" b="1" dirty="0" smtClean="0">
                <a:solidFill>
                  <a:schemeClr val="tx2">
                    <a:lumMod val="25000"/>
                  </a:schemeClr>
                </a:solidFill>
                <a:latin typeface="Book Antiqua" panose="02040602050305030304" pitchFamily="18" charset="0"/>
              </a:rPr>
            </a:b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СРЕД </a:t>
            </a: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СТУДЕНТИТЕ ПО МЕДИЦИНА </a:t>
            </a: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4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</a:t>
            </a: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исциплина </a:t>
            </a:r>
            <a:r>
              <a:rPr lang="bg-BG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„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Специализиран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западен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език</a:t>
            </a:r>
            <a:r>
              <a:rPr lang="bg-BG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английски</a:t>
            </a: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за академичната 2023-2024 г.</a:t>
            </a:r>
            <a:endParaRPr lang="en-US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900326"/>
              </p:ext>
            </p:extLst>
          </p:nvPr>
        </p:nvGraphicFramePr>
        <p:xfrm>
          <a:off x="1261872" y="312435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859347"/>
              </p:ext>
            </p:extLst>
          </p:nvPr>
        </p:nvGraphicFramePr>
        <p:xfrm>
          <a:off x="6278690" y="3124350"/>
          <a:ext cx="4555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2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83650"/>
              </p:ext>
            </p:extLst>
          </p:nvPr>
        </p:nvGraphicFramePr>
        <p:xfrm>
          <a:off x="1227442" y="539684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30572"/>
              </p:ext>
            </p:extLst>
          </p:nvPr>
        </p:nvGraphicFramePr>
        <p:xfrm>
          <a:off x="6306126" y="539684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17965"/>
              </p:ext>
            </p:extLst>
          </p:nvPr>
        </p:nvGraphicFramePr>
        <p:xfrm>
          <a:off x="1227442" y="3516154"/>
          <a:ext cx="45825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81724"/>
              </p:ext>
            </p:extLst>
          </p:nvPr>
        </p:nvGraphicFramePr>
        <p:xfrm>
          <a:off x="6306126" y="3516154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03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01006"/>
              </p:ext>
            </p:extLst>
          </p:nvPr>
        </p:nvGraphicFramePr>
        <p:xfrm>
          <a:off x="1485715" y="501978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431929"/>
              </p:ext>
            </p:extLst>
          </p:nvPr>
        </p:nvGraphicFramePr>
        <p:xfrm>
          <a:off x="6595042" y="501978"/>
          <a:ext cx="45825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766520"/>
              </p:ext>
            </p:extLst>
          </p:nvPr>
        </p:nvGraphicFramePr>
        <p:xfrm>
          <a:off x="1485714" y="3556262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607064"/>
              </p:ext>
            </p:extLst>
          </p:nvPr>
        </p:nvGraphicFramePr>
        <p:xfrm>
          <a:off x="6595042" y="3556262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2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474726"/>
              </p:ext>
            </p:extLst>
          </p:nvPr>
        </p:nvGraphicFramePr>
        <p:xfrm>
          <a:off x="1388448" y="553142"/>
          <a:ext cx="45825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84453"/>
              </p:ext>
            </p:extLst>
          </p:nvPr>
        </p:nvGraphicFramePr>
        <p:xfrm>
          <a:off x="6477313" y="553142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78952"/>
              </p:ext>
            </p:extLst>
          </p:nvPr>
        </p:nvGraphicFramePr>
        <p:xfrm>
          <a:off x="3796671" y="3749040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41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19056"/>
              </p:ext>
            </p:extLst>
          </p:nvPr>
        </p:nvGraphicFramePr>
        <p:xfrm>
          <a:off x="6097609" y="1754969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99" y="1754969"/>
            <a:ext cx="4590686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smtClean="0">
                <a:latin typeface="Book Antiqua" panose="02040602050305030304" pitchFamily="18" charset="0"/>
              </a:rPr>
              <a:t/>
            </a:r>
            <a:br>
              <a:rPr lang="bg-BG" sz="3200" b="1" smtClean="0">
                <a:latin typeface="Book Antiqua" panose="02040602050305030304" pitchFamily="18" charset="0"/>
              </a:rPr>
            </a:br>
            <a:r>
              <a:rPr lang="bg-BG" sz="3200" b="1" smtClean="0">
                <a:latin typeface="Book Antiqua" panose="02040602050305030304" pitchFamily="18" charset="0"/>
              </a:rPr>
              <a:t/>
            </a:r>
            <a:br>
              <a:rPr lang="bg-BG" sz="3200" b="1" smtClean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1148" y="306414"/>
            <a:ext cx="102123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ФАРМАЦИЯ 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</a:t>
            </a: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исциплина 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„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Специализиран чужд 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език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немски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725936"/>
              </p:ext>
            </p:extLst>
          </p:nvPr>
        </p:nvGraphicFramePr>
        <p:xfrm>
          <a:off x="1483259" y="11520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989505"/>
              </p:ext>
            </p:extLst>
          </p:nvPr>
        </p:nvGraphicFramePr>
        <p:xfrm>
          <a:off x="6580360" y="11520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076153"/>
              </p:ext>
            </p:extLst>
          </p:nvPr>
        </p:nvGraphicFramePr>
        <p:xfrm>
          <a:off x="1483259" y="40038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70948"/>
              </p:ext>
            </p:extLst>
          </p:nvPr>
        </p:nvGraphicFramePr>
        <p:xfrm>
          <a:off x="6580360" y="40038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136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997377"/>
              </p:ext>
            </p:extLst>
          </p:nvPr>
        </p:nvGraphicFramePr>
        <p:xfrm>
          <a:off x="1261872" y="400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71689"/>
              </p:ext>
            </p:extLst>
          </p:nvPr>
        </p:nvGraphicFramePr>
        <p:xfrm>
          <a:off x="6335917" y="400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56337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219004"/>
              </p:ext>
            </p:extLst>
          </p:nvPr>
        </p:nvGraphicFramePr>
        <p:xfrm>
          <a:off x="6335917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525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946661"/>
              </p:ext>
            </p:extLst>
          </p:nvPr>
        </p:nvGraphicFramePr>
        <p:xfrm>
          <a:off x="1261872" y="3734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042583"/>
              </p:ext>
            </p:extLst>
          </p:nvPr>
        </p:nvGraphicFramePr>
        <p:xfrm>
          <a:off x="6409822" y="3734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49154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726632"/>
              </p:ext>
            </p:extLst>
          </p:nvPr>
        </p:nvGraphicFramePr>
        <p:xfrm>
          <a:off x="64098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80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549898"/>
              </p:ext>
            </p:extLst>
          </p:nvPr>
        </p:nvGraphicFramePr>
        <p:xfrm>
          <a:off x="1261872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436326"/>
              </p:ext>
            </p:extLst>
          </p:nvPr>
        </p:nvGraphicFramePr>
        <p:xfrm>
          <a:off x="6254435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939945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235350"/>
              </p:ext>
            </p:extLst>
          </p:nvPr>
        </p:nvGraphicFramePr>
        <p:xfrm>
          <a:off x="6254435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89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87029"/>
              </p:ext>
            </p:extLst>
          </p:nvPr>
        </p:nvGraphicFramePr>
        <p:xfrm>
          <a:off x="1261872" y="418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33965"/>
              </p:ext>
            </p:extLst>
          </p:nvPr>
        </p:nvGraphicFramePr>
        <p:xfrm>
          <a:off x="6218222" y="418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200338"/>
              </p:ext>
            </p:extLst>
          </p:nvPr>
        </p:nvGraphicFramePr>
        <p:xfrm>
          <a:off x="3685032" y="36779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6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305964"/>
              </p:ext>
            </p:extLst>
          </p:nvPr>
        </p:nvGraphicFramePr>
        <p:xfrm>
          <a:off x="1261872" y="3613663"/>
          <a:ext cx="9418320" cy="287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996287"/>
              </p:ext>
            </p:extLst>
          </p:nvPr>
        </p:nvGraphicFramePr>
        <p:xfrm>
          <a:off x="1261872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201436"/>
              </p:ext>
            </p:extLst>
          </p:nvPr>
        </p:nvGraphicFramePr>
        <p:xfrm>
          <a:off x="6254436" y="30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61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290095"/>
              </p:ext>
            </p:extLst>
          </p:nvPr>
        </p:nvGraphicFramePr>
        <p:xfrm>
          <a:off x="1456567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911928"/>
              </p:ext>
            </p:extLst>
          </p:nvPr>
        </p:nvGraphicFramePr>
        <p:xfrm>
          <a:off x="622326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267" y="430614"/>
            <a:ext cx="4566300" cy="275563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87444"/>
              </p:ext>
            </p:extLst>
          </p:nvPr>
        </p:nvGraphicFramePr>
        <p:xfrm>
          <a:off x="6223262" y="4430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5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707" y="408966"/>
            <a:ext cx="8862501" cy="76189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ctr" defTabSz="914330">
              <a:lnSpc>
                <a:spcPct val="100000"/>
              </a:lnSpc>
              <a:spcBef>
                <a:spcPts val="0"/>
              </a:spcBef>
            </a:pPr>
            <a:r>
              <a:rPr lang="bg-BG" sz="2200" b="1" spc="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ФАРМАЦИЯ </a:t>
            </a:r>
            <a:r>
              <a:rPr lang="bg-BG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bg-BG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r>
              <a:rPr lang="bg-BG" sz="2200" b="1" spc="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Дисциплина </a:t>
            </a:r>
            <a:r>
              <a:rPr lang="bg-BG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„</a:t>
            </a:r>
            <a:r>
              <a:rPr lang="ru-RU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Специализиран чужд език</a:t>
            </a:r>
            <a:r>
              <a:rPr lang="bg-BG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“</a:t>
            </a:r>
            <a:r>
              <a:rPr lang="ru-RU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 – </a:t>
            </a:r>
            <a:r>
              <a:rPr lang="ru-RU" sz="2200" b="1" spc="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английски</a:t>
            </a:r>
            <a:r>
              <a:rPr lang="ru-RU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lang="ru-RU" sz="2200" b="1" spc="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en-US" sz="2200" spc="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83296"/>
              </p:ext>
            </p:extLst>
          </p:nvPr>
        </p:nvGraphicFramePr>
        <p:xfrm>
          <a:off x="1474206" y="7899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447507"/>
              </p:ext>
            </p:extLst>
          </p:nvPr>
        </p:nvGraphicFramePr>
        <p:xfrm>
          <a:off x="6554708" y="7899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98645"/>
              </p:ext>
            </p:extLst>
          </p:nvPr>
        </p:nvGraphicFramePr>
        <p:xfrm>
          <a:off x="1474206" y="38318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677211"/>
              </p:ext>
            </p:extLst>
          </p:nvPr>
        </p:nvGraphicFramePr>
        <p:xfrm>
          <a:off x="6538039" y="3831879"/>
          <a:ext cx="458866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8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36377"/>
              </p:ext>
            </p:extLst>
          </p:nvPr>
        </p:nvGraphicFramePr>
        <p:xfrm>
          <a:off x="1185213" y="386800"/>
          <a:ext cx="458866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776329"/>
              </p:ext>
            </p:extLst>
          </p:nvPr>
        </p:nvGraphicFramePr>
        <p:xfrm>
          <a:off x="6182727" y="386799"/>
          <a:ext cx="458866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230912"/>
              </p:ext>
            </p:extLst>
          </p:nvPr>
        </p:nvGraphicFramePr>
        <p:xfrm>
          <a:off x="1185212" y="3734869"/>
          <a:ext cx="458866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078574"/>
              </p:ext>
            </p:extLst>
          </p:nvPr>
        </p:nvGraphicFramePr>
        <p:xfrm>
          <a:off x="6182727" y="3734869"/>
          <a:ext cx="4588669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8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3178"/>
              </p:ext>
            </p:extLst>
          </p:nvPr>
        </p:nvGraphicFramePr>
        <p:xfrm>
          <a:off x="1261872" y="43683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34567"/>
              </p:ext>
            </p:extLst>
          </p:nvPr>
        </p:nvGraphicFramePr>
        <p:xfrm>
          <a:off x="6553918" y="43683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55453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325904"/>
              </p:ext>
            </p:extLst>
          </p:nvPr>
        </p:nvGraphicFramePr>
        <p:xfrm>
          <a:off x="6553918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92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66076"/>
              </p:ext>
            </p:extLst>
          </p:nvPr>
        </p:nvGraphicFramePr>
        <p:xfrm>
          <a:off x="1261872" y="518311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894232"/>
              </p:ext>
            </p:extLst>
          </p:nvPr>
        </p:nvGraphicFramePr>
        <p:xfrm>
          <a:off x="6255154" y="518311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577754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894453"/>
              </p:ext>
            </p:extLst>
          </p:nvPr>
        </p:nvGraphicFramePr>
        <p:xfrm>
          <a:off x="6255153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16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304094"/>
              </p:ext>
            </p:extLst>
          </p:nvPr>
        </p:nvGraphicFramePr>
        <p:xfrm>
          <a:off x="1261872" y="608845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538202"/>
              </p:ext>
            </p:extLst>
          </p:nvPr>
        </p:nvGraphicFramePr>
        <p:xfrm>
          <a:off x="6484769" y="608845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091348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70853"/>
              </p:ext>
            </p:extLst>
          </p:nvPr>
        </p:nvGraphicFramePr>
        <p:xfrm>
          <a:off x="6484769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45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1441"/>
              </p:ext>
            </p:extLst>
          </p:nvPr>
        </p:nvGraphicFramePr>
        <p:xfrm>
          <a:off x="3676697" y="30641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06094"/>
              </p:ext>
            </p:extLst>
          </p:nvPr>
        </p:nvGraphicFramePr>
        <p:xfrm>
          <a:off x="6503828" y="3261511"/>
          <a:ext cx="5447051" cy="344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869740"/>
              </p:ext>
            </p:extLst>
          </p:nvPr>
        </p:nvGraphicFramePr>
        <p:xfrm>
          <a:off x="978655" y="3261511"/>
          <a:ext cx="5396084" cy="344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12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7029" y="306414"/>
            <a:ext cx="7695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ФАРМАЦИЯ 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 „Ч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ужд 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език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(факултатив)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9335"/>
              </p:ext>
            </p:extLst>
          </p:nvPr>
        </p:nvGraphicFramePr>
        <p:xfrm>
          <a:off x="1369399" y="1152003"/>
          <a:ext cx="46016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45053"/>
              </p:ext>
            </p:extLst>
          </p:nvPr>
        </p:nvGraphicFramePr>
        <p:xfrm>
          <a:off x="6519312" y="1152003"/>
          <a:ext cx="46016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682635"/>
              </p:ext>
            </p:extLst>
          </p:nvPr>
        </p:nvGraphicFramePr>
        <p:xfrm>
          <a:off x="1371780" y="4012949"/>
          <a:ext cx="45992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284257"/>
              </p:ext>
            </p:extLst>
          </p:nvPr>
        </p:nvGraphicFramePr>
        <p:xfrm>
          <a:off x="6519312" y="4012949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7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960876"/>
              </p:ext>
            </p:extLst>
          </p:nvPr>
        </p:nvGraphicFramePr>
        <p:xfrm>
          <a:off x="1261872" y="553142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26945"/>
              </p:ext>
            </p:extLst>
          </p:nvPr>
        </p:nvGraphicFramePr>
        <p:xfrm>
          <a:off x="6276551" y="553142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01723"/>
              </p:ext>
            </p:extLst>
          </p:nvPr>
        </p:nvGraphicFramePr>
        <p:xfrm>
          <a:off x="1261873" y="37490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617922"/>
              </p:ext>
            </p:extLst>
          </p:nvPr>
        </p:nvGraphicFramePr>
        <p:xfrm>
          <a:off x="6276551" y="3749040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773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822055"/>
              </p:ext>
            </p:extLst>
          </p:nvPr>
        </p:nvGraphicFramePr>
        <p:xfrm>
          <a:off x="1261872" y="509258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810515"/>
              </p:ext>
            </p:extLst>
          </p:nvPr>
        </p:nvGraphicFramePr>
        <p:xfrm>
          <a:off x="6409822" y="509258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334262"/>
              </p:ext>
            </p:extLst>
          </p:nvPr>
        </p:nvGraphicFramePr>
        <p:xfrm>
          <a:off x="1261871" y="3749040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3447"/>
              </p:ext>
            </p:extLst>
          </p:nvPr>
        </p:nvGraphicFramePr>
        <p:xfrm>
          <a:off x="6409822" y="37490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15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58659"/>
              </p:ext>
            </p:extLst>
          </p:nvPr>
        </p:nvGraphicFramePr>
        <p:xfrm>
          <a:off x="1261872" y="636005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83372"/>
              </p:ext>
            </p:extLst>
          </p:nvPr>
        </p:nvGraphicFramePr>
        <p:xfrm>
          <a:off x="6514402" y="636005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13834"/>
              </p:ext>
            </p:extLst>
          </p:nvPr>
        </p:nvGraphicFramePr>
        <p:xfrm>
          <a:off x="1261872" y="37490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828777"/>
              </p:ext>
            </p:extLst>
          </p:nvPr>
        </p:nvGraphicFramePr>
        <p:xfrm>
          <a:off x="6514402" y="37490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18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026970"/>
              </p:ext>
            </p:extLst>
          </p:nvPr>
        </p:nvGraphicFramePr>
        <p:xfrm>
          <a:off x="1399032" y="5302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66414"/>
              </p:ext>
            </p:extLst>
          </p:nvPr>
        </p:nvGraphicFramePr>
        <p:xfrm>
          <a:off x="6250422" y="5302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829414"/>
              </p:ext>
            </p:extLst>
          </p:nvPr>
        </p:nvGraphicFramePr>
        <p:xfrm>
          <a:off x="139903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708851"/>
              </p:ext>
            </p:extLst>
          </p:nvPr>
        </p:nvGraphicFramePr>
        <p:xfrm>
          <a:off x="6250422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43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32865"/>
              </p:ext>
            </p:extLst>
          </p:nvPr>
        </p:nvGraphicFramePr>
        <p:xfrm>
          <a:off x="1261872" y="581686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302998"/>
              </p:ext>
            </p:extLst>
          </p:nvPr>
        </p:nvGraphicFramePr>
        <p:xfrm>
          <a:off x="6409822" y="581686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31658"/>
              </p:ext>
            </p:extLst>
          </p:nvPr>
        </p:nvGraphicFramePr>
        <p:xfrm>
          <a:off x="1261872" y="37490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65081"/>
              </p:ext>
            </p:extLst>
          </p:nvPr>
        </p:nvGraphicFramePr>
        <p:xfrm>
          <a:off x="6409821" y="3768732"/>
          <a:ext cx="46183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80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992" y="406042"/>
            <a:ext cx="10632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Специалност «Акушерка»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Специализиран 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чужд език -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Английски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език</a:t>
            </a:r>
            <a:endParaRPr lang="en-US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624903"/>
              </p:ext>
            </p:extLst>
          </p:nvPr>
        </p:nvGraphicFramePr>
        <p:xfrm>
          <a:off x="1506315" y="11520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67277"/>
              </p:ext>
            </p:extLst>
          </p:nvPr>
        </p:nvGraphicFramePr>
        <p:xfrm>
          <a:off x="6617046" y="1152001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089832"/>
              </p:ext>
            </p:extLst>
          </p:nvPr>
        </p:nvGraphicFramePr>
        <p:xfrm>
          <a:off x="1506315" y="3994829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41922"/>
              </p:ext>
            </p:extLst>
          </p:nvPr>
        </p:nvGraphicFramePr>
        <p:xfrm>
          <a:off x="6617046" y="3994829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581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395950"/>
              </p:ext>
            </p:extLst>
          </p:nvPr>
        </p:nvGraphicFramePr>
        <p:xfrm>
          <a:off x="1261872" y="545472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82000"/>
              </p:ext>
            </p:extLst>
          </p:nvPr>
        </p:nvGraphicFramePr>
        <p:xfrm>
          <a:off x="6409822" y="545472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535750"/>
              </p:ext>
            </p:extLst>
          </p:nvPr>
        </p:nvGraphicFramePr>
        <p:xfrm>
          <a:off x="1261872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77816"/>
              </p:ext>
            </p:extLst>
          </p:nvPr>
        </p:nvGraphicFramePr>
        <p:xfrm>
          <a:off x="6409822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5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794226"/>
              </p:ext>
            </p:extLst>
          </p:nvPr>
        </p:nvGraphicFramePr>
        <p:xfrm>
          <a:off x="1261872" y="473043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007048"/>
              </p:ext>
            </p:extLst>
          </p:nvPr>
        </p:nvGraphicFramePr>
        <p:xfrm>
          <a:off x="6409822" y="473043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002390"/>
              </p:ext>
            </p:extLst>
          </p:nvPr>
        </p:nvGraphicFramePr>
        <p:xfrm>
          <a:off x="1261872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680210"/>
              </p:ext>
            </p:extLst>
          </p:nvPr>
        </p:nvGraphicFramePr>
        <p:xfrm>
          <a:off x="6409822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72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870727"/>
              </p:ext>
            </p:extLst>
          </p:nvPr>
        </p:nvGraphicFramePr>
        <p:xfrm>
          <a:off x="1338875" y="663167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89636"/>
              </p:ext>
            </p:extLst>
          </p:nvPr>
        </p:nvGraphicFramePr>
        <p:xfrm>
          <a:off x="6535564" y="663167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8646"/>
              </p:ext>
            </p:extLst>
          </p:nvPr>
        </p:nvGraphicFramePr>
        <p:xfrm>
          <a:off x="1338875" y="376312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49832"/>
              </p:ext>
            </p:extLst>
          </p:nvPr>
        </p:nvGraphicFramePr>
        <p:xfrm>
          <a:off x="6535564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38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517376"/>
              </p:ext>
            </p:extLst>
          </p:nvPr>
        </p:nvGraphicFramePr>
        <p:xfrm>
          <a:off x="1040111" y="509258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007666"/>
              </p:ext>
            </p:extLst>
          </p:nvPr>
        </p:nvGraphicFramePr>
        <p:xfrm>
          <a:off x="6236801" y="509258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22268"/>
              </p:ext>
            </p:extLst>
          </p:nvPr>
        </p:nvGraphicFramePr>
        <p:xfrm>
          <a:off x="3694557" y="3749040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86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39576"/>
              </p:ext>
            </p:extLst>
          </p:nvPr>
        </p:nvGraphicFramePr>
        <p:xfrm>
          <a:off x="6599417" y="1884752"/>
          <a:ext cx="455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32" y="1872321"/>
            <a:ext cx="4566300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394" y="-539014"/>
            <a:ext cx="11508606" cy="162667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200" spc="0" dirty="0" smtClean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Специалност «Медицинска сестра»</a:t>
            </a: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898" y="365761"/>
            <a:ext cx="106166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Специализиран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чужд език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– Английски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език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64586"/>
              </p:ext>
            </p:extLst>
          </p:nvPr>
        </p:nvGraphicFramePr>
        <p:xfrm>
          <a:off x="1261873" y="7373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39216"/>
              </p:ext>
            </p:extLst>
          </p:nvPr>
        </p:nvGraphicFramePr>
        <p:xfrm>
          <a:off x="6468100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56476"/>
              </p:ext>
            </p:extLst>
          </p:nvPr>
        </p:nvGraphicFramePr>
        <p:xfrm>
          <a:off x="1261872" y="3749040"/>
          <a:ext cx="45720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207358"/>
              </p:ext>
            </p:extLst>
          </p:nvPr>
        </p:nvGraphicFramePr>
        <p:xfrm>
          <a:off x="6468100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25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007350"/>
              </p:ext>
            </p:extLst>
          </p:nvPr>
        </p:nvGraphicFramePr>
        <p:xfrm>
          <a:off x="1261872" y="554524"/>
          <a:ext cx="4591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25397"/>
              </p:ext>
            </p:extLst>
          </p:nvPr>
        </p:nvGraphicFramePr>
        <p:xfrm>
          <a:off x="6487150" y="55452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523804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26940"/>
              </p:ext>
            </p:extLst>
          </p:nvPr>
        </p:nvGraphicFramePr>
        <p:xfrm>
          <a:off x="6487150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97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75480"/>
              </p:ext>
            </p:extLst>
          </p:nvPr>
        </p:nvGraphicFramePr>
        <p:xfrm>
          <a:off x="1261872" y="41872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751568"/>
              </p:ext>
            </p:extLst>
          </p:nvPr>
        </p:nvGraphicFramePr>
        <p:xfrm>
          <a:off x="6409822" y="41872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537883"/>
              </p:ext>
            </p:extLst>
          </p:nvPr>
        </p:nvGraphicFramePr>
        <p:xfrm>
          <a:off x="126187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707846"/>
              </p:ext>
            </p:extLst>
          </p:nvPr>
        </p:nvGraphicFramePr>
        <p:xfrm>
          <a:off x="640982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28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085748"/>
              </p:ext>
            </p:extLst>
          </p:nvPr>
        </p:nvGraphicFramePr>
        <p:xfrm>
          <a:off x="1261872" y="6269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760356"/>
              </p:ext>
            </p:extLst>
          </p:nvPr>
        </p:nvGraphicFramePr>
        <p:xfrm>
          <a:off x="6172954" y="6269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25726"/>
              </p:ext>
            </p:extLst>
          </p:nvPr>
        </p:nvGraphicFramePr>
        <p:xfrm>
          <a:off x="1261872" y="3578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437486"/>
              </p:ext>
            </p:extLst>
          </p:nvPr>
        </p:nvGraphicFramePr>
        <p:xfrm>
          <a:off x="6172954" y="35783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22165"/>
              </p:ext>
            </p:extLst>
          </p:nvPr>
        </p:nvGraphicFramePr>
        <p:xfrm>
          <a:off x="1261872" y="482097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88421"/>
              </p:ext>
            </p:extLst>
          </p:nvPr>
        </p:nvGraphicFramePr>
        <p:xfrm>
          <a:off x="6409822" y="482097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20151"/>
              </p:ext>
            </p:extLst>
          </p:nvPr>
        </p:nvGraphicFramePr>
        <p:xfrm>
          <a:off x="126187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33621"/>
              </p:ext>
            </p:extLst>
          </p:nvPr>
        </p:nvGraphicFramePr>
        <p:xfrm>
          <a:off x="640982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57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155374"/>
              </p:ext>
            </p:extLst>
          </p:nvPr>
        </p:nvGraphicFramePr>
        <p:xfrm>
          <a:off x="1261872" y="473043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867446"/>
              </p:ext>
            </p:extLst>
          </p:nvPr>
        </p:nvGraphicFramePr>
        <p:xfrm>
          <a:off x="6318529" y="473043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781799"/>
              </p:ext>
            </p:extLst>
          </p:nvPr>
        </p:nvGraphicFramePr>
        <p:xfrm>
          <a:off x="3813685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89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19368"/>
              </p:ext>
            </p:extLst>
          </p:nvPr>
        </p:nvGraphicFramePr>
        <p:xfrm>
          <a:off x="6600650" y="205740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50" y="2051185"/>
            <a:ext cx="45967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512" y="816398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МЕДИЦИНА 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 „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Латински 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език с медицински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термини</a:t>
            </a: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endParaRPr lang="en-US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44089"/>
              </p:ext>
            </p:extLst>
          </p:nvPr>
        </p:nvGraphicFramePr>
        <p:xfrm>
          <a:off x="1261872" y="2426328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278264"/>
              </p:ext>
            </p:extLst>
          </p:nvPr>
        </p:nvGraphicFramePr>
        <p:xfrm>
          <a:off x="6224155" y="2426328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25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292125"/>
              </p:ext>
            </p:extLst>
          </p:nvPr>
        </p:nvGraphicFramePr>
        <p:xfrm>
          <a:off x="1227442" y="446700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26465"/>
              </p:ext>
            </p:extLst>
          </p:nvPr>
        </p:nvGraphicFramePr>
        <p:xfrm>
          <a:off x="6409822" y="446700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82228"/>
              </p:ext>
            </p:extLst>
          </p:nvPr>
        </p:nvGraphicFramePr>
        <p:xfrm>
          <a:off x="1227441" y="3429000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96479"/>
              </p:ext>
            </p:extLst>
          </p:nvPr>
        </p:nvGraphicFramePr>
        <p:xfrm>
          <a:off x="6409822" y="3429000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90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28887"/>
              </p:ext>
            </p:extLst>
          </p:nvPr>
        </p:nvGraphicFramePr>
        <p:xfrm>
          <a:off x="1261872" y="494222"/>
          <a:ext cx="4582583" cy="274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263525"/>
              </p:ext>
            </p:extLst>
          </p:nvPr>
        </p:nvGraphicFramePr>
        <p:xfrm>
          <a:off x="6409822" y="494221"/>
          <a:ext cx="4582583" cy="274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748791"/>
              </p:ext>
            </p:extLst>
          </p:nvPr>
        </p:nvGraphicFramePr>
        <p:xfrm>
          <a:off x="1261872" y="3661626"/>
          <a:ext cx="4582583" cy="274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09009"/>
              </p:ext>
            </p:extLst>
          </p:nvPr>
        </p:nvGraphicFramePr>
        <p:xfrm>
          <a:off x="6409822" y="3659199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94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59964"/>
              </p:ext>
            </p:extLst>
          </p:nvPr>
        </p:nvGraphicFramePr>
        <p:xfrm>
          <a:off x="1261872" y="538927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928167"/>
              </p:ext>
            </p:extLst>
          </p:nvPr>
        </p:nvGraphicFramePr>
        <p:xfrm>
          <a:off x="6478683" y="538927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87597"/>
              </p:ext>
            </p:extLst>
          </p:nvPr>
        </p:nvGraphicFramePr>
        <p:xfrm>
          <a:off x="1261872" y="3630919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73591"/>
              </p:ext>
            </p:extLst>
          </p:nvPr>
        </p:nvGraphicFramePr>
        <p:xfrm>
          <a:off x="6478683" y="3630919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0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840539"/>
              </p:ext>
            </p:extLst>
          </p:nvPr>
        </p:nvGraphicFramePr>
        <p:xfrm>
          <a:off x="1464549" y="560333"/>
          <a:ext cx="4582583" cy="27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706377"/>
              </p:ext>
            </p:extLst>
          </p:nvPr>
        </p:nvGraphicFramePr>
        <p:xfrm>
          <a:off x="6621011" y="560333"/>
          <a:ext cx="4582583" cy="273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211867"/>
              </p:ext>
            </p:extLst>
          </p:nvPr>
        </p:nvGraphicFramePr>
        <p:xfrm>
          <a:off x="1464549" y="3752428"/>
          <a:ext cx="4582583" cy="273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272939"/>
              </p:ext>
            </p:extLst>
          </p:nvPr>
        </p:nvGraphicFramePr>
        <p:xfrm>
          <a:off x="6621011" y="3743561"/>
          <a:ext cx="4582583" cy="274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47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335470"/>
              </p:ext>
            </p:extLst>
          </p:nvPr>
        </p:nvGraphicFramePr>
        <p:xfrm>
          <a:off x="3671880" y="1074757"/>
          <a:ext cx="4598304" cy="434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2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4821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873" y="188930"/>
            <a:ext cx="105687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200" b="1" spc="-50" dirty="0" smtClean="0">
              <a:solidFill>
                <a:srgbClr val="00206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МЕДИЦИНА </a:t>
            </a:r>
            <a:endParaRPr lang="bg-BG" sz="2200" b="1" spc="-50" dirty="0" smtClean="0">
              <a:solidFill>
                <a:srgbClr val="00206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Дисциплина</a:t>
            </a:r>
            <a:r>
              <a:rPr lang="en-US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: </a:t>
            </a:r>
            <a:r>
              <a:rPr lang="en-US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Latin Language and Medical Terminology 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69552"/>
              </p:ext>
            </p:extLst>
          </p:nvPr>
        </p:nvGraphicFramePr>
        <p:xfrm>
          <a:off x="1261872" y="2255706"/>
          <a:ext cx="4596782" cy="276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486032"/>
              </p:ext>
            </p:extLst>
          </p:nvPr>
        </p:nvGraphicFramePr>
        <p:xfrm>
          <a:off x="6195788" y="2255706"/>
          <a:ext cx="4596782" cy="276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01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165491"/>
              </p:ext>
            </p:extLst>
          </p:nvPr>
        </p:nvGraphicFramePr>
        <p:xfrm>
          <a:off x="1399032" y="608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711219"/>
              </p:ext>
            </p:extLst>
          </p:nvPr>
        </p:nvGraphicFramePr>
        <p:xfrm>
          <a:off x="6191061" y="608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197147"/>
              </p:ext>
            </p:extLst>
          </p:nvPr>
        </p:nvGraphicFramePr>
        <p:xfrm>
          <a:off x="1399032" y="3560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58376"/>
              </p:ext>
            </p:extLst>
          </p:nvPr>
        </p:nvGraphicFramePr>
        <p:xfrm>
          <a:off x="6191061" y="3560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7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156836"/>
              </p:ext>
            </p:extLst>
          </p:nvPr>
        </p:nvGraphicFramePr>
        <p:xfrm>
          <a:off x="1261872" y="729208"/>
          <a:ext cx="4608975" cy="277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51965"/>
              </p:ext>
            </p:extLst>
          </p:nvPr>
        </p:nvGraphicFramePr>
        <p:xfrm>
          <a:off x="6655323" y="729208"/>
          <a:ext cx="4426096" cy="277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386076"/>
              </p:ext>
            </p:extLst>
          </p:nvPr>
        </p:nvGraphicFramePr>
        <p:xfrm>
          <a:off x="1261871" y="3802346"/>
          <a:ext cx="4608975" cy="277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00619"/>
              </p:ext>
            </p:extLst>
          </p:nvPr>
        </p:nvGraphicFramePr>
        <p:xfrm>
          <a:off x="6655324" y="3802347"/>
          <a:ext cx="4426096" cy="277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07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06728"/>
              </p:ext>
            </p:extLst>
          </p:nvPr>
        </p:nvGraphicFramePr>
        <p:xfrm>
          <a:off x="1461155" y="650204"/>
          <a:ext cx="4438273" cy="27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783954"/>
              </p:ext>
            </p:extLst>
          </p:nvPr>
        </p:nvGraphicFramePr>
        <p:xfrm>
          <a:off x="6409822" y="650204"/>
          <a:ext cx="4438273" cy="27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739664"/>
              </p:ext>
            </p:extLst>
          </p:nvPr>
        </p:nvGraphicFramePr>
        <p:xfrm>
          <a:off x="1474447" y="3780107"/>
          <a:ext cx="4438273" cy="27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920942"/>
              </p:ext>
            </p:extLst>
          </p:nvPr>
        </p:nvGraphicFramePr>
        <p:xfrm>
          <a:off x="6409821" y="3780107"/>
          <a:ext cx="4438273" cy="278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0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26966"/>
              </p:ext>
            </p:extLst>
          </p:nvPr>
        </p:nvGraphicFramePr>
        <p:xfrm>
          <a:off x="1640264" y="729208"/>
          <a:ext cx="4456562" cy="27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6659"/>
              </p:ext>
            </p:extLst>
          </p:nvPr>
        </p:nvGraphicFramePr>
        <p:xfrm>
          <a:off x="6608190" y="729208"/>
          <a:ext cx="4456562" cy="27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10025"/>
              </p:ext>
            </p:extLst>
          </p:nvPr>
        </p:nvGraphicFramePr>
        <p:xfrm>
          <a:off x="1640264" y="3840051"/>
          <a:ext cx="4456562" cy="27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28049"/>
              </p:ext>
            </p:extLst>
          </p:nvPr>
        </p:nvGraphicFramePr>
        <p:xfrm>
          <a:off x="6608190" y="3840050"/>
          <a:ext cx="4456562" cy="27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5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957943"/>
              </p:ext>
            </p:extLst>
          </p:nvPr>
        </p:nvGraphicFramePr>
        <p:xfrm>
          <a:off x="1442480" y="495752"/>
          <a:ext cx="4468083" cy="281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044483"/>
              </p:ext>
            </p:extLst>
          </p:nvPr>
        </p:nvGraphicFramePr>
        <p:xfrm>
          <a:off x="6631130" y="497685"/>
          <a:ext cx="4468083" cy="281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49366"/>
              </p:ext>
            </p:extLst>
          </p:nvPr>
        </p:nvGraphicFramePr>
        <p:xfrm>
          <a:off x="1442480" y="3681740"/>
          <a:ext cx="4468083" cy="281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672229"/>
              </p:ext>
            </p:extLst>
          </p:nvPr>
        </p:nvGraphicFramePr>
        <p:xfrm>
          <a:off x="6631130" y="3681740"/>
          <a:ext cx="4468083" cy="281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74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683487"/>
            <a:ext cx="10156243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ДЕНТАЛНА </a:t>
            </a: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МЕДИЦИНА</a:t>
            </a:r>
            <a:b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Дисциплина:</a:t>
            </a:r>
            <a:r>
              <a:rPr lang="en-US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Latin Language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61714"/>
              </p:ext>
            </p:extLst>
          </p:nvPr>
        </p:nvGraphicFramePr>
        <p:xfrm>
          <a:off x="1261872" y="25570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3792"/>
              </p:ext>
            </p:extLst>
          </p:nvPr>
        </p:nvGraphicFramePr>
        <p:xfrm>
          <a:off x="6245352" y="25570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74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071862"/>
              </p:ext>
            </p:extLst>
          </p:nvPr>
        </p:nvGraphicFramePr>
        <p:xfrm>
          <a:off x="1399032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38503"/>
              </p:ext>
            </p:extLst>
          </p:nvPr>
        </p:nvGraphicFramePr>
        <p:xfrm>
          <a:off x="6562627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944515"/>
              </p:ext>
            </p:extLst>
          </p:nvPr>
        </p:nvGraphicFramePr>
        <p:xfrm>
          <a:off x="1382897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158275"/>
              </p:ext>
            </p:extLst>
          </p:nvPr>
        </p:nvGraphicFramePr>
        <p:xfrm>
          <a:off x="657471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01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294254"/>
              </p:ext>
            </p:extLst>
          </p:nvPr>
        </p:nvGraphicFramePr>
        <p:xfrm>
          <a:off x="1399032" y="6245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85893"/>
              </p:ext>
            </p:extLst>
          </p:nvPr>
        </p:nvGraphicFramePr>
        <p:xfrm>
          <a:off x="6409822" y="6245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94552"/>
              </p:ext>
            </p:extLst>
          </p:nvPr>
        </p:nvGraphicFramePr>
        <p:xfrm>
          <a:off x="1399032" y="38202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387266"/>
              </p:ext>
            </p:extLst>
          </p:nvPr>
        </p:nvGraphicFramePr>
        <p:xfrm>
          <a:off x="6409822" y="38202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4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771594"/>
              </p:ext>
            </p:extLst>
          </p:nvPr>
        </p:nvGraphicFramePr>
        <p:xfrm>
          <a:off x="1179922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961277"/>
              </p:ext>
            </p:extLst>
          </p:nvPr>
        </p:nvGraphicFramePr>
        <p:xfrm>
          <a:off x="6304200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22382"/>
              </p:ext>
            </p:extLst>
          </p:nvPr>
        </p:nvGraphicFramePr>
        <p:xfrm>
          <a:off x="117992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23570"/>
              </p:ext>
            </p:extLst>
          </p:nvPr>
        </p:nvGraphicFramePr>
        <p:xfrm>
          <a:off x="6304200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7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55027"/>
              </p:ext>
            </p:extLst>
          </p:nvPr>
        </p:nvGraphicFramePr>
        <p:xfrm>
          <a:off x="1290282" y="8601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830844"/>
              </p:ext>
            </p:extLst>
          </p:nvPr>
        </p:nvGraphicFramePr>
        <p:xfrm>
          <a:off x="6524919" y="8601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113982"/>
              </p:ext>
            </p:extLst>
          </p:nvPr>
        </p:nvGraphicFramePr>
        <p:xfrm>
          <a:off x="1290282" y="38956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582775"/>
              </p:ext>
            </p:extLst>
          </p:nvPr>
        </p:nvGraphicFramePr>
        <p:xfrm>
          <a:off x="6524919" y="38956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16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229" y="507666"/>
            <a:ext cx="109068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ДЕНТАЛНА </a:t>
            </a:r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МЕДИЦИНА</a:t>
            </a:r>
          </a:p>
          <a:p>
            <a:pPr algn="ctr"/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bg-BG" sz="2200" b="1" spc="-50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bg-BG" sz="2200" b="1" spc="-50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Дисциплина: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Латински език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15341"/>
              </p:ext>
            </p:extLst>
          </p:nvPr>
        </p:nvGraphicFramePr>
        <p:xfrm>
          <a:off x="1065229" y="2462752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621901"/>
              </p:ext>
            </p:extLst>
          </p:nvPr>
        </p:nvGraphicFramePr>
        <p:xfrm>
          <a:off x="6409822" y="2462752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96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5361915"/>
            <a:ext cx="9418320" cy="169164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34522"/>
              </p:ext>
            </p:extLst>
          </p:nvPr>
        </p:nvGraphicFramePr>
        <p:xfrm>
          <a:off x="1546634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77627"/>
              </p:ext>
            </p:extLst>
          </p:nvPr>
        </p:nvGraphicFramePr>
        <p:xfrm>
          <a:off x="6409822" y="7292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341357"/>
              </p:ext>
            </p:extLst>
          </p:nvPr>
        </p:nvGraphicFramePr>
        <p:xfrm>
          <a:off x="4123822" y="37947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2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875496"/>
              </p:ext>
            </p:extLst>
          </p:nvPr>
        </p:nvGraphicFramePr>
        <p:xfrm>
          <a:off x="1261872" y="567965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20193"/>
              </p:ext>
            </p:extLst>
          </p:nvPr>
        </p:nvGraphicFramePr>
        <p:xfrm>
          <a:off x="6514401" y="567965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03346"/>
              </p:ext>
            </p:extLst>
          </p:nvPr>
        </p:nvGraphicFramePr>
        <p:xfrm>
          <a:off x="1261872" y="3749040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64275"/>
              </p:ext>
            </p:extLst>
          </p:nvPr>
        </p:nvGraphicFramePr>
        <p:xfrm>
          <a:off x="6514401" y="3749040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94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558177"/>
              </p:ext>
            </p:extLst>
          </p:nvPr>
        </p:nvGraphicFramePr>
        <p:xfrm>
          <a:off x="1261872" y="860196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816491"/>
              </p:ext>
            </p:extLst>
          </p:nvPr>
        </p:nvGraphicFramePr>
        <p:xfrm>
          <a:off x="6596036" y="860196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01249"/>
              </p:ext>
            </p:extLst>
          </p:nvPr>
        </p:nvGraphicFramePr>
        <p:xfrm>
          <a:off x="1261873" y="3876773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22629"/>
              </p:ext>
            </p:extLst>
          </p:nvPr>
        </p:nvGraphicFramePr>
        <p:xfrm>
          <a:off x="6596035" y="3876773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72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429978"/>
              </p:ext>
            </p:extLst>
          </p:nvPr>
        </p:nvGraphicFramePr>
        <p:xfrm>
          <a:off x="1090783" y="72920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60023"/>
              </p:ext>
            </p:extLst>
          </p:nvPr>
        </p:nvGraphicFramePr>
        <p:xfrm>
          <a:off x="6275525" y="72920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31774"/>
              </p:ext>
            </p:extLst>
          </p:nvPr>
        </p:nvGraphicFramePr>
        <p:xfrm>
          <a:off x="1090783" y="3895202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61486"/>
              </p:ext>
            </p:extLst>
          </p:nvPr>
        </p:nvGraphicFramePr>
        <p:xfrm>
          <a:off x="6275525" y="3895202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75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047514"/>
              </p:ext>
            </p:extLst>
          </p:nvPr>
        </p:nvGraphicFramePr>
        <p:xfrm>
          <a:off x="1209583" y="685801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11360"/>
              </p:ext>
            </p:extLst>
          </p:nvPr>
        </p:nvGraphicFramePr>
        <p:xfrm>
          <a:off x="6494663" y="685801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268336"/>
              </p:ext>
            </p:extLst>
          </p:nvPr>
        </p:nvGraphicFramePr>
        <p:xfrm>
          <a:off x="1209583" y="380838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077552"/>
              </p:ext>
            </p:extLst>
          </p:nvPr>
        </p:nvGraphicFramePr>
        <p:xfrm>
          <a:off x="6494664" y="380838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57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5129"/>
            <a:ext cx="11564356" cy="70104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9450" y="66103"/>
            <a:ext cx="10230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ФАРМАЦИЯ</a:t>
            </a:r>
            <a:endParaRPr lang="bg-BG" sz="2200" b="1" spc="-5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 algn="ctr"/>
            <a:r>
              <a:rPr lang="bg-BG" sz="2200" b="1" spc="-5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200" b="1" spc="-5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Дисциплина: „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Латински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език с медицински термини</a:t>
            </a:r>
            <a:r>
              <a:rPr lang="bg-BG" sz="2200" b="1" spc="-5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854346"/>
              </p:ext>
            </p:extLst>
          </p:nvPr>
        </p:nvGraphicFramePr>
        <p:xfrm>
          <a:off x="1179450" y="1142740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363736"/>
              </p:ext>
            </p:extLst>
          </p:nvPr>
        </p:nvGraphicFramePr>
        <p:xfrm>
          <a:off x="6294658" y="1142740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04079"/>
              </p:ext>
            </p:extLst>
          </p:nvPr>
        </p:nvGraphicFramePr>
        <p:xfrm>
          <a:off x="1179451" y="3946914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091314"/>
              </p:ext>
            </p:extLst>
          </p:nvPr>
        </p:nvGraphicFramePr>
        <p:xfrm>
          <a:off x="6294658" y="3946914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95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048775"/>
              </p:ext>
            </p:extLst>
          </p:nvPr>
        </p:nvGraphicFramePr>
        <p:xfrm>
          <a:off x="1161344" y="400616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402327"/>
              </p:ext>
            </p:extLst>
          </p:nvPr>
        </p:nvGraphicFramePr>
        <p:xfrm>
          <a:off x="6313345" y="400616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30444"/>
              </p:ext>
            </p:extLst>
          </p:nvPr>
        </p:nvGraphicFramePr>
        <p:xfrm>
          <a:off x="1161344" y="3524062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07476"/>
              </p:ext>
            </p:extLst>
          </p:nvPr>
        </p:nvGraphicFramePr>
        <p:xfrm>
          <a:off x="6313344" y="3524062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5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944120"/>
              </p:ext>
            </p:extLst>
          </p:nvPr>
        </p:nvGraphicFramePr>
        <p:xfrm>
          <a:off x="1599831" y="72920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90858"/>
              </p:ext>
            </p:extLst>
          </p:nvPr>
        </p:nvGraphicFramePr>
        <p:xfrm>
          <a:off x="6409822" y="729208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07378"/>
              </p:ext>
            </p:extLst>
          </p:nvPr>
        </p:nvGraphicFramePr>
        <p:xfrm>
          <a:off x="1599831" y="3749040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60828"/>
              </p:ext>
            </p:extLst>
          </p:nvPr>
        </p:nvGraphicFramePr>
        <p:xfrm>
          <a:off x="6409823" y="3749040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6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555455"/>
              </p:ext>
            </p:extLst>
          </p:nvPr>
        </p:nvGraphicFramePr>
        <p:xfrm>
          <a:off x="1571550" y="729208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589832"/>
              </p:ext>
            </p:extLst>
          </p:nvPr>
        </p:nvGraphicFramePr>
        <p:xfrm>
          <a:off x="6881775" y="72920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623283"/>
              </p:ext>
            </p:extLst>
          </p:nvPr>
        </p:nvGraphicFramePr>
        <p:xfrm>
          <a:off x="1571550" y="3895202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470431"/>
              </p:ext>
            </p:extLst>
          </p:nvPr>
        </p:nvGraphicFramePr>
        <p:xfrm>
          <a:off x="6881775" y="3895202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92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13652"/>
              </p:ext>
            </p:extLst>
          </p:nvPr>
        </p:nvGraphicFramePr>
        <p:xfrm>
          <a:off x="1352731" y="306414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517044"/>
              </p:ext>
            </p:extLst>
          </p:nvPr>
        </p:nvGraphicFramePr>
        <p:xfrm>
          <a:off x="6772365" y="306414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61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777618"/>
              </p:ext>
            </p:extLst>
          </p:nvPr>
        </p:nvGraphicFramePr>
        <p:xfrm>
          <a:off x="493494" y="1152003"/>
          <a:ext cx="6191228" cy="472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2121"/>
              </p:ext>
            </p:extLst>
          </p:nvPr>
        </p:nvGraphicFramePr>
        <p:xfrm>
          <a:off x="6752095" y="1692586"/>
          <a:ext cx="5354425" cy="364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11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66603"/>
              </p:ext>
            </p:extLst>
          </p:nvPr>
        </p:nvGraphicFramePr>
        <p:xfrm>
          <a:off x="837559" y="962007"/>
          <a:ext cx="5133473" cy="47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76455"/>
              </p:ext>
            </p:extLst>
          </p:nvPr>
        </p:nvGraphicFramePr>
        <p:xfrm>
          <a:off x="6243066" y="962007"/>
          <a:ext cx="5499279" cy="47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937" y="202296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7382" y="58522"/>
            <a:ext cx="9852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спец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. Помощник-фармацевт </a:t>
            </a:r>
            <a:endParaRPr lang="ru-RU" sz="22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Дисциплина: Латински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език с медицински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термини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164946"/>
              </p:ext>
            </p:extLst>
          </p:nvPr>
        </p:nvGraphicFramePr>
        <p:xfrm>
          <a:off x="747381" y="1152003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66716"/>
              </p:ext>
            </p:extLst>
          </p:nvPr>
        </p:nvGraphicFramePr>
        <p:xfrm>
          <a:off x="5809575" y="1152003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8987"/>
              </p:ext>
            </p:extLst>
          </p:nvPr>
        </p:nvGraphicFramePr>
        <p:xfrm>
          <a:off x="747381" y="3999321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04197"/>
              </p:ext>
            </p:extLst>
          </p:nvPr>
        </p:nvGraphicFramePr>
        <p:xfrm>
          <a:off x="5809575" y="3999321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33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63766"/>
              </p:ext>
            </p:extLst>
          </p:nvPr>
        </p:nvGraphicFramePr>
        <p:xfrm>
          <a:off x="1576941" y="652806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873703"/>
              </p:ext>
            </p:extLst>
          </p:nvPr>
        </p:nvGraphicFramePr>
        <p:xfrm>
          <a:off x="6478878" y="652806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73120"/>
              </p:ext>
            </p:extLst>
          </p:nvPr>
        </p:nvGraphicFramePr>
        <p:xfrm>
          <a:off x="1576941" y="3641103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00900"/>
              </p:ext>
            </p:extLst>
          </p:nvPr>
        </p:nvGraphicFramePr>
        <p:xfrm>
          <a:off x="6478878" y="3641103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25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70104"/>
              </p:ext>
            </p:extLst>
          </p:nvPr>
        </p:nvGraphicFramePr>
        <p:xfrm>
          <a:off x="1261872" y="729208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039590"/>
              </p:ext>
            </p:extLst>
          </p:nvPr>
        </p:nvGraphicFramePr>
        <p:xfrm>
          <a:off x="6484768" y="729208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60883"/>
              </p:ext>
            </p:extLst>
          </p:nvPr>
        </p:nvGraphicFramePr>
        <p:xfrm>
          <a:off x="1261872" y="3749040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503078"/>
              </p:ext>
            </p:extLst>
          </p:nvPr>
        </p:nvGraphicFramePr>
        <p:xfrm>
          <a:off x="6490169" y="3749040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2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419070"/>
              </p:ext>
            </p:extLst>
          </p:nvPr>
        </p:nvGraphicFramePr>
        <p:xfrm>
          <a:off x="1261872" y="605672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61639"/>
              </p:ext>
            </p:extLst>
          </p:nvPr>
        </p:nvGraphicFramePr>
        <p:xfrm>
          <a:off x="6409822" y="605672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108271"/>
              </p:ext>
            </p:extLst>
          </p:nvPr>
        </p:nvGraphicFramePr>
        <p:xfrm>
          <a:off x="1261872" y="3749040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85774"/>
              </p:ext>
            </p:extLst>
          </p:nvPr>
        </p:nvGraphicFramePr>
        <p:xfrm>
          <a:off x="6409822" y="3749040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25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221401"/>
              </p:ext>
            </p:extLst>
          </p:nvPr>
        </p:nvGraphicFramePr>
        <p:xfrm>
          <a:off x="1382364" y="1604701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747602"/>
              </p:ext>
            </p:extLst>
          </p:nvPr>
        </p:nvGraphicFramePr>
        <p:xfrm>
          <a:off x="6544867" y="1604701"/>
          <a:ext cx="45886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5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208762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32879"/>
              </p:ext>
            </p:extLst>
          </p:nvPr>
        </p:nvGraphicFramePr>
        <p:xfrm>
          <a:off x="1261872" y="6757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618072" y="0"/>
            <a:ext cx="782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спец. ИОЗ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Дисциплина: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Латински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език с медицински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термини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099146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137650"/>
              </p:ext>
            </p:extLst>
          </p:nvPr>
        </p:nvGraphicFramePr>
        <p:xfrm>
          <a:off x="62182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197057"/>
              </p:ext>
            </p:extLst>
          </p:nvPr>
        </p:nvGraphicFramePr>
        <p:xfrm>
          <a:off x="6218272" y="6757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18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56472"/>
              </p:ext>
            </p:extLst>
          </p:nvPr>
        </p:nvGraphicFramePr>
        <p:xfrm>
          <a:off x="1261872" y="509257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2714"/>
              </p:ext>
            </p:extLst>
          </p:nvPr>
        </p:nvGraphicFramePr>
        <p:xfrm>
          <a:off x="6409822" y="509257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925796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549673"/>
              </p:ext>
            </p:extLst>
          </p:nvPr>
        </p:nvGraphicFramePr>
        <p:xfrm>
          <a:off x="640982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00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68737"/>
              </p:ext>
            </p:extLst>
          </p:nvPr>
        </p:nvGraphicFramePr>
        <p:xfrm>
          <a:off x="1261872" y="581686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84983"/>
              </p:ext>
            </p:extLst>
          </p:nvPr>
        </p:nvGraphicFramePr>
        <p:xfrm>
          <a:off x="6409822" y="581686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581736"/>
              </p:ext>
            </p:extLst>
          </p:nvPr>
        </p:nvGraphicFramePr>
        <p:xfrm>
          <a:off x="126187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300964"/>
              </p:ext>
            </p:extLst>
          </p:nvPr>
        </p:nvGraphicFramePr>
        <p:xfrm>
          <a:off x="6409822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94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593841"/>
              </p:ext>
            </p:extLst>
          </p:nvPr>
        </p:nvGraphicFramePr>
        <p:xfrm>
          <a:off x="1261872" y="599793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311466"/>
              </p:ext>
            </p:extLst>
          </p:nvPr>
        </p:nvGraphicFramePr>
        <p:xfrm>
          <a:off x="6409822" y="599793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220490"/>
              </p:ext>
            </p:extLst>
          </p:nvPr>
        </p:nvGraphicFramePr>
        <p:xfrm>
          <a:off x="126187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915505"/>
              </p:ext>
            </p:extLst>
          </p:nvPr>
        </p:nvGraphicFramePr>
        <p:xfrm>
          <a:off x="6409821" y="3749040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6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126298"/>
              </p:ext>
            </p:extLst>
          </p:nvPr>
        </p:nvGraphicFramePr>
        <p:xfrm>
          <a:off x="1516396" y="30641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028477"/>
              </p:ext>
            </p:extLst>
          </p:nvPr>
        </p:nvGraphicFramePr>
        <p:xfrm>
          <a:off x="6396593" y="306414"/>
          <a:ext cx="4588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38938"/>
              </p:ext>
            </p:extLst>
          </p:nvPr>
        </p:nvGraphicFramePr>
        <p:xfrm>
          <a:off x="3329772" y="3321762"/>
          <a:ext cx="5852244" cy="337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19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170612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</a:t>
            </a:r>
            <a:r>
              <a:rPr lang="bg-BG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исциплина 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„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Специализиран западен език</a:t>
            </a:r>
            <a:r>
              <a:rPr lang="bg-BG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“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немски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en-US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19920"/>
              </p:ext>
            </p:extLst>
          </p:nvPr>
        </p:nvGraphicFramePr>
        <p:xfrm>
          <a:off x="1369399" y="862343"/>
          <a:ext cx="46016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848146"/>
              </p:ext>
            </p:extLst>
          </p:nvPr>
        </p:nvGraphicFramePr>
        <p:xfrm>
          <a:off x="6248672" y="862343"/>
          <a:ext cx="46016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3323"/>
              </p:ext>
            </p:extLst>
          </p:nvPr>
        </p:nvGraphicFramePr>
        <p:xfrm>
          <a:off x="1369400" y="3813772"/>
          <a:ext cx="46016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52854"/>
              </p:ext>
            </p:extLst>
          </p:nvPr>
        </p:nvGraphicFramePr>
        <p:xfrm>
          <a:off x="6248672" y="3813772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69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1872" y="306414"/>
            <a:ext cx="941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спец.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«Медицински оптик»</a:t>
            </a:r>
            <a:endParaRPr lang="ru-RU" sz="22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Дисциплина: Латински 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език с медицински </a:t>
            </a:r>
            <a:r>
              <a:rPr lang="ru-RU" sz="2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термини</a:t>
            </a:r>
            <a:endParaRPr lang="en-US" sz="2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735116"/>
              </p:ext>
            </p:extLst>
          </p:nvPr>
        </p:nvGraphicFramePr>
        <p:xfrm>
          <a:off x="1261872" y="952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49292"/>
              </p:ext>
            </p:extLst>
          </p:nvPr>
        </p:nvGraphicFramePr>
        <p:xfrm>
          <a:off x="6191062" y="952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045702"/>
              </p:ext>
            </p:extLst>
          </p:nvPr>
        </p:nvGraphicFramePr>
        <p:xfrm>
          <a:off x="1261872" y="39495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354197"/>
              </p:ext>
            </p:extLst>
          </p:nvPr>
        </p:nvGraphicFramePr>
        <p:xfrm>
          <a:off x="6191062" y="39495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85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570589"/>
              </p:ext>
            </p:extLst>
          </p:nvPr>
        </p:nvGraphicFramePr>
        <p:xfrm>
          <a:off x="1261872" y="491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129281"/>
              </p:ext>
            </p:extLst>
          </p:nvPr>
        </p:nvGraphicFramePr>
        <p:xfrm>
          <a:off x="6236329" y="491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187363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820622"/>
              </p:ext>
            </p:extLst>
          </p:nvPr>
        </p:nvGraphicFramePr>
        <p:xfrm>
          <a:off x="6236329" y="3749040"/>
          <a:ext cx="46164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12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27019"/>
              </p:ext>
            </p:extLst>
          </p:nvPr>
        </p:nvGraphicFramePr>
        <p:xfrm>
          <a:off x="1261872" y="418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417727"/>
              </p:ext>
            </p:extLst>
          </p:nvPr>
        </p:nvGraphicFramePr>
        <p:xfrm>
          <a:off x="6191062" y="4187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913750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888575"/>
              </p:ext>
            </p:extLst>
          </p:nvPr>
        </p:nvGraphicFramePr>
        <p:xfrm>
          <a:off x="619106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49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528137"/>
              </p:ext>
            </p:extLst>
          </p:nvPr>
        </p:nvGraphicFramePr>
        <p:xfrm>
          <a:off x="1261872" y="5364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889452"/>
              </p:ext>
            </p:extLst>
          </p:nvPr>
        </p:nvGraphicFramePr>
        <p:xfrm>
          <a:off x="6607521" y="5364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37816"/>
              </p:ext>
            </p:extLst>
          </p:nvPr>
        </p:nvGraphicFramePr>
        <p:xfrm>
          <a:off x="1261872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897494"/>
              </p:ext>
            </p:extLst>
          </p:nvPr>
        </p:nvGraphicFramePr>
        <p:xfrm>
          <a:off x="6607521" y="374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789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322715"/>
              </p:ext>
            </p:extLst>
          </p:nvPr>
        </p:nvGraphicFramePr>
        <p:xfrm>
          <a:off x="1261872" y="325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139081"/>
              </p:ext>
            </p:extLst>
          </p:nvPr>
        </p:nvGraphicFramePr>
        <p:xfrm>
          <a:off x="6291070" y="3259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14140"/>
              </p:ext>
            </p:extLst>
          </p:nvPr>
        </p:nvGraphicFramePr>
        <p:xfrm>
          <a:off x="2483605" y="3287882"/>
          <a:ext cx="6974853" cy="33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70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644" y="306414"/>
            <a:ext cx="11564356" cy="8455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r>
              <a:rPr lang="bg-BG" sz="3200" b="1" dirty="0">
                <a:latin typeface="Book Antiqua" panose="02040602050305030304" pitchFamily="18" charset="0"/>
              </a:rPr>
              <a:t/>
            </a:r>
            <a:br>
              <a:rPr lang="bg-BG" sz="3200" b="1" dirty="0">
                <a:latin typeface="Book Antiqua" panose="02040602050305030304" pitchFamily="18" charset="0"/>
              </a:rPr>
            </a:br>
            <a:endParaRPr lang="en-US" sz="22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98369"/>
              </p:ext>
            </p:extLst>
          </p:nvPr>
        </p:nvGraphicFramePr>
        <p:xfrm>
          <a:off x="1352730" y="530258"/>
          <a:ext cx="46183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060260"/>
              </p:ext>
            </p:extLst>
          </p:nvPr>
        </p:nvGraphicFramePr>
        <p:xfrm>
          <a:off x="6313232" y="530258"/>
          <a:ext cx="46183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25677"/>
              </p:ext>
            </p:extLst>
          </p:nvPr>
        </p:nvGraphicFramePr>
        <p:xfrm>
          <a:off x="1388449" y="3497302"/>
          <a:ext cx="45825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330545"/>
              </p:ext>
            </p:extLst>
          </p:nvPr>
        </p:nvGraphicFramePr>
        <p:xfrm>
          <a:off x="6313232" y="3497302"/>
          <a:ext cx="45825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84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3767</Words>
  <Application>Microsoft Office PowerPoint</Application>
  <PresentationFormat>Widescreen</PresentationFormat>
  <Paragraphs>411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Book Antiqua</vt:lpstr>
      <vt:lpstr>Calibri</vt:lpstr>
      <vt:lpstr>Century Schoolbook</vt:lpstr>
      <vt:lpstr>Wingdings 2</vt:lpstr>
      <vt:lpstr>View</vt:lpstr>
      <vt:lpstr>  ДЕПАРТАМЕНТ ПО ЧУЖДОЕЗИКОВО ОБУЧЕНИЕ,  КОМУНИКАЦИИ И СПОРТ   АНКЕТНО ПРОУЧВАНЕ ЗА КАЧЕСТВО НА ОБУЧЕНИЕТО СРЕД СТУДЕНТИТЕ ПО МЕДИЦИНА   Дисциплина „Специализиран западен език“ – английски  за академичната 2023-2024 г.</vt:lpstr>
      <vt:lpstr>  </vt:lpstr>
      <vt:lpstr>  </vt:lpstr>
      <vt:lpstr>  </vt:lpstr>
      <vt:lpstr>  </vt:lpstr>
      <vt:lpstr>  </vt:lpstr>
      <vt:lpstr>  </vt:lpstr>
      <vt:lpstr> Дисциплина „Специализиран западен език“ – немски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ФАРМАЦИЯ  Дисциплина „Специализиран чужд език“ – английски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Специалност «Медицинска сестра»  </vt:lpstr>
      <vt:lpstr>  </vt:lpstr>
      <vt:lpstr>  </vt:lpstr>
      <vt:lpstr>  </vt:lpstr>
      <vt:lpstr>  </vt:lpstr>
      <vt:lpstr>  </vt:lpstr>
      <vt:lpstr>МЕДИЦИНА  Дисциплина „Латински език с медицински термини“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ДЕНТАЛНА МЕДИЦИНА   Дисциплина: Latin Language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Анкетно проучване за качество на обучението сред студентите по медицина по дисциплината  Специализиран западен език - английски</dc:title>
  <dc:creator>Аксел Юсеин Ниязиева</dc:creator>
  <cp:lastModifiedBy>Admin</cp:lastModifiedBy>
  <cp:revision>109</cp:revision>
  <dcterms:created xsi:type="dcterms:W3CDTF">2024-11-27T11:21:08Z</dcterms:created>
  <dcterms:modified xsi:type="dcterms:W3CDTF">2025-01-15T14:35:39Z</dcterms:modified>
</cp:coreProperties>
</file>