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799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2" r:id="rId6"/>
    <p:sldId id="266" r:id="rId7"/>
    <p:sldId id="295" r:id="rId8"/>
    <p:sldId id="293" r:id="rId9"/>
    <p:sldId id="283" r:id="rId10"/>
    <p:sldId id="264" r:id="rId11"/>
    <p:sldId id="285" r:id="rId12"/>
    <p:sldId id="29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428"/>
    <a:srgbClr val="23768D"/>
    <a:srgbClr val="10B4C5"/>
    <a:srgbClr val="5EBBC5"/>
    <a:srgbClr val="465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12C8C85-51F0-491E-9774-3900AFEF0F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5388" autoAdjust="0"/>
  </p:normalViewPr>
  <p:slideViewPr>
    <p:cSldViewPr snapToGrid="0" showGuides="1">
      <p:cViewPr varScale="1">
        <p:scale>
          <a:sx n="83" d="100"/>
          <a:sy n="83" d="100"/>
        </p:scale>
        <p:origin x="120" y="168"/>
      </p:cViewPr>
      <p:guideLst/>
    </p:cSldViewPr>
  </p:slideViewPr>
  <p:outlineViewPr>
    <p:cViewPr>
      <p:scale>
        <a:sx n="33" d="100"/>
        <a:sy n="33" d="100"/>
      </p:scale>
      <p:origin x="0" y="-49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57"/>
    </p:cViewPr>
  </p:sorterViewPr>
  <p:notesViewPr>
    <p:cSldViewPr snapToGrid="0">
      <p:cViewPr varScale="1">
        <p:scale>
          <a:sx n="58" d="100"/>
          <a:sy n="58" d="100"/>
        </p:scale>
        <p:origin x="3240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Актуална ли е информацията, която се поднася </a:t>
            </a:r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 на лекции?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829399801705278"/>
          <c:y val="1.84586119020339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304245729262032E-2"/>
          <c:y val="0.23245310706609101"/>
          <c:w val="0.88778758680718872"/>
          <c:h val="0.681664213767337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23768D"/>
              </a:solidFill>
            </a:ln>
            <a:effectLst/>
            <a:sp3d>
              <a:contourClr>
                <a:srgbClr val="23768D"/>
              </a:contourClr>
            </a:sp3d>
          </c:spPr>
          <c:invertIfNegative val="0"/>
          <c:dLbls>
            <c:dLbl>
              <c:idx val="0"/>
              <c:layout>
                <c:manualLayout>
                  <c:x val="1.026957637997431E-2"/>
                  <c:y val="-2.2150441613528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690-48D4-BD51-5CFB95634F5A}"/>
                </c:ext>
              </c:extLst>
            </c:dLbl>
            <c:dLbl>
              <c:idx val="1"/>
              <c:layout>
                <c:manualLayout>
                  <c:x val="1.0269576379974325E-2"/>
                  <c:y val="-4.4300883227057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690-48D4-BD51-5CFB95634F5A}"/>
                </c:ext>
              </c:extLst>
            </c:dLbl>
            <c:dLbl>
              <c:idx val="2"/>
              <c:layout>
                <c:manualLayout>
                  <c:x val="8.5579803166452723E-3"/>
                  <c:y val="-2.5842181882450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690-48D4-BD51-5CFB95634F5A}"/>
                </c:ext>
              </c:extLst>
            </c:dLbl>
            <c:dLbl>
              <c:idx val="3"/>
              <c:layout>
                <c:manualLayout>
                  <c:x val="8.5579803166452723E-3"/>
                  <c:y val="-5.5376104033822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690-48D4-BD51-5CFB95634F5A}"/>
                </c:ext>
              </c:extLst>
            </c:dLbl>
            <c:dLbl>
              <c:idx val="4"/>
              <c:layout>
                <c:manualLayout>
                  <c:x val="3.0808729139922851E-2"/>
                  <c:y val="-3.6917402689214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690-48D4-BD51-5CFB95634F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ED8428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0.89</c:v>
                </c:pt>
                <c:pt idx="1">
                  <c:v>0.77</c:v>
                </c:pt>
                <c:pt idx="2">
                  <c:v>0.85</c:v>
                </c:pt>
                <c:pt idx="3">
                  <c:v>0.8</c:v>
                </c:pt>
                <c:pt idx="4" formatCode="0.00%">
                  <c:v>0.85499999999999998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0-48D4-BD51-5CFB95634F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C690-48D4-BD51-5CFB95634F5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2023</c:v>
                </c:pt>
                <c:pt idx="1">
                  <c:v>2022</c:v>
                </c:pt>
                <c:pt idx="2">
                  <c:v>2021</c:v>
                </c:pt>
                <c:pt idx="3">
                  <c:v>2020</c:v>
                </c:pt>
                <c:pt idx="4">
                  <c:v>2019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C690-48D4-BD51-5CFB95634F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63518944"/>
        <c:axId val="363524848"/>
        <c:axId val="0"/>
      </c:bar3DChart>
      <c:catAx>
        <c:axId val="36351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524848"/>
        <c:crosses val="autoZero"/>
        <c:auto val="1"/>
        <c:lblAlgn val="ctr"/>
        <c:lblOffset val="100"/>
        <c:noMultiLvlLbl val="0"/>
      </c:catAx>
      <c:valAx>
        <c:axId val="36352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351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ED84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91889369578266955"/>
          <c:y val="0.83302025540598745"/>
          <c:w val="6.5327212915496841E-2"/>
          <c:h val="0.152996326075728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ED8428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C3C3A6-B337-4D83-9CDB-B9C35780FF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C79A68-3D73-4695-8C1E-3CDBCB536D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C6B7-F63D-48F8-8C65-A57506B0F13B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F5045C-A7CE-41D4-85C5-0E9ACEEF9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9ABD0F-F8EA-4B9F-8647-FC7D4AE3D8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B78DD-9481-4863-BCCC-946573546D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40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9A0FA-2191-4F92-A1E4-6EB4598AC4EC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359F2-43EF-4812-9DC0-98C0B1A406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523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50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7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93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04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271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89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1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359F2-43EF-4812-9DC0-98C0B1A406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46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95617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859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0456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0" y="1070901"/>
            <a:ext cx="11265407" cy="1499616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8055" y="3103684"/>
            <a:ext cx="11274551" cy="3287971"/>
          </a:xfrm>
          <a:solidFill>
            <a:schemeClr val="accent2"/>
          </a:solidFill>
        </p:spPr>
        <p:txBody>
          <a:bodyPr anchor="t" anchorCtr="0"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6295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79"/>
            <a:ext cx="3657600" cy="210085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FC87D77D-2EA4-028B-1ACF-E1120CE8F0E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57201" y="2862470"/>
            <a:ext cx="3657600" cy="3510898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CFA45C0-9EBE-13AF-9B5D-9D5F4BF223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42815" y="640080"/>
            <a:ext cx="7491984" cy="5751576"/>
          </a:xfrm>
          <a:custGeom>
            <a:avLst/>
            <a:gdLst>
              <a:gd name="connsiteX0" fmla="*/ 3800341 w 7491984"/>
              <a:gd name="connsiteY0" fmla="*/ 0 h 5751576"/>
              <a:gd name="connsiteX1" fmla="*/ 7491984 w 7491984"/>
              <a:gd name="connsiteY1" fmla="*/ 0 h 5751576"/>
              <a:gd name="connsiteX2" fmla="*/ 7491984 w 7491984"/>
              <a:gd name="connsiteY2" fmla="*/ 5751576 h 5751576"/>
              <a:gd name="connsiteX3" fmla="*/ 3800341 w 7491984"/>
              <a:gd name="connsiteY3" fmla="*/ 5751576 h 5751576"/>
              <a:gd name="connsiteX4" fmla="*/ 0 w 7491984"/>
              <a:gd name="connsiteY4" fmla="*/ 0 h 5751576"/>
              <a:gd name="connsiteX5" fmla="*/ 3696432 w 7491984"/>
              <a:gd name="connsiteY5" fmla="*/ 0 h 5751576"/>
              <a:gd name="connsiteX6" fmla="*/ 3696432 w 7491984"/>
              <a:gd name="connsiteY6" fmla="*/ 5751576 h 5751576"/>
              <a:gd name="connsiteX7" fmla="*/ 0 w 7491984"/>
              <a:gd name="connsiteY7" fmla="*/ 5751576 h 5751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91984" h="5751576">
                <a:moveTo>
                  <a:pt x="3800341" y="0"/>
                </a:moveTo>
                <a:lnTo>
                  <a:pt x="7491984" y="0"/>
                </a:lnTo>
                <a:lnTo>
                  <a:pt x="7491984" y="5751576"/>
                </a:lnTo>
                <a:lnTo>
                  <a:pt x="3800341" y="5751576"/>
                </a:lnTo>
                <a:close/>
                <a:moveTo>
                  <a:pt x="0" y="0"/>
                </a:moveTo>
                <a:lnTo>
                  <a:pt x="3696432" y="0"/>
                </a:lnTo>
                <a:lnTo>
                  <a:pt x="3696432" y="5751576"/>
                </a:lnTo>
                <a:lnTo>
                  <a:pt x="0" y="57515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5DDC5FA-EEDB-898F-533E-4094ADA899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E79B0359-4B55-D899-E584-A8E6B2ED912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B916D02-76FE-EAED-CC51-A50448811F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2289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5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580" y="4423702"/>
            <a:ext cx="11292839" cy="1550378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8BC27-38F1-47F3-EC35-7DD8B88A75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9580" y="705104"/>
            <a:ext cx="11292840" cy="3643376"/>
          </a:xfrm>
          <a:custGeom>
            <a:avLst/>
            <a:gdLst>
              <a:gd name="connsiteX0" fmla="*/ 7593576 w 11292840"/>
              <a:gd name="connsiteY0" fmla="*/ 0 h 3643376"/>
              <a:gd name="connsiteX1" fmla="*/ 11292840 w 11292840"/>
              <a:gd name="connsiteY1" fmla="*/ 0 h 3643376"/>
              <a:gd name="connsiteX2" fmla="*/ 11292840 w 11292840"/>
              <a:gd name="connsiteY2" fmla="*/ 3643376 h 3643376"/>
              <a:gd name="connsiteX3" fmla="*/ 7593576 w 11292840"/>
              <a:gd name="connsiteY3" fmla="*/ 3643376 h 3643376"/>
              <a:gd name="connsiteX4" fmla="*/ 0 w 11292840"/>
              <a:gd name="connsiteY4" fmla="*/ 0 h 3643376"/>
              <a:gd name="connsiteX5" fmla="*/ 7489667 w 11292840"/>
              <a:gd name="connsiteY5" fmla="*/ 0 h 3643376"/>
              <a:gd name="connsiteX6" fmla="*/ 7489667 w 11292840"/>
              <a:gd name="connsiteY6" fmla="*/ 3643376 h 3643376"/>
              <a:gd name="connsiteX7" fmla="*/ 0 w 11292840"/>
              <a:gd name="connsiteY7" fmla="*/ 3643376 h 3643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92840" h="3643376">
                <a:moveTo>
                  <a:pt x="7593576" y="0"/>
                </a:moveTo>
                <a:lnTo>
                  <a:pt x="11292840" y="0"/>
                </a:lnTo>
                <a:lnTo>
                  <a:pt x="11292840" y="3643376"/>
                </a:lnTo>
                <a:lnTo>
                  <a:pt x="7593576" y="3643376"/>
                </a:lnTo>
                <a:close/>
                <a:moveTo>
                  <a:pt x="0" y="0"/>
                </a:moveTo>
                <a:lnTo>
                  <a:pt x="7489667" y="0"/>
                </a:lnTo>
                <a:lnTo>
                  <a:pt x="7489667" y="3643376"/>
                </a:lnTo>
                <a:lnTo>
                  <a:pt x="0" y="364337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dirty="0"/>
              <a:t>Click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808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882" y="629920"/>
            <a:ext cx="3606800" cy="2809240"/>
          </a:xfrm>
        </p:spPr>
        <p:txBody>
          <a:bodyPr anchor="b">
            <a:no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881" y="3698240"/>
            <a:ext cx="3606800" cy="2271076"/>
          </a:xfrm>
        </p:spPr>
        <p:txBody>
          <a:bodyPr anchor="t"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70940-5919-2C95-2278-32E50BF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7D599-49CF-19FE-6D86-C5EDB765F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31DF1-1C8D-86B9-BFDD-098FFC00F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2608" y="6423914"/>
            <a:ext cx="1052510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4FD2A1-D363-7C44-2A72-54E8B397D3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36720" y="650240"/>
            <a:ext cx="7518398" cy="5713918"/>
          </a:xfrm>
          <a:custGeom>
            <a:avLst/>
            <a:gdLst>
              <a:gd name="connsiteX0" fmla="*/ 3806436 w 7518398"/>
              <a:gd name="connsiteY0" fmla="*/ 4479475 h 5713918"/>
              <a:gd name="connsiteX1" fmla="*/ 7518398 w 7518398"/>
              <a:gd name="connsiteY1" fmla="*/ 4479475 h 5713918"/>
              <a:gd name="connsiteX2" fmla="*/ 7518398 w 7518398"/>
              <a:gd name="connsiteY2" fmla="*/ 5713918 h 5713918"/>
              <a:gd name="connsiteX3" fmla="*/ 3806436 w 7518398"/>
              <a:gd name="connsiteY3" fmla="*/ 5713918 h 5713918"/>
              <a:gd name="connsiteX4" fmla="*/ 0 w 7518398"/>
              <a:gd name="connsiteY4" fmla="*/ 4479475 h 5713918"/>
              <a:gd name="connsiteX5" fmla="*/ 3702527 w 7518398"/>
              <a:gd name="connsiteY5" fmla="*/ 4479475 h 5713918"/>
              <a:gd name="connsiteX6" fmla="*/ 3702527 w 7518398"/>
              <a:gd name="connsiteY6" fmla="*/ 5713918 h 5713918"/>
              <a:gd name="connsiteX7" fmla="*/ 0 w 7518398"/>
              <a:gd name="connsiteY7" fmla="*/ 5713918 h 5713918"/>
              <a:gd name="connsiteX8" fmla="*/ 3806436 w 7518398"/>
              <a:gd name="connsiteY8" fmla="*/ 0 h 5713918"/>
              <a:gd name="connsiteX9" fmla="*/ 7518398 w 7518398"/>
              <a:gd name="connsiteY9" fmla="*/ 0 h 5713918"/>
              <a:gd name="connsiteX10" fmla="*/ 7518398 w 7518398"/>
              <a:gd name="connsiteY10" fmla="*/ 4379183 h 5713918"/>
              <a:gd name="connsiteX11" fmla="*/ 3806436 w 7518398"/>
              <a:gd name="connsiteY11" fmla="*/ 4379183 h 5713918"/>
              <a:gd name="connsiteX12" fmla="*/ 0 w 7518398"/>
              <a:gd name="connsiteY12" fmla="*/ 0 h 5713918"/>
              <a:gd name="connsiteX13" fmla="*/ 3702527 w 7518398"/>
              <a:gd name="connsiteY13" fmla="*/ 0 h 5713918"/>
              <a:gd name="connsiteX14" fmla="*/ 3702527 w 7518398"/>
              <a:gd name="connsiteY14" fmla="*/ 4379183 h 5713918"/>
              <a:gd name="connsiteX15" fmla="*/ 0 w 7518398"/>
              <a:gd name="connsiteY15" fmla="*/ 4379183 h 571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518398" h="5713918">
                <a:moveTo>
                  <a:pt x="3806436" y="4479475"/>
                </a:moveTo>
                <a:lnTo>
                  <a:pt x="7518398" y="4479475"/>
                </a:lnTo>
                <a:lnTo>
                  <a:pt x="7518398" y="5713918"/>
                </a:lnTo>
                <a:lnTo>
                  <a:pt x="3806436" y="5713918"/>
                </a:lnTo>
                <a:close/>
                <a:moveTo>
                  <a:pt x="0" y="4479475"/>
                </a:moveTo>
                <a:lnTo>
                  <a:pt x="3702527" y="4479475"/>
                </a:lnTo>
                <a:lnTo>
                  <a:pt x="3702527" y="5713918"/>
                </a:lnTo>
                <a:lnTo>
                  <a:pt x="0" y="5713918"/>
                </a:lnTo>
                <a:close/>
                <a:moveTo>
                  <a:pt x="3806436" y="0"/>
                </a:moveTo>
                <a:lnTo>
                  <a:pt x="7518398" y="0"/>
                </a:lnTo>
                <a:lnTo>
                  <a:pt x="7518398" y="4379183"/>
                </a:lnTo>
                <a:lnTo>
                  <a:pt x="3806436" y="4379183"/>
                </a:lnTo>
                <a:close/>
                <a:moveTo>
                  <a:pt x="0" y="0"/>
                </a:moveTo>
                <a:lnTo>
                  <a:pt x="3702527" y="0"/>
                </a:lnTo>
                <a:lnTo>
                  <a:pt x="3702527" y="4379183"/>
                </a:lnTo>
                <a:lnTo>
                  <a:pt x="0" y="437918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880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878091"/>
            <a:ext cx="3729789" cy="3440485"/>
          </a:xfrm>
        </p:spPr>
        <p:txBody>
          <a:bodyPr tIns="182880" bIns="182880" anchor="ctr" anchorCtr="0">
            <a:noAutofit/>
          </a:bodyPr>
          <a:lstStyle/>
          <a:p>
            <a:r>
              <a:rPr lang="en-US" dirty="0"/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0F1D2B-CBE7-6279-2158-7A9F3B5D5C6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200" y="670560"/>
            <a:ext cx="11267440" cy="2139696"/>
          </a:xfrm>
          <a:custGeom>
            <a:avLst/>
            <a:gdLst>
              <a:gd name="connsiteX0" fmla="*/ 3783068 w 11267440"/>
              <a:gd name="connsiteY0" fmla="*/ 0 h 2139696"/>
              <a:gd name="connsiteX1" fmla="*/ 11267440 w 11267440"/>
              <a:gd name="connsiteY1" fmla="*/ 0 h 2139696"/>
              <a:gd name="connsiteX2" fmla="*/ 11267440 w 11267440"/>
              <a:gd name="connsiteY2" fmla="*/ 2139696 h 2139696"/>
              <a:gd name="connsiteX3" fmla="*/ 3783068 w 11267440"/>
              <a:gd name="connsiteY3" fmla="*/ 2139696 h 2139696"/>
              <a:gd name="connsiteX4" fmla="*/ 0 w 11267440"/>
              <a:gd name="connsiteY4" fmla="*/ 0 h 2139696"/>
              <a:gd name="connsiteX5" fmla="*/ 3677799 w 11267440"/>
              <a:gd name="connsiteY5" fmla="*/ 0 h 2139696"/>
              <a:gd name="connsiteX6" fmla="*/ 3677799 w 11267440"/>
              <a:gd name="connsiteY6" fmla="*/ 2139696 h 2139696"/>
              <a:gd name="connsiteX7" fmla="*/ 0 w 11267440"/>
              <a:gd name="connsiteY7" fmla="*/ 2139696 h 2139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67440" h="2139696">
                <a:moveTo>
                  <a:pt x="3783068" y="0"/>
                </a:moveTo>
                <a:lnTo>
                  <a:pt x="11267440" y="0"/>
                </a:lnTo>
                <a:lnTo>
                  <a:pt x="11267440" y="2139696"/>
                </a:lnTo>
                <a:lnTo>
                  <a:pt x="3783068" y="2139696"/>
                </a:lnTo>
                <a:close/>
                <a:moveTo>
                  <a:pt x="0" y="0"/>
                </a:moveTo>
                <a:lnTo>
                  <a:pt x="3677799" y="0"/>
                </a:lnTo>
                <a:lnTo>
                  <a:pt x="3677799" y="2139696"/>
                </a:lnTo>
                <a:lnTo>
                  <a:pt x="0" y="21396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 anchorCtr="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135EE74D-5A60-B83C-5C2D-7B6FEA778FC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305827" y="2878091"/>
            <a:ext cx="7418813" cy="3440485"/>
          </a:xfrm>
        </p:spPr>
        <p:txBody>
          <a:bodyPr anchor="ctr" anchorCtr="0">
            <a:normAutofit/>
          </a:bodyPr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BCF1FAD-0BAD-2574-3352-B152DF76C15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EC328E41-645E-D257-FFF3-93344A8E4FA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EF9E45A-6561-C074-14CE-B3B63476D22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7213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703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3000"/>
            <a:ext cx="9144000" cy="2585720"/>
          </a:xfrm>
        </p:spPr>
        <p:txBody>
          <a:bodyPr anchor="b">
            <a:no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9840"/>
            <a:ext cx="9144000" cy="2052320"/>
          </a:xfrm>
        </p:spPr>
        <p:txBody>
          <a:bodyPr anchor="t"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4149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690880"/>
            <a:ext cx="1126744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CA520B1-DC84-A47D-1F5E-CCD567EB2D8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57200" y="2187362"/>
            <a:ext cx="3657600" cy="3633047"/>
          </a:xfrm>
        </p:spPr>
        <p:txBody>
          <a:bodyPr anchor="t">
            <a:normAutofit/>
          </a:bodyPr>
          <a:lstStyle>
            <a:lvl1pPr marL="342900" indent="-342900">
              <a:buFont typeface="+mj-lt"/>
              <a:buAutoNum type="arabicPeriod"/>
              <a:defRPr sz="1800"/>
            </a:lvl1pPr>
            <a:lvl2pPr marL="914400" indent="-342900">
              <a:buFont typeface="+mj-lt"/>
              <a:buAutoNum type="alphaLcPeriod"/>
              <a:defRPr sz="1800"/>
            </a:lvl2pPr>
            <a:lvl3pPr marL="1371600" indent="-342900">
              <a:buFont typeface="+mj-lt"/>
              <a:buAutoNum type="arabicPeriod"/>
              <a:defRPr sz="1800"/>
            </a:lvl3pPr>
            <a:lvl4pPr marL="1600200" indent="-342900">
              <a:buFont typeface="+mj-lt"/>
              <a:buAutoNum type="alphaLcParenR"/>
              <a:defRPr sz="1800"/>
            </a:lvl4pPr>
            <a:lvl5pPr marL="2057400" indent="-40005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282437" y="2187361"/>
            <a:ext cx="7442203" cy="3633047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0">
              <a:defRPr sz="1800"/>
            </a:lvl2pPr>
            <a:lvl3pPr marL="548640">
              <a:defRPr sz="1800"/>
            </a:lvl3pPr>
            <a:lvl4pPr marL="822960">
              <a:defRPr sz="1800"/>
            </a:lvl4pPr>
            <a:lvl5pPr marL="109728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23914"/>
            <a:ext cx="704120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6634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87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05124"/>
            <a:ext cx="11272649" cy="1062716"/>
          </a:xfrm>
        </p:spPr>
        <p:txBody>
          <a:bodyPr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0CEAFE70-86D3-8690-31CA-F9A1FBA494D0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57201" y="2234979"/>
            <a:ext cx="11272648" cy="39696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23914"/>
            <a:ext cx="1171548" cy="365125"/>
          </a:xfrm>
        </p:spPr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28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62225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51" y="666984"/>
            <a:ext cx="3672970" cy="2125911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endParaRPr lang="en-US" noProof="0" dirty="0"/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5A0AD703-0A43-5323-CCB2-832D424EF2D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62151" y="2862479"/>
            <a:ext cx="3672970" cy="3491849"/>
          </a:xfrm>
        </p:spPr>
        <p:txBody>
          <a:bodyPr anchor="t" anchorCtr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to add text 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627B629-9CBE-3ECF-2D88-F07AACD0374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31970" y="666985"/>
            <a:ext cx="7497880" cy="5687344"/>
          </a:xfrm>
          <a:custGeom>
            <a:avLst/>
            <a:gdLst>
              <a:gd name="connsiteX0" fmla="*/ 3803282 w 7497880"/>
              <a:gd name="connsiteY0" fmla="*/ 0 h 5687344"/>
              <a:gd name="connsiteX1" fmla="*/ 7497880 w 7497880"/>
              <a:gd name="connsiteY1" fmla="*/ 0 h 5687344"/>
              <a:gd name="connsiteX2" fmla="*/ 7497880 w 7497880"/>
              <a:gd name="connsiteY2" fmla="*/ 4581885 h 5687344"/>
              <a:gd name="connsiteX3" fmla="*/ 3803282 w 7497880"/>
              <a:gd name="connsiteY3" fmla="*/ 4581885 h 5687344"/>
              <a:gd name="connsiteX4" fmla="*/ 0 w 7497880"/>
              <a:gd name="connsiteY4" fmla="*/ 0 h 5687344"/>
              <a:gd name="connsiteX5" fmla="*/ 3699373 w 7497880"/>
              <a:gd name="connsiteY5" fmla="*/ 0 h 5687344"/>
              <a:gd name="connsiteX6" fmla="*/ 3699373 w 7497880"/>
              <a:gd name="connsiteY6" fmla="*/ 4581885 h 5687344"/>
              <a:gd name="connsiteX7" fmla="*/ 2 w 7497880"/>
              <a:gd name="connsiteY7" fmla="*/ 4581885 h 5687344"/>
              <a:gd name="connsiteX8" fmla="*/ 2 w 7497880"/>
              <a:gd name="connsiteY8" fmla="*/ 4679200 h 5687344"/>
              <a:gd name="connsiteX9" fmla="*/ 3699373 w 7497880"/>
              <a:gd name="connsiteY9" fmla="*/ 4679200 h 5687344"/>
              <a:gd name="connsiteX10" fmla="*/ 3699373 w 7497880"/>
              <a:gd name="connsiteY10" fmla="*/ 5679350 h 5687344"/>
              <a:gd name="connsiteX11" fmla="*/ 3803282 w 7497880"/>
              <a:gd name="connsiteY11" fmla="*/ 5679350 h 5687344"/>
              <a:gd name="connsiteX12" fmla="*/ 3803282 w 7497880"/>
              <a:gd name="connsiteY12" fmla="*/ 4679200 h 5687344"/>
              <a:gd name="connsiteX13" fmla="*/ 7497880 w 7497880"/>
              <a:gd name="connsiteY13" fmla="*/ 4679200 h 5687344"/>
              <a:gd name="connsiteX14" fmla="*/ 7497880 w 7497880"/>
              <a:gd name="connsiteY14" fmla="*/ 5687344 h 5687344"/>
              <a:gd name="connsiteX15" fmla="*/ 0 w 7497880"/>
              <a:gd name="connsiteY15" fmla="*/ 5687344 h 568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497880" h="5687344">
                <a:moveTo>
                  <a:pt x="3803282" y="0"/>
                </a:moveTo>
                <a:lnTo>
                  <a:pt x="7497880" y="0"/>
                </a:lnTo>
                <a:lnTo>
                  <a:pt x="7497880" y="4581885"/>
                </a:lnTo>
                <a:lnTo>
                  <a:pt x="3803282" y="4581885"/>
                </a:lnTo>
                <a:close/>
                <a:moveTo>
                  <a:pt x="0" y="0"/>
                </a:moveTo>
                <a:lnTo>
                  <a:pt x="3699373" y="0"/>
                </a:lnTo>
                <a:lnTo>
                  <a:pt x="3699373" y="4581885"/>
                </a:lnTo>
                <a:lnTo>
                  <a:pt x="2" y="4581885"/>
                </a:lnTo>
                <a:lnTo>
                  <a:pt x="2" y="4679200"/>
                </a:lnTo>
                <a:lnTo>
                  <a:pt x="3699373" y="4679200"/>
                </a:lnTo>
                <a:lnTo>
                  <a:pt x="3699373" y="5679350"/>
                </a:lnTo>
                <a:lnTo>
                  <a:pt x="3803282" y="5679350"/>
                </a:lnTo>
                <a:lnTo>
                  <a:pt x="3803282" y="4679200"/>
                </a:lnTo>
                <a:lnTo>
                  <a:pt x="7497880" y="4679200"/>
                </a:lnTo>
                <a:lnTo>
                  <a:pt x="7497880" y="5687344"/>
                </a:lnTo>
                <a:lnTo>
                  <a:pt x="0" y="5687344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t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to add picture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DD7D93-4C4D-E385-9F8C-40536F0BDEA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20XX</a:t>
            </a:r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C99FA72-244D-9DC3-C9B7-E7DAD50A01F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25A4F6F-66FD-CDA5-7F8F-F5FD6382CF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677340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56847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0489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2445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6762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127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6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2553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044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B1561DF-26A0-6739-95BB-64CDC4C2C6C7}"/>
              </a:ext>
            </a:extLst>
          </p:cNvPr>
          <p:cNvGrpSpPr/>
          <p:nvPr userDrawn="1"/>
        </p:nvGrpSpPr>
        <p:grpSpPr>
          <a:xfrm>
            <a:off x="428696" y="482137"/>
            <a:ext cx="11301155" cy="81191"/>
            <a:chOff x="428696" y="482137"/>
            <a:chExt cx="11301155" cy="811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53579F-32D7-9FD1-DC84-FA7E491BF51E}"/>
                </a:ext>
              </a:extLst>
            </p:cNvPr>
            <p:cNvSpPr/>
            <p:nvPr/>
          </p:nvSpPr>
          <p:spPr>
            <a:xfrm flipV="1">
              <a:off x="428696" y="482137"/>
              <a:ext cx="3703321" cy="81191"/>
            </a:xfrm>
            <a:prstGeom prst="rect">
              <a:avLst/>
            </a:prstGeom>
            <a:solidFill>
              <a:schemeClr val="accent3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DA544AA-CD43-1627-B3BA-3D86AE3F66BA}"/>
                </a:ext>
              </a:extLst>
            </p:cNvPr>
            <p:cNvSpPr/>
            <p:nvPr/>
          </p:nvSpPr>
          <p:spPr>
            <a:xfrm flipV="1">
              <a:off x="4235926" y="482137"/>
              <a:ext cx="3703321" cy="81191"/>
            </a:xfrm>
            <a:prstGeom prst="rect">
              <a:avLst/>
            </a:prstGeom>
            <a:solidFill>
              <a:schemeClr val="accent1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8B9861A-053E-6F37-B96F-66C27B486406}"/>
                </a:ext>
              </a:extLst>
            </p:cNvPr>
            <p:cNvSpPr/>
            <p:nvPr/>
          </p:nvSpPr>
          <p:spPr>
            <a:xfrm flipV="1">
              <a:off x="8026530" y="482137"/>
              <a:ext cx="3703321" cy="81191"/>
            </a:xfrm>
            <a:prstGeom prst="rect">
              <a:avLst/>
            </a:prstGeom>
            <a:solidFill>
              <a:schemeClr val="accent4"/>
            </a:solidFill>
            <a:ln w="5397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4167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21" r:id="rId19"/>
    <p:sldLayoutId id="2147483822" r:id="rId20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9F0267-9D1C-BDA9-A152-B01CD379FC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bg-BG" b="1" i="1" dirty="0" smtClean="0">
                <a:solidFill>
                  <a:srgbClr val="ED842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на резултатите от анкетни проучвания </a:t>
            </a:r>
            <a:br>
              <a:rPr lang="bg-BG" b="1" i="1" dirty="0" smtClean="0">
                <a:solidFill>
                  <a:srgbClr val="ED842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i="1" dirty="0" smtClean="0">
                <a:solidFill>
                  <a:srgbClr val="ED842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 студенти от специалност „медицина“</a:t>
            </a:r>
            <a:br>
              <a:rPr lang="bg-BG" b="1" i="1" dirty="0" smtClean="0">
                <a:solidFill>
                  <a:srgbClr val="ED842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b="1" i="1" dirty="0" smtClean="0">
                <a:solidFill>
                  <a:srgbClr val="ED842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периода </a:t>
            </a:r>
            <a:r>
              <a:rPr lang="bg-BG" b="1" i="1" dirty="0" smtClean="0">
                <a:solidFill>
                  <a:srgbClr val="ED842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2019-2023 </a:t>
            </a:r>
            <a:r>
              <a:rPr lang="bg-BG" b="1" i="1" cap="none" dirty="0" smtClean="0">
                <a:solidFill>
                  <a:srgbClr val="ED842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b="1" i="1" dirty="0" smtClean="0">
                <a:solidFill>
                  <a:srgbClr val="ED8428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i="1" dirty="0">
              <a:solidFill>
                <a:srgbClr val="ED8428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Placeholder 9" descr="A stethoscope on a clipboard">
            <a:extLst>
              <a:ext uri="{FF2B5EF4-FFF2-40B4-BE49-F238E27FC236}">
                <a16:creationId xmlns:a16="http://schemas.microsoft.com/office/drawing/2014/main" id="{CC4B82FA-2EA0-5319-6B9C-8D78349FCB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28164" b="28164"/>
          <a:stretch/>
        </p:blipFill>
        <p:spPr/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08" y="4734626"/>
            <a:ext cx="2562912" cy="212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FB23E1E4-7CB2-923B-9D41-672CB85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3473"/>
            <a:ext cx="4478358" cy="2100851"/>
          </a:xfrm>
        </p:spPr>
        <p:txBody>
          <a:bodyPr/>
          <a:lstStyle/>
          <a:p>
            <a:pPr algn="ctr"/>
            <a:r>
              <a:rPr lang="bg-BG" sz="3600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Анкетирани студенти за академични  години</a:t>
            </a:r>
            <a:r>
              <a:rPr lang="bg-BG" i="1" dirty="0" smtClean="0"/>
              <a:t>:</a:t>
            </a:r>
            <a:endParaRPr lang="en-US" i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A667A9A-3428-68BE-D555-0DE1859FDF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5698" y="3034994"/>
            <a:ext cx="4114801" cy="3510898"/>
          </a:xfrm>
        </p:spPr>
        <p:txBody>
          <a:bodyPr>
            <a:noAutofit/>
          </a:bodyPr>
          <a:lstStyle/>
          <a:p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Академична година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2019/2020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Академична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2020/2021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Академична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2021/2022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Академична година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2022/2023</a:t>
            </a: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Академична </a:t>
            </a:r>
            <a:r>
              <a:rPr lang="bg-BG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2023/2024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Placeholder 21" descr="A close-up of a stethoscope">
            <a:extLst>
              <a:ext uri="{FF2B5EF4-FFF2-40B4-BE49-F238E27FC236}">
                <a16:creationId xmlns:a16="http://schemas.microsoft.com/office/drawing/2014/main" id="{63F55FD3-B051-BD22-347E-065B72C87E1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48" r="148"/>
          <a:stretch/>
        </p:blipFill>
        <p:spPr/>
      </p:pic>
    </p:spTree>
    <p:extLst>
      <p:ext uri="{BB962C8B-B14F-4D97-AF65-F5344CB8AC3E}">
        <p14:creationId xmlns:p14="http://schemas.microsoft.com/office/powerpoint/2010/main" val="220112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B68E91FE-1E96-9012-B0A7-9E9605A1D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8545" y="4316032"/>
            <a:ext cx="10996944" cy="1395237"/>
          </a:xfrm>
        </p:spPr>
        <p:txBody>
          <a:bodyPr>
            <a:noAutofit/>
          </a:bodyPr>
          <a:lstStyle/>
          <a:p>
            <a:r>
              <a:rPr lang="ru-RU" sz="24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Целта</a:t>
            </a:r>
            <a:r>
              <a:rPr lang="ru-RU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проучванията</a:t>
            </a:r>
            <a:r>
              <a:rPr lang="ru-RU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 да се проследи </a:t>
            </a:r>
            <a:r>
              <a:rPr lang="ru-RU" sz="24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мнението</a:t>
            </a:r>
            <a:r>
              <a:rPr lang="ru-RU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студентите</a:t>
            </a:r>
            <a:r>
              <a:rPr lang="ru-RU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относно</a:t>
            </a:r>
            <a:r>
              <a:rPr lang="ru-RU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b="1" i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Placeholder 18" descr="A close-up of a person wearing scrubs">
            <a:extLst>
              <a:ext uri="{FF2B5EF4-FFF2-40B4-BE49-F238E27FC236}">
                <a16:creationId xmlns:a16="http://schemas.microsoft.com/office/drawing/2014/main" id="{B92D438B-6D57-86B9-0B77-0CC42EC18F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63" b="163"/>
          <a:stretch/>
        </p:blipFill>
        <p:spPr>
          <a:xfrm>
            <a:off x="460598" y="749774"/>
            <a:ext cx="11292839" cy="3643376"/>
          </a:xfrm>
        </p:spPr>
      </p:pic>
      <p:sp>
        <p:nvSpPr>
          <p:cNvPr id="2" name="TextBox 1"/>
          <p:cNvSpPr txBox="1"/>
          <p:nvPr/>
        </p:nvSpPr>
        <p:spPr>
          <a:xfrm>
            <a:off x="3094178" y="5388224"/>
            <a:ext cx="971687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очакванията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впечатленията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академичния </a:t>
            </a:r>
            <a:r>
              <a:rPr lang="bg-BG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цялостна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оценка за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качеството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обучение по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специалност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„Медицина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bg-BG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66CF7-69F4-F432-4747-28EF15528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594" y="697959"/>
            <a:ext cx="4267321" cy="2809240"/>
          </a:xfrm>
        </p:spPr>
        <p:txBody>
          <a:bodyPr/>
          <a:lstStyle/>
          <a:p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анализа на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резултатите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най-актуалните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позволява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направят </a:t>
            </a:r>
            <a:r>
              <a:rPr lang="ru-RU" cap="none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следните</a:t>
            </a:r>
            <a:r>
              <a:rPr lang="ru-RU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заключения:</a:t>
            </a:r>
            <a:endParaRPr lang="en-US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Placeholder 20" descr="A person in a white coat with a stethoscope around her neck">
            <a:extLst>
              <a:ext uri="{FF2B5EF4-FFF2-40B4-BE49-F238E27FC236}">
                <a16:creationId xmlns:a16="http://schemas.microsoft.com/office/drawing/2014/main" id="{244AC564-6A07-A90A-B027-67CD2423BBD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354" b="354"/>
          <a:stretch/>
        </p:blipFill>
        <p:spPr/>
      </p:pic>
    </p:spTree>
    <p:extLst>
      <p:ext uri="{BB962C8B-B14F-4D97-AF65-F5344CB8AC3E}">
        <p14:creationId xmlns:p14="http://schemas.microsoft.com/office/powerpoint/2010/main" val="16053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group of surgeons wearing surgical caps and masks">
            <a:extLst>
              <a:ext uri="{FF2B5EF4-FFF2-40B4-BE49-F238E27FC236}">
                <a16:creationId xmlns:a16="http://schemas.microsoft.com/office/drawing/2014/main" id="{6EFD6230-A50E-3A63-7B72-59A8449CAEE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t="35757" b="35757"/>
          <a:stretch/>
        </p:blipFill>
        <p:spPr>
          <a:xfrm>
            <a:off x="457200" y="606239"/>
            <a:ext cx="11267440" cy="2139696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41812863"/>
              </p:ext>
            </p:extLst>
          </p:nvPr>
        </p:nvGraphicFramePr>
        <p:xfrm>
          <a:off x="457200" y="2745935"/>
          <a:ext cx="11268076" cy="396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9582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C903843E-1FAB-AFBB-BDC9-440FCC8CF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771" y="760162"/>
            <a:ext cx="11402458" cy="1327043"/>
          </a:xfrm>
          <a:noFill/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Удовлетвореност на студентите относно: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4361" y="2302525"/>
            <a:ext cx="20289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b="1" i="1" dirty="0" smtClean="0">
                <a:solidFill>
                  <a:srgbClr val="ED8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bg-BG" b="1" i="1" dirty="0" smtClean="0">
              <a:solidFill>
                <a:srgbClr val="ED8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320" y="2671857"/>
            <a:ext cx="5715000" cy="1928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5945" y="2302525"/>
            <a:ext cx="2049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bg-BG" b="1" i="1" dirty="0" smtClean="0">
                <a:solidFill>
                  <a:srgbClr val="ED8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bg-BG" b="1" i="1" dirty="0">
              <a:solidFill>
                <a:srgbClr val="ED8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590"/>
            <a:ext cx="5904320" cy="185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52" y="690880"/>
            <a:ext cx="11909234" cy="1143000"/>
          </a:xfrm>
        </p:spPr>
        <p:txBody>
          <a:bodyPr>
            <a:noAutofit/>
          </a:bodyPr>
          <a:lstStyle/>
          <a:p>
            <a:pPr algn="ctr"/>
            <a:r>
              <a:rPr lang="bg-BG" sz="4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Удовлетвореност </a:t>
            </a:r>
            <a:r>
              <a:rPr lang="bg-BG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студентите относно: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067545" y="2024630"/>
            <a:ext cx="1894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 smtClean="0"/>
              <a:t>      </a:t>
            </a:r>
            <a:r>
              <a:rPr lang="bg-BG" b="1" i="1" dirty="0" smtClean="0">
                <a:solidFill>
                  <a:srgbClr val="ED8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</a:p>
          <a:p>
            <a:endParaRPr lang="bg-BG" b="1" dirty="0" smtClean="0">
              <a:solidFill>
                <a:srgbClr val="ED8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1570" y="2024630"/>
            <a:ext cx="203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 smtClean="0">
                <a:solidFill>
                  <a:srgbClr val="ED8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g-BG" b="1" i="1" dirty="0" smtClean="0">
                <a:solidFill>
                  <a:srgbClr val="ED8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bg-BG" b="1" i="1" dirty="0" smtClean="0">
              <a:solidFill>
                <a:srgbClr val="ED8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60" y="2431613"/>
            <a:ext cx="6026226" cy="2149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53" y="5178679"/>
            <a:ext cx="6138231" cy="15689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52" y="2423870"/>
            <a:ext cx="6066046" cy="20606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96023" y="4808492"/>
            <a:ext cx="972274" cy="372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i="1" dirty="0">
                <a:solidFill>
                  <a:srgbClr val="ED84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b="1" i="1" dirty="0">
              <a:solidFill>
                <a:srgbClr val="ED842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4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2D7F0B11-5AF3-1D12-4201-C1E09DF7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16" y="176315"/>
            <a:ext cx="11272649" cy="1062716"/>
          </a:xfrm>
        </p:spPr>
        <p:txBody>
          <a:bodyPr/>
          <a:lstStyle/>
          <a:p>
            <a:pPr algn="ctr"/>
            <a:r>
              <a:rPr lang="bg-BG" sz="3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Удовлетвореност </a:t>
            </a:r>
            <a:r>
              <a:rPr lang="bg-BG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студентите относно:</a:t>
            </a:r>
            <a:endParaRPr lang="en-US" sz="3200" dirty="0"/>
          </a:p>
        </p:txBody>
      </p:sp>
      <p:graphicFrame>
        <p:nvGraphicFramePr>
          <p:cNvPr id="12" name="Table Placeholder 3">
            <a:extLst>
              <a:ext uri="{FF2B5EF4-FFF2-40B4-BE49-F238E27FC236}">
                <a16:creationId xmlns:a16="http://schemas.microsoft.com/office/drawing/2014/main" id="{EF0D1DE7-CAB7-B879-750A-7167B6155FF7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253227240"/>
              </p:ext>
            </p:extLst>
          </p:nvPr>
        </p:nvGraphicFramePr>
        <p:xfrm>
          <a:off x="218063" y="1239031"/>
          <a:ext cx="11301153" cy="3969606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988545">
                  <a:extLst>
                    <a:ext uri="{9D8B030D-6E8A-4147-A177-3AD203B41FA5}">
                      <a16:colId xmlns:a16="http://schemas.microsoft.com/office/drawing/2014/main" val="2382218087"/>
                    </a:ext>
                  </a:extLst>
                </a:gridCol>
                <a:gridCol w="1373874">
                  <a:extLst>
                    <a:ext uri="{9D8B030D-6E8A-4147-A177-3AD203B41FA5}">
                      <a16:colId xmlns:a16="http://schemas.microsoft.com/office/drawing/2014/main" val="3953468724"/>
                    </a:ext>
                  </a:extLst>
                </a:gridCol>
                <a:gridCol w="1156771">
                  <a:extLst>
                    <a:ext uri="{9D8B030D-6E8A-4147-A177-3AD203B41FA5}">
                      <a16:colId xmlns:a16="http://schemas.microsoft.com/office/drawing/2014/main" val="4277526474"/>
                    </a:ext>
                  </a:extLst>
                </a:gridCol>
                <a:gridCol w="1547800">
                  <a:extLst>
                    <a:ext uri="{9D8B030D-6E8A-4147-A177-3AD203B41FA5}">
                      <a16:colId xmlns:a16="http://schemas.microsoft.com/office/drawing/2014/main" val="2438884888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4162462706"/>
                    </a:ext>
                  </a:extLst>
                </a:gridCol>
                <a:gridCol w="1794076">
                  <a:extLst>
                    <a:ext uri="{9D8B030D-6E8A-4147-A177-3AD203B41FA5}">
                      <a16:colId xmlns:a16="http://schemas.microsoft.com/office/drawing/2014/main" val="127517876"/>
                    </a:ext>
                  </a:extLst>
                </a:gridCol>
                <a:gridCol w="2120573">
                  <a:extLst>
                    <a:ext uri="{9D8B030D-6E8A-4147-A177-3AD203B41FA5}">
                      <a16:colId xmlns:a16="http://schemas.microsoft.com/office/drawing/2014/main" val="3191903836"/>
                    </a:ext>
                  </a:extLst>
                </a:gridCol>
              </a:tblGrid>
              <a:tr h="6616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1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en-US" sz="1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57107962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Лекционни зали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72,5%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i="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81%</a:t>
                      </a:r>
                      <a:endParaRPr lang="en-US" i="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1386868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Административно обслужване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626418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Семинарни зали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482967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/>
                      <a:r>
                        <a:rPr lang="bg-B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Библиотека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6251906"/>
                  </a:ext>
                </a:extLst>
              </a:tr>
              <a:tr h="6616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Student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79%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bg-BG" sz="1800" i="0" kern="1200" dirty="0" smtClean="0">
                          <a:ln>
                            <a:solidFill>
                              <a:schemeClr val="tx1">
                                <a:alpha val="48000"/>
                              </a:schemeClr>
                            </a:solidFill>
                          </a:ln>
                          <a:solidFill>
                            <a:srgbClr val="ED8428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  <a:endParaRPr lang="en-US" sz="1800" i="0" kern="1200" dirty="0">
                        <a:ln>
                          <a:solidFill>
                            <a:schemeClr val="tx1">
                              <a:alpha val="48000"/>
                            </a:schemeClr>
                          </a:solidFill>
                        </a:ln>
                        <a:solidFill>
                          <a:srgbClr val="ED8428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53716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58391" y="5348023"/>
            <a:ext cx="5358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Посочените проценти са на анкетираните, </a:t>
            </a:r>
          </a:p>
          <a:p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които са маркирали с оценка 5 или 6 </a:t>
            </a:r>
          </a:p>
          <a:p>
            <a:r>
              <a:rPr lang="bg-BG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 шестобалната система)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3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B045D6AF-532B-394C-0C6F-38B6628CE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01" y="666985"/>
            <a:ext cx="3672970" cy="2058953"/>
          </a:xfrm>
        </p:spPr>
        <p:txBody>
          <a:bodyPr/>
          <a:lstStyle/>
          <a:p>
            <a:pPr algn="ctr"/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b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b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вниманието!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Placeholder 22" descr="A group of people giving each other a high five">
            <a:extLst>
              <a:ext uri="{FF2B5EF4-FFF2-40B4-BE49-F238E27FC236}">
                <a16:creationId xmlns:a16="http://schemas.microsoft.com/office/drawing/2014/main" id="{D92A2E6E-E7AB-92FB-0E6F-133483021C2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6095" r="6095"/>
          <a:stretch/>
        </p:blipFill>
        <p:spPr/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0" y="4246452"/>
            <a:ext cx="2992571" cy="247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5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679C34-122C-4127-90D9-C271AEE94C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26303C-A89C-422C-9097-BDF7002EFC54}">
  <ds:schemaRefs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230e9df3-be65-4c73-a93b-d1236ebd677e"/>
    <ds:schemaRef ds:uri="http://purl.org/dc/terms/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437772-7826-4CEE-8E78-517B414A42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DividendVTI</Template>
  <TotalTime>0</TotalTime>
  <Words>233</Words>
  <Application>Microsoft Office PowerPoint</Application>
  <PresentationFormat>Widescreen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Corbel</vt:lpstr>
      <vt:lpstr>Gill Sans MT</vt:lpstr>
      <vt:lpstr>Times New Roman</vt:lpstr>
      <vt:lpstr>Wingdings</vt:lpstr>
      <vt:lpstr>Wingdings 2</vt:lpstr>
      <vt:lpstr>DividendVTI</vt:lpstr>
      <vt:lpstr>Анализ на резултатите от анкетни проучвания  сред студенти от специалност „медицина“ за периода 2019-2023 г.</vt:lpstr>
      <vt:lpstr>Анкетирани студенти за академични  години:</vt:lpstr>
      <vt:lpstr>Целта на проучванията е да се проследи мнението на студентите относно:  </vt:lpstr>
      <vt:lpstr>В анализа на резултатите са включени само данни от най-актуалните въпроси, което позволява да се направят следните заключения:</vt:lpstr>
      <vt:lpstr>PowerPoint Presentation</vt:lpstr>
      <vt:lpstr>Удовлетвореност на студентите относно:</vt:lpstr>
      <vt:lpstr>Удовлетвореност на студентите относно:</vt:lpstr>
      <vt:lpstr>Удовлетвореност на студентите относно:</vt:lpstr>
      <vt:lpstr>Благодарим  за 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2023-12-10T17:10:56Z</dcterms:created>
  <dcterms:modified xsi:type="dcterms:W3CDTF">2025-02-17T14:09:50Z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