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4" autoAdjust="0"/>
  </p:normalViewPr>
  <p:slideViewPr>
    <p:cSldViewPr snapToGrid="0">
      <p:cViewPr varScale="1">
        <p:scale>
          <a:sx n="109" d="100"/>
          <a:sy n="109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2;&#1080;&#1086;&#1083;&#1077;&#1090;&#1072;%20&#1057;&#1090;&#1072;&#1085;&#1077;&#1074;&#1072;\Desktop\&#1044;&#1080;&#1087;&#1083;&#1086;&#1084;&#1072;&#1085;&#1090;&#1080;%20&#1059;&#1047;&#1043;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5000000000000001E-2"/>
          <c:y val="0.1850696267133275"/>
          <c:w val="0.59116229221347327"/>
          <c:h val="0.7547451881014872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0E7-4C07-BB9B-A9E00A6031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0E7-4C07-BB9B-A9E00A6031B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D0E7-4C07-BB9B-A9E00A6031B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D0E7-4C07-BB9B-A9E00A6031B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D0E7-4C07-BB9B-A9E00A6031B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D0E7-4C07-BB9B-A9E00A6031B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Sheet1!$B$2:$B$7</c:f>
              <c:strCache>
                <c:ptCount val="6"/>
                <c:pt idx="0">
                  <c:v>Обучението отговорили на Вашите очаквания?</c:v>
                </c:pt>
                <c:pt idx="1">
                  <c:v>Да, напълно</c:v>
                </c:pt>
                <c:pt idx="2">
                  <c:v>По- скоро да  </c:v>
                </c:pt>
                <c:pt idx="3">
                  <c:v>Отчасти</c:v>
                </c:pt>
                <c:pt idx="4">
                  <c:v>По-скоро не</c:v>
                </c:pt>
                <c:pt idx="5">
                  <c:v>Категорично не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1">
                  <c:v>0.87</c:v>
                </c:pt>
                <c:pt idx="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0E7-4C07-BB9B-A9E00A6031B0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E-D0E7-4C07-BB9B-A9E00A6031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0-D0E7-4C07-BB9B-A9E00A6031B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2-D0E7-4C07-BB9B-A9E00A6031B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4-D0E7-4C07-BB9B-A9E00A6031B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6-D0E7-4C07-BB9B-A9E00A6031B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8-D0E7-4C07-BB9B-A9E00A6031B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Sheet1!$B$2:$B$7</c:f>
              <c:strCache>
                <c:ptCount val="6"/>
                <c:pt idx="0">
                  <c:v>Обучението отговорили на Вашите очаквания?</c:v>
                </c:pt>
                <c:pt idx="1">
                  <c:v>Да, напълно</c:v>
                </c:pt>
                <c:pt idx="2">
                  <c:v>По- скоро да  </c:v>
                </c:pt>
                <c:pt idx="3">
                  <c:v>Отчасти</c:v>
                </c:pt>
                <c:pt idx="4">
                  <c:v>По-скоро не</c:v>
                </c:pt>
                <c:pt idx="5">
                  <c:v>Категорично не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9-D0E7-4C07-BB9B-A9E00A6031B0}"/>
            </c:ext>
          </c:extLst>
        </c:ser>
        <c:ser>
          <c:idx val="2"/>
          <c:order val="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B-D0E7-4C07-BB9B-A9E00A6031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D-D0E7-4C07-BB9B-A9E00A6031B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F-D0E7-4C07-BB9B-A9E00A6031B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1-D0E7-4C07-BB9B-A9E00A6031B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3-D0E7-4C07-BB9B-A9E00A6031B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5-D0E7-4C07-BB9B-A9E00A6031B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Sheet1!$B$2:$B$7</c:f>
              <c:strCache>
                <c:ptCount val="6"/>
                <c:pt idx="0">
                  <c:v>Обучението отговорили на Вашите очаквания?</c:v>
                </c:pt>
                <c:pt idx="1">
                  <c:v>Да, напълно</c:v>
                </c:pt>
                <c:pt idx="2">
                  <c:v>По- скоро да  </c:v>
                </c:pt>
                <c:pt idx="3">
                  <c:v>Отчасти</c:v>
                </c:pt>
                <c:pt idx="4">
                  <c:v>По-скоро не</c:v>
                </c:pt>
                <c:pt idx="5">
                  <c:v>Категорично не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26-D0E7-4C07-BB9B-A9E00A6031B0}"/>
            </c:ext>
          </c:extLst>
        </c:ser>
        <c:ser>
          <c:idx val="3"/>
          <c:order val="3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8-D0E7-4C07-BB9B-A9E00A6031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A-D0E7-4C07-BB9B-A9E00A6031B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C-D0E7-4C07-BB9B-A9E00A6031B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E-D0E7-4C07-BB9B-A9E00A6031B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0-D0E7-4C07-BB9B-A9E00A6031B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2-D0E7-4C07-BB9B-A9E00A6031B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Sheet1!$B$2:$B$7</c:f>
              <c:strCache>
                <c:ptCount val="6"/>
                <c:pt idx="0">
                  <c:v>Обучението отговорили на Вашите очаквания?</c:v>
                </c:pt>
                <c:pt idx="1">
                  <c:v>Да, напълно</c:v>
                </c:pt>
                <c:pt idx="2">
                  <c:v>По- скоро да  </c:v>
                </c:pt>
                <c:pt idx="3">
                  <c:v>Отчасти</c:v>
                </c:pt>
                <c:pt idx="4">
                  <c:v>По-скоро не</c:v>
                </c:pt>
                <c:pt idx="5">
                  <c:v>Категорично не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33-D0E7-4C07-BB9B-A9E00A6031B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894006999125111"/>
          <c:y val="0.19554060950714494"/>
          <c:w val="0.33105993000874889"/>
          <c:h val="0.7708398950131233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1"/>
          <c:order val="1"/>
          <c:tx>
            <c:strRef>
              <c:f>Sheet1!$D$167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149-45B6-9BCD-E2A7812BA73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149-45B6-9BCD-E2A7812BA73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149-45B6-9BCD-E2A7812BA73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149-45B6-9BCD-E2A7812BA73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Sheet1!$B$168:$B$171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Не мога да преценя</c:v>
                </c:pt>
              </c:strCache>
            </c:strRef>
          </c:cat>
          <c:val>
            <c:numRef>
              <c:f>Sheet1!$D$168:$D$171</c:f>
              <c:numCache>
                <c:formatCode>General</c:formatCode>
                <c:ptCount val="4"/>
                <c:pt idx="0" formatCode="0%">
                  <c:v>0.89</c:v>
                </c:pt>
                <c:pt idx="2" formatCode="0%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149-45B6-9BCD-E2A7812BA73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Sheet1!$C$167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A-7149-45B6-9BCD-E2A7812BA73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C-7149-45B6-9BCD-E2A7812BA73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E-7149-45B6-9BCD-E2A7812BA73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0-7149-45B6-9BCD-E2A7812BA73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Sheet1!$C$168:$C$171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7149-45B6-9BCD-E2A7812BA73C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3-7149-45B6-9BCD-E2A7812BA73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5-7149-45B6-9BCD-E2A7812BA73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7149-45B6-9BCD-E2A7812BA73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7149-45B6-9BCD-E2A7812BA73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Sheet1!$E$168:$E$171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A-7149-45B6-9BCD-E2A7812BA73C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C-7149-45B6-9BCD-E2A7812BA73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E-7149-45B6-9BCD-E2A7812BA73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0-7149-45B6-9BCD-E2A7812BA73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7149-45B6-9BCD-E2A7812BA73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Sheet1!$F$168:$F$171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3-7149-45B6-9BCD-E2A7812BA73C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5-7149-45B6-9BCD-E2A7812BA73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7-7149-45B6-9BCD-E2A7812BA73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9-7149-45B6-9BCD-E2A7812BA73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7149-45B6-9BCD-E2A7812BA73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Sheet1!$G$168:$G$171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C-7149-45B6-9BCD-E2A7812BA73C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E-7149-45B6-9BCD-E2A7812BA73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0-7149-45B6-9BCD-E2A7812BA73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2-7149-45B6-9BCD-E2A7812BA73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4-7149-45B6-9BCD-E2A7812BA73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Sheet1!$H$168:$H$171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5-7149-45B6-9BCD-E2A7812BA73C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7-7149-45B6-9BCD-E2A7812BA73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9-7149-45B6-9BCD-E2A7812BA73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B-7149-45B6-9BCD-E2A7812BA73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D-7149-45B6-9BCD-E2A7812BA73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Sheet1!$I$168:$I$171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E-7149-45B6-9BCD-E2A7812BA73C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7149-45B6-9BCD-E2A7812BA73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2-7149-45B6-9BCD-E2A7812BA73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4-7149-45B6-9BCD-E2A7812BA73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6-7149-45B6-9BCD-E2A7812BA73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Sheet1!$J$168:$J$171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7-7149-45B6-9BCD-E2A7812BA73C}"/>
                  </c:ext>
                </c:extLst>
              </c15:ser>
            </c15:filteredPieSeries>
            <c15:filteredPi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7149-45B6-9BCD-E2A7812BA73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B-7149-45B6-9BCD-E2A7812BA73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D-7149-45B6-9BCD-E2A7812BA73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F-7149-45B6-9BCD-E2A7812BA73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Sheet1!$K$168:$K$171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0-7149-45B6-9BCD-E2A7812BA73C}"/>
                  </c:ext>
                </c:extLst>
              </c15:ser>
            </c15:filteredPieSeries>
            <c15:filteredPi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7149-45B6-9BCD-E2A7812BA73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7149-45B6-9BCD-E2A7812BA73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7149-45B6-9BCD-E2A7812BA73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8-7149-45B6-9BCD-E2A7812BA73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Sheet1!$L$168:$L$171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9-7149-45B6-9BCD-E2A7812BA73C}"/>
                  </c:ext>
                </c:extLst>
              </c15:ser>
            </c15:filteredPieSeries>
            <c15:filteredPie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B-7149-45B6-9BCD-E2A7812BA73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7149-45B6-9BCD-E2A7812BA73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7149-45B6-9BCD-E2A7812BA73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7149-45B6-9BCD-E2A7812BA73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Sheet1!$M$168:$M$171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2-7149-45B6-9BCD-E2A7812BA73C}"/>
                  </c:ext>
                </c:extLst>
              </c15:ser>
            </c15:filteredPieSeries>
            <c15:filteredPieSeries>
              <c15:ser>
                <c:idx val="11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Sheet1!$N$167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4-7149-45B6-9BCD-E2A7812BA73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6-7149-45B6-9BCD-E2A7812BA73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8-7149-45B6-9BCD-E2A7812BA73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A-7149-45B6-9BCD-E2A7812BA73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Sheet1!$N$168:$N$171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B-7149-45B6-9BCD-E2A7812BA73C}"/>
                  </c:ext>
                </c:extLst>
              </c15:ser>
            </c15:filteredPieSeries>
            <c15:filteredPieSeries>
              <c15:ser>
                <c:idx val="12"/>
                <c:order val="1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Sheet1!$O$167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D-7149-45B6-9BCD-E2A7812BA73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F-7149-45B6-9BCD-E2A7812BA73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1-7149-45B6-9BCD-E2A7812BA73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3-7149-45B6-9BCD-E2A7812BA73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Sheet1!$O$168:$O$171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4-7149-45B6-9BCD-E2A7812BA73C}"/>
                  </c:ext>
                </c:extLst>
              </c15:ser>
            </c15:filteredPieSeries>
            <c15:filteredPieSeries>
              <c15:ser>
                <c:idx val="13"/>
                <c:order val="1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Sheet1!$P$167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6-7149-45B6-9BCD-E2A7812BA73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8-7149-45B6-9BCD-E2A7812BA73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A-7149-45B6-9BCD-E2A7812BA73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C-7149-45B6-9BCD-E2A7812BA73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Sheet1!$P$168:$P$171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D-7149-45B6-9BCD-E2A7812BA73C}"/>
                  </c:ext>
                </c:extLst>
              </c15:ser>
            </c15:filteredPieSeries>
            <c15:filteredPieSeries>
              <c15:ser>
                <c:idx val="14"/>
                <c:order val="1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Sheet1!$Q$167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F-7149-45B6-9BCD-E2A7812BA73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1-7149-45B6-9BCD-E2A7812BA73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3-7149-45B6-9BCD-E2A7812BA73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5-7149-45B6-9BCD-E2A7812BA73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Sheet1!$Q$168:$Q$171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6-7149-45B6-9BCD-E2A7812BA73C}"/>
                  </c:ext>
                </c:extLst>
              </c15:ser>
            </c15:filteredPieSeries>
            <c15:filteredPieSeries>
              <c15:ser>
                <c:idx val="15"/>
                <c:order val="1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Sheet1!$R$167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8-7149-45B6-9BCD-E2A7812BA73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A-7149-45B6-9BCD-E2A7812BA73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C-7149-45B6-9BCD-E2A7812BA73C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E-7149-45B6-9BCD-E2A7812BA73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Sheet1!$R$168:$R$171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F-7149-45B6-9BCD-E2A7812BA73C}"/>
                  </c:ext>
                </c:extLst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Sheet1!$C$193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3CE-4377-980D-980247F65D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3CE-4377-980D-980247F65D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E3CE-4377-980D-980247F65D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E3CE-4377-980D-980247F65D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E3CE-4377-980D-980247F65D2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Sheet1!$B$194:$B$198</c:f>
              <c:strCache>
                <c:ptCount val="5"/>
                <c:pt idx="0">
                  <c:v>Отлична</c:v>
                </c:pt>
                <c:pt idx="1">
                  <c:v>Мн.добра</c:v>
                </c:pt>
                <c:pt idx="2">
                  <c:v>Добра</c:v>
                </c:pt>
                <c:pt idx="3">
                  <c:v>Средна</c:v>
                </c:pt>
                <c:pt idx="4">
                  <c:v>Слаба</c:v>
                </c:pt>
              </c:strCache>
            </c:strRef>
          </c:cat>
          <c:val>
            <c:numRef>
              <c:f>Sheet1!$C$194:$C$198</c:f>
              <c:numCache>
                <c:formatCode>0%</c:formatCode>
                <c:ptCount val="5"/>
                <c:pt idx="0">
                  <c:v>0.78</c:v>
                </c:pt>
                <c:pt idx="1">
                  <c:v>0.16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3CE-4377-980D-980247F65D2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Sheet1!$D$193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C-E3CE-4377-980D-980247F65D2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E-E3CE-4377-980D-980247F65D2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0-E3CE-4377-980D-980247F65D2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2-E3CE-4377-980D-980247F65D2E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4-E3CE-4377-980D-980247F65D2E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Sheet1!$B$194:$B$198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Sheet1!$D$194:$D$198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5-E3CE-4377-980D-980247F65D2E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Sheet1!$E$193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E3CE-4377-980D-980247F65D2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E3CE-4377-980D-980247F65D2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B-E3CE-4377-980D-980247F65D2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E3CE-4377-980D-980247F65D2E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E3CE-4377-980D-980247F65D2E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Sheet1!$B$194:$B$198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Sheet1!$E$194:$E$198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0-E3CE-4377-980D-980247F65D2E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Sheet1!$F$193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E3CE-4377-980D-980247F65D2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4-E3CE-4377-980D-980247F65D2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6-E3CE-4377-980D-980247F65D2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8-E3CE-4377-980D-980247F65D2E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A-E3CE-4377-980D-980247F65D2E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Sheet1!$B$194:$B$198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Sheet1!$F$194:$F$198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B-E3CE-4377-980D-980247F65D2E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Sheet1!$G$193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E3CE-4377-980D-980247F65D2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E3CE-4377-980D-980247F65D2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1-E3CE-4377-980D-980247F65D2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3-E3CE-4377-980D-980247F65D2E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5-E3CE-4377-980D-980247F65D2E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Sheet1!$B$194:$B$198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Sheet1!$G$194:$G$198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6-E3CE-4377-980D-980247F65D2E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Sheet1!$H$193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8-E3CE-4377-980D-980247F65D2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A-E3CE-4377-980D-980247F65D2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C-E3CE-4377-980D-980247F65D2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E-E3CE-4377-980D-980247F65D2E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E3CE-4377-980D-980247F65D2E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Sheet1!$B$194:$B$198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Sheet1!$H$194:$H$198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1-E3CE-4377-980D-980247F65D2E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Sheet1!$I$193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3-E3CE-4377-980D-980247F65D2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5-E3CE-4377-980D-980247F65D2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7-E3CE-4377-980D-980247F65D2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E3CE-4377-980D-980247F65D2E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B-E3CE-4377-980D-980247F65D2E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Sheet1!$B$194:$B$198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Sheet1!$I$194:$I$198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C-E3CE-4377-980D-980247F65D2E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Sheet1!$J$193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E-E3CE-4377-980D-980247F65D2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0-E3CE-4377-980D-980247F65D2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E3CE-4377-980D-980247F65D2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E3CE-4377-980D-980247F65D2E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E3CE-4377-980D-980247F65D2E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Sheet1!$B$194:$B$198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Sheet1!$J$194:$J$198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7-E3CE-4377-980D-980247F65D2E}"/>
                  </c:ext>
                </c:extLst>
              </c15:ser>
            </c15:filteredPieSeries>
            <c15:filteredPi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Sheet1!$K$193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9-E3CE-4377-980D-980247F65D2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B-E3CE-4377-980D-980247F65D2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E3CE-4377-980D-980247F65D2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E3CE-4377-980D-980247F65D2E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E3CE-4377-980D-980247F65D2E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Sheet1!$B$194:$B$198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Sheet1!$K$194:$K$198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2-E3CE-4377-980D-980247F65D2E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Sheet1!$C$193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265-40DE-AB34-51DE59F2260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265-40DE-AB34-51DE59F2260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265-40DE-AB34-51DE59F2260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A265-40DE-AB34-51DE59F2260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A265-40DE-AB34-51DE59F2260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Sheet1!$B$194:$B$198</c:f>
              <c:strCache>
                <c:ptCount val="5"/>
                <c:pt idx="0">
                  <c:v>Отлична</c:v>
                </c:pt>
                <c:pt idx="1">
                  <c:v>Мн.добра</c:v>
                </c:pt>
                <c:pt idx="2">
                  <c:v>Добра</c:v>
                </c:pt>
                <c:pt idx="3">
                  <c:v>Средна</c:v>
                </c:pt>
                <c:pt idx="4">
                  <c:v>Слаба</c:v>
                </c:pt>
              </c:strCache>
            </c:strRef>
          </c:cat>
          <c:val>
            <c:numRef>
              <c:f>Sheet1!$C$194:$C$198</c:f>
              <c:numCache>
                <c:formatCode>0%</c:formatCode>
                <c:ptCount val="5"/>
                <c:pt idx="0">
                  <c:v>0.78</c:v>
                </c:pt>
                <c:pt idx="1">
                  <c:v>0.16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265-40DE-AB34-51DE59F2260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Sheet1!$D$193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C-A265-40DE-AB34-51DE59F2260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E-A265-40DE-AB34-51DE59F2260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0-A265-40DE-AB34-51DE59F2260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2-A265-40DE-AB34-51DE59F2260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4-A265-40DE-AB34-51DE59F22605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Sheet1!$B$194:$B$198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Sheet1!$D$194:$D$198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5-A265-40DE-AB34-51DE59F22605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Sheet1!$E$193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A265-40DE-AB34-51DE59F2260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A265-40DE-AB34-51DE59F2260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B-A265-40DE-AB34-51DE59F2260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A265-40DE-AB34-51DE59F2260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A265-40DE-AB34-51DE59F22605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Sheet1!$B$194:$B$198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Sheet1!$E$194:$E$198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0-A265-40DE-AB34-51DE59F22605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Sheet1!$F$193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A265-40DE-AB34-51DE59F2260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4-A265-40DE-AB34-51DE59F2260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6-A265-40DE-AB34-51DE59F2260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8-A265-40DE-AB34-51DE59F2260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A-A265-40DE-AB34-51DE59F22605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Sheet1!$B$194:$B$198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Sheet1!$F$194:$F$198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B-A265-40DE-AB34-51DE59F22605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Sheet1!$G$193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A265-40DE-AB34-51DE59F2260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A265-40DE-AB34-51DE59F2260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1-A265-40DE-AB34-51DE59F2260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3-A265-40DE-AB34-51DE59F2260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5-A265-40DE-AB34-51DE59F22605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Sheet1!$B$194:$B$198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Sheet1!$G$194:$G$198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6-A265-40DE-AB34-51DE59F22605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Sheet1!$H$193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8-A265-40DE-AB34-51DE59F2260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A-A265-40DE-AB34-51DE59F2260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C-A265-40DE-AB34-51DE59F2260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E-A265-40DE-AB34-51DE59F2260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A265-40DE-AB34-51DE59F22605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Sheet1!$B$194:$B$198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Sheet1!$H$194:$H$198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1-A265-40DE-AB34-51DE59F22605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Sheet1!$I$193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3-A265-40DE-AB34-51DE59F2260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5-A265-40DE-AB34-51DE59F2260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7-A265-40DE-AB34-51DE59F2260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A265-40DE-AB34-51DE59F2260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B-A265-40DE-AB34-51DE59F22605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Sheet1!$B$194:$B$198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Sheet1!$I$194:$I$198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C-A265-40DE-AB34-51DE59F22605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Sheet1!$J$193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E-A265-40DE-AB34-51DE59F2260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0-A265-40DE-AB34-51DE59F2260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A265-40DE-AB34-51DE59F2260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A265-40DE-AB34-51DE59F2260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A265-40DE-AB34-51DE59F22605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Sheet1!$B$194:$B$198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Sheet1!$J$194:$J$198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7-A265-40DE-AB34-51DE59F22605}"/>
                  </c:ext>
                </c:extLst>
              </c15:ser>
            </c15:filteredPieSeries>
            <c15:filteredPi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Sheet1!$K$193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9-A265-40DE-AB34-51DE59F2260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B-A265-40DE-AB34-51DE59F2260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A265-40DE-AB34-51DE59F2260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A265-40DE-AB34-51DE59F22605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A265-40DE-AB34-51DE59F22605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Sheet1!$B$194:$B$198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Sheet1!$K$194:$K$198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2-A265-40DE-AB34-51DE59F22605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Sheet1!$C$216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12D-43C1-82EA-D11DB7ADAC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12D-43C1-82EA-D11DB7ADAC8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12D-43C1-82EA-D11DB7ADAC8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12D-43C1-82EA-D11DB7ADAC8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12D-43C1-82EA-D11DB7ADAC8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Sheet1!$B$217:$B$221</c:f>
              <c:strCache>
                <c:ptCount val="5"/>
                <c:pt idx="0">
                  <c:v>Отлична</c:v>
                </c:pt>
                <c:pt idx="1">
                  <c:v>Мн.добра</c:v>
                </c:pt>
                <c:pt idx="2">
                  <c:v>Добра</c:v>
                </c:pt>
                <c:pt idx="3">
                  <c:v>Средна</c:v>
                </c:pt>
                <c:pt idx="4">
                  <c:v>Слаба</c:v>
                </c:pt>
              </c:strCache>
            </c:strRef>
          </c:cat>
          <c:val>
            <c:numRef>
              <c:f>Sheet1!$C$217:$C$221</c:f>
              <c:numCache>
                <c:formatCode>0%</c:formatCode>
                <c:ptCount val="5"/>
                <c:pt idx="0">
                  <c:v>0.61</c:v>
                </c:pt>
                <c:pt idx="1">
                  <c:v>0.33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12D-43C1-82EA-D11DB7ADAC8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Sheet1!$D$216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C-F12D-43C1-82EA-D11DB7ADAC8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E-F12D-43C1-82EA-D11DB7ADAC8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0-F12D-43C1-82EA-D11DB7ADAC8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2-F12D-43C1-82EA-D11DB7ADAC8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4-F12D-43C1-82EA-D11DB7ADAC8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Sheet1!$B$217:$B$221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Sheet1!$D$217:$D$221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5-F12D-43C1-82EA-D11DB7ADAC8B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Sheet1!$E$216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F12D-43C1-82EA-D11DB7ADAC8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F12D-43C1-82EA-D11DB7ADAC8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B-F12D-43C1-82EA-D11DB7ADAC8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F12D-43C1-82EA-D11DB7ADAC8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F12D-43C1-82EA-D11DB7ADAC8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Sheet1!$B$217:$B$221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Sheet1!$E$217:$E$221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0-F12D-43C1-82EA-D11DB7ADAC8B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Sheet1!$F$216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F12D-43C1-82EA-D11DB7ADAC8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4-F12D-43C1-82EA-D11DB7ADAC8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6-F12D-43C1-82EA-D11DB7ADAC8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8-F12D-43C1-82EA-D11DB7ADAC8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A-F12D-43C1-82EA-D11DB7ADAC8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Sheet1!$B$217:$B$221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Sheet1!$F$217:$F$221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B-F12D-43C1-82EA-D11DB7ADAC8B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Sheet1!$G$216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F12D-43C1-82EA-D11DB7ADAC8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F12D-43C1-82EA-D11DB7ADAC8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1-F12D-43C1-82EA-D11DB7ADAC8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3-F12D-43C1-82EA-D11DB7ADAC8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5-F12D-43C1-82EA-D11DB7ADAC8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Sheet1!$B$217:$B$221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Sheet1!$G$217:$G$221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6-F12D-43C1-82EA-D11DB7ADAC8B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Sheet1!$H$216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8-F12D-43C1-82EA-D11DB7ADAC8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A-F12D-43C1-82EA-D11DB7ADAC8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C-F12D-43C1-82EA-D11DB7ADAC8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E-F12D-43C1-82EA-D11DB7ADAC8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F12D-43C1-82EA-D11DB7ADAC8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Sheet1!$B$217:$B$221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Sheet1!$H$217:$H$221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1-F12D-43C1-82EA-D11DB7ADAC8B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Sheet1!$I$216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3-F12D-43C1-82EA-D11DB7ADAC8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5-F12D-43C1-82EA-D11DB7ADAC8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7-F12D-43C1-82EA-D11DB7ADAC8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F12D-43C1-82EA-D11DB7ADAC8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B-F12D-43C1-82EA-D11DB7ADAC8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Sheet1!$B$217:$B$221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Sheet1!$I$217:$I$221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C-F12D-43C1-82EA-D11DB7ADAC8B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Sheet1!$J$216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E-F12D-43C1-82EA-D11DB7ADAC8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0-F12D-43C1-82EA-D11DB7ADAC8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F12D-43C1-82EA-D11DB7ADAC8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F12D-43C1-82EA-D11DB7ADAC8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F12D-43C1-82EA-D11DB7ADAC8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Sheet1!$B$217:$B$221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Sheet1!$J$217:$J$221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7-F12D-43C1-82EA-D11DB7ADAC8B}"/>
                  </c:ext>
                </c:extLst>
              </c15:ser>
            </c15:filteredPieSeries>
            <c15:filteredPi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Sheet1!$K$216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9-F12D-43C1-82EA-D11DB7ADAC8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B-F12D-43C1-82EA-D11DB7ADAC8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F12D-43C1-82EA-D11DB7ADAC8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F12D-43C1-82EA-D11DB7ADAC8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F12D-43C1-82EA-D11DB7ADAC8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Sheet1!$B$217:$B$221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Sheet1!$K$217:$K$221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2-F12D-43C1-82EA-D11DB7ADAC8B}"/>
                  </c:ext>
                </c:extLst>
              </c15:ser>
            </c15:filteredPieSeries>
            <c15:filteredPi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Sheet1!$L$216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4-F12D-43C1-82EA-D11DB7ADAC8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6-F12D-43C1-82EA-D11DB7ADAC8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8-F12D-43C1-82EA-D11DB7ADAC8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A-F12D-43C1-82EA-D11DB7ADAC8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C-F12D-43C1-82EA-D11DB7ADAC8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Sheet1!$B$217:$B$221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Sheet1!$L$217:$L$221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D-F12D-43C1-82EA-D11DB7ADAC8B}"/>
                  </c:ext>
                </c:extLst>
              </c15:ser>
            </c15:filteredPieSeries>
            <c15:filteredPie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Sheet1!$M$216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F-F12D-43C1-82EA-D11DB7ADAC8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1-F12D-43C1-82EA-D11DB7ADAC8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3-F12D-43C1-82EA-D11DB7ADAC8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5-F12D-43C1-82EA-D11DB7ADAC8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7-F12D-43C1-82EA-D11DB7ADAC8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Sheet1!$B$217:$B$221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Sheet1!$M$217:$M$221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8-F12D-43C1-82EA-D11DB7ADAC8B}"/>
                  </c:ext>
                </c:extLst>
              </c15:ser>
            </c15:filteredPieSeries>
            <c15:filteredPieSeries>
              <c15:ser>
                <c:idx val="11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Sheet1!$N$216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A-F12D-43C1-82EA-D11DB7ADAC8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C-F12D-43C1-82EA-D11DB7ADAC8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E-F12D-43C1-82EA-D11DB7ADAC8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0-F12D-43C1-82EA-D11DB7ADAC8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2-F12D-43C1-82EA-D11DB7ADAC8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Sheet1!$B$217:$B$221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Sheet1!$N$217:$N$221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3-F12D-43C1-82EA-D11DB7ADAC8B}"/>
                  </c:ext>
                </c:extLst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94A-4EA3-90B8-FBAFCABE36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94A-4EA3-90B8-FBAFCABE36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94A-4EA3-90B8-FBAFCABE36F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94A-4EA3-90B8-FBAFCABE36F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294A-4EA3-90B8-FBAFCABE36F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294A-4EA3-90B8-FBAFCABE36F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Sheet1!$B$19:$B$24</c:f>
              <c:strCache>
                <c:ptCount val="6"/>
                <c:pt idx="0">
                  <c:v>Удовлетворени ли сте от знанията, които получихте?</c:v>
                </c:pt>
                <c:pt idx="1">
                  <c:v>Да, напълно</c:v>
                </c:pt>
                <c:pt idx="2">
                  <c:v>По- скоро да</c:v>
                </c:pt>
                <c:pt idx="3">
                  <c:v>Отчасти</c:v>
                </c:pt>
                <c:pt idx="4">
                  <c:v>По- скоро не</c:v>
                </c:pt>
                <c:pt idx="5">
                  <c:v>Категорично не</c:v>
                </c:pt>
              </c:strCache>
            </c:strRef>
          </c:cat>
          <c:val>
            <c:numRef>
              <c:f>Sheet1!$C$19:$C$24</c:f>
              <c:numCache>
                <c:formatCode>0%</c:formatCode>
                <c:ptCount val="6"/>
                <c:pt idx="1">
                  <c:v>0.61</c:v>
                </c:pt>
                <c:pt idx="2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94A-4EA3-90B8-FBAFCABE36FA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E-294A-4EA3-90B8-FBAFCABE36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0-294A-4EA3-90B8-FBAFCABE36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2-294A-4EA3-90B8-FBAFCABE36F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4-294A-4EA3-90B8-FBAFCABE36F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6-294A-4EA3-90B8-FBAFCABE36F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8-294A-4EA3-90B8-FBAFCABE36F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Sheet1!$B$19:$B$24</c:f>
              <c:strCache>
                <c:ptCount val="6"/>
                <c:pt idx="0">
                  <c:v>Удовлетворени ли сте от знанията, които получихте?</c:v>
                </c:pt>
                <c:pt idx="1">
                  <c:v>Да, напълно</c:v>
                </c:pt>
                <c:pt idx="2">
                  <c:v>По- скоро да</c:v>
                </c:pt>
                <c:pt idx="3">
                  <c:v>Отчасти</c:v>
                </c:pt>
                <c:pt idx="4">
                  <c:v>По- скоро не</c:v>
                </c:pt>
                <c:pt idx="5">
                  <c:v>Категорично не</c:v>
                </c:pt>
              </c:strCache>
            </c:strRef>
          </c:cat>
          <c:val>
            <c:numRef>
              <c:f>Sheet1!$D$19:$D$24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9-294A-4EA3-90B8-FBAFCABE36FA}"/>
            </c:ext>
          </c:extLst>
        </c:ser>
        <c:ser>
          <c:idx val="2"/>
          <c:order val="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B-294A-4EA3-90B8-FBAFCABE36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D-294A-4EA3-90B8-FBAFCABE36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F-294A-4EA3-90B8-FBAFCABE36F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1-294A-4EA3-90B8-FBAFCABE36F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3-294A-4EA3-90B8-FBAFCABE36F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5-294A-4EA3-90B8-FBAFCABE36F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Sheet1!$B$19:$B$24</c:f>
              <c:strCache>
                <c:ptCount val="6"/>
                <c:pt idx="0">
                  <c:v>Удовлетворени ли сте от знанията, които получихте?</c:v>
                </c:pt>
                <c:pt idx="1">
                  <c:v>Да, напълно</c:v>
                </c:pt>
                <c:pt idx="2">
                  <c:v>По- скоро да</c:v>
                </c:pt>
                <c:pt idx="3">
                  <c:v>Отчасти</c:v>
                </c:pt>
                <c:pt idx="4">
                  <c:v>По- скоро не</c:v>
                </c:pt>
                <c:pt idx="5">
                  <c:v>Категорично не</c:v>
                </c:pt>
              </c:strCache>
            </c:strRef>
          </c:cat>
          <c:val>
            <c:numRef>
              <c:f>Sheet1!$E$19:$E$24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26-294A-4EA3-90B8-FBAFCABE36FA}"/>
            </c:ext>
          </c:extLst>
        </c:ser>
        <c:ser>
          <c:idx val="3"/>
          <c:order val="3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8-294A-4EA3-90B8-FBAFCABE36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A-294A-4EA3-90B8-FBAFCABE36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C-294A-4EA3-90B8-FBAFCABE36F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E-294A-4EA3-90B8-FBAFCABE36F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0-294A-4EA3-90B8-FBAFCABE36F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2-294A-4EA3-90B8-FBAFCABE36F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Sheet1!$B$19:$B$24</c:f>
              <c:strCache>
                <c:ptCount val="6"/>
                <c:pt idx="0">
                  <c:v>Удовлетворени ли сте от знанията, които получихте?</c:v>
                </c:pt>
                <c:pt idx="1">
                  <c:v>Да, напълно</c:v>
                </c:pt>
                <c:pt idx="2">
                  <c:v>По- скоро да</c:v>
                </c:pt>
                <c:pt idx="3">
                  <c:v>Отчасти</c:v>
                </c:pt>
                <c:pt idx="4">
                  <c:v>По- скоро не</c:v>
                </c:pt>
                <c:pt idx="5">
                  <c:v>Категорично не</c:v>
                </c:pt>
              </c:strCache>
            </c:strRef>
          </c:cat>
          <c:val>
            <c:numRef>
              <c:f>Sheet1!$F$19:$F$24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33-294A-4EA3-90B8-FBAFCABE36FA}"/>
            </c:ext>
          </c:extLst>
        </c:ser>
        <c:ser>
          <c:idx val="4"/>
          <c:order val="4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5-294A-4EA3-90B8-FBAFCABE36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7-294A-4EA3-90B8-FBAFCABE36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9-294A-4EA3-90B8-FBAFCABE36F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B-294A-4EA3-90B8-FBAFCABE36F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D-294A-4EA3-90B8-FBAFCABE36F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F-294A-4EA3-90B8-FBAFCABE36F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Sheet1!$B$19:$B$24</c:f>
              <c:strCache>
                <c:ptCount val="6"/>
                <c:pt idx="0">
                  <c:v>Удовлетворени ли сте от знанията, които получихте?</c:v>
                </c:pt>
                <c:pt idx="1">
                  <c:v>Да, напълно</c:v>
                </c:pt>
                <c:pt idx="2">
                  <c:v>По- скоро да</c:v>
                </c:pt>
                <c:pt idx="3">
                  <c:v>Отчасти</c:v>
                </c:pt>
                <c:pt idx="4">
                  <c:v>По- скоро не</c:v>
                </c:pt>
                <c:pt idx="5">
                  <c:v>Категорично не</c:v>
                </c:pt>
              </c:strCache>
            </c:strRef>
          </c:cat>
          <c:val>
            <c:numRef>
              <c:f>Sheet1!$G$19:$G$24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40-294A-4EA3-90B8-FBAFCABE36F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Sheet1!$C$39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A70-4BE0-A1F0-545E0AD45D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A70-4BE0-A1F0-545E0AD45D6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A70-4BE0-A1F0-545E0AD45D6D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A3BB8680-3B18-4C98-8BF6-09B20C119D63}" type="VALUE">
                      <a:rPr lang="en-US"/>
                      <a:pPr/>
                      <a:t>[VALUE]</a:t>
                    </a:fld>
                    <a:r>
                      <a:rPr lang="en-US" baseline="0"/>
                      <a:t>,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A70-4BE0-A1F0-545E0AD45D6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E3DC7FA0-8BF0-44B9-BB25-30360B116F6C}" type="VALUE">
                      <a:rPr lang="en-US"/>
                      <a:pPr/>
                      <a:t>[VALUE]</a:t>
                    </a:fld>
                    <a:r>
                      <a:rPr lang="en-US" baseline="0"/>
                      <a:t>,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A70-4BE0-A1F0-545E0AD45D6D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Sheet1!$B$40:$B$42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Sheet1!$C$40:$C$42</c:f>
              <c:numCache>
                <c:formatCode>0%</c:formatCode>
                <c:ptCount val="3"/>
                <c:pt idx="0">
                  <c:v>0.89</c:v>
                </c:pt>
                <c:pt idx="1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A70-4BE0-A1F0-545E0AD45D6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Sheet1!$D$39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8-4A70-4BE0-A1F0-545E0AD45D6D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A-4A70-4BE0-A1F0-545E0AD45D6D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C-4A70-4BE0-A1F0-545E0AD45D6D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Sheet1!$B$40:$B$42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Sheet1!$D$40:$D$42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D-4A70-4BE0-A1F0-545E0AD45D6D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Sheet1!$E$39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0F-4A70-4BE0-A1F0-545E0AD45D6D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1-4A70-4BE0-A1F0-545E0AD45D6D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3-4A70-4BE0-A1F0-545E0AD45D6D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Sheet1!$B$40:$B$42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Sheet1!$E$40:$E$42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4A70-4BE0-A1F0-545E0AD45D6D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Sheet1!$F$39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6-4A70-4BE0-A1F0-545E0AD45D6D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8-4A70-4BE0-A1F0-545E0AD45D6D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A-4A70-4BE0-A1F0-545E0AD45D6D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Sheet1!$B$40:$B$42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Sheet1!$F$40:$F$42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B-4A70-4BE0-A1F0-545E0AD45D6D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Sheet1!$G$39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4A70-4BE0-A1F0-545E0AD45D6D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4A70-4BE0-A1F0-545E0AD45D6D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1-4A70-4BE0-A1F0-545E0AD45D6D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Sheet1!$B$40:$B$42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Sheet1!$G$40:$G$42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2-4A70-4BE0-A1F0-545E0AD45D6D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Sheet1!$H$39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4-4A70-4BE0-A1F0-545E0AD45D6D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6-4A70-4BE0-A1F0-545E0AD45D6D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8-4A70-4BE0-A1F0-545E0AD45D6D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Sheet1!$B$40:$B$42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Sheet1!$H$40:$H$42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9-4A70-4BE0-A1F0-545E0AD45D6D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Sheet1!$I$39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4A70-4BE0-A1F0-545E0AD45D6D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4A70-4BE0-A1F0-545E0AD45D6D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4A70-4BE0-A1F0-545E0AD45D6D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Sheet1!$B$40:$B$42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Sheet1!$I$40:$I$42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0-4A70-4BE0-A1F0-545E0AD45D6D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Sheet1!$J$39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2-4A70-4BE0-A1F0-545E0AD45D6D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4-4A70-4BE0-A1F0-545E0AD45D6D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6-4A70-4BE0-A1F0-545E0AD45D6D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Sheet1!$B$40:$B$42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Sheet1!$J$40:$J$42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7-4A70-4BE0-A1F0-545E0AD45D6D}"/>
                  </c:ext>
                </c:extLst>
              </c15:ser>
            </c15:filteredPieSeries>
            <c15:filteredPi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Sheet1!$K$39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9-4A70-4BE0-A1F0-545E0AD45D6D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B-4A70-4BE0-A1F0-545E0AD45D6D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D-4A70-4BE0-A1F0-545E0AD45D6D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Sheet1!$B$40:$B$42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Sheet1!$K$40:$K$42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E-4A70-4BE0-A1F0-545E0AD45D6D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706788405660274"/>
          <c:y val="0.21159564645964471"/>
          <c:w val="0.11965168049706704"/>
          <c:h val="0.6271909333112621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Sheet1!$C$57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457-4AE6-BA53-4FCB69C424E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457-4AE6-BA53-4FCB69C424E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4457-4AE6-BA53-4FCB69C424E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Sheet1!$B$58:$B$60</c:f>
              <c:strCache>
                <c:ptCount val="3"/>
                <c:pt idx="0">
                  <c:v>Редовно</c:v>
                </c:pt>
                <c:pt idx="1">
                  <c:v>Не редовно</c:v>
                </c:pt>
                <c:pt idx="2">
                  <c:v>Не </c:v>
                </c:pt>
              </c:strCache>
            </c:strRef>
          </c:cat>
          <c:val>
            <c:numRef>
              <c:f>Sheet1!$C$58:$C$60</c:f>
              <c:numCache>
                <c:formatCode>0%</c:formatCode>
                <c:ptCount val="3"/>
                <c:pt idx="0">
                  <c:v>0.89</c:v>
                </c:pt>
                <c:pt idx="1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457-4AE6-BA53-4FCB69C424E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Sheet1!$D$57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8-4457-4AE6-BA53-4FCB69C424E6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A-4457-4AE6-BA53-4FCB69C424E6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C-4457-4AE6-BA53-4FCB69C424E6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Sheet1!$B$58:$B$60</c15:sqref>
                        </c15:formulaRef>
                      </c:ext>
                    </c:extLst>
                    <c:strCache>
                      <c:ptCount val="3"/>
                      <c:pt idx="0">
                        <c:v>Редовно</c:v>
                      </c:pt>
                      <c:pt idx="1">
                        <c:v>Не редовно</c:v>
                      </c:pt>
                      <c:pt idx="2">
                        <c:v>Не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Sheet1!$D$58:$D$60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D-4457-4AE6-BA53-4FCB69C424E6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Sheet1!$E$57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0F-4457-4AE6-BA53-4FCB69C424E6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1-4457-4AE6-BA53-4FCB69C424E6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3-4457-4AE6-BA53-4FCB69C424E6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Sheet1!$B$58:$B$60</c15:sqref>
                        </c15:formulaRef>
                      </c:ext>
                    </c:extLst>
                    <c:strCache>
                      <c:ptCount val="3"/>
                      <c:pt idx="0">
                        <c:v>Редовно</c:v>
                      </c:pt>
                      <c:pt idx="1">
                        <c:v>Не редовно</c:v>
                      </c:pt>
                      <c:pt idx="2">
                        <c:v>Не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Sheet1!$E$58:$E$60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4457-4AE6-BA53-4FCB69C424E6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Sheet1!$F$57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6-4457-4AE6-BA53-4FCB69C424E6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8-4457-4AE6-BA53-4FCB69C424E6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A-4457-4AE6-BA53-4FCB69C424E6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Sheet1!$B$58:$B$60</c15:sqref>
                        </c15:formulaRef>
                      </c:ext>
                    </c:extLst>
                    <c:strCache>
                      <c:ptCount val="3"/>
                      <c:pt idx="0">
                        <c:v>Редовно</c:v>
                      </c:pt>
                      <c:pt idx="1">
                        <c:v>Не редовно</c:v>
                      </c:pt>
                      <c:pt idx="2">
                        <c:v>Не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Sheet1!$F$58:$F$60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B-4457-4AE6-BA53-4FCB69C424E6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Sheet1!$G$57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4457-4AE6-BA53-4FCB69C424E6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4457-4AE6-BA53-4FCB69C424E6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1-4457-4AE6-BA53-4FCB69C424E6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Sheet1!$B$58:$B$60</c15:sqref>
                        </c15:formulaRef>
                      </c:ext>
                    </c:extLst>
                    <c:strCache>
                      <c:ptCount val="3"/>
                      <c:pt idx="0">
                        <c:v>Редовно</c:v>
                      </c:pt>
                      <c:pt idx="1">
                        <c:v>Не редовно</c:v>
                      </c:pt>
                      <c:pt idx="2">
                        <c:v>Не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Sheet1!$G$58:$G$60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2-4457-4AE6-BA53-4FCB69C424E6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Sheet1!$C$76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033-4986-B04C-69AE1BADA8E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033-4986-B04C-69AE1BADA8E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8033-4986-B04C-69AE1BADA8E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8033-4986-B04C-69AE1BADA8E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8033-4986-B04C-69AE1BADA8E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Sheet1!$B$77:$B$81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Sheet1!$C$77:$C$81</c:f>
              <c:numCache>
                <c:formatCode>0%</c:formatCode>
                <c:ptCount val="5"/>
                <c:pt idx="0">
                  <c:v>0.87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033-4986-B04C-69AE1BADA8E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Sheet1!$D$76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C-8033-4986-B04C-69AE1BADA8E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E-8033-4986-B04C-69AE1BADA8E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0-8033-4986-B04C-69AE1BADA8E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2-8033-4986-B04C-69AE1BADA8E4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4-8033-4986-B04C-69AE1BADA8E4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Sheet1!$B$77:$B$81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Sheet1!$D$77:$D$81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5-8033-4986-B04C-69AE1BADA8E4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Sheet1!$E$76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8033-4986-B04C-69AE1BADA8E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8033-4986-B04C-69AE1BADA8E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B-8033-4986-B04C-69AE1BADA8E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8033-4986-B04C-69AE1BADA8E4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8033-4986-B04C-69AE1BADA8E4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Sheet1!$B$77:$B$81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Sheet1!$E$77:$E$81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0-8033-4986-B04C-69AE1BADA8E4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Sheet1!$F$76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8033-4986-B04C-69AE1BADA8E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4-8033-4986-B04C-69AE1BADA8E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6-8033-4986-B04C-69AE1BADA8E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8-8033-4986-B04C-69AE1BADA8E4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A-8033-4986-B04C-69AE1BADA8E4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Sheet1!$B$77:$B$81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Sheet1!$F$77:$F$81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B-8033-4986-B04C-69AE1BADA8E4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Sheet1!$G$76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8033-4986-B04C-69AE1BADA8E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8033-4986-B04C-69AE1BADA8E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1-8033-4986-B04C-69AE1BADA8E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3-8033-4986-B04C-69AE1BADA8E4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5-8033-4986-B04C-69AE1BADA8E4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Sheet1!$B$77:$B$81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Sheet1!$G$77:$G$81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6-8033-4986-B04C-69AE1BADA8E4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Sheet1!$H$76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8-8033-4986-B04C-69AE1BADA8E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A-8033-4986-B04C-69AE1BADA8E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C-8033-4986-B04C-69AE1BADA8E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E-8033-4986-B04C-69AE1BADA8E4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8033-4986-B04C-69AE1BADA8E4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Sheet1!$B$77:$B$81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Sheet1!$H$77:$H$81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1-8033-4986-B04C-69AE1BADA8E4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Sheet1!$I$76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3-8033-4986-B04C-69AE1BADA8E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5-8033-4986-B04C-69AE1BADA8E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7-8033-4986-B04C-69AE1BADA8E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8033-4986-B04C-69AE1BADA8E4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B-8033-4986-B04C-69AE1BADA8E4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Sheet1!$B$77:$B$81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Sheet1!$I$77:$I$81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C-8033-4986-B04C-69AE1BADA8E4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Sheet1!$J$76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E-8033-4986-B04C-69AE1BADA8E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0-8033-4986-B04C-69AE1BADA8E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8033-4986-B04C-69AE1BADA8E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8033-4986-B04C-69AE1BADA8E4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8033-4986-B04C-69AE1BADA8E4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Sheet1!$B$77:$B$81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Sheet1!$J$77:$J$81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7-8033-4986-B04C-69AE1BADA8E4}"/>
                  </c:ext>
                </c:extLst>
              </c15:ser>
            </c15:filteredPieSeries>
            <c15:filteredPi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Sheet1!$K$76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9-8033-4986-B04C-69AE1BADA8E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B-8033-4986-B04C-69AE1BADA8E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8033-4986-B04C-69AE1BADA8E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8033-4986-B04C-69AE1BADA8E4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8033-4986-B04C-69AE1BADA8E4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Sheet1!$B$77:$B$81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Sheet1!$K$77:$K$81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2-8033-4986-B04C-69AE1BADA8E4}"/>
                  </c:ext>
                </c:extLst>
              </c15:ser>
            </c15:filteredPieSeries>
            <c15:filteredPi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Sheet1!$L$76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4-8033-4986-B04C-69AE1BADA8E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6-8033-4986-B04C-69AE1BADA8E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8-8033-4986-B04C-69AE1BADA8E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A-8033-4986-B04C-69AE1BADA8E4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C-8033-4986-B04C-69AE1BADA8E4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Sheet1!$B$77:$B$81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Sheet1!$L$77:$L$81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D-8033-4986-B04C-69AE1BADA8E4}"/>
                  </c:ext>
                </c:extLst>
              </c15:ser>
            </c15:filteredPieSeries>
            <c15:filteredPie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Sheet1!$M$76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F-8033-4986-B04C-69AE1BADA8E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1-8033-4986-B04C-69AE1BADA8E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3-8033-4986-B04C-69AE1BADA8E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5-8033-4986-B04C-69AE1BADA8E4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7-8033-4986-B04C-69AE1BADA8E4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Sheet1!$B$77:$B$81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Sheet1!$M$77:$M$81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8-8033-4986-B04C-69AE1BADA8E4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5"/>
          <c:order val="5"/>
          <c:tx>
            <c:strRef>
              <c:f>Sheet1!$H$95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73C-46E5-AA2B-4DF5D0D92D1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73C-46E5-AA2B-4DF5D0D92D1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73C-46E5-AA2B-4DF5D0D92D1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Sheet1!$B$96:$B$98</c:f>
              <c:strCache>
                <c:ptCount val="3"/>
                <c:pt idx="0">
                  <c:v>Увеличаване броя на практическите упражнения</c:v>
                </c:pt>
                <c:pt idx="1">
                  <c:v>Активно обучение и самостоятелна изява на студентите</c:v>
                </c:pt>
                <c:pt idx="2">
                  <c:v>Подготовка на студентие за работа в управленска среда</c:v>
                </c:pt>
              </c:strCache>
            </c:strRef>
          </c:cat>
          <c:val>
            <c:numRef>
              <c:f>Sheet1!$H$96:$H$98</c:f>
              <c:numCache>
                <c:formatCode>0%</c:formatCode>
                <c:ptCount val="3"/>
                <c:pt idx="0">
                  <c:v>0.21</c:v>
                </c:pt>
                <c:pt idx="1">
                  <c:v>0.18</c:v>
                </c:pt>
                <c:pt idx="2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73C-46E5-AA2B-4DF5D0D92D1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Sheet1!$C$95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8-273C-46E5-AA2B-4DF5D0D92D1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A-273C-46E5-AA2B-4DF5D0D92D1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C-273C-46E5-AA2B-4DF5D0D92D1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Sheet1!$B$96:$B$98</c15:sqref>
                        </c15:formulaRef>
                      </c:ext>
                    </c:extLst>
                    <c:strCache>
                      <c:ptCount val="3"/>
                      <c:pt idx="0">
                        <c:v>Увеличаване броя на практическите упражнения</c:v>
                      </c:pt>
                      <c:pt idx="1">
                        <c:v>Активно обучение и самостоятелна изява на студентите</c:v>
                      </c:pt>
                      <c:pt idx="2">
                        <c:v>Подготовка на студентие за работа в управленска среда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Sheet1!$C$96:$C$98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D-273C-46E5-AA2B-4DF5D0D92D1C}"/>
                  </c:ext>
                </c:extLst>
              </c15:ser>
            </c15:filteredPieSeries>
            <c15:filteredPi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Sheet1!$D$95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0F-273C-46E5-AA2B-4DF5D0D92D1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1-273C-46E5-AA2B-4DF5D0D92D1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3-273C-46E5-AA2B-4DF5D0D92D1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Sheet1!$B$96:$B$98</c15:sqref>
                        </c15:formulaRef>
                      </c:ext>
                    </c:extLst>
                    <c:strCache>
                      <c:ptCount val="3"/>
                      <c:pt idx="0">
                        <c:v>Увеличаване броя на практическите упражнения</c:v>
                      </c:pt>
                      <c:pt idx="1">
                        <c:v>Активно обучение и самостоятелна изява на студентите</c:v>
                      </c:pt>
                      <c:pt idx="2">
                        <c:v>Подготовка на студентие за работа в управленска среда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Sheet1!$D$96:$D$98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273C-46E5-AA2B-4DF5D0D92D1C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Sheet1!$E$95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6-273C-46E5-AA2B-4DF5D0D92D1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8-273C-46E5-AA2B-4DF5D0D92D1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A-273C-46E5-AA2B-4DF5D0D92D1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Sheet1!$B$96:$B$98</c15:sqref>
                        </c15:formulaRef>
                      </c:ext>
                    </c:extLst>
                    <c:strCache>
                      <c:ptCount val="3"/>
                      <c:pt idx="0">
                        <c:v>Увеличаване броя на практическите упражнения</c:v>
                      </c:pt>
                      <c:pt idx="1">
                        <c:v>Активно обучение и самостоятелна изява на студентите</c:v>
                      </c:pt>
                      <c:pt idx="2">
                        <c:v>Подготовка на студентие за работа в управленска среда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Sheet1!$E$96:$E$98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B-273C-46E5-AA2B-4DF5D0D92D1C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Sheet1!$F$95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273C-46E5-AA2B-4DF5D0D92D1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273C-46E5-AA2B-4DF5D0D92D1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1-273C-46E5-AA2B-4DF5D0D92D1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Sheet1!$B$96:$B$98</c15:sqref>
                        </c15:formulaRef>
                      </c:ext>
                    </c:extLst>
                    <c:strCache>
                      <c:ptCount val="3"/>
                      <c:pt idx="0">
                        <c:v>Увеличаване броя на практическите упражнения</c:v>
                      </c:pt>
                      <c:pt idx="1">
                        <c:v>Активно обучение и самостоятелна изява на студентите</c:v>
                      </c:pt>
                      <c:pt idx="2">
                        <c:v>Подготовка на студентие за работа в управленска среда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Sheet1!$F$96:$F$98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2-273C-46E5-AA2B-4DF5D0D92D1C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Sheet1!$G$95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4-273C-46E5-AA2B-4DF5D0D92D1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6-273C-46E5-AA2B-4DF5D0D92D1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8-273C-46E5-AA2B-4DF5D0D92D1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Sheet1!$B$96:$B$98</c15:sqref>
                        </c15:formulaRef>
                      </c:ext>
                    </c:extLst>
                    <c:strCache>
                      <c:ptCount val="3"/>
                      <c:pt idx="0">
                        <c:v>Увеличаване броя на практическите упражнения</c:v>
                      </c:pt>
                      <c:pt idx="1">
                        <c:v>Активно обучение и самостоятелна изява на студентите</c:v>
                      </c:pt>
                      <c:pt idx="2">
                        <c:v>Подготовка на студентие за работа в управленска среда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Sheet1!$G$96:$G$98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9-273C-46E5-AA2B-4DF5D0D92D1C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Sheet1!$I$95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273C-46E5-AA2B-4DF5D0D92D1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273C-46E5-AA2B-4DF5D0D92D1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273C-46E5-AA2B-4DF5D0D92D1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Sheet1!$B$96:$B$98</c15:sqref>
                        </c15:formulaRef>
                      </c:ext>
                    </c:extLst>
                    <c:strCache>
                      <c:ptCount val="3"/>
                      <c:pt idx="0">
                        <c:v>Увеличаване броя на практическите упражнения</c:v>
                      </c:pt>
                      <c:pt idx="1">
                        <c:v>Активно обучение и самостоятелна изява на студентите</c:v>
                      </c:pt>
                      <c:pt idx="2">
                        <c:v>Подготовка на студентие за работа в управленска среда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Sheet1!$I$96:$I$98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0-273C-46E5-AA2B-4DF5D0D92D1C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Sheet1!$J$95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2-273C-46E5-AA2B-4DF5D0D92D1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4-273C-46E5-AA2B-4DF5D0D92D1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6-273C-46E5-AA2B-4DF5D0D92D1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Sheet1!$B$96:$B$98</c15:sqref>
                        </c15:formulaRef>
                      </c:ext>
                    </c:extLst>
                    <c:strCache>
                      <c:ptCount val="3"/>
                      <c:pt idx="0">
                        <c:v>Увеличаване броя на практическите упражнения</c:v>
                      </c:pt>
                      <c:pt idx="1">
                        <c:v>Активно обучение и самостоятелна изява на студентите</c:v>
                      </c:pt>
                      <c:pt idx="2">
                        <c:v>Подготовка на студентие за работа в управленска среда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Sheet1!$J$96:$J$98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7-273C-46E5-AA2B-4DF5D0D92D1C}"/>
                  </c:ext>
                </c:extLst>
              </c15:ser>
            </c15:filteredPieSeries>
            <c15:filteredPi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Sheet1!$K$95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9-273C-46E5-AA2B-4DF5D0D92D1C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B-273C-46E5-AA2B-4DF5D0D92D1C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D-273C-46E5-AA2B-4DF5D0D92D1C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Sheet1!$B$96:$B$98</c15:sqref>
                        </c15:formulaRef>
                      </c:ext>
                    </c:extLst>
                    <c:strCache>
                      <c:ptCount val="3"/>
                      <c:pt idx="0">
                        <c:v>Увеличаване броя на практическите упражнения</c:v>
                      </c:pt>
                      <c:pt idx="1">
                        <c:v>Активно обучение и самостоятелна изява на студентите</c:v>
                      </c:pt>
                      <c:pt idx="2">
                        <c:v>Подготовка на студентие за работа в управленска среда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Sheet1!$K$96:$K$98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E-273C-46E5-AA2B-4DF5D0D92D1C}"/>
                  </c:ext>
                </c:extLst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1"/>
          <c:order val="1"/>
          <c:tx>
            <c:strRef>
              <c:f>Sheet1!$D$119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D34-4718-977A-A96B741DB0E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D34-4718-977A-A96B741DB0E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D34-4718-977A-A96B741DB0E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D34-4718-977A-A96B741DB0E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Sheet1!$B$120:$B$123</c:f>
              <c:strCache>
                <c:ptCount val="4"/>
                <c:pt idx="0">
                  <c:v>Отлично</c:v>
                </c:pt>
                <c:pt idx="1">
                  <c:v>Добро</c:v>
                </c:pt>
                <c:pt idx="2">
                  <c:v>Задоволително</c:v>
                </c:pt>
                <c:pt idx="3">
                  <c:v>Незадоволително</c:v>
                </c:pt>
              </c:strCache>
            </c:strRef>
          </c:cat>
          <c:val>
            <c:numRef>
              <c:f>Sheet1!$D$120:$D$123</c:f>
              <c:numCache>
                <c:formatCode>0%</c:formatCode>
                <c:ptCount val="4"/>
                <c:pt idx="0">
                  <c:v>0.71</c:v>
                </c:pt>
                <c:pt idx="1">
                  <c:v>0.23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34-4718-977A-A96B741DB0E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Sheet1!$C$119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A-ED34-4718-977A-A96B741DB0E9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C-ED34-4718-977A-A96B741DB0E9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E-ED34-4718-977A-A96B741DB0E9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0-ED34-4718-977A-A96B741DB0E9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Sheet1!$B$120:$B$123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Sheet1!$C$120:$C$123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ED34-4718-977A-A96B741DB0E9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Sheet1!$E$119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3-ED34-4718-977A-A96B741DB0E9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5-ED34-4718-977A-A96B741DB0E9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ED34-4718-977A-A96B741DB0E9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ED34-4718-977A-A96B741DB0E9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Sheet1!$B$120:$B$123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Sheet1!$E$120:$E$123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A-ED34-4718-977A-A96B741DB0E9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Sheet1!$F$119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C-ED34-4718-977A-A96B741DB0E9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E-ED34-4718-977A-A96B741DB0E9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0-ED34-4718-977A-A96B741DB0E9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ED34-4718-977A-A96B741DB0E9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Sheet1!$B$120:$B$123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Sheet1!$F$120:$F$123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3-ED34-4718-977A-A96B741DB0E9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Sheet1!$G$119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5-ED34-4718-977A-A96B741DB0E9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7-ED34-4718-977A-A96B741DB0E9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9-ED34-4718-977A-A96B741DB0E9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ED34-4718-977A-A96B741DB0E9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Sheet1!$B$120:$B$123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Sheet1!$G$120:$G$123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C-ED34-4718-977A-A96B741DB0E9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Sheet1!$H$119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E-ED34-4718-977A-A96B741DB0E9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0-ED34-4718-977A-A96B741DB0E9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2-ED34-4718-977A-A96B741DB0E9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4-ED34-4718-977A-A96B741DB0E9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Sheet1!$B$120:$B$123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Sheet1!$H$120:$H$123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5-ED34-4718-977A-A96B741DB0E9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Sheet1!$I$119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7-ED34-4718-977A-A96B741DB0E9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9-ED34-4718-977A-A96B741DB0E9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B-ED34-4718-977A-A96B741DB0E9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D-ED34-4718-977A-A96B741DB0E9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Sheet1!$B$120:$B$123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Sheet1!$I$120:$I$123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E-ED34-4718-977A-A96B741DB0E9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Sheet1!$J$119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ED34-4718-977A-A96B741DB0E9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2-ED34-4718-977A-A96B741DB0E9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4-ED34-4718-977A-A96B741DB0E9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6-ED34-4718-977A-A96B741DB0E9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Sheet1!$B$120:$B$123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Sheet1!$J$120:$J$123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7-ED34-4718-977A-A96B741DB0E9}"/>
                  </c:ext>
                </c:extLst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1"/>
          <c:order val="1"/>
          <c:tx>
            <c:strRef>
              <c:f>Sheet1!$D$143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3D7-4873-A35E-AED25470455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3D7-4873-A35E-AED25470455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3D7-4873-A35E-AED25470455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3D7-4873-A35E-AED25470455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Sheet1!$B$144:$B$147</c:f>
              <c:strCache>
                <c:ptCount val="4"/>
                <c:pt idx="0">
                  <c:v>Отлично</c:v>
                </c:pt>
                <c:pt idx="1">
                  <c:v>Добро</c:v>
                </c:pt>
                <c:pt idx="2">
                  <c:v>Задоволително</c:v>
                </c:pt>
                <c:pt idx="3">
                  <c:v>Незадоволително</c:v>
                </c:pt>
              </c:strCache>
            </c:strRef>
          </c:cat>
          <c:val>
            <c:numRef>
              <c:f>Sheet1!$D$144:$D$147</c:f>
              <c:numCache>
                <c:formatCode>0%</c:formatCode>
                <c:ptCount val="4"/>
                <c:pt idx="0">
                  <c:v>0.88</c:v>
                </c:pt>
                <c:pt idx="1">
                  <c:v>0.06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3D7-4873-A35E-AED25470455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Sheet1!$C$143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A-43D7-4873-A35E-AED25470455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C-43D7-4873-A35E-AED25470455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E-43D7-4873-A35E-AED25470455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0-43D7-4873-A35E-AED25470455A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Sheet1!$B$144:$B$147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Sheet1!$C$144:$C$147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43D7-4873-A35E-AED25470455A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Sheet1!$E$143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3-43D7-4873-A35E-AED25470455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5-43D7-4873-A35E-AED25470455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43D7-4873-A35E-AED25470455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43D7-4873-A35E-AED25470455A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Sheet1!$B$144:$B$147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Sheet1!$E$144:$E$147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A-43D7-4873-A35E-AED25470455A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Sheet1!$F$143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C-43D7-4873-A35E-AED25470455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E-43D7-4873-A35E-AED25470455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0-43D7-4873-A35E-AED25470455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43D7-4873-A35E-AED25470455A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Sheet1!$B$144:$B$147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Sheet1!$F$144:$F$147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3-43D7-4873-A35E-AED25470455A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Sheet1!$G$143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5-43D7-4873-A35E-AED25470455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7-43D7-4873-A35E-AED25470455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9-43D7-4873-A35E-AED25470455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43D7-4873-A35E-AED25470455A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Sheet1!$B$144:$B$147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Sheet1!$G$144:$G$147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C-43D7-4873-A35E-AED25470455A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Sheet1!$H$143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E-43D7-4873-A35E-AED25470455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0-43D7-4873-A35E-AED25470455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2-43D7-4873-A35E-AED25470455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4-43D7-4873-A35E-AED25470455A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Sheet1!$B$144:$B$147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Sheet1!$H$144:$H$147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5-43D7-4873-A35E-AED25470455A}"/>
                  </c:ext>
                </c:extLst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Sheet1!$C$167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A-3727-4631-812F-2994AF965A8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C-3727-4631-812F-2994AF965A8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E-3727-4631-812F-2994AF965A8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0-3727-4631-812F-2994AF965A8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Sheet1!$C$168:$C$171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3727-4631-812F-2994AF965A8F}"/>
                  </c:ext>
                </c:extLst>
              </c15:ser>
            </c15:filteredPieSeries>
            <c15:filteredPieSeries>
              <c15:ser>
                <c:idx val="2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3-3727-4631-812F-2994AF965A8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5-3727-4631-812F-2994AF965A8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3727-4631-812F-2994AF965A8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3727-4631-812F-2994AF965A8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Sheet1!$E$168:$E$171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A-3727-4631-812F-2994AF965A8F}"/>
                  </c:ext>
                </c:extLst>
              </c15:ser>
            </c15:filteredPieSeries>
            <c15:filteredPieSeries>
              <c15:ser>
                <c:idx val="3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C-3727-4631-812F-2994AF965A8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E-3727-4631-812F-2994AF965A8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0-3727-4631-812F-2994AF965A8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3727-4631-812F-2994AF965A8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Sheet1!$F$168:$F$171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3-3727-4631-812F-2994AF965A8F}"/>
                  </c:ext>
                </c:extLst>
              </c15:ser>
            </c15:filteredPieSeries>
            <c15:filteredPieSeries>
              <c15:ser>
                <c:idx val="4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5-3727-4631-812F-2994AF965A8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7-3727-4631-812F-2994AF965A8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9-3727-4631-812F-2994AF965A8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3727-4631-812F-2994AF965A8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Sheet1!$G$168:$G$171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C-3727-4631-812F-2994AF965A8F}"/>
                  </c:ext>
                </c:extLst>
              </c15:ser>
            </c15:filteredPieSeries>
            <c15:filteredPieSeries>
              <c15:ser>
                <c:idx val="5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E-3727-4631-812F-2994AF965A8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0-3727-4631-812F-2994AF965A8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2-3727-4631-812F-2994AF965A8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4-3727-4631-812F-2994AF965A8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Sheet1!$H$168:$H$171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5-3727-4631-812F-2994AF965A8F}"/>
                  </c:ext>
                </c:extLst>
              </c15:ser>
            </c15:filteredPieSeries>
            <c15:filteredPieSeries>
              <c15:ser>
                <c:idx val="6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7-3727-4631-812F-2994AF965A8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9-3727-4631-812F-2994AF965A8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B-3727-4631-812F-2994AF965A8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D-3727-4631-812F-2994AF965A8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Sheet1!$I$168:$I$171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E-3727-4631-812F-2994AF965A8F}"/>
                  </c:ext>
                </c:extLst>
              </c15:ser>
            </c15:filteredPieSeries>
            <c15:filteredPieSeries>
              <c15:ser>
                <c:idx val="7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3727-4631-812F-2994AF965A8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2-3727-4631-812F-2994AF965A8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4-3727-4631-812F-2994AF965A8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6-3727-4631-812F-2994AF965A8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Sheet1!$J$168:$J$171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7-3727-4631-812F-2994AF965A8F}"/>
                  </c:ext>
                </c:extLst>
              </c15:ser>
            </c15:filteredPieSeries>
            <c15:filteredPieSeries>
              <c15:ser>
                <c:idx val="8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3727-4631-812F-2994AF965A8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B-3727-4631-812F-2994AF965A8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D-3727-4631-812F-2994AF965A8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F-3727-4631-812F-2994AF965A8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Sheet1!$K$168:$K$171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0-3727-4631-812F-2994AF965A8F}"/>
                  </c:ext>
                </c:extLst>
              </c15:ser>
            </c15:filteredPieSeries>
            <c15:filteredPieSeries>
              <c15:ser>
                <c:idx val="9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3727-4631-812F-2994AF965A8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3727-4631-812F-2994AF965A8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3727-4631-812F-2994AF965A8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8-3727-4631-812F-2994AF965A8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Sheet1!$L$168:$L$171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9-3727-4631-812F-2994AF965A8F}"/>
                  </c:ext>
                </c:extLst>
              </c15:ser>
            </c15:filteredPieSeries>
            <c15:filteredPieSeries>
              <c15:ser>
                <c:idx val="10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B-3727-4631-812F-2994AF965A8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3727-4631-812F-2994AF965A8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3727-4631-812F-2994AF965A8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3727-4631-812F-2994AF965A8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Sheet1!$M$168:$M$171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2-3727-4631-812F-2994AF965A8F}"/>
                  </c:ext>
                </c:extLst>
              </c15:ser>
            </c15:filteredPieSeries>
            <c15:filteredPieSeries>
              <c15:ser>
                <c:idx val="11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Sheet1!$N$167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4-3727-4631-812F-2994AF965A8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6-3727-4631-812F-2994AF965A8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8-3727-4631-812F-2994AF965A8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A-3727-4631-812F-2994AF965A8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Sheet1!$N$168:$N$171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B-3727-4631-812F-2994AF965A8F}"/>
                  </c:ext>
                </c:extLst>
              </c15:ser>
            </c15:filteredPieSeries>
            <c15:filteredPieSeries>
              <c15:ser>
                <c:idx val="12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Sheet1!$O$167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D-3727-4631-812F-2994AF965A8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F-3727-4631-812F-2994AF965A8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1-3727-4631-812F-2994AF965A8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3-3727-4631-812F-2994AF965A8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Sheet1!$O$168:$O$171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4-3727-4631-812F-2994AF965A8F}"/>
                  </c:ext>
                </c:extLst>
              </c15:ser>
            </c15:filteredPieSeries>
            <c15:filteredPieSeries>
              <c15:ser>
                <c:idx val="13"/>
                <c:order val="1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Sheet1!$P$167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6-3727-4631-812F-2994AF965A8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8-3727-4631-812F-2994AF965A8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A-3727-4631-812F-2994AF965A8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C-3727-4631-812F-2994AF965A8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Sheet1!$P$168:$P$171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D-3727-4631-812F-2994AF965A8F}"/>
                  </c:ext>
                </c:extLst>
              </c15:ser>
            </c15:filteredPieSeries>
            <c15:filteredPieSeries>
              <c15:ser>
                <c:idx val="14"/>
                <c:order val="1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Sheet1!$Q$167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F-3727-4631-812F-2994AF965A8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1-3727-4631-812F-2994AF965A8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3-3727-4631-812F-2994AF965A8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5-3727-4631-812F-2994AF965A8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Sheet1!$Q$168:$Q$171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6-3727-4631-812F-2994AF965A8F}"/>
                  </c:ext>
                </c:extLst>
              </c15:ser>
            </c15:filteredPieSeries>
            <c15:filteredPieSeries>
              <c15:ser>
                <c:idx val="15"/>
                <c:order val="1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Sheet1!$R$167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8-3727-4631-812F-2994AF965A8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A-3727-4631-812F-2994AF965A8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C-3727-4631-812F-2994AF965A8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E-3727-4631-812F-2994AF965A8F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Sheet1!$B$168:$B$171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Sheet1!$R$168:$R$171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F-3727-4631-812F-2994AF965A8F}"/>
                  </c:ext>
                </c:extLst>
              </c15:ser>
            </c15:filteredPieSeries>
          </c:ext>
        </c:extLst>
      </c:doughnutChart>
      <c:spPr>
        <a:noFill/>
        <a:ln w="25400"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bg-B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на анкетно проучване на дипломанти от специалност </a:t>
            </a:r>
            <a:br>
              <a:rPr lang="bg-B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„Управление на здравни грижи“</a:t>
            </a:r>
            <a:br>
              <a:rPr lang="bg-B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ОКС – Магистър </a:t>
            </a:r>
            <a:r>
              <a:rPr lang="bg-BG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 друго ОКС</a:t>
            </a:r>
            <a:r>
              <a:rPr lang="bg-B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учебна година 2019/2020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5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Считате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ли, че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обучението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която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МУ- Варна Ви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Ваши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колеги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получили образование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заведение?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3467303"/>
              </p:ext>
            </p:extLst>
          </p:nvPr>
        </p:nvGraphicFramePr>
        <p:xfrm>
          <a:off x="1130531" y="2567353"/>
          <a:ext cx="6298969" cy="3825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3922618"/>
              </p:ext>
            </p:extLst>
          </p:nvPr>
        </p:nvGraphicFramePr>
        <p:xfrm>
          <a:off x="1130531" y="2567352"/>
          <a:ext cx="6298969" cy="3825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0157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Моля,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оценете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шестобалната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подготовка,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която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получихте</a:t>
            </a:r>
            <a:r>
              <a:rPr 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стажа по УЗГ?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0221874"/>
              </p:ext>
            </p:extLst>
          </p:nvPr>
        </p:nvGraphicFramePr>
        <p:xfrm>
          <a:off x="1064029" y="2161309"/>
          <a:ext cx="7317971" cy="3940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230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Моля,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оценете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шестобалната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подготовка,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която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получихтепо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стажа по УЗГ?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7628071"/>
              </p:ext>
            </p:extLst>
          </p:nvPr>
        </p:nvGraphicFramePr>
        <p:xfrm>
          <a:off x="1496291" y="2053243"/>
          <a:ext cx="6885709" cy="3898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368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Моля,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оценете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шестобалната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подготовка,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която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получихтепо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стажа по педагогика?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2153310"/>
              </p:ext>
            </p:extLst>
          </p:nvPr>
        </p:nvGraphicFramePr>
        <p:xfrm>
          <a:off x="1130531" y="2177934"/>
          <a:ext cx="7309658" cy="3815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045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5840" y="216132"/>
            <a:ext cx="8268163" cy="1138843"/>
          </a:xfrm>
        </p:spPr>
        <p:txBody>
          <a:bodyPr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Обучението отговорили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Вашите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очаквания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885513045"/>
              </p:ext>
            </p:extLst>
          </p:nvPr>
        </p:nvGraphicFramePr>
        <p:xfrm>
          <a:off x="2105583" y="2119744"/>
          <a:ext cx="6281958" cy="3027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707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получихте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6924323"/>
              </p:ext>
            </p:extLst>
          </p:nvPr>
        </p:nvGraphicFramePr>
        <p:xfrm>
          <a:off x="1579419" y="2194560"/>
          <a:ext cx="6134792" cy="3104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275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възможностите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за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следдипломно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МУ- Варна Ви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1323070"/>
              </p:ext>
            </p:extLst>
          </p:nvPr>
        </p:nvGraphicFramePr>
        <p:xfrm>
          <a:off x="881149" y="2057399"/>
          <a:ext cx="7880466" cy="3503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704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Посещавахте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 лекции по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следването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7455321"/>
              </p:ext>
            </p:extLst>
          </p:nvPr>
        </p:nvGraphicFramePr>
        <p:xfrm>
          <a:off x="677334" y="2057399"/>
          <a:ext cx="7704666" cy="3503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296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Преподавателите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достатъчно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учебно- технически средства 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онагледяване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1070966"/>
              </p:ext>
            </p:extLst>
          </p:nvPr>
        </p:nvGraphicFramePr>
        <p:xfrm>
          <a:off x="1122218" y="2435628"/>
          <a:ext cx="7259782" cy="3682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711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Според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Вас как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се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подготовка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УЗГ?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8356087"/>
              </p:ext>
            </p:extLst>
          </p:nvPr>
        </p:nvGraphicFramePr>
        <p:xfrm>
          <a:off x="1138844" y="2057400"/>
          <a:ext cx="7243156" cy="3570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376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оценявате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осигуреноста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учебници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0096052"/>
              </p:ext>
            </p:extLst>
          </p:nvPr>
        </p:nvGraphicFramePr>
        <p:xfrm>
          <a:off x="1246910" y="2847108"/>
          <a:ext cx="6758246" cy="3503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457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оценявате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която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получихте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МУ- Варна?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4960733"/>
              </p:ext>
            </p:extLst>
          </p:nvPr>
        </p:nvGraphicFramePr>
        <p:xfrm>
          <a:off x="1596044" y="2277687"/>
          <a:ext cx="6758247" cy="3732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299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</TotalTime>
  <Words>177</Words>
  <Application>Microsoft Office PowerPoint</Application>
  <PresentationFormat>Widescreen</PresentationFormat>
  <Paragraphs>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Trebuchet MS</vt:lpstr>
      <vt:lpstr>Wingdings 3</vt:lpstr>
      <vt:lpstr>Facet</vt:lpstr>
      <vt:lpstr>Анализ на анкетно проучване на дипломанти от специалност  „Управление на здравни грижи“ ОКС – Магистър след друго ОКС за учебна година 2019/2020</vt:lpstr>
      <vt:lpstr>Обучението отговорили на Вашите очаквания?</vt:lpstr>
      <vt:lpstr>Удовлетворени ли сте от знанията, които получихте?</vt:lpstr>
      <vt:lpstr>Познавате ли възможностите  за следдипломно обучение, които МУ- Варна Ви предоставя?</vt:lpstr>
      <vt:lpstr>Посещавахте ли лекции по време на следването си?</vt:lpstr>
      <vt:lpstr>Преподавателите използват ли достатъчно учебно- технически средства за онагледяване на учебния материал?</vt:lpstr>
      <vt:lpstr>Според Вас как може да се подобри практическата подготовка на студентите по УЗГ?</vt:lpstr>
      <vt:lpstr>Как оценявате осигуреноста на библиотеката с учебни материали , учебници и др.?</vt:lpstr>
      <vt:lpstr>Как оценявате подготовката, която получихте в МУ- Варна?</vt:lpstr>
      <vt:lpstr>Считате ли, че обучението и квалификацията, която Ви дава МУ- Варна Ви прави конкурентни на Ваши колеги получили образование в друго учебно заведение?</vt:lpstr>
      <vt:lpstr>Моля, оценете по шестобалната система практическата подготовка, която получихте  по време на стажа по УЗГ?</vt:lpstr>
      <vt:lpstr>Моля, оценете по шестобалната система практическата подготовка, която получихтепо време на стажа по УЗГ?</vt:lpstr>
      <vt:lpstr>Моля, оценете по шестобалната система практическата подготовка, която получихтепо време на стажа по педагогика?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 анкетно проучване на дипломанти от специалност  „Управление на здравни грижи“ за учебна година 2019/2020</dc:title>
  <dc:creator>Виолета Станева</dc:creator>
  <cp:lastModifiedBy>Виолета Станева</cp:lastModifiedBy>
  <cp:revision>20</cp:revision>
  <dcterms:created xsi:type="dcterms:W3CDTF">2020-06-02T08:02:35Z</dcterms:created>
  <dcterms:modified xsi:type="dcterms:W3CDTF">2020-10-29T13:20:19Z</dcterms:modified>
</cp:coreProperties>
</file>