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Лист1!$A$5:$A$8</c:f>
              <c:strCache>
                <c:ptCount val="4"/>
                <c:pt idx="0">
                  <c:v>Да, доволен съм</c:v>
                </c:pt>
                <c:pt idx="1">
                  <c:v>Да, но не напълно</c:v>
                </c:pt>
                <c:pt idx="2">
                  <c:v>Не съм доволен</c:v>
                </c:pt>
                <c:pt idx="3">
                  <c:v> Не мога да преценя</c:v>
                </c:pt>
              </c:strCache>
            </c:strRef>
          </c:cat>
          <c:val>
            <c:numRef>
              <c:f>Лист1!$B$5:$B$8</c:f>
              <c:numCache>
                <c:formatCode>0%</c:formatCode>
                <c:ptCount val="4"/>
                <c:pt idx="0">
                  <c:v>0.68</c:v>
                </c:pt>
                <c:pt idx="1">
                  <c:v>0.27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972144"/>
        <c:axId val="170971752"/>
      </c:barChart>
      <c:catAx>
        <c:axId val="17097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71752"/>
        <c:crosses val="autoZero"/>
        <c:auto val="1"/>
        <c:lblAlgn val="ctr"/>
        <c:lblOffset val="100"/>
        <c:noMultiLvlLbl val="0"/>
      </c:catAx>
      <c:valAx>
        <c:axId val="17097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7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Лист1!$A$24:$A$31</c:f>
              <c:strCache>
                <c:ptCount val="8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Акушерство</c:v>
                </c:pt>
                <c:pt idx="4">
                  <c:v>Гинекология</c:v>
                </c:pt>
                <c:pt idx="5">
                  <c:v>Детски болести</c:v>
                </c:pt>
                <c:pt idx="6">
                  <c:v>Кожни и венерически болести</c:v>
                </c:pt>
                <c:pt idx="7">
                  <c:v>Анестезиология</c:v>
                </c:pt>
              </c:strCache>
            </c:strRef>
          </c:cat>
          <c:val>
            <c:numRef>
              <c:f>Лист1!$B$24:$B$31</c:f>
              <c:numCache>
                <c:formatCode>0%</c:formatCode>
                <c:ptCount val="8"/>
                <c:pt idx="0">
                  <c:v>0.59</c:v>
                </c:pt>
                <c:pt idx="1">
                  <c:v>0.5</c:v>
                </c:pt>
                <c:pt idx="2">
                  <c:v>0.77</c:v>
                </c:pt>
                <c:pt idx="3">
                  <c:v>0.95</c:v>
                </c:pt>
                <c:pt idx="4">
                  <c:v>0.95</c:v>
                </c:pt>
                <c:pt idx="5">
                  <c:v>0.36</c:v>
                </c:pt>
                <c:pt idx="6">
                  <c:v>0.14000000000000001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59232"/>
        <c:axId val="206759624"/>
      </c:barChart>
      <c:catAx>
        <c:axId val="2067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624"/>
        <c:crosses val="autoZero"/>
        <c:auto val="1"/>
        <c:lblAlgn val="ctr"/>
        <c:lblOffset val="100"/>
        <c:noMultiLvlLbl val="0"/>
      </c:catAx>
      <c:valAx>
        <c:axId val="206759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3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Лист1!$B$64:$B$73</c:f>
              <c:numCache>
                <c:formatCode>General</c:formatCode>
                <c:ptCount val="10"/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4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Лист1!$C$64:$C$73</c:f>
              <c:numCache>
                <c:formatCode>General</c:formatCode>
                <c:ptCount val="10"/>
                <c:pt idx="0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7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v>5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Лист1!$D$64:$D$73</c:f>
              <c:numCache>
                <c:formatCode>General</c:formatCode>
                <c:ptCount val="10"/>
                <c:pt idx="0">
                  <c:v>19</c:v>
                </c:pt>
                <c:pt idx="1">
                  <c:v>22</c:v>
                </c:pt>
                <c:pt idx="2">
                  <c:v>22</c:v>
                </c:pt>
                <c:pt idx="3">
                  <c:v>17</c:v>
                </c:pt>
                <c:pt idx="4">
                  <c:v>16</c:v>
                </c:pt>
                <c:pt idx="5">
                  <c:v>16</c:v>
                </c:pt>
                <c:pt idx="6">
                  <c:v>18</c:v>
                </c:pt>
                <c:pt idx="7">
                  <c:v>11</c:v>
                </c:pt>
                <c:pt idx="8">
                  <c:v>16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60408"/>
        <c:axId val="206760800"/>
      </c:barChart>
      <c:catAx>
        <c:axId val="20676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800"/>
        <c:crosses val="autoZero"/>
        <c:auto val="1"/>
        <c:lblAlgn val="ctr"/>
        <c:lblOffset val="100"/>
        <c:noMultiLvlLbl val="0"/>
      </c:catAx>
      <c:valAx>
        <c:axId val="20676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Лист1!$A$85:$A$89</c:f>
              <c:strCache>
                <c:ptCount val="5"/>
                <c:pt idx="0">
                  <c:v>Във висока степен</c:v>
                </c:pt>
                <c:pt idx="1">
                  <c:v>В средна степен</c:v>
                </c:pt>
                <c:pt idx="2">
                  <c:v>В ниска степен</c:v>
                </c:pt>
                <c:pt idx="3">
                  <c:v>Не посещавам редовно лекциите</c:v>
                </c:pt>
                <c:pt idx="4">
                  <c:v>Не мога да преценя</c:v>
                </c:pt>
              </c:strCache>
            </c:strRef>
          </c:cat>
          <c:val>
            <c:numRef>
              <c:f>Лист1!$B$85:$B$89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61976"/>
        <c:axId val="206761584"/>
      </c:barChart>
      <c:valAx>
        <c:axId val="20676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1976"/>
        <c:crosses val="autoZero"/>
        <c:crossBetween val="between"/>
      </c:valAx>
      <c:catAx>
        <c:axId val="20676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Лист1!$A$106:$A$111</c:f>
              <c:strCache>
                <c:ptCount val="6"/>
                <c:pt idx="0">
                  <c:v>Нищо не затрудняваше учебния процес</c:v>
                </c:pt>
                <c:pt idx="1">
                  <c:v>Нередовните ми посещения на занятия</c:v>
                </c:pt>
                <c:pt idx="2">
                  <c:v>Недостатъчните учебници и литература</c:v>
                </c:pt>
                <c:pt idx="3">
                  <c:v>Лекционната зала, в която трябваше да се провеждат занятията</c:v>
                </c:pt>
                <c:pt idx="4">
                  <c:v>Прекомерната аудиторна заетост</c:v>
                </c:pt>
                <c:pt idx="5">
                  <c:v>Друго-разговаряне по време на часовете</c:v>
                </c:pt>
              </c:strCache>
            </c:strRef>
          </c:cat>
          <c:val>
            <c:numRef>
              <c:f>Лист1!$B$106:$B$111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28480"/>
        <c:axId val="276928872"/>
      </c:barChart>
      <c:catAx>
        <c:axId val="27692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8872"/>
        <c:crosses val="autoZero"/>
        <c:auto val="1"/>
        <c:lblAlgn val="ctr"/>
        <c:lblOffset val="100"/>
        <c:noMultiLvlLbl val="0"/>
      </c:catAx>
      <c:valAx>
        <c:axId val="27692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Лист1!$A$128:$A$132</c:f>
              <c:strCache>
                <c:ptCount val="5"/>
                <c:pt idx="0">
                  <c:v>Въвеждане на повече технически средства за обучение</c:v>
                </c:pt>
                <c:pt idx="1">
                  <c:v>Обогатяване на литературата за изпитите</c:v>
                </c:pt>
                <c:pt idx="2">
                  <c:v>Осигуряване на по-добри лекционни зали за учене</c:v>
                </c:pt>
                <c:pt idx="3">
                  <c:v>Повече практически упражнения</c:v>
                </c:pt>
                <c:pt idx="4">
                  <c:v>Друго- пълен лекционен материал в blackboard</c:v>
                </c:pt>
              </c:strCache>
            </c:strRef>
          </c:cat>
          <c:val>
            <c:numRef>
              <c:f>Лист1!$B$128:$B$132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29656"/>
        <c:axId val="276930048"/>
      </c:barChart>
      <c:catAx>
        <c:axId val="27692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0048"/>
        <c:crosses val="autoZero"/>
        <c:auto val="1"/>
        <c:lblAlgn val="ctr"/>
        <c:lblOffset val="100"/>
        <c:noMultiLvlLbl val="0"/>
      </c:catAx>
      <c:valAx>
        <c:axId val="27693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Лист1!$A$148:$A$151</c:f>
              <c:strCache>
                <c:ptCount val="4"/>
                <c:pt idx="0">
                  <c:v>Да, от всички преподаватели</c:v>
                </c:pt>
                <c:pt idx="1">
                  <c:v>Да, но не от всички преподаватели</c:v>
                </c:pt>
                <c:pt idx="2">
                  <c:v>Не се спазва от повечето преподаватели</c:v>
                </c:pt>
                <c:pt idx="3">
                  <c:v>Изобщо не се спазва</c:v>
                </c:pt>
              </c:strCache>
            </c:strRef>
          </c:cat>
          <c:val>
            <c:numRef>
              <c:f>Лист1!$B$148:$B$151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30832"/>
        <c:axId val="276931224"/>
      </c:barChart>
      <c:catAx>
        <c:axId val="2769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1224"/>
        <c:crosses val="autoZero"/>
        <c:auto val="1"/>
        <c:lblAlgn val="ctr"/>
        <c:lblOffset val="100"/>
        <c:noMultiLvlLbl val="0"/>
      </c:catAx>
      <c:valAx>
        <c:axId val="27693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Лист1!$A$167:$A$171</c:f>
              <c:strCache>
                <c:ptCount val="5"/>
                <c:pt idx="0">
                  <c:v>Редовно</c:v>
                </c:pt>
                <c:pt idx="1">
                  <c:v>Сравнително редовно</c:v>
                </c:pt>
                <c:pt idx="2">
                  <c:v>Нередовно</c:v>
                </c:pt>
                <c:pt idx="3">
                  <c:v>Много рядко</c:v>
                </c:pt>
                <c:pt idx="4">
                  <c:v>Нямам време да посещавам</c:v>
                </c:pt>
              </c:strCache>
            </c:strRef>
          </c:cat>
          <c:val>
            <c:numRef>
              <c:f>Лист1!$B$167:$B$171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179008"/>
        <c:axId val="207179392"/>
      </c:barChart>
      <c:catAx>
        <c:axId val="20717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9392"/>
        <c:crosses val="autoZero"/>
        <c:auto val="1"/>
        <c:lblAlgn val="ctr"/>
        <c:lblOffset val="100"/>
        <c:noMultiLvlLbl val="0"/>
      </c:catAx>
      <c:valAx>
        <c:axId val="20717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8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5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4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39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8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3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4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5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805CC-DA03-407E-9095-4BF093F1E9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182"/>
            <a:ext cx="9144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29" y="154901"/>
            <a:ext cx="11941791" cy="6587093"/>
          </a:xfrm>
        </p:spPr>
        <p:txBody>
          <a:bodyPr/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проучване на мнението на 22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сп. „Акушерка“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ТРЕТА, семестър ПЕТИ, учебна година 2017 / 2018 година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696036"/>
            <a:ext cx="10617958" cy="1589963"/>
          </a:xfrm>
        </p:spPr>
        <p:txBody>
          <a:bodyPr>
            <a:normAutofit fontScale="90000"/>
          </a:bodyPr>
          <a:lstStyle/>
          <a:p>
            <a:pPr algn="just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1.Удовлетворяват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изучавахте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семестър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59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8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10185"/>
            <a:ext cx="9941255" cy="95534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оставиха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най-много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(повече от един отговор)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4562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01003"/>
            <a:ext cx="9601196" cy="1084996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семестър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петобалната система)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51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982132"/>
            <a:ext cx="10399594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112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8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Имаше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затрудняваше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7029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1481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75" y="900752"/>
            <a:ext cx="10686197" cy="1656711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обявения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разпис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часовете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тяхната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25606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3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Занятията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посещавал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0757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3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121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PowerPoint Presentation</vt:lpstr>
      <vt:lpstr>  1.Удовлетворяват ли Ви учебните дисциплини, които изучавахте през този семестър. </vt:lpstr>
      <vt:lpstr>2. Кои от учебните дисциплини оставиха най-много знания у Вас? (повече от един отговор) </vt:lpstr>
      <vt:lpstr>3.  Моля, дайте оценка за преподаваните дисциплини, изучавани от Вас през този семестър (по петобалната система) </vt:lpstr>
      <vt:lpstr>4. В каква степен разбирате материала по време на лекция? </vt:lpstr>
      <vt:lpstr>5. Имаше ли нещо, което затрудняваше учебния процес?  </vt:lpstr>
      <vt:lpstr>6. Какво предлагате за подобряване на учебния процес? </vt:lpstr>
      <vt:lpstr>7. Спазва ли се официално обявения разпис на часовете и тяхната продължителност от преподавателите? </vt:lpstr>
      <vt:lpstr>8. Занятията съм посещавал/а: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6</cp:revision>
  <dcterms:created xsi:type="dcterms:W3CDTF">2018-12-05T12:19:01Z</dcterms:created>
  <dcterms:modified xsi:type="dcterms:W3CDTF">2018-12-05T12:44:59Z</dcterms:modified>
</cp:coreProperties>
</file>