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Лист1!$A$24:$A$33</c:f>
              <c:strCache>
                <c:ptCount val="10"/>
                <c:pt idx="0">
                  <c:v>СГ псих.болни</c:v>
                </c:pt>
                <c:pt idx="1">
                  <c:v>СГ онко болни</c:v>
                </c:pt>
                <c:pt idx="2">
                  <c:v>СГ родилка и новор.</c:v>
                </c:pt>
                <c:pt idx="3">
                  <c:v>СГ сомат.болни</c:v>
                </c:pt>
                <c:pt idx="4">
                  <c:v>СГ унг и очни</c:v>
                </c:pt>
                <c:pt idx="5">
                  <c:v>Палеотивни сестр.грижи</c:v>
                </c:pt>
                <c:pt idx="6">
                  <c:v>Вътрешни болести</c:v>
                </c:pt>
                <c:pt idx="7">
                  <c:v>Психиатрия</c:v>
                </c:pt>
                <c:pt idx="8">
                  <c:v>Очни болести</c:v>
                </c:pt>
                <c:pt idx="9">
                  <c:v>Педиатрия</c:v>
                </c:pt>
              </c:strCache>
            </c:strRef>
          </c:cat>
          <c:val>
            <c:numRef>
              <c:f>Лист1!$B$24:$B$33</c:f>
              <c:numCache>
                <c:formatCode>0%</c:formatCode>
                <c:ptCount val="10"/>
                <c:pt idx="0">
                  <c:v>0.7</c:v>
                </c:pt>
                <c:pt idx="1">
                  <c:v>0.9</c:v>
                </c:pt>
                <c:pt idx="2">
                  <c:v>0.7</c:v>
                </c:pt>
                <c:pt idx="3">
                  <c:v>0.6</c:v>
                </c:pt>
                <c:pt idx="4">
                  <c:v>0.3</c:v>
                </c:pt>
                <c:pt idx="5">
                  <c:v>0.95</c:v>
                </c:pt>
                <c:pt idx="6">
                  <c:v>0.6</c:v>
                </c:pt>
                <c:pt idx="7">
                  <c:v>0.7</c:v>
                </c:pt>
                <c:pt idx="8">
                  <c:v>0.6</c:v>
                </c:pt>
                <c:pt idx="9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98671520"/>
        <c:axId val="275565256"/>
      </c:barChart>
      <c:catAx>
        <c:axId val="198671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565256"/>
        <c:crosses val="autoZero"/>
        <c:auto val="1"/>
        <c:lblAlgn val="ctr"/>
        <c:lblOffset val="100"/>
        <c:noMultiLvlLbl val="0"/>
      </c:catAx>
      <c:valAx>
        <c:axId val="275565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671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v>4</c:v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Лист1!$A$64:$A$69</c:f>
              <c:strCache>
                <c:ptCount val="6"/>
                <c:pt idx="0">
                  <c:v>СГ при болни със соматични заболявания</c:v>
                </c:pt>
                <c:pt idx="1">
                  <c:v>СГ при болни с онкологични заболявания</c:v>
                </c:pt>
                <c:pt idx="2">
                  <c:v>СГ при очни и ушно-носно и гърлени заболявания</c:v>
                </c:pt>
                <c:pt idx="3">
                  <c:v>СГ при родилка и новородено</c:v>
                </c:pt>
                <c:pt idx="4">
                  <c:v>Палиативни сестрински грижи </c:v>
                </c:pt>
                <c:pt idx="5">
                  <c:v>СГ при психично болни</c:v>
                </c:pt>
              </c:strCache>
            </c:strRef>
          </c:cat>
          <c:val>
            <c:numRef>
              <c:f>Лист1!$B$64:$B$69</c:f>
              <c:numCache>
                <c:formatCode>General</c:formatCode>
                <c:ptCount val="6"/>
                <c:pt idx="0">
                  <c:v>5</c:v>
                </c:pt>
                <c:pt idx="1">
                  <c:v>1</c:v>
                </c:pt>
                <c:pt idx="2">
                  <c:v>4</c:v>
                </c:pt>
                <c:pt idx="3">
                  <c:v>3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v>5</c:v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Лист1!$A$64:$A$69</c:f>
              <c:strCache>
                <c:ptCount val="6"/>
                <c:pt idx="0">
                  <c:v>СГ при болни със соматични заболявания</c:v>
                </c:pt>
                <c:pt idx="1">
                  <c:v>СГ при болни с онкологични заболявания</c:v>
                </c:pt>
                <c:pt idx="2">
                  <c:v>СГ при очни и ушно-носно и гърлени заболявания</c:v>
                </c:pt>
                <c:pt idx="3">
                  <c:v>СГ при родилка и новородено</c:v>
                </c:pt>
                <c:pt idx="4">
                  <c:v>Палиативни сестрински грижи </c:v>
                </c:pt>
                <c:pt idx="5">
                  <c:v>СГ при психично болни</c:v>
                </c:pt>
              </c:strCache>
            </c:strRef>
          </c:cat>
          <c:val>
            <c:numRef>
              <c:f>Лист1!$C$64:$C$69</c:f>
              <c:numCache>
                <c:formatCode>General</c:formatCode>
                <c:ptCount val="6"/>
                <c:pt idx="0">
                  <c:v>15</c:v>
                </c:pt>
                <c:pt idx="1">
                  <c:v>19</c:v>
                </c:pt>
                <c:pt idx="2">
                  <c:v>16</c:v>
                </c:pt>
                <c:pt idx="3">
                  <c:v>17</c:v>
                </c:pt>
                <c:pt idx="4">
                  <c:v>20</c:v>
                </c:pt>
                <c:pt idx="5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4758680"/>
        <c:axId val="275565648"/>
      </c:barChart>
      <c:catAx>
        <c:axId val="274758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5565648"/>
        <c:crosses val="autoZero"/>
        <c:auto val="1"/>
        <c:lblAlgn val="ctr"/>
        <c:lblOffset val="100"/>
        <c:noMultiLvlLbl val="0"/>
      </c:catAx>
      <c:valAx>
        <c:axId val="2755656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4758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Лист1!$A$85:$A$89</c:f>
              <c:strCache>
                <c:ptCount val="5"/>
                <c:pt idx="0">
                  <c:v>Във висока степен</c:v>
                </c:pt>
                <c:pt idx="1">
                  <c:v>В средна степен</c:v>
                </c:pt>
                <c:pt idx="2">
                  <c:v>В ниска степен</c:v>
                </c:pt>
                <c:pt idx="3">
                  <c:v>Не посещавам редовно лекциите</c:v>
                </c:pt>
                <c:pt idx="4">
                  <c:v>Не мога да преценя</c:v>
                </c:pt>
              </c:strCache>
            </c:strRef>
          </c:cat>
          <c:val>
            <c:numRef>
              <c:f>Лист1!$B$85:$B$89</c:f>
              <c:numCache>
                <c:formatCode>General</c:formatCode>
                <c:ptCount val="5"/>
                <c:pt idx="0">
                  <c:v>13</c:v>
                </c:pt>
                <c:pt idx="1">
                  <c:v>6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3396304"/>
        <c:axId val="271787672"/>
      </c:barChart>
      <c:valAx>
        <c:axId val="271787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3396304"/>
        <c:crosses val="autoZero"/>
        <c:crossBetween val="between"/>
      </c:valAx>
      <c:catAx>
        <c:axId val="29339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17876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Лист1!$A$106:$A$111</c:f>
              <c:strCache>
                <c:ptCount val="6"/>
                <c:pt idx="0">
                  <c:v>Нищо не затрудняваше учебния процес</c:v>
                </c:pt>
                <c:pt idx="1">
                  <c:v>Нередовните ми посещения на занятия</c:v>
                </c:pt>
                <c:pt idx="2">
                  <c:v>Недостатъчните учебници и литература</c:v>
                </c:pt>
                <c:pt idx="3">
                  <c:v>Лекционната зала, в която трябваше да се провеждат занятията</c:v>
                </c:pt>
                <c:pt idx="4">
                  <c:v>Прекомерната аудиторна заетост</c:v>
                </c:pt>
                <c:pt idx="5">
                  <c:v>Друго (Моля, посочете го)……………</c:v>
                </c:pt>
              </c:strCache>
            </c:strRef>
          </c:cat>
          <c:val>
            <c:numRef>
              <c:f>Лист1!$B$106:$B$111</c:f>
              <c:numCache>
                <c:formatCode>General</c:formatCode>
                <c:ptCount val="6"/>
                <c:pt idx="0">
                  <c:v>18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7118016"/>
        <c:axId val="277118408"/>
      </c:barChart>
      <c:catAx>
        <c:axId val="277118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118408"/>
        <c:crosses val="autoZero"/>
        <c:auto val="1"/>
        <c:lblAlgn val="ctr"/>
        <c:lblOffset val="100"/>
        <c:noMultiLvlLbl val="0"/>
      </c:catAx>
      <c:valAx>
        <c:axId val="277118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711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Лист1!$A$128:$A$132</c:f>
              <c:strCache>
                <c:ptCount val="5"/>
                <c:pt idx="0">
                  <c:v>Въвеждане на повече технически средства за обучение</c:v>
                </c:pt>
                <c:pt idx="1">
                  <c:v>Обогатяване на литературата за изпитите</c:v>
                </c:pt>
                <c:pt idx="2">
                  <c:v>Осигуряване на по-добри лекционни зали за учене</c:v>
                </c:pt>
                <c:pt idx="3">
                  <c:v>Повече практически упражнения</c:v>
                </c:pt>
                <c:pt idx="4">
                  <c:v>Друго (Моля, посочете го)……………</c:v>
                </c:pt>
              </c:strCache>
            </c:strRef>
          </c:cat>
          <c:val>
            <c:numRef>
              <c:f>Лист1!$B$128:$B$132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6263488"/>
        <c:axId val="276263880"/>
      </c:barChart>
      <c:catAx>
        <c:axId val="276263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263880"/>
        <c:crosses val="autoZero"/>
        <c:auto val="1"/>
        <c:lblAlgn val="ctr"/>
        <c:lblOffset val="100"/>
        <c:noMultiLvlLbl val="0"/>
      </c:catAx>
      <c:valAx>
        <c:axId val="276263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263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Лист1!$A$148:$A$151</c:f>
              <c:strCache>
                <c:ptCount val="4"/>
                <c:pt idx="0">
                  <c:v>Да, от всички преподаватели</c:v>
                </c:pt>
                <c:pt idx="1">
                  <c:v>Да, но не от всички преподаватели</c:v>
                </c:pt>
                <c:pt idx="2">
                  <c:v>Не се спазва от повечето преподаватели</c:v>
                </c:pt>
                <c:pt idx="3">
                  <c:v>Изобщо не се спазва</c:v>
                </c:pt>
              </c:strCache>
            </c:strRef>
          </c:cat>
          <c:val>
            <c:numRef>
              <c:f>Лист1!$B$148:$B$151</c:f>
              <c:numCache>
                <c:formatCode>General</c:formatCode>
                <c:ptCount val="4"/>
                <c:pt idx="0">
                  <c:v>19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6665912"/>
        <c:axId val="276666304"/>
      </c:barChart>
      <c:catAx>
        <c:axId val="276665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666304"/>
        <c:crosses val="autoZero"/>
        <c:auto val="1"/>
        <c:lblAlgn val="ctr"/>
        <c:lblOffset val="100"/>
        <c:noMultiLvlLbl val="0"/>
      </c:catAx>
      <c:valAx>
        <c:axId val="276666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666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Лист1!$A$167:$A$171</c:f>
              <c:strCache>
                <c:ptCount val="5"/>
                <c:pt idx="0">
                  <c:v>Редовно</c:v>
                </c:pt>
                <c:pt idx="1">
                  <c:v>Сравнително редовно</c:v>
                </c:pt>
                <c:pt idx="2">
                  <c:v>Нередовно</c:v>
                </c:pt>
                <c:pt idx="3">
                  <c:v>Много рядко</c:v>
                </c:pt>
                <c:pt idx="4">
                  <c:v>Нямам време да посещавам</c:v>
                </c:pt>
              </c:strCache>
            </c:strRef>
          </c:cat>
          <c:val>
            <c:numRef>
              <c:f>Лист1!$B$167:$B$171</c:f>
              <c:numCache>
                <c:formatCode>General</c:formatCode>
                <c:ptCount val="5"/>
                <c:pt idx="0">
                  <c:v>11</c:v>
                </c:pt>
                <c:pt idx="1">
                  <c:v>8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4002760"/>
        <c:axId val="294003152"/>
      </c:barChart>
      <c:catAx>
        <c:axId val="294002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003152"/>
        <c:crosses val="autoZero"/>
        <c:auto val="1"/>
        <c:lblAlgn val="ctr"/>
        <c:lblOffset val="100"/>
        <c:noMultiLvlLbl val="0"/>
      </c:catAx>
      <c:valAx>
        <c:axId val="294003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002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9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4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7348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41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4489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32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19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0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7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01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7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6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5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2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0C23B-EEC5-426A-BEFC-C1F17704B1FD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B39349-21EE-4EF5-A449-71218402B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9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0125"/>
            <a:ext cx="10515600" cy="5063320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АНКЕТНА </a:t>
            </a:r>
            <a:r>
              <a:rPr lang="bg-BG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проучване на мнението на 20 студентите от сп. „Медицинска сестра“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 ТРЕТИ, семестър ПЕТИ, учебна година 2017 / 2018 година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27593"/>
            <a:ext cx="10515600" cy="349369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6519"/>
            <a:ext cx="8596668" cy="14102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14149"/>
            <a:ext cx="8596668" cy="5427213"/>
          </a:xfrm>
        </p:spPr>
        <p:txBody>
          <a:bodyPr/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bg-BG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Какво в лекциите и/или преподаването има нужда от промяна или подобрение? (свободен отговор)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1.Всеки преподавател да си качва лекциите в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Blackboard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.(4)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bg-BG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Какво в организацията на учебния процес има нужда от промяна и/или подобрение? (свободен отговор</a:t>
            </a:r>
            <a:r>
              <a:rPr lang="bg-BG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bg-BG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Какво бихте предложили, за да се превърне този курс в по-добро обучение за Вас? (свободен отговор</a:t>
            </a:r>
            <a:r>
              <a:rPr lang="bg-BG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1.Да се сформира състав във филиала за народни танци.(5)</a:t>
            </a:r>
            <a:endParaRPr lang="en-US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4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741"/>
            <a:ext cx="10515600" cy="1484948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1. </a:t>
            </a:r>
            <a:r>
              <a:rPr lang="bg-BG" b="1" i="1" dirty="0" smtClean="0"/>
              <a:t>Удовлетворяват </a:t>
            </a:r>
            <a:r>
              <a:rPr lang="bg-BG" b="1" i="1" dirty="0"/>
              <a:t>ли Ви учебните дисциплини, които изучавахте през този семестър.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85" y="1690690"/>
            <a:ext cx="11313994" cy="49148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960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i="1" dirty="0"/>
              <a:t>2. Кои от учебните дисциплини оставиха най-много знания у Вас? </a:t>
            </a:r>
            <a:r>
              <a:rPr lang="en-US" b="1" i="1" dirty="0"/>
              <a:t>?</a:t>
            </a:r>
            <a:r>
              <a:rPr lang="bg-BG" b="1" i="1" dirty="0"/>
              <a:t>(повече от един отговор)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489289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353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137" y="136478"/>
            <a:ext cx="8891865" cy="1793922"/>
          </a:xfrm>
        </p:spPr>
        <p:txBody>
          <a:bodyPr>
            <a:normAutofit fontScale="90000"/>
          </a:bodyPr>
          <a:lstStyle/>
          <a:p>
            <a:r>
              <a:rPr lang="bg-BG" b="1" i="1" dirty="0"/>
              <a:t>3.  Моля, дайте оценка </a:t>
            </a:r>
            <a:r>
              <a:rPr lang="bg-BG" b="1" i="1" dirty="0" smtClean="0"/>
              <a:t>за</a:t>
            </a:r>
            <a:r>
              <a:rPr lang="en-US" b="1" i="1" dirty="0" smtClean="0"/>
              <a:t> </a:t>
            </a:r>
            <a:r>
              <a:rPr lang="bg-BG" b="1" i="1" dirty="0" smtClean="0"/>
              <a:t>преподаваните </a:t>
            </a:r>
            <a:r>
              <a:rPr lang="bg-BG" b="1" i="1" dirty="0"/>
              <a:t>дисциплини, изучавани от Вас през този семестър (по петобалната система)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629802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035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4</a:t>
            </a:r>
            <a:r>
              <a:rPr lang="bg-BG" b="1" i="1" dirty="0" smtClean="0"/>
              <a:t>. </a:t>
            </a:r>
            <a:r>
              <a:rPr lang="bg-BG" b="1" i="1" dirty="0"/>
              <a:t>В каква степен разбирате материала по време на лекция?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10319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91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5</a:t>
            </a:r>
            <a:r>
              <a:rPr lang="bg-BG" b="1" i="1" dirty="0" smtClean="0"/>
              <a:t>. </a:t>
            </a:r>
            <a:r>
              <a:rPr lang="bg-BG" b="1" i="1" dirty="0"/>
              <a:t>Имаше ли нещо, което затрудняваше учебния процес?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63894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100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6</a:t>
            </a:r>
            <a:r>
              <a:rPr lang="bg-BG" b="1" i="1" dirty="0" smtClean="0"/>
              <a:t>. </a:t>
            </a:r>
            <a:r>
              <a:rPr lang="bg-BG" b="1" i="1" dirty="0"/>
              <a:t>Какво предлагате за подобряване на учебния процес?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09702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946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7</a:t>
            </a:r>
            <a:r>
              <a:rPr lang="bg-BG" b="1" i="1" dirty="0" smtClean="0"/>
              <a:t>. </a:t>
            </a:r>
            <a:r>
              <a:rPr lang="bg-BG" b="1" i="1" dirty="0"/>
              <a:t>Спазва ли се официално обявения разпис на часовете и тяхната продължителност от преподавателите?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514256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1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8</a:t>
            </a:r>
            <a:r>
              <a:rPr lang="bg-BG" b="1" i="1" dirty="0" smtClean="0"/>
              <a:t>. </a:t>
            </a:r>
            <a:r>
              <a:rPr lang="bg-BG" b="1" i="1" dirty="0"/>
              <a:t>Занятията съм посещавал/а: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88280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520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</TotalTime>
  <Words>127</Words>
  <Application>Microsoft Office PowerPoint</Application>
  <PresentationFormat>Widescreen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 3</vt:lpstr>
      <vt:lpstr>Facet</vt:lpstr>
      <vt:lpstr>  АНКЕТНА КАРТА за проучване на мнението на 20 студентите от сп. „Медицинска сестра“  курс ТРЕТИ, семестър ПЕТИ, учебна година 2017 / 2018 година </vt:lpstr>
      <vt:lpstr>1. Удовлетворяват ли Ви учебните дисциплини, които изучавахте през този семестър. </vt:lpstr>
      <vt:lpstr>2. Кои от учебните дисциплини оставиха най-много знания у Вас? ?(повече от един отговор) </vt:lpstr>
      <vt:lpstr>3.  Моля, дайте оценка за преподаваните дисциплини, изучавани от Вас през този семестър (по петобалната система) </vt:lpstr>
      <vt:lpstr>4. В каква степен разбирате материала по време на лекция? </vt:lpstr>
      <vt:lpstr>5. Имаше ли нещо, което затрудняваше учебния процес?  </vt:lpstr>
      <vt:lpstr>6. Какво предлагате за подобряване на учебния процес? </vt:lpstr>
      <vt:lpstr>7. Спазва ли се официално обявения разпис на часовете и тяхната продължителност от преподавателите? </vt:lpstr>
      <vt:lpstr>8. Занятията съм посещавал/а: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АНКЕТНА КАРТА за проучване на мнението на 20 студентите от сп. „Медицинска сестра“  курс ТРЕТИ, семестър ПЕТИ, учебна година 2017 / 2018 година </dc:title>
  <dc:creator>FUJITSU</dc:creator>
  <cp:lastModifiedBy>FUJITSU</cp:lastModifiedBy>
  <cp:revision>6</cp:revision>
  <dcterms:created xsi:type="dcterms:W3CDTF">2018-12-05T12:30:44Z</dcterms:created>
  <dcterms:modified xsi:type="dcterms:W3CDTF">2018-12-05T12:42:38Z</dcterms:modified>
</cp:coreProperties>
</file>