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7" r:id="rId4"/>
    <p:sldId id="259" r:id="rId5"/>
    <p:sldId id="260" r:id="rId6"/>
    <p:sldId id="278" r:id="rId7"/>
    <p:sldId id="285" r:id="rId8"/>
    <p:sldId id="286" r:id="rId9"/>
    <p:sldId id="287" r:id="rId10"/>
    <p:sldId id="281" r:id="rId11"/>
    <p:sldId id="269" r:id="rId12"/>
    <p:sldId id="284" r:id="rId13"/>
    <p:sldId id="283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83" d="100"/>
          <a:sy n="83" d="100"/>
        </p:scale>
        <p:origin x="143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 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Отчасти</c:v>
                </c:pt>
                <c:pt idx="3">
                  <c:v>По-скоро не</c:v>
                </c:pt>
                <c:pt idx="4">
                  <c:v>Категорично не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0.74</c:v>
                </c:pt>
                <c:pt idx="1">
                  <c:v>0.19</c:v>
                </c:pt>
                <c:pt idx="2">
                  <c:v>0.04</c:v>
                </c:pt>
                <c:pt idx="3">
                  <c:v>0.03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98-43A4-9219-14983E56BF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Отчасти</c:v>
                </c:pt>
                <c:pt idx="3">
                  <c:v>По-скоро не</c:v>
                </c:pt>
                <c:pt idx="4">
                  <c:v>Категорично не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0.77</c:v>
                </c:pt>
                <c:pt idx="1">
                  <c:v>0.17</c:v>
                </c:pt>
                <c:pt idx="2">
                  <c:v>0.05</c:v>
                </c:pt>
                <c:pt idx="3">
                  <c:v>0.01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98-43A4-9219-14983E56B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635304"/>
        <c:axId val="1"/>
      </c:barChart>
      <c:catAx>
        <c:axId val="18863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35304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0.81</c:v>
                </c:pt>
                <c:pt idx="1">
                  <c:v>0.13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C0-4F94-B290-6D92C072F3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0.84</c:v>
                </c:pt>
                <c:pt idx="1">
                  <c:v>0.09</c:v>
                </c:pt>
                <c:pt idx="2">
                  <c:v>0.01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C0-4F94-B290-6D92C072F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663696"/>
        <c:axId val="443225792"/>
      </c:barChart>
      <c:catAx>
        <c:axId val="44366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25792"/>
        <c:crosses val="autoZero"/>
        <c:auto val="1"/>
        <c:lblAlgn val="ctr"/>
        <c:lblOffset val="100"/>
        <c:noMultiLvlLbl val="0"/>
      </c:catAx>
      <c:valAx>
        <c:axId val="44322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66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0.72</c:v>
                </c:pt>
                <c:pt idx="1">
                  <c:v>0.17</c:v>
                </c:pt>
                <c:pt idx="2">
                  <c:v>0.08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0-4C25-B3EF-A87C55BB02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0.75</c:v>
                </c:pt>
                <c:pt idx="1">
                  <c:v>0.19</c:v>
                </c:pt>
                <c:pt idx="2">
                  <c:v>0.04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0-4C25-B3EF-A87C55BB0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267160"/>
        <c:axId val="1"/>
      </c:barChart>
      <c:catAx>
        <c:axId val="19026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267160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0.16</c:v>
                </c:pt>
                <c:pt idx="2">
                  <c:v>0.1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1-421F-BEC4-F4DFED9F79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0.71</c:v>
                </c:pt>
                <c:pt idx="1">
                  <c:v>0.18</c:v>
                </c:pt>
                <c:pt idx="2">
                  <c:v>0.09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21-421F-BEC4-F4DFED9F79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721-421F-BEC4-F4DFED9F7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602224"/>
        <c:axId val="1"/>
      </c:barChart>
      <c:catAx>
        <c:axId val="19060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02224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2-4D62-8272-900C0B9256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2-4D62-8272-900C0B925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195240"/>
        <c:axId val="1"/>
      </c:barChart>
      <c:catAx>
        <c:axId val="18919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95240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Отчасти</c:v>
                </c:pt>
                <c:pt idx="3">
                  <c:v>По-скоро не</c:v>
                </c:pt>
                <c:pt idx="4">
                  <c:v>Категорично не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0.21</c:v>
                </c:pt>
                <c:pt idx="2">
                  <c:v>0.17</c:v>
                </c:pt>
                <c:pt idx="3">
                  <c:v>0.04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4C-4D93-988C-F9E599D00F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Отчасти</c:v>
                </c:pt>
                <c:pt idx="3">
                  <c:v>По-скоро не</c:v>
                </c:pt>
                <c:pt idx="4">
                  <c:v>Категорично не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0.62</c:v>
                </c:pt>
                <c:pt idx="1">
                  <c:v>0.22</c:v>
                </c:pt>
                <c:pt idx="2">
                  <c:v>0.12</c:v>
                </c:pt>
                <c:pt idx="3">
                  <c:v>0.02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4C-4D93-988C-F9E599D00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359288"/>
        <c:axId val="1"/>
      </c:barChart>
      <c:catAx>
        <c:axId val="18535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9288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Редовно</c:v>
                </c:pt>
                <c:pt idx="1">
                  <c:v>Понякога</c:v>
                </c:pt>
                <c:pt idx="2">
                  <c:v>Не посещавам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96-40C7-97FE-D5F54368F7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Редовно</c:v>
                </c:pt>
                <c:pt idx="1">
                  <c:v>Понякога</c:v>
                </c:pt>
                <c:pt idx="2">
                  <c:v>Не посещавам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0.89</c:v>
                </c:pt>
                <c:pt idx="1">
                  <c:v>0.06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96-40C7-97FE-D5F54368F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663696"/>
        <c:axId val="443225792"/>
      </c:barChart>
      <c:catAx>
        <c:axId val="44366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25792"/>
        <c:crosses val="autoZero"/>
        <c:auto val="1"/>
        <c:lblAlgn val="ctr"/>
        <c:lblOffset val="100"/>
        <c:noMultiLvlLbl val="0"/>
      </c:catAx>
      <c:valAx>
        <c:axId val="44322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66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0.81</c:v>
                </c:pt>
                <c:pt idx="1">
                  <c:v>0.09</c:v>
                </c:pt>
                <c:pt idx="2">
                  <c:v>0.03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72-4238-BD53-15CEE5D119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0.83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72-4238-BD53-15CEE5D11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663696"/>
        <c:axId val="443225792"/>
      </c:barChart>
      <c:catAx>
        <c:axId val="44366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25792"/>
        <c:crosses val="autoZero"/>
        <c:auto val="1"/>
        <c:lblAlgn val="ctr"/>
        <c:lblOffset val="100"/>
        <c:noMultiLvlLbl val="0"/>
      </c:catAx>
      <c:valAx>
        <c:axId val="44322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66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Отлично</c:v>
                </c:pt>
                <c:pt idx="1">
                  <c:v>Много добро</c:v>
                </c:pt>
                <c:pt idx="2">
                  <c:v>Добро</c:v>
                </c:pt>
                <c:pt idx="3">
                  <c:v>Незадоволително</c:v>
                </c:pt>
                <c:pt idx="4">
                  <c:v>Лошо</c:v>
                </c:pt>
                <c:pt idx="5">
                  <c:v>Не мога да преценя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0.71</c:v>
                </c:pt>
                <c:pt idx="1">
                  <c:v>0.11</c:v>
                </c:pt>
                <c:pt idx="2">
                  <c:v>0.12</c:v>
                </c:pt>
                <c:pt idx="3">
                  <c:v>0.02</c:v>
                </c:pt>
                <c:pt idx="4">
                  <c:v>0.01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4-4B7F-AAFE-0323EF4BC1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Отлично</c:v>
                </c:pt>
                <c:pt idx="1">
                  <c:v>Много добро</c:v>
                </c:pt>
                <c:pt idx="2">
                  <c:v>Добро</c:v>
                </c:pt>
                <c:pt idx="3">
                  <c:v>Незадоволително</c:v>
                </c:pt>
                <c:pt idx="4">
                  <c:v>Лошо</c:v>
                </c:pt>
                <c:pt idx="5">
                  <c:v>Не мога да преценя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0.73</c:v>
                </c:pt>
                <c:pt idx="1">
                  <c:v>0.09</c:v>
                </c:pt>
                <c:pt idx="2">
                  <c:v>0.11</c:v>
                </c:pt>
                <c:pt idx="3">
                  <c:v>0.02</c:v>
                </c:pt>
                <c:pt idx="4">
                  <c:v>0.03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4-4B7F-AAFE-0323EF4BC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294816"/>
        <c:axId val="1"/>
      </c:barChart>
      <c:catAx>
        <c:axId val="18929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94816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Понякога</c:v>
                </c:pt>
                <c:pt idx="2">
                  <c:v>Много рядко</c:v>
                </c:pt>
                <c:pt idx="3">
                  <c:v>Не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0.73</c:v>
                </c:pt>
                <c:pt idx="1">
                  <c:v>0.16</c:v>
                </c:pt>
                <c:pt idx="2">
                  <c:v>0.06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C8-4DE6-8DD5-4ECD2F9169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Понякога</c:v>
                </c:pt>
                <c:pt idx="2">
                  <c:v>Много рядко</c:v>
                </c:pt>
                <c:pt idx="3">
                  <c:v>Не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0.77</c:v>
                </c:pt>
                <c:pt idx="1">
                  <c:v>7.0000000000000007E-2</c:v>
                </c:pt>
                <c:pt idx="2">
                  <c:v>7.0000000000000007E-2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C8-4DE6-8DD5-4ECD2F916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195240"/>
        <c:axId val="1"/>
      </c:barChart>
      <c:catAx>
        <c:axId val="18919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95240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По-голямата част от тях да</c:v>
                </c:pt>
                <c:pt idx="1">
                  <c:v>По-голямата част от тях 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0.85</c:v>
                </c:pt>
                <c:pt idx="1">
                  <c:v>0.11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F-4206-BFBD-390EC1C10A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По-голямата част от тях да</c:v>
                </c:pt>
                <c:pt idx="1">
                  <c:v>По-голямата част от тях 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0.87</c:v>
                </c:pt>
                <c:pt idx="1">
                  <c:v>0.11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F-4206-BFBD-390EC1C10A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193600"/>
        <c:axId val="1"/>
      </c:barChart>
      <c:catAx>
        <c:axId val="18919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93600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0.88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F-4750-9A48-1DF7895908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5F-4750-9A48-1DF7895908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194584"/>
        <c:axId val="1"/>
      </c:barChart>
      <c:catAx>
        <c:axId val="189194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94584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0.81</c:v>
                </c:pt>
                <c:pt idx="1">
                  <c:v>0.09</c:v>
                </c:pt>
                <c:pt idx="2">
                  <c:v>0.03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A6-48CA-B9C9-BE4B0BF480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0.82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A6-48CA-B9C9-BE4B0BF48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189008"/>
        <c:axId val="1"/>
      </c:barChart>
      <c:catAx>
        <c:axId val="18918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89008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3F301285-6BAF-4102-A0FA-B29E73F5E5DD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497F3A4-ADC8-4E74-B79C-9E362076F94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425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DA3E-E46D-4249-A06B-FAFA5306E954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3126-492C-4244-A62E-6CABB5C6E3B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754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7188-4A79-4D11-8470-BBC136F1E0EB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4A411-94E3-4602-9380-92867C45241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793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52D7-6B58-48B7-9BF6-418FDD1AC3CA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7E50E-A80D-4D00-BD04-A3022F3446B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893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32F75-2D8B-4C03-98B8-A94B247A1586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D3C51-F953-4C7E-B15F-E178D3FABCD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223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223E-6E3D-4454-9DD4-4101CF132EF0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00E2-A281-4954-A643-6467CC264D1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685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10FC0-1DFA-466B-BD72-CD207C6693C0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8AE8-883A-4CDA-96C5-5CA10864C1E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443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28E2-1466-4F7C-9986-66AA074CCC18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6AA43-1E2E-4A2E-A6D3-B35A1E96BF8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07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7998D-BEA4-412B-99F6-2AB9D259C3B8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501FF-EFA8-4DBC-B1FF-9CF42066297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4884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4D4F-2DFD-4FC3-90AF-C42A48F5F610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632A3-F016-4A6B-89C0-069770E0B09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448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90B6B-7525-45C2-9623-15261FD791BE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CAE7-9F50-4BFC-8D9A-0CF3AAC7A3B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762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3BBF6"/>
            </a:gs>
            <a:gs pos="62000">
              <a:srgbClr val="6085BE"/>
            </a:gs>
            <a:gs pos="100000">
              <a:srgbClr val="4F74A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rgbClr val="FEFEFE"/>
                </a:solidFill>
                <a:cs typeface="Arial" charset="0"/>
              </a:defRPr>
            </a:lvl1pPr>
          </a:lstStyle>
          <a:p>
            <a:pPr>
              <a:defRPr/>
            </a:pPr>
            <a:fld id="{7E768B08-3E8C-47D5-B2DC-F6E28AD77EA6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accent1"/>
                </a:solidFill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4AB22D32-5437-4FD9-820D-3F1BAA3856C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8" r:id="rId8"/>
    <p:sldLayoutId id="2147483829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0750" y="188640"/>
            <a:ext cx="3313113" cy="206119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АНКЕТА СТУДЕНТИ</a:t>
            </a:r>
            <a:endParaRPr lang="bg-BG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925" y="2564904"/>
            <a:ext cx="3309938" cy="3116759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g-BG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4300" dirty="0" smtClean="0"/>
              <a:t>Филиал Сливен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bg-BG" sz="43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4300" dirty="0" smtClean="0"/>
              <a:t>МЕДИЦИНСКИ СЕСТРИ и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4300" dirty="0" smtClean="0"/>
              <a:t>АКУШЕРКИ </a:t>
            </a:r>
            <a:endParaRPr lang="en-US" sz="43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300" dirty="0" smtClean="0"/>
              <a:t>201</a:t>
            </a:r>
            <a:r>
              <a:rPr lang="bg-BG" sz="4300" dirty="0"/>
              <a:t>8</a:t>
            </a:r>
            <a:r>
              <a:rPr lang="en-US" sz="4300" dirty="0" smtClean="0"/>
              <a:t>-201</a:t>
            </a:r>
            <a:r>
              <a:rPr lang="bg-BG" sz="4300" dirty="0"/>
              <a:t>9</a:t>
            </a:r>
            <a:endParaRPr lang="bg-BG" sz="4300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Рационално ли се използва времето за лекции?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98746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981075"/>
            <a:ext cx="7704137" cy="901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Получавате ли достатъчно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умения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упражненията?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10068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Вашата оценка за дневната ви натовареност.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982483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024687" cy="1620838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аква оценка давате на библиотеката?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14720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052513"/>
            <a:ext cx="9721850" cy="1046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Информирани ли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 за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вашите права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задължения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студентско положение?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21846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836613"/>
            <a:ext cx="777557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оценявате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материално-техн.база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 Филиал Сливен?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594067"/>
              </p:ext>
            </p:extLst>
          </p:nvPr>
        </p:nvGraphicFramePr>
        <p:xfrm>
          <a:off x="1403350" y="2324100"/>
          <a:ext cx="7200899" cy="333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3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12308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Лекц.зали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Практ.зали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Библиотеката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Ст.стол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Ст.общежитие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308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-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308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3238" y="4005263"/>
            <a:ext cx="7921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g-BG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М.С.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688" y="5013325"/>
            <a:ext cx="13430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g-BG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АКУШ.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908050"/>
            <a:ext cx="7024687" cy="542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Моля посочете Вашата оценка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за: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368566"/>
              </p:ext>
            </p:extLst>
          </p:nvPr>
        </p:nvGraphicFramePr>
        <p:xfrm>
          <a:off x="1042988" y="2324100"/>
          <a:ext cx="7489824" cy="2833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4563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Теорет</a:t>
                      </a:r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.подготовка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Практ.подготовка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Матер.-техн.обезпеч. На уч.процес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Матер.-техн.база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Администрат</a:t>
                      </a:r>
                      <a:r>
                        <a:rPr lang="bg-BG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обслужване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Раб. На ст.съвет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Библиотеката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Организац.на </a:t>
                      </a:r>
                      <a:r>
                        <a:rPr lang="bg-BG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</a:t>
                      </a:r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.процес</a:t>
                      </a: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750" y="3860800"/>
            <a:ext cx="7921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М.С.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750" y="4654550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 до момента отговори ли на Вашите очаквания?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77472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 ли сте от знанията, които получавате по изучаваните дисциплини?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769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052513"/>
            <a:ext cx="8137525" cy="817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Посещавате ли лекции по време на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следването?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36596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Актуална ли е информацията, която получавате на лекции?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89317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оценявате качеството на съвременната аудио-визуална връзка?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1807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 ли се качествена обратна връзка с МУ - Варна?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93032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Владеят ли свободно материала преподавателите?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04714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 ли учебно-технически средства?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45220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482</TotalTime>
  <Words>203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Tahoma</vt:lpstr>
      <vt:lpstr>Times New Roman</vt:lpstr>
      <vt:lpstr>Wingdings 2</vt:lpstr>
      <vt:lpstr>Austin</vt:lpstr>
      <vt:lpstr>АНКЕТА СТУДЕНТИ</vt:lpstr>
      <vt:lpstr>Обучението до момента отговори ли на Вашите очаквания?</vt:lpstr>
      <vt:lpstr>Удовлетворени ли сте от знанията, които получавате по изучаваните дисциплини?</vt:lpstr>
      <vt:lpstr> Посещавате ли лекции по време на следването?</vt:lpstr>
      <vt:lpstr>Актуална ли е информацията, която получавате на лекции?</vt:lpstr>
      <vt:lpstr>Как оценявате качеството на съвременната аудио-визуална връзка?</vt:lpstr>
      <vt:lpstr>Осъществява ли се качествена обратна връзка с МУ - Варна?</vt:lpstr>
      <vt:lpstr>Владеят ли свободно материала преподавателите?</vt:lpstr>
      <vt:lpstr>Използват ли учебно-технически средства?</vt:lpstr>
      <vt:lpstr>Рационално ли се използва времето за лекции?</vt:lpstr>
      <vt:lpstr>Получавате ли достатъчно практически умения на упражненията?</vt:lpstr>
      <vt:lpstr>Вашата оценка за дневната ви натовареност.</vt:lpstr>
      <vt:lpstr>Kаква оценка давате на библиотеката?</vt:lpstr>
      <vt:lpstr>Информирани ли сте за вашите права, задължения и студентско положение?</vt:lpstr>
      <vt:lpstr>Как оценявате материално-техн.база във Филиал Сливен?</vt:lpstr>
      <vt:lpstr>Моля посочете Вашата оценка за: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АНКЕТА СТУДЕНТИ</dc:title>
  <dc:creator>Administrator</dc:creator>
  <cp:lastModifiedBy>Windows User</cp:lastModifiedBy>
  <cp:revision>108</cp:revision>
  <dcterms:created xsi:type="dcterms:W3CDTF">2014-05-07T10:15:39Z</dcterms:created>
  <dcterms:modified xsi:type="dcterms:W3CDTF">2019-02-14T13:19:25Z</dcterms:modified>
</cp:coreProperties>
</file>