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962E-4D4F-954E-E04C3CF1398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962E-4D4F-954E-E04C3CF1398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962E-4D4F-954E-E04C3CF1398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4000"/>
                    </a:schemeClr>
                  </a:gs>
                  <a:gs pos="100000">
                    <a:schemeClr val="accent4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962E-4D4F-954E-E04C3CF13988}"/>
              </c:ext>
            </c:extLst>
          </c:dPt>
          <c:dLbls>
            <c:dLbl>
              <c:idx val="1"/>
              <c:layout>
                <c:manualLayout>
                  <c:x val="4.5422285308729542E-2"/>
                  <c:y val="7.26447305638403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62E-4D4F-954E-E04C3CF139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съсем 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0.89</c:v>
                </c:pt>
                <c:pt idx="1">
                  <c:v>0.02</c:v>
                </c:pt>
                <c:pt idx="2">
                  <c:v>0.01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62E-4D4F-954E-E04C3CF1398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F7E-435B-AB3B-6E80F4162DA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F7E-435B-AB3B-6E80F4162D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F7E-435B-AB3B-6E80F4162DA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0F7E-435B-AB3B-6E80F4162DA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0.88</c:v>
                </c:pt>
                <c:pt idx="1">
                  <c:v>7.0000000000000007E-2</c:v>
                </c:pt>
                <c:pt idx="2">
                  <c:v>0.05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F7E-435B-AB3B-6E80F4162DA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Да са по-учтиви със студентите</c:v>
                </c:pt>
                <c:pt idx="1">
                  <c:v>Да се оборудва с повече компютри и техника</c:v>
                </c:pt>
                <c:pt idx="2">
                  <c:v>Да се снабди с повече нови учебници и учебни материали</c:v>
                </c:pt>
                <c:pt idx="3">
                  <c:v>Да се оборудват повече читални</c:v>
                </c:pt>
                <c:pt idx="4">
                  <c:v>Да се работи с удължено работно време</c:v>
                </c:pt>
                <c:pt idx="5">
                  <c:v>Неограничен интернет</c:v>
                </c:pt>
                <c:pt idx="6">
                  <c:v>Друго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0.26</c:v>
                </c:pt>
                <c:pt idx="1">
                  <c:v>0.08</c:v>
                </c:pt>
                <c:pt idx="2">
                  <c:v>0.17</c:v>
                </c:pt>
                <c:pt idx="3">
                  <c:v>0.1</c:v>
                </c:pt>
                <c:pt idx="4">
                  <c:v>0.09</c:v>
                </c:pt>
                <c:pt idx="5">
                  <c:v>0.02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4F-479F-AA29-D6B3E1E2D0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0294048"/>
        <c:axId val="300285032"/>
      </c:barChart>
      <c:catAx>
        <c:axId val="300294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285032"/>
        <c:crosses val="autoZero"/>
        <c:auto val="1"/>
        <c:lblAlgn val="ctr"/>
        <c:lblOffset val="100"/>
        <c:noMultiLvlLbl val="0"/>
      </c:catAx>
      <c:valAx>
        <c:axId val="300285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294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1B5-4B9C-8705-0FAE2EB566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1B5-4B9C-8705-0FAE2EB566C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0.98</c:v>
                </c:pt>
                <c:pt idx="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B5-4B9C-8705-0FAE2EB566C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D6F-45F6-85A9-897CCE4FDE6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D6F-45F6-85A9-897CCE4FDE6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0.87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6F-45F6-85A9-897CCE4FDE6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EAD-48BE-B609-61F4D34DB1B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EAD-48BE-B609-61F4D34DB1B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0.82</c:v>
                </c:pt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AD-48BE-B609-61F4D34DB1B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AF-483A-AD88-755847E60E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98549576"/>
        <c:axId val="298551928"/>
      </c:barChart>
      <c:catAx>
        <c:axId val="298549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551928"/>
        <c:crosses val="autoZero"/>
        <c:auto val="1"/>
        <c:lblAlgn val="ctr"/>
        <c:lblOffset val="100"/>
        <c:noMultiLvlLbl val="0"/>
      </c:catAx>
      <c:valAx>
        <c:axId val="298551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549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Интересни дискусии</c:v>
                </c:pt>
                <c:pt idx="1">
                  <c:v>Систематизирано представяне на материала</c:v>
                </c:pt>
                <c:pt idx="2">
                  <c:v>Получаване на полезна информация</c:v>
                </c:pt>
                <c:pt idx="3">
                  <c:v>По-лесно усвояване на материала</c:v>
                </c:pt>
                <c:pt idx="4">
                  <c:v>От уважение към преподавателя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0.55000000000000004</c:v>
                </c:pt>
                <c:pt idx="1">
                  <c:v>0.85</c:v>
                </c:pt>
                <c:pt idx="2">
                  <c:v>0.88</c:v>
                </c:pt>
                <c:pt idx="3">
                  <c:v>0.73</c:v>
                </c:pt>
                <c:pt idx="4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B0-4229-88EA-935A18B579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71355432"/>
        <c:axId val="271356216"/>
      </c:barChart>
      <c:catAx>
        <c:axId val="271355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356216"/>
        <c:crosses val="autoZero"/>
        <c:auto val="1"/>
        <c:lblAlgn val="ctr"/>
        <c:lblOffset val="100"/>
        <c:noMultiLvlLbl val="0"/>
      </c:catAx>
      <c:valAx>
        <c:axId val="271356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355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Преподавания материал повтаря този в учебника</c:v>
                </c:pt>
                <c:pt idx="1">
                  <c:v>Лекциите са в неудобно време</c:v>
                </c:pt>
                <c:pt idx="2">
                  <c:v>Поради липса на време</c:v>
                </c:pt>
                <c:pt idx="3">
                  <c:v>Програмата е пренатоварена</c:v>
                </c:pt>
                <c:pt idx="4">
                  <c:v>Лекциие съвпадат с отработката на упражнения</c:v>
                </c:pt>
                <c:pt idx="5">
                  <c:v>Друго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</c:v>
                </c:pt>
                <c:pt idx="1">
                  <c:v>0.43</c:v>
                </c:pt>
                <c:pt idx="2">
                  <c:v>0.33</c:v>
                </c:pt>
                <c:pt idx="3">
                  <c:v>0.18</c:v>
                </c:pt>
                <c:pt idx="4">
                  <c:v>0.06</c:v>
                </c:pt>
                <c:pt idx="5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F4-4E0B-926E-0A19B400F4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71342576"/>
        <c:axId val="271341400"/>
      </c:barChart>
      <c:catAx>
        <c:axId val="271342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341400"/>
        <c:crosses val="autoZero"/>
        <c:auto val="1"/>
        <c:lblAlgn val="ctr"/>
        <c:lblOffset val="100"/>
        <c:noMultiLvlLbl val="0"/>
      </c:catAx>
      <c:valAx>
        <c:axId val="271341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342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EEF-4194-BC61-26A7585508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EEF-4194-BC61-26A75855088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EEF-4194-BC61-26A75855088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AEEF-4194-BC61-26A75855088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съсем 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EEF-4194-BC61-26A75855088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480-44FA-A30A-5379AF447F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480-44FA-A30A-5379AF447F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480-44FA-A30A-5379AF447F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480-44FA-A30A-5379AF447F0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съсем 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0.77</c:v>
                </c:pt>
                <c:pt idx="1">
                  <c:v>0.08</c:v>
                </c:pt>
                <c:pt idx="2">
                  <c:v>0.08</c:v>
                </c:pt>
                <c:pt idx="3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480-44FA-A30A-5379AF447F0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86E-487E-9968-48CD3460F5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86E-487E-9968-48CD3460F5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86E-487E-9968-48CD3460F55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86E-487E-9968-48CD3460F55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586E-487E-9968-48CD3460F55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Да</c:v>
                </c:pt>
                <c:pt idx="1">
                  <c:v>Не</c:v>
                </c:pt>
                <c:pt idx="2">
                  <c:v>Не съсем </c:v>
                </c:pt>
                <c:pt idx="3">
                  <c:v>Не мога да преценя</c:v>
                </c:pt>
                <c:pt idx="4">
                  <c:v>Друго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</c:v>
                </c:pt>
                <c:pt idx="1">
                  <c:v>7.0000000000000007E-2</c:v>
                </c:pt>
                <c:pt idx="2">
                  <c:v>0.03</c:v>
                </c:pt>
                <c:pt idx="3">
                  <c:v>0.05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86E-487E-9968-48CD3460F55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D5B-4FAC-87BA-BF5480A0EC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D5B-4FAC-87BA-BF5480A0EC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D5B-4FAC-87BA-BF5480A0EC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0D5B-4FAC-87BA-BF5480A0EC4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съсем 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0.81</c:v>
                </c:pt>
                <c:pt idx="1">
                  <c:v>0.09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D5B-4FAC-87BA-BF5480A0EC4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C32-45B3-B7FA-A9BC8036F5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C32-45B3-B7FA-A9BC8036F5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C32-45B3-B7FA-A9BC8036F5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C32-45B3-B7FA-A9BC8036F58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0.73</c:v>
                </c:pt>
                <c:pt idx="1">
                  <c:v>0.17</c:v>
                </c:pt>
                <c:pt idx="2">
                  <c:v>7.0000000000000007E-2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C32-45B3-B7FA-A9BC8036F58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DC8-4539-9E3B-9CB99B1286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DC8-4539-9E3B-9CB99B1286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DC8-4539-9E3B-9CB99B1286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DC8-4539-9E3B-9CB99B12866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3DC8-4539-9E3B-9CB99B12866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Да</c:v>
                </c:pt>
                <c:pt idx="1">
                  <c:v>Не</c:v>
                </c:pt>
                <c:pt idx="2">
                  <c:v>Не съсем </c:v>
                </c:pt>
                <c:pt idx="3">
                  <c:v>Не мога да преценя</c:v>
                </c:pt>
                <c:pt idx="4">
                  <c:v>Друго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0.79</c:v>
                </c:pt>
                <c:pt idx="1">
                  <c:v>0.08</c:v>
                </c:pt>
                <c:pt idx="2">
                  <c:v>0.06</c:v>
                </c:pt>
                <c:pt idx="3">
                  <c:v>7.0000000000000007E-2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C8-4539-9E3B-9CB99B12866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2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63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29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47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74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09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13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53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2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38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2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2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3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6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9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6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3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3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Анкетна </a:t>
            </a:r>
            <a:r>
              <a:rPr lang="bg-BG" sz="3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проучване на студентското мнение за качеството на обучение във Филиала на Медицински университет – Варна в град </a:t>
            </a:r>
            <a: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 </a:t>
            </a:r>
            <a: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Търново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3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740" y="203336"/>
            <a:ext cx="9404723" cy="2743064"/>
          </a:xfrm>
        </p:spPr>
        <p:txBody>
          <a:bodyPr>
            <a:noAutofit/>
          </a:bodyPr>
          <a:lstStyle/>
          <a:p>
            <a:r>
              <a:rPr lang="bg-BG" sz="2800" b="1" dirty="0"/>
              <a:t>9. Предимство ли е според Вас възможността да присъствате на лекции, на водещи хабилитирани преподаватели в дадена област, посредством аудио-визуална връзка, осъществявана с МУ-Варна?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896127"/>
              </p:ext>
            </p:extLst>
          </p:nvPr>
        </p:nvGraphicFramePr>
        <p:xfrm>
          <a:off x="1103313" y="2484581"/>
          <a:ext cx="8947150" cy="4082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296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/>
              <a:t>10. Каква е оценката ви за сайта на Университета?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125343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502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1150696"/>
          </a:xfrm>
        </p:spPr>
        <p:txBody>
          <a:bodyPr>
            <a:noAutofit/>
          </a:bodyPr>
          <a:lstStyle/>
          <a:p>
            <a:r>
              <a:rPr lang="bg-BG" sz="2800" b="1" dirty="0" smtClean="0"/>
              <a:t>1</a:t>
            </a:r>
            <a:r>
              <a:rPr lang="en-US" sz="2800" b="1" dirty="0" smtClean="0"/>
              <a:t>1</a:t>
            </a:r>
            <a:r>
              <a:rPr lang="bg-BG" sz="2800" b="1" dirty="0" smtClean="0"/>
              <a:t>. </a:t>
            </a:r>
            <a:r>
              <a:rPr lang="bg-BG" sz="2800" b="1" dirty="0"/>
              <a:t>Какви са препоръките ви за оптимизиране работата на Библиотеката на МУ-Варна към Филиал Сливен </a:t>
            </a:r>
            <a:r>
              <a:rPr lang="bg-BG" sz="2800" i="1" dirty="0"/>
              <a:t>(възможен е повече от един отговор)</a:t>
            </a:r>
            <a:r>
              <a:rPr lang="bg-BG" sz="2800" b="1" dirty="0"/>
              <a:t>?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471637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452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 smtClean="0"/>
              <a:t>1</a:t>
            </a:r>
            <a:r>
              <a:rPr lang="en-US" sz="2800" b="1" dirty="0" smtClean="0"/>
              <a:t>2</a:t>
            </a:r>
            <a:r>
              <a:rPr lang="bg-BG" sz="2800" b="1" dirty="0" smtClean="0"/>
              <a:t>. </a:t>
            </a:r>
            <a:r>
              <a:rPr lang="bg-BG" sz="2800" b="1" dirty="0"/>
              <a:t>Имате ли достъп до Интернет в Библиотеката към Филиал </a:t>
            </a:r>
            <a:r>
              <a:rPr lang="bg-BG" sz="2800" b="1" dirty="0" smtClean="0"/>
              <a:t>Търново?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8175825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79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 smtClean="0"/>
              <a:t>1</a:t>
            </a:r>
            <a:r>
              <a:rPr lang="en-US" sz="2800" b="1" dirty="0" smtClean="0"/>
              <a:t>3</a:t>
            </a:r>
            <a:r>
              <a:rPr lang="bg-BG" sz="2800" b="1" dirty="0" smtClean="0"/>
              <a:t>. </a:t>
            </a:r>
            <a:r>
              <a:rPr lang="bg-BG" sz="2800" b="1" dirty="0"/>
              <a:t>Информирани ли сте за вашите права и задължения, студентско положение?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1651997"/>
              </p:ext>
            </p:extLst>
          </p:nvPr>
        </p:nvGraphicFramePr>
        <p:xfrm>
          <a:off x="1103313" y="2262908"/>
          <a:ext cx="8947150" cy="3985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999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 smtClean="0"/>
              <a:t>1</a:t>
            </a:r>
            <a:r>
              <a:rPr lang="en-US" sz="2800" b="1" dirty="0" smtClean="0"/>
              <a:t>4</a:t>
            </a:r>
            <a:r>
              <a:rPr lang="bg-BG" sz="2800" b="1" dirty="0" smtClean="0"/>
              <a:t>. </a:t>
            </a:r>
            <a:r>
              <a:rPr lang="bg-BG" sz="2800" b="1" dirty="0"/>
              <a:t>Информирани ли сте за програми и проекти, в които Университета участва?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629459"/>
              </p:ext>
            </p:extLst>
          </p:nvPr>
        </p:nvGraphicFramePr>
        <p:xfrm>
          <a:off x="1103313" y="2447636"/>
          <a:ext cx="8947150" cy="4054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990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 smtClean="0"/>
              <a:t>1</a:t>
            </a:r>
            <a:r>
              <a:rPr lang="en-US" sz="2800" b="1" dirty="0" smtClean="0"/>
              <a:t>5</a:t>
            </a:r>
            <a:r>
              <a:rPr lang="bg-BG" sz="2800" b="1" dirty="0" smtClean="0"/>
              <a:t>. </a:t>
            </a:r>
            <a:r>
              <a:rPr lang="bg-BG" sz="2800" b="1" dirty="0"/>
              <a:t>Били ли сте свидетели на корупция в Университета?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148324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836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100" b="1" dirty="0"/>
              <a:t>1. Актуална ли е информацията, която се поднася на лекции?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238228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961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100" b="1" dirty="0"/>
              <a:t>2. Защо посещавате лекционния курс </a:t>
            </a:r>
            <a:r>
              <a:rPr lang="bg-BG" sz="3100" i="1" dirty="0"/>
              <a:t>(възможен е повече от един отговор)</a:t>
            </a:r>
            <a:r>
              <a:rPr lang="bg-BG" sz="3100" b="1" dirty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861174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203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3. </a:t>
            </a:r>
            <a:r>
              <a:rPr lang="bg-BG" sz="2800" b="1" dirty="0" smtClean="0"/>
              <a:t>Защо </a:t>
            </a:r>
            <a:r>
              <a:rPr lang="bg-BG" sz="2800" b="1" dirty="0"/>
              <a:t>не посещавате лекционния курс </a:t>
            </a:r>
            <a:r>
              <a:rPr lang="bg-BG" sz="2800" i="1" dirty="0"/>
              <a:t>(възможен е повече от един отговор)</a:t>
            </a:r>
            <a:r>
              <a:rPr lang="bg-BG" sz="2800" b="1" dirty="0"/>
              <a:t>?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080761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17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00726"/>
            <a:ext cx="8761413" cy="479905"/>
          </a:xfrm>
        </p:spPr>
        <p:txBody>
          <a:bodyPr>
            <a:noAutofit/>
          </a:bodyPr>
          <a:lstStyle/>
          <a:p>
            <a:r>
              <a:rPr lang="bg-BG" sz="2800" b="1" dirty="0"/>
              <a:t>4. Организацията на практическите упражнения </a:t>
            </a:r>
            <a:r>
              <a:rPr lang="bg-BG" sz="2800" i="1" dirty="0"/>
              <a:t>(продължителност, място на провеждане, последователност на темите)</a:t>
            </a:r>
            <a:r>
              <a:rPr lang="bg-BG" sz="2800" b="1" dirty="0"/>
              <a:t> отговарят ли на вашите очаквания?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689516"/>
              </p:ext>
            </p:extLst>
          </p:nvPr>
        </p:nvGraphicFramePr>
        <p:xfrm>
          <a:off x="1103313" y="2623127"/>
          <a:ext cx="8947150" cy="3625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994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/>
              <a:t>5. Получавате ли достатъчно практически умения по време на упражнение?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726069"/>
              </p:ext>
            </p:extLst>
          </p:nvPr>
        </p:nvGraphicFramePr>
        <p:xfrm>
          <a:off x="1103313" y="2309090"/>
          <a:ext cx="8947150" cy="3939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615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6</a:t>
            </a:r>
            <a:r>
              <a:rPr lang="bg-BG" sz="2800" b="1" dirty="0">
                <a:solidFill>
                  <a:schemeClr val="tx1"/>
                </a:solidFill>
              </a:rPr>
              <a:t>. Организацията на клиничната практика </a:t>
            </a:r>
            <a:r>
              <a:rPr lang="bg-BG" sz="2800" i="1" dirty="0"/>
              <a:t>(продължителност, място на провеждане и разпределения по отделения, съдържание на тематичните единици)</a:t>
            </a:r>
            <a:r>
              <a:rPr lang="bg-BG" sz="2800" b="1" dirty="0"/>
              <a:t> отговарят ли на вашите очаквания?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479087"/>
              </p:ext>
            </p:extLst>
          </p:nvPr>
        </p:nvGraphicFramePr>
        <p:xfrm>
          <a:off x="1103313" y="2706254"/>
          <a:ext cx="8947150" cy="384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945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/>
              <a:t>7. Получавате ли достатъчно практически умения по време на клиничната практика 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1062133"/>
              </p:ext>
            </p:extLst>
          </p:nvPr>
        </p:nvGraphicFramePr>
        <p:xfrm>
          <a:off x="1103313" y="2355272"/>
          <a:ext cx="8947150" cy="4119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219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/>
              <a:t>8. Вашата оценка за дневната ви учебна натовареност?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088985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75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79</TotalTime>
  <Words>253</Words>
  <Application>Microsoft Office PowerPoint</Application>
  <PresentationFormat>Widescreen</PresentationFormat>
  <Paragraphs>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Times New Roman</vt:lpstr>
      <vt:lpstr>Wingdings 3</vt:lpstr>
      <vt:lpstr>Ion Boardroom</vt:lpstr>
      <vt:lpstr>Анкетна карта за проучване на студентското мнение за качеството на обучение във Филиала на Медицински университет – Варна в град Велико Търново 2018-2019 </vt:lpstr>
      <vt:lpstr>1. Актуална ли е информацията, която се поднася на лекции? </vt:lpstr>
      <vt:lpstr>2. Защо посещавате лекционния курс (възможен е повече от един отговор)? </vt:lpstr>
      <vt:lpstr>3. Защо не посещавате лекционния курс (възможен е повече от един отговор)?</vt:lpstr>
      <vt:lpstr>4. Организацията на практическите упражнения (продължителност, място на провеждане, последователност на темите) отговарят ли на вашите очаквания? </vt:lpstr>
      <vt:lpstr>5. Получавате ли достатъчно практически умения по време на упражнение? </vt:lpstr>
      <vt:lpstr>6. Организацията на клиничната практика (продължителност, място на провеждане и разпределения по отделения, съдържание на тематичните единици) отговарят ли на вашите очаквания? </vt:lpstr>
      <vt:lpstr>7. Получавате ли достатъчно практически умения по време на клиничната практика ? </vt:lpstr>
      <vt:lpstr>8. Вашата оценка за дневната ви учебна натовареност? </vt:lpstr>
      <vt:lpstr>9. Предимство ли е според Вас възможността да присъствате на лекции, на водещи хабилитирани преподаватели в дадена област, посредством аудио-визуална връзка, осъществявана с МУ-Варна?  </vt:lpstr>
      <vt:lpstr>10. Каква е оценката ви за сайта на Университета? </vt:lpstr>
      <vt:lpstr>11. Какви са препоръките ви за оптимизиране работата на Библиотеката на МУ-Варна към Филиал Сливен (възможен е повече от един отговор)? </vt:lpstr>
      <vt:lpstr>12. Имате ли достъп до Интернет в Библиотеката към Филиал Търново? </vt:lpstr>
      <vt:lpstr>13. Информирани ли сте за вашите права и задължения, студентско положение? </vt:lpstr>
      <vt:lpstr>14. Информирани ли сте за програми и проекти, в които Университета участва? </vt:lpstr>
      <vt:lpstr>15. Били ли сте свидетели на корупция в Университета?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Анкетна карта за проучване на студентското мнение за качеството на обучение във Филиала на Медицински университет – Варна в град Сливен </dc:title>
  <dc:creator>FUJITSU</dc:creator>
  <cp:lastModifiedBy>Windows User</cp:lastModifiedBy>
  <cp:revision>36</cp:revision>
  <dcterms:created xsi:type="dcterms:W3CDTF">2018-12-06T07:39:48Z</dcterms:created>
  <dcterms:modified xsi:type="dcterms:W3CDTF">2020-03-11T11:15:13Z</dcterms:modified>
</cp:coreProperties>
</file>