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26" autoAdjust="0"/>
    <p:restoredTop sz="94660"/>
  </p:normalViewPr>
  <p:slideViewPr>
    <p:cSldViewPr>
      <p:cViewPr varScale="1">
        <p:scale>
          <a:sx n="83" d="100"/>
          <a:sy n="83" d="100"/>
        </p:scale>
        <p:origin x="1445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2407407407407406E-2"/>
                  <c:y val="-8.41809798268346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10EC-48F7-A9C9-CAECD57A8C29}"/>
                </c:ext>
              </c:extLst>
            </c:dLbl>
            <c:dLbl>
              <c:idx val="1"/>
              <c:layout>
                <c:manualLayout>
                  <c:x val="2.006172839506167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0EC-48F7-A9C9-CAECD57A8C2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5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Категорично не</c:v>
                </c:pt>
                <c:pt idx="1">
                  <c:v>По-скоро не</c:v>
                </c:pt>
                <c:pt idx="2">
                  <c:v>Отчасти</c:v>
                </c:pt>
                <c:pt idx="3">
                  <c:v>По-скоро да</c:v>
                </c:pt>
                <c:pt idx="4">
                  <c:v>Да, напълно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</c:v>
                </c:pt>
                <c:pt idx="1">
                  <c:v>0.03</c:v>
                </c:pt>
                <c:pt idx="2">
                  <c:v>0.05</c:v>
                </c:pt>
                <c:pt idx="3">
                  <c:v>0.12</c:v>
                </c:pt>
                <c:pt idx="4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0EC-48F7-A9C9-CAECD57A8C2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Категорично не</c:v>
                </c:pt>
                <c:pt idx="1">
                  <c:v>По-скоро не</c:v>
                </c:pt>
                <c:pt idx="2">
                  <c:v>Отчасти</c:v>
                </c:pt>
                <c:pt idx="3">
                  <c:v>По-скоро да</c:v>
                </c:pt>
                <c:pt idx="4">
                  <c:v>Да, напълно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3-10EC-48F7-A9C9-CAECD57A8C2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Категорично не</c:v>
                </c:pt>
                <c:pt idx="1">
                  <c:v>По-скоро не</c:v>
                </c:pt>
                <c:pt idx="2">
                  <c:v>Отчасти</c:v>
                </c:pt>
                <c:pt idx="3">
                  <c:v>По-скоро да</c:v>
                </c:pt>
                <c:pt idx="4">
                  <c:v>Да, напълно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4-10EC-48F7-A9C9-CAECD57A8C2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box"/>
        <c:axId val="188746624"/>
        <c:axId val="188747016"/>
        <c:axId val="0"/>
      </c:bar3DChart>
      <c:catAx>
        <c:axId val="18874662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5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88747016"/>
        <c:crosses val="autoZero"/>
        <c:auto val="1"/>
        <c:lblAlgn val="ctr"/>
        <c:lblOffset val="100"/>
        <c:noMultiLvlLbl val="0"/>
      </c:catAx>
      <c:valAx>
        <c:axId val="188747016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one"/>
        <c:crossAx val="1887466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2521519879459511"/>
                  <c:y val="0.13328655139248818"/>
                </c:manualLayout>
              </c:layout>
              <c:tx>
                <c:rich>
                  <a:bodyPr/>
                  <a:lstStyle/>
                  <a:p>
                    <a:fld id="{3966B7E8-C94B-4128-9BF4-F139461ABD33}" type="CATEGORYNAME">
                      <a:rPr lang="bg-BG"/>
                      <a:pPr/>
                      <a:t>[CATEGORY NAME]</a:t>
                    </a:fld>
                    <a:r>
                      <a:rPr lang="bg-BG" baseline="0" dirty="0"/>
                      <a:t>
</a:t>
                    </a:r>
                    <a:r>
                      <a:rPr lang="bg-BG" baseline="0" dirty="0" smtClean="0"/>
                      <a:t>  </a:t>
                    </a:r>
                    <a:fld id="{B4A314F7-7DBE-4122-BD06-6CC910832E61}" type="PERCENTAGE">
                      <a:rPr lang="bg-BG" baseline="0" smtClean="0"/>
                      <a:pPr/>
                      <a:t>[PERCENTAGE]</a:t>
                    </a:fld>
                    <a:endParaRPr lang="bg-BG" baseline="0" dirty="0" smtClean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B83A-4EE4-8AEC-66C413664E02}"/>
                </c:ext>
              </c:extLst>
            </c:dLbl>
            <c:dLbl>
              <c:idx val="1"/>
              <c:layout>
                <c:manualLayout>
                  <c:x val="0.15592708029551863"/>
                  <c:y val="-0.3314134472597324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83A-4EE4-8AEC-66C413664E0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5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Не</c:v>
                </c:pt>
                <c:pt idx="1">
                  <c:v>Да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0.2</c:v>
                </c:pt>
                <c:pt idx="1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83A-4EE4-8AEC-66C413664E02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3950617283950615E-2"/>
                  <c:y val="-1.4030163304472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BACB-410E-88E1-50E6E38FF9D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5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Друг</c:v>
                </c:pt>
                <c:pt idx="1">
                  <c:v>Асистент</c:v>
                </c:pt>
                <c:pt idx="2">
                  <c:v>Хабилитирано лице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</c:v>
                </c:pt>
                <c:pt idx="1">
                  <c:v>0.5</c:v>
                </c:pt>
                <c:pt idx="2">
                  <c:v>0.45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ACB-410E-88E1-50E6E38FF9D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270690704"/>
        <c:axId val="270691096"/>
        <c:axId val="0"/>
      </c:bar3DChart>
      <c:catAx>
        <c:axId val="27069070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5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70691096"/>
        <c:crosses val="autoZero"/>
        <c:auto val="1"/>
        <c:lblAlgn val="ctr"/>
        <c:lblOffset val="100"/>
        <c:noMultiLvlLbl val="0"/>
      </c:catAx>
      <c:valAx>
        <c:axId val="270691096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one"/>
        <c:crossAx val="2706907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2407407407407413E-2"/>
                  <c:y val="0.1773180436467666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5DED-4DC5-9EFB-25B2C0D3F426}"/>
                </c:ext>
              </c:extLst>
            </c:dLbl>
            <c:dLbl>
              <c:idx val="1"/>
              <c:layout>
                <c:manualLayout>
                  <c:x val="2.9320987654320989E-2"/>
                  <c:y val="2.95530072744611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DED-4DC5-9EFB-25B2C0D3F42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5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Да</c:v>
                </c:pt>
                <c:pt idx="1">
                  <c:v>Не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0.8</c:v>
                </c:pt>
                <c:pt idx="1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DED-4DC5-9EFB-25B2C0D3F42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cone"/>
        <c:axId val="271111416"/>
        <c:axId val="271111808"/>
        <c:axId val="0"/>
      </c:bar3DChart>
      <c:catAx>
        <c:axId val="2711114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500" b="1" i="0" baseline="0">
                <a:latin typeface="Times New Roman" pitchFamily="18" charset="0"/>
              </a:defRPr>
            </a:pPr>
            <a:endParaRPr lang="en-US"/>
          </a:p>
        </c:txPr>
        <c:crossAx val="271111808"/>
        <c:crosses val="autoZero"/>
        <c:auto val="1"/>
        <c:lblAlgn val="ctr"/>
        <c:lblOffset val="100"/>
        <c:noMultiLvlLbl val="0"/>
      </c:catAx>
      <c:valAx>
        <c:axId val="271111808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one"/>
        <c:crossAx val="2711114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95</c:v>
                </c:pt>
              </c:strCache>
            </c:strRef>
          </c:tx>
          <c:dLbls>
            <c:dLbl>
              <c:idx val="1"/>
              <c:layout>
                <c:manualLayout>
                  <c:x val="0.16943636385729569"/>
                  <c:y val="-0.3251491450548757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7608-4483-B99F-7FC8DBA309C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5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Sheet1!$A$2:$A$3</c:f>
              <c:strCache>
                <c:ptCount val="2"/>
                <c:pt idx="0">
                  <c:v>Не</c:v>
                </c:pt>
                <c:pt idx="1">
                  <c:v>Да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0.05</c:v>
                </c:pt>
                <c:pt idx="1">
                  <c:v>0.95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608-4483-B99F-7FC8DBA309CC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Кариерен център</c:v>
                </c:pt>
                <c:pt idx="1">
                  <c:v>Социално-битови условия</c:v>
                </c:pt>
                <c:pt idx="2">
                  <c:v>Библиотека</c:v>
                </c:pt>
                <c:pt idx="3">
                  <c:v>Работа на Студентски съвет</c:v>
                </c:pt>
                <c:pt idx="4">
                  <c:v>Административно обслужване в МУ-Варна</c:v>
                </c:pt>
                <c:pt idx="5">
                  <c:v>Материално-техническа база на МУ-Варна</c:v>
                </c:pt>
                <c:pt idx="6">
                  <c:v>Материално-техническа обезпеченост на уч. процес</c:v>
                </c:pt>
                <c:pt idx="7">
                  <c:v>Практическа подготовка</c:v>
                </c:pt>
                <c:pt idx="8">
                  <c:v>Теоретична подготовка</c:v>
                </c:pt>
                <c:pt idx="9">
                  <c:v>Организация на учебния процес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5.0999999999999996</c:v>
                </c:pt>
                <c:pt idx="1">
                  <c:v>5</c:v>
                </c:pt>
                <c:pt idx="2">
                  <c:v>5.2</c:v>
                </c:pt>
                <c:pt idx="3">
                  <c:v>5.0999999999999996</c:v>
                </c:pt>
                <c:pt idx="4">
                  <c:v>4.9000000000000004</c:v>
                </c:pt>
                <c:pt idx="5">
                  <c:v>5.3</c:v>
                </c:pt>
                <c:pt idx="6">
                  <c:v>5.3</c:v>
                </c:pt>
                <c:pt idx="7">
                  <c:v>5.2</c:v>
                </c:pt>
                <c:pt idx="8">
                  <c:v>5.2</c:v>
                </c:pt>
                <c:pt idx="9">
                  <c:v>5.0999999999999996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E4-4E77-9EA0-AA110E63E08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271112984"/>
        <c:axId val="271113376"/>
      </c:barChart>
      <c:catAx>
        <c:axId val="27111298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71113376"/>
        <c:crosses val="autoZero"/>
        <c:auto val="1"/>
        <c:lblAlgn val="ctr"/>
        <c:lblOffset val="100"/>
        <c:noMultiLvlLbl val="0"/>
      </c:catAx>
      <c:valAx>
        <c:axId val="2711133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2711129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dLbl>
              <c:idx val="0"/>
              <c:layout>
                <c:manualLayout>
                  <c:x val="-0.20955769417711681"/>
                  <c:y val="7.060696278983519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57BC-4404-B616-38F929A0DDC1}"/>
                </c:ext>
              </c:extLst>
            </c:dLbl>
            <c:dLbl>
              <c:idx val="1"/>
              <c:layout>
                <c:manualLayout>
                  <c:x val="0.23825094779819189"/>
                  <c:y val="-0.2085576451053752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7BC-4404-B616-38F929A0DDC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0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Не</c:v>
                </c:pt>
                <c:pt idx="1">
                  <c:v>Да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0.28000000000000003</c:v>
                </c:pt>
                <c:pt idx="1">
                  <c:v>0.72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7BC-4404-B616-38F929A0DDC1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851851851851858E-2"/>
                  <c:y val="-1.74228655217725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E337-40A9-B358-B1A736E519A4}"/>
                </c:ext>
              </c:extLst>
            </c:dLbl>
            <c:dLbl>
              <c:idx val="1"/>
              <c:layout>
                <c:manualLayout>
                  <c:x val="1.5432098765431532E-3"/>
                  <c:y val="-2.03266764420679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E337-40A9-B358-B1A736E519A4}"/>
                </c:ext>
              </c:extLst>
            </c:dLbl>
            <c:dLbl>
              <c:idx val="2"/>
              <c:layout>
                <c:manualLayout>
                  <c:x val="-0.12808641975308638"/>
                  <c:y val="-8.711432760886265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E337-40A9-B358-B1A736E519A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5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Не мога да преценя</c:v>
                </c:pt>
                <c:pt idx="1">
                  <c:v>По-голямата част не се откъсват от бележките си</c:v>
                </c:pt>
                <c:pt idx="2">
                  <c:v>По-голямата част владеят материала си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0.04</c:v>
                </c:pt>
                <c:pt idx="1">
                  <c:v>0.14000000000000001</c:v>
                </c:pt>
                <c:pt idx="2">
                  <c:v>0.82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337-40A9-B358-B1A736E519A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Не мога да преценя</c:v>
                </c:pt>
                <c:pt idx="1">
                  <c:v>По-голямата част не се откъсват от бележките си</c:v>
                </c:pt>
                <c:pt idx="2">
                  <c:v>По-голямата част владеят материала си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4-E337-40A9-B358-B1A736E519A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Не мога да преценя</c:v>
                </c:pt>
                <c:pt idx="1">
                  <c:v>По-голямата част не се откъсват от бележките си</c:v>
                </c:pt>
                <c:pt idx="2">
                  <c:v>По-голямата част владеят материала си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5-E337-40A9-B358-B1A736E519A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cone"/>
        <c:axId val="188748192"/>
        <c:axId val="188748584"/>
        <c:axId val="0"/>
      </c:bar3DChart>
      <c:catAx>
        <c:axId val="18874819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3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88748584"/>
        <c:crosses val="autoZero"/>
        <c:auto val="1"/>
        <c:lblAlgn val="ctr"/>
        <c:lblOffset val="100"/>
        <c:noMultiLvlLbl val="0"/>
      </c:catAx>
      <c:valAx>
        <c:axId val="188748584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one"/>
        <c:crossAx val="1887481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500" b="1" i="0" baseline="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Почти не</c:v>
                </c:pt>
                <c:pt idx="1">
                  <c:v>Не редовно</c:v>
                </c:pt>
                <c:pt idx="2">
                  <c:v>Редовно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0.05</c:v>
                </c:pt>
                <c:pt idx="1">
                  <c:v>0.15</c:v>
                </c:pt>
                <c:pt idx="2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0A-4B8D-8B0D-E7A9FA9FEE8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Почти не</c:v>
                </c:pt>
                <c:pt idx="1">
                  <c:v>Не редовно</c:v>
                </c:pt>
                <c:pt idx="2">
                  <c:v>Редовно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1-9A0A-4B8D-8B0D-E7A9FA9FEE8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Почти не</c:v>
                </c:pt>
                <c:pt idx="1">
                  <c:v>Не редовно</c:v>
                </c:pt>
                <c:pt idx="2">
                  <c:v>Редовно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2-9A0A-4B8D-8B0D-E7A9FA9FEE8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269641416"/>
        <c:axId val="269641808"/>
      </c:barChart>
      <c:catAx>
        <c:axId val="269641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200" b="1" i="0" baseline="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69641808"/>
        <c:crosses val="autoZero"/>
        <c:auto val="1"/>
        <c:lblAlgn val="ctr"/>
        <c:lblOffset val="100"/>
        <c:noMultiLvlLbl val="0"/>
      </c:catAx>
      <c:valAx>
        <c:axId val="269641808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one"/>
        <c:crossAx val="26964141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5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Да</c:v>
                </c:pt>
                <c:pt idx="1">
                  <c:v>Не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0.92</c:v>
                </c:pt>
                <c:pt idx="1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47-4E71-AF92-11248AFDBDD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269642592"/>
        <c:axId val="269642984"/>
        <c:axId val="0"/>
      </c:bar3DChart>
      <c:catAx>
        <c:axId val="26964259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500" b="1" i="0" baseline="0"/>
            </a:pPr>
            <a:endParaRPr lang="en-US"/>
          </a:p>
        </c:txPr>
        <c:crossAx val="269642984"/>
        <c:crosses val="autoZero"/>
        <c:auto val="1"/>
        <c:lblAlgn val="ctr"/>
        <c:lblOffset val="100"/>
        <c:noMultiLvlLbl val="0"/>
      </c:catAx>
      <c:valAx>
        <c:axId val="269642984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one"/>
        <c:crossAx val="2696425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5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Библиотека</c:v>
                </c:pt>
                <c:pt idx="1">
                  <c:v>Интернет</c:v>
                </c:pt>
                <c:pt idx="2">
                  <c:v>Компютри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1</c:v>
                </c:pt>
                <c:pt idx="1">
                  <c:v>0.95</c:v>
                </c:pt>
                <c:pt idx="2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B2-4DDD-81CC-AED0EE3F062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271033112"/>
        <c:axId val="271033504"/>
        <c:axId val="0"/>
      </c:bar3DChart>
      <c:catAx>
        <c:axId val="27103311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5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71033504"/>
        <c:crosses val="autoZero"/>
        <c:auto val="1"/>
        <c:lblAlgn val="ctr"/>
        <c:lblOffset val="100"/>
        <c:noMultiLvlLbl val="0"/>
      </c:catAx>
      <c:valAx>
        <c:axId val="271033504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one"/>
        <c:crossAx val="2710331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dLbl>
              <c:idx val="3"/>
              <c:layout>
                <c:manualLayout>
                  <c:x val="7.7160493827160516E-3"/>
                  <c:y val="-1.68361959653669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3E47-4F9A-BCAF-F029344CFB9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5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Отлично</c:v>
                </c:pt>
                <c:pt idx="1">
                  <c:v>Добро</c:v>
                </c:pt>
                <c:pt idx="2">
                  <c:v>Задоволително</c:v>
                </c:pt>
                <c:pt idx="3">
                  <c:v>Незадоволително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0.8</c:v>
                </c:pt>
                <c:pt idx="1">
                  <c:v>0.1</c:v>
                </c:pt>
                <c:pt idx="2">
                  <c:v>0.05</c:v>
                </c:pt>
                <c:pt idx="3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E47-4F9A-BCAF-F029344CFB9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box"/>
        <c:axId val="271034288"/>
        <c:axId val="271035072"/>
        <c:axId val="0"/>
      </c:bar3DChart>
      <c:catAx>
        <c:axId val="2710342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5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71035072"/>
        <c:crosses val="autoZero"/>
        <c:auto val="1"/>
        <c:lblAlgn val="ctr"/>
        <c:lblOffset val="100"/>
        <c:noMultiLvlLbl val="0"/>
      </c:catAx>
      <c:valAx>
        <c:axId val="271035072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one"/>
        <c:crossAx val="2710342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7.3746312684366865E-3"/>
                  <c:y val="-1.04166666666667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9F8-4237-B31E-DF0D8ADBECFD}"/>
                </c:ext>
              </c:extLst>
            </c:dLbl>
            <c:dLbl>
              <c:idx val="1"/>
              <c:layout>
                <c:manualLayout>
                  <c:x val="-2.6548672566371681E-2"/>
                  <c:y val="-1.82291666666666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9F8-4237-B31E-DF0D8ADBECFD}"/>
                </c:ext>
              </c:extLst>
            </c:dLbl>
            <c:dLbl>
              <c:idx val="2"/>
              <c:layout>
                <c:manualLayout>
                  <c:x val="-9.2920353982300988E-2"/>
                  <c:y val="-7.81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69F8-4237-B31E-DF0D8ADBECFD}"/>
                </c:ext>
              </c:extLst>
            </c:dLbl>
            <c:dLbl>
              <c:idx val="3"/>
              <c:layout>
                <c:manualLayout>
                  <c:x val="-0.14601769911504425"/>
                  <c:y val="-1.30208333333333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69F8-4237-B31E-DF0D8ADBECF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5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Подобряване подготовката на студентите за конкретна работа с пациентите</c:v>
                </c:pt>
                <c:pt idx="1">
                  <c:v>Регламентиране на часовете за практика</c:v>
                </c:pt>
                <c:pt idx="2">
                  <c:v>По-голям акцент на формите на активно обучение и самостоятелна изява на студентите</c:v>
                </c:pt>
                <c:pt idx="3">
                  <c:v>Увеличаване броя на практическите упражнения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0.6</c:v>
                </c:pt>
                <c:pt idx="1">
                  <c:v>0.3</c:v>
                </c:pt>
                <c:pt idx="2">
                  <c:v>0.55000000000000004</c:v>
                </c:pt>
                <c:pt idx="3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9F8-4237-B31E-DF0D8ADBECF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cone"/>
        <c:axId val="270687960"/>
        <c:axId val="270688352"/>
        <c:axId val="0"/>
      </c:bar3DChart>
      <c:catAx>
        <c:axId val="27068796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8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70688352"/>
        <c:crosses val="autoZero"/>
        <c:auto val="1"/>
        <c:lblAlgn val="ctr"/>
        <c:lblOffset val="100"/>
        <c:noMultiLvlLbl val="0"/>
      </c:catAx>
      <c:valAx>
        <c:axId val="270688352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one"/>
        <c:crossAx val="2706879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Sheet1!$A$2:$A$7</c:f>
              <c:strCache>
                <c:ptCount val="4"/>
                <c:pt idx="0">
                  <c:v>Отлично</c:v>
                </c:pt>
                <c:pt idx="1">
                  <c:v>Много добро</c:v>
                </c:pt>
                <c:pt idx="2">
                  <c:v>Задоволително</c:v>
                </c:pt>
                <c:pt idx="3">
                  <c:v>Незадоволително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0.82</c:v>
                </c:pt>
                <c:pt idx="1">
                  <c:v>0.1</c:v>
                </c:pt>
                <c:pt idx="2">
                  <c:v>0.08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F8-4641-B3E7-B22CD0AD4C7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270689136"/>
        <c:axId val="270689528"/>
      </c:barChart>
      <c:catAx>
        <c:axId val="270689136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0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70689528"/>
        <c:crosses val="autoZero"/>
        <c:auto val="1"/>
        <c:lblAlgn val="ctr"/>
        <c:lblOffset val="100"/>
        <c:noMultiLvlLbl val="0"/>
      </c:catAx>
      <c:valAx>
        <c:axId val="270689528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one"/>
        <c:crossAx val="2706891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03/13/2020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901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908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014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877945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3339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3598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4051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5574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 bwMode="ltGray"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03/13/2020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18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680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03/13/2020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87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53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866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737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665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124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343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4913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  <p:sldLayoutId id="2147483793" r:id="rId13"/>
    <p:sldLayoutId id="2147483794" r:id="rId14"/>
    <p:sldLayoutId id="2147483795" r:id="rId15"/>
    <p:sldLayoutId id="2147483796" r:id="rId16"/>
    <p:sldLayoutId id="214748379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6019799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sz="53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Анализ на резултатите от проведена анкета сред завършилите студенти от Филиал Велико Търново към Медицински университет - Варна </a:t>
            </a:r>
            <a:r>
              <a:rPr lang="en-US" sz="53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bg-BG" sz="53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201</a:t>
            </a:r>
            <a:r>
              <a:rPr lang="bg-BG" sz="53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53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-201</a:t>
            </a:r>
            <a:r>
              <a:rPr lang="bg-BG" sz="53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bg-BG" sz="53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bg-BG" sz="53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.)</a:t>
            </a:r>
            <a:endParaRPr lang="bg-BG" sz="5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3000" dirty="0" smtClean="0">
                <a:latin typeface="Times New Roman" pitchFamily="18" charset="0"/>
                <a:cs typeface="Times New Roman" pitchFamily="18" charset="0"/>
              </a:rPr>
              <a:t>Как оценявате осигуреността на учебни материали, учебници, ръководства и електронни носители в библиотеката на Филиал Велико Търново?</a:t>
            </a:r>
            <a:endParaRPr lang="bg-BG" sz="3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5172549"/>
              </p:ext>
            </p:extLst>
          </p:nvPr>
        </p:nvGraphicFramePr>
        <p:xfrm>
          <a:off x="533400" y="2336800"/>
          <a:ext cx="6888163" cy="3598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3000" dirty="0" smtClean="0">
                <a:latin typeface="Times New Roman" pitchFamily="18" charset="0"/>
                <a:cs typeface="Times New Roman" pitchFamily="18" charset="0"/>
              </a:rPr>
              <a:t>Според Вас как може да се подобри практическата подготовка на студентите?</a:t>
            </a:r>
            <a:endParaRPr lang="bg-BG" sz="3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0041736"/>
              </p:ext>
            </p:extLst>
          </p:nvPr>
        </p:nvGraphicFramePr>
        <p:xfrm>
          <a:off x="304800" y="1752600"/>
          <a:ext cx="8610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Как оценявате подготовката по време на стажа? 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7046750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3500" dirty="0" smtClean="0">
                <a:latin typeface="Times New Roman" pitchFamily="18" charset="0"/>
                <a:cs typeface="Times New Roman" pitchFamily="18" charset="0"/>
              </a:rPr>
              <a:t>По време на държавния стаж обучаваха ли Ви на самостоятелна работа или участие в някои практически дейности?</a:t>
            </a:r>
            <a:endParaRPr lang="bg-BG" sz="3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1654426"/>
              </p:ext>
            </p:extLst>
          </p:nvPr>
        </p:nvGraphicFramePr>
        <p:xfrm>
          <a:off x="533400" y="2336800"/>
          <a:ext cx="6888163" cy="3598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Кой Ви обучаваше по време на стажа?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2411934"/>
              </p:ext>
            </p:extLst>
          </p:nvPr>
        </p:nvGraphicFramePr>
        <p:xfrm>
          <a:off x="533400" y="2336800"/>
          <a:ext cx="6888163" cy="3598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По време на обучението си имахте ли възможност за самостоятелна работа?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3687814"/>
              </p:ext>
            </p:extLst>
          </p:nvPr>
        </p:nvGraphicFramePr>
        <p:xfrm>
          <a:off x="457200" y="1828800"/>
          <a:ext cx="8229600" cy="4297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3500" dirty="0" smtClean="0">
                <a:latin typeface="Times New Roman" pitchFamily="18" charset="0"/>
                <a:cs typeface="Times New Roman" pitchFamily="18" charset="0"/>
              </a:rPr>
              <a:t>Считате ли, че обучението и квалификацията, които МУ-Варна Ви дава, Ви правят конкурентоспособни?</a:t>
            </a:r>
            <a:endParaRPr lang="bg-BG" sz="3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7329646"/>
              </p:ext>
            </p:extLst>
          </p:nvPr>
        </p:nvGraphicFramePr>
        <p:xfrm>
          <a:off x="827088" y="2667000"/>
          <a:ext cx="671195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3500" dirty="0" smtClean="0">
                <a:latin typeface="Times New Roman" pitchFamily="18" charset="0"/>
                <a:cs typeface="Times New Roman" pitchFamily="18" charset="0"/>
              </a:rPr>
              <a:t>Моля, посочете Вашата оценка (по шестобалната система).</a:t>
            </a:r>
            <a:endParaRPr lang="bg-BG" sz="3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7568459"/>
              </p:ext>
            </p:extLst>
          </p:nvPr>
        </p:nvGraphicFramePr>
        <p:xfrm>
          <a:off x="228600" y="1371600"/>
          <a:ext cx="86868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 на презентацията: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76800"/>
          </a:xfrm>
        </p:spPr>
        <p:txBody>
          <a:bodyPr>
            <a:normAutofit/>
          </a:bodyPr>
          <a:lstStyle/>
          <a:p>
            <a:pPr algn="just"/>
            <a:r>
              <a:rPr lang="bg-BG" b="1" i="1" dirty="0" smtClean="0">
                <a:latin typeface="Times New Roman" pitchFamily="18" charset="0"/>
                <a:cs typeface="Times New Roman" pitchFamily="18" charset="0"/>
              </a:rPr>
              <a:t>Тази презентация представлява извадка с въпроси от анонимно анкетно допитване проведено сред студенти завършили специалност “Медицинска сестра” и „Акушерка“ във Филиал Велико Търново към Медицински Университет - Варна. </a:t>
            </a:r>
            <a:endParaRPr lang="en-US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bg-BG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bg-BG" b="1" i="1" dirty="0" smtClean="0">
                <a:latin typeface="Times New Roman" pitchFamily="18" charset="0"/>
                <a:cs typeface="Times New Roman" pitchFamily="18" charset="0"/>
              </a:rPr>
              <a:t>В настоящата презентация са включени данни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b="1" i="1" dirty="0" smtClean="0">
                <a:latin typeface="Times New Roman" pitchFamily="18" charset="0"/>
                <a:cs typeface="Times New Roman" pitchFamily="18" charset="0"/>
              </a:rPr>
              <a:t>само от най-актуалните въпроси, които предоставят информация относно очакванията и впечатленията на студентите, както и оценката, която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b="1" i="1" dirty="0" smtClean="0">
                <a:latin typeface="Times New Roman" pitchFamily="18" charset="0"/>
                <a:cs typeface="Times New Roman" pitchFamily="18" charset="0"/>
              </a:rPr>
              <a:t>завършилите са изградили за качеството на учебния процес през годините на обучение във Филиал Велико Търново към Медицински Университет - Варна.</a:t>
            </a:r>
          </a:p>
          <a:p>
            <a:endParaRPr lang="bg-BG" dirty="0" smtClean="0">
              <a:latin typeface="Times New Roman" pitchFamily="18" charset="0"/>
              <a:cs typeface="Times New Roman" pitchFamily="18" charset="0"/>
            </a:endParaRPr>
          </a:p>
          <a:p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bg-B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bg-B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bg-B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bg-B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bg-B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bg-B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bg-B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bg-B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bg-B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Брой </a:t>
            </a:r>
            <a:r>
              <a:rPr lang="bg-B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анкетирани: </a:t>
            </a:r>
            <a:r>
              <a:rPr lang="bg-B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36</a:t>
            </a:r>
            <a:endParaRPr lang="bg-B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457200" y="838201"/>
            <a:ext cx="8229600" cy="762000"/>
          </a:xfrm>
        </p:spPr>
        <p:txBody>
          <a:bodyPr/>
          <a:lstStyle/>
          <a:p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Обучението отговори ли на Вашите очаквания?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4608138"/>
              </p:ext>
            </p:extLst>
          </p:nvPr>
        </p:nvGraphicFramePr>
        <p:xfrm>
          <a:off x="533400" y="2336800"/>
          <a:ext cx="6888163" cy="3598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Познавате ли възможностите за следдипломно обучение, които МУ-Варна ви предоставя?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4101625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 fontScale="90000"/>
          </a:bodyPr>
          <a:lstStyle/>
          <a:p>
            <a:r>
              <a:rPr lang="bg-BG" sz="3900" dirty="0" smtClean="0">
                <a:latin typeface="Times New Roman" pitchFamily="18" charset="0"/>
                <a:cs typeface="Times New Roman" pitchFamily="18" charset="0"/>
              </a:rPr>
              <a:t>Владеят ли преподавателите свободно преподавания материал или са обвързани с теоретичните си бележки?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dirty="0" smtClean="0">
                <a:latin typeface="Times New Roman" pitchFamily="18" charset="0"/>
                <a:cs typeface="Times New Roman" pitchFamily="18" charset="0"/>
              </a:rPr>
            </a:b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5667373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Посещавахте ли лекции по време на следването си?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5228629"/>
              </p:ext>
            </p:extLst>
          </p:nvPr>
        </p:nvGraphicFramePr>
        <p:xfrm>
          <a:off x="533400" y="2336800"/>
          <a:ext cx="6888163" cy="3598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</p:spPr>
        <p:txBody>
          <a:bodyPr>
            <a:normAutofit/>
          </a:bodyPr>
          <a:lstStyle/>
          <a:p>
            <a:r>
              <a:rPr lang="bg-BG" sz="3500" dirty="0" smtClean="0">
                <a:latin typeface="Times New Roman" pitchFamily="18" charset="0"/>
                <a:cs typeface="Times New Roman" pitchFamily="18" charset="0"/>
              </a:rPr>
              <a:t>Преподавателите използват ли достатъчно учебно-технически средства за онагледяване на учебния материал?</a:t>
            </a:r>
            <a:endParaRPr lang="bg-BG" sz="3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8334998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По време на следването си в МУ-Варна имахте ли възможност да ползвате: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2311181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465</TotalTime>
  <Words>275</Words>
  <Application>Microsoft Office PowerPoint</Application>
  <PresentationFormat>On-screen Show (4:3)</PresentationFormat>
  <Paragraphs>38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Times New Roman</vt:lpstr>
      <vt:lpstr>Trebuchet MS</vt:lpstr>
      <vt:lpstr>Berlin</vt:lpstr>
      <vt:lpstr> Анализ на резултатите от проведена анкета сред завършилите студенти от Филиал Велико Търново към Медицински университет - Варна (2018-2019г.)</vt:lpstr>
      <vt:lpstr>Цел на презентацията:</vt:lpstr>
      <vt:lpstr>            Брой анкетирани: 36</vt:lpstr>
      <vt:lpstr>Обучението отговори ли на Вашите очаквания?</vt:lpstr>
      <vt:lpstr>Познавате ли възможностите за следдипломно обучение, които МУ-Варна ви предоставя?</vt:lpstr>
      <vt:lpstr>Владеят ли преподавателите свободно преподавания материал или са обвързани с теоретичните си бележки? </vt:lpstr>
      <vt:lpstr>Посещавахте ли лекции по време на следването си?</vt:lpstr>
      <vt:lpstr>Преподавателите използват ли достатъчно учебно-технически средства за онагледяване на учебния материал?</vt:lpstr>
      <vt:lpstr>По време на следването си в МУ-Варна имахте ли възможност да ползвате:</vt:lpstr>
      <vt:lpstr>Как оценявате осигуреността на учебни материали, учебници, ръководства и електронни носители в библиотеката на Филиал Велико Търново?</vt:lpstr>
      <vt:lpstr>Според Вас как може да се подобри практическата подготовка на студентите?</vt:lpstr>
      <vt:lpstr>Как оценявате подготовката по време на стажа? </vt:lpstr>
      <vt:lpstr>По време на държавния стаж обучаваха ли Ви на самостоятелна работа или участие в някои практически дейности?</vt:lpstr>
      <vt:lpstr>Кой Ви обучаваше по време на стажа?</vt:lpstr>
      <vt:lpstr>По време на обучението си имахте ли възможност за самостоятелна работа?</vt:lpstr>
      <vt:lpstr>Считате ли, че обучението и квалификацията, които МУ-Варна Ви дава, Ви правят конкурентоспособни?</vt:lpstr>
      <vt:lpstr>Моля, посочете Вашата оценка (по шестобалната система).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на резултатите от проведена анкета сред завършилите специалност “Дентална медицина” в Медицински Университет Варна (2013г.)</dc:title>
  <dc:creator>User</dc:creator>
  <cp:lastModifiedBy>Windows User</cp:lastModifiedBy>
  <cp:revision>164</cp:revision>
  <dcterms:created xsi:type="dcterms:W3CDTF">2006-08-16T00:00:00Z</dcterms:created>
  <dcterms:modified xsi:type="dcterms:W3CDTF">2020-03-13T11:27:51Z</dcterms:modified>
</cp:coreProperties>
</file>