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000" baseline="0" dirty="0" smtClean="0">
                <a:latin typeface="Times New Roman" panose="02020603050405020304" pitchFamily="18" charset="0"/>
              </a:rPr>
              <a:t>Какви бяха мотивите Ви да кандидатствате дентална медицина?</a:t>
            </a:r>
            <a:endParaRPr lang="en-US" sz="2000" baseline="0" dirty="0">
              <a:latin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18</c:v>
                </c:pt>
                <c:pt idx="2">
                  <c:v>12</c:v>
                </c:pt>
                <c:pt idx="3">
                  <c:v>14</c:v>
                </c:pt>
                <c:pt idx="4">
                  <c:v>11</c:v>
                </c:pt>
                <c:pt idx="5">
                  <c:v>14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0-40B8-A3EE-2F7C2FEE8C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9B0-40B8-A3EE-2F7C2FEE8C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Друго</c:v>
                </c:pt>
                <c:pt idx="1">
                  <c:v>Възможност за лична изява в частна практика</c:v>
                </c:pt>
                <c:pt idx="2">
                  <c:v>Научни постижения и перспективи в науката</c:v>
                </c:pt>
                <c:pt idx="3">
                  <c:v>Големите възможности в съвременната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9B0-40B8-A3EE-2F7C2FEE8C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118264"/>
        <c:axId val="188115456"/>
        <c:axId val="0"/>
      </c:bar3DChart>
      <c:catAx>
        <c:axId val="18711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188115456"/>
        <c:crosses val="autoZero"/>
        <c:auto val="1"/>
        <c:lblAlgn val="ctr"/>
        <c:lblOffset val="100"/>
        <c:noMultiLvlLbl val="0"/>
      </c:catAx>
      <c:valAx>
        <c:axId val="188115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18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Библиотека</c:v>
                </c:pt>
                <c:pt idx="1">
                  <c:v>Интернет</c:v>
                </c:pt>
                <c:pt idx="2">
                  <c:v>Компютри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0.97</c:v>
                </c:pt>
                <c:pt idx="1">
                  <c:v>0.95</c:v>
                </c:pt>
                <c:pt idx="2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2-4DDD-81CC-AED0EE3F06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1033112"/>
        <c:axId val="271033504"/>
        <c:axId val="0"/>
      </c:bar3DChart>
      <c:catAx>
        <c:axId val="2710331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3504"/>
        <c:crosses val="autoZero"/>
        <c:auto val="1"/>
        <c:lblAlgn val="ctr"/>
        <c:lblOffset val="100"/>
        <c:noMultiLvlLbl val="0"/>
      </c:catAx>
      <c:valAx>
        <c:axId val="2710335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1033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60516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47-4F9A-BCAF-F029344CFB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0.75</c:v>
                </c:pt>
                <c:pt idx="1">
                  <c:v>0.1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47-4F9A-BCAF-F029344CFB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271034288"/>
        <c:axId val="271035072"/>
        <c:axId val="0"/>
      </c:bar3DChart>
      <c:catAx>
        <c:axId val="27103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5072"/>
        <c:crosses val="autoZero"/>
        <c:auto val="1"/>
        <c:lblAlgn val="ctr"/>
        <c:lblOffset val="100"/>
        <c:noMultiLvlLbl val="0"/>
      </c:catAx>
      <c:valAx>
        <c:axId val="2710350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1034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46312684366865E-3"/>
                  <c:y val="-1.0416666666666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8-4237-B31E-DF0D8ADBECFD}"/>
                </c:ext>
              </c:extLst>
            </c:dLbl>
            <c:dLbl>
              <c:idx val="1"/>
              <c:layout>
                <c:manualLayout>
                  <c:x val="-2.6548672566371681E-2"/>
                  <c:y val="-1.82291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8-4237-B31E-DF0D8ADBECFD}"/>
                </c:ext>
              </c:extLst>
            </c:dLbl>
            <c:dLbl>
              <c:idx val="2"/>
              <c:layout>
                <c:manualLayout>
                  <c:x val="-9.2920353982300988E-2"/>
                  <c:y val="-7.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8-4237-B31E-DF0D8ADBECFD}"/>
                </c:ext>
              </c:extLst>
            </c:dLbl>
            <c:dLbl>
              <c:idx val="3"/>
              <c:layout>
                <c:manualLayout>
                  <c:x val="-0.14601769911504425"/>
                  <c:y val="-1.30208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8-4237-B31E-DF0D8ADBEC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Подобряване подготовката на студентите за конкретна работа с пациентите</c:v>
                </c:pt>
                <c:pt idx="1">
                  <c:v>Регламентиране на часовете за практика</c:v>
                </c:pt>
                <c:pt idx="2">
                  <c:v>По-голям акцент на формите на активно обучение и самостоятелна изява на студентите</c:v>
                </c:pt>
                <c:pt idx="3">
                  <c:v>Увеличаване броя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0.34</c:v>
                </c:pt>
                <c:pt idx="1">
                  <c:v>0.23</c:v>
                </c:pt>
                <c:pt idx="2">
                  <c:v>0.42</c:v>
                </c:pt>
                <c:pt idx="3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8-4237-B31E-DF0D8ADBEC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0687960"/>
        <c:axId val="270688352"/>
        <c:axId val="0"/>
      </c:bar3DChart>
      <c:catAx>
        <c:axId val="2706879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8352"/>
        <c:crosses val="autoZero"/>
        <c:auto val="1"/>
        <c:lblAlgn val="ctr"/>
        <c:lblOffset val="100"/>
        <c:noMultiLvlLbl val="0"/>
      </c:catAx>
      <c:valAx>
        <c:axId val="2706883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87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Пародонтология</c:v>
                </c:pt>
                <c:pt idx="1">
                  <c:v>Консервативно зъболечение</c:v>
                </c:pt>
                <c:pt idx="2">
                  <c:v>Ортодонтия</c:v>
                </c:pt>
                <c:pt idx="3">
                  <c:v>Орална и лицево-челюстна хирургия</c:v>
                </c:pt>
                <c:pt idx="4">
                  <c:v>Детска дентална медицина</c:v>
                </c:pt>
                <c:pt idx="5">
                  <c:v>Протетична дентална медицина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5.3</c:v>
                </c:pt>
                <c:pt idx="1">
                  <c:v>5.3</c:v>
                </c:pt>
                <c:pt idx="2">
                  <c:v>5.3</c:v>
                </c:pt>
                <c:pt idx="3">
                  <c:v>5.4</c:v>
                </c:pt>
                <c:pt idx="4">
                  <c:v>5.4</c:v>
                </c:pt>
                <c:pt idx="5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8-4641-B3E7-B22CD0AD4C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0689136"/>
        <c:axId val="270689528"/>
      </c:barChart>
      <c:catAx>
        <c:axId val="2706891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89528"/>
        <c:crosses val="autoZero"/>
        <c:auto val="1"/>
        <c:lblAlgn val="ctr"/>
        <c:lblOffset val="100"/>
        <c:noMultiLvlLbl val="0"/>
      </c:catAx>
      <c:valAx>
        <c:axId val="270689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0689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2807791387187713E-2"/>
                  <c:y val="8.5583996157281905E-2"/>
                </c:manualLayout>
              </c:layout>
              <c:tx>
                <c:rich>
                  <a:bodyPr/>
                  <a:lstStyle/>
                  <a:p>
                    <a:fld id="{3966B7E8-C94B-4128-9BF4-F139461ABD33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  </a:t>
                    </a:r>
                    <a:fld id="{B4A314F7-7DBE-4122-BD06-6CC910832E61}" type="PERCENTAGE">
                      <a:rPr lang="bg-BG" baseline="0" smtClean="0"/>
                      <a:pPr/>
                      <a:t>[PERCENTAGE]</a:t>
                    </a:fld>
                    <a:endParaRPr lang="bg-BG" baseline="0" dirty="0" smtClean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83A-4EE4-8AEC-66C413664E02}"/>
                </c:ext>
              </c:extLst>
            </c:dLbl>
            <c:dLbl>
              <c:idx val="1"/>
              <c:layout>
                <c:manualLayout>
                  <c:x val="0.15592708029551863"/>
                  <c:y val="-0.331413447259732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3A-4EE4-8AEC-66C413664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A-4EE4-8AEC-66C413664E0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1.4030163304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CB-410E-88E1-50E6E38FF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Друг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0.69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CB-410E-88E1-50E6E38FF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690704"/>
        <c:axId val="270691096"/>
        <c:axId val="0"/>
      </c:bar3DChart>
      <c:catAx>
        <c:axId val="270690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0691096"/>
        <c:crosses val="autoZero"/>
        <c:auto val="1"/>
        <c:lblAlgn val="ctr"/>
        <c:lblOffset val="100"/>
        <c:noMultiLvlLbl val="0"/>
      </c:catAx>
      <c:valAx>
        <c:axId val="270691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27069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0.1773180436467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ED-4DC5-9EFB-25B2C0D3F426}"/>
                </c:ext>
              </c:extLst>
            </c:dLbl>
            <c:dLbl>
              <c:idx val="1"/>
              <c:layout>
                <c:manualLayout>
                  <c:x val="2.9320987654320989E-2"/>
                  <c:y val="2.9553007274461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ED-4DC5-9EFB-25B2C0D3F4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D-4DC5-9EFB-25B2C0D3F4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271111416"/>
        <c:axId val="271111808"/>
        <c:axId val="0"/>
      </c:bar3DChart>
      <c:catAx>
        <c:axId val="271111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>
                <a:latin typeface="Times New Roman" pitchFamily="18" charset="0"/>
              </a:defRPr>
            </a:pPr>
            <a:endParaRPr lang="en-US"/>
          </a:p>
        </c:txPr>
        <c:crossAx val="271111808"/>
        <c:crosses val="autoZero"/>
        <c:auto val="1"/>
        <c:lblAlgn val="ctr"/>
        <c:lblOffset val="100"/>
        <c:noMultiLvlLbl val="0"/>
      </c:catAx>
      <c:valAx>
        <c:axId val="27111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71111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87</c:v>
                </c:pt>
              </c:strCache>
            </c:strRef>
          </c:tx>
          <c:dLbls>
            <c:dLbl>
              <c:idx val="1"/>
              <c:layout>
                <c:manualLayout>
                  <c:x val="0.16943636385729569"/>
                  <c:y val="-0.325149145054875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08-4483-B99F-7FC8DBA309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08-4483-B99F-7FC8DBA309C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в МУ-Варна</c:v>
                </c:pt>
                <c:pt idx="5">
                  <c:v>Материално-техническа база на МУ-Варна</c:v>
                </c:pt>
                <c:pt idx="6">
                  <c:v>Материално-техническа обезпеченост на уч. процес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4.5</c:v>
                </c:pt>
                <c:pt idx="1">
                  <c:v>5.2</c:v>
                </c:pt>
                <c:pt idx="2">
                  <c:v>5.4</c:v>
                </c:pt>
                <c:pt idx="3">
                  <c:v>4.5999999999999996</c:v>
                </c:pt>
                <c:pt idx="4">
                  <c:v>4.8</c:v>
                </c:pt>
                <c:pt idx="5">
                  <c:v>5.4</c:v>
                </c:pt>
                <c:pt idx="6">
                  <c:v>5.3</c:v>
                </c:pt>
                <c:pt idx="7">
                  <c:v>5.3</c:v>
                </c:pt>
                <c:pt idx="8">
                  <c:v>5.4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E4-4E77-9EA0-AA110E63E0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112984"/>
        <c:axId val="271113376"/>
      </c:barChart>
      <c:catAx>
        <c:axId val="271112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113376"/>
        <c:crosses val="autoZero"/>
        <c:auto val="1"/>
        <c:lblAlgn val="ctr"/>
        <c:lblOffset val="100"/>
        <c:noMultiLvlLbl val="0"/>
      </c:catAx>
      <c:valAx>
        <c:axId val="271113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112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bg-BG" sz="2000" baseline="0" dirty="0">
                <a:latin typeface="Times New Roman" panose="02020603050405020304" pitchFamily="18" charset="0"/>
              </a:rPr>
              <a:t>Ако сега трябваше да кандидатствате за висше образование, към коя област бихте се насочили?</a:t>
            </a:r>
            <a:endParaRPr lang="en-US" sz="2000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6767128246900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9505294596796092"/>
          <c:y val="0.14205717073827309"/>
          <c:w val="0.49764096298307542"/>
          <c:h val="0.7824263072885120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206896551724127"/>
                  <c:y val="-3.6299528823957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41-4AFA-A5F8-41B6B8CCE1F4}"/>
                </c:ext>
              </c:extLst>
            </c:dLbl>
            <c:dLbl>
              <c:idx val="1"/>
              <c:layout>
                <c:manualLayout>
                  <c:x val="8.62068965517241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41-4AFA-A5F8-41B6B8CCE1F4}"/>
                </c:ext>
              </c:extLst>
            </c:dLbl>
            <c:dLbl>
              <c:idx val="2"/>
              <c:layout>
                <c:manualLayout>
                  <c:x val="7.7586206896551671E-2"/>
                  <c:y val="-8.5469436802327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041-4AFA-A5F8-41B6B8CCE1F4}"/>
                </c:ext>
              </c:extLst>
            </c:dLbl>
            <c:dLbl>
              <c:idx val="4"/>
              <c:layout>
                <c:manualLayout>
                  <c:x val="9.4827586206896547E-2"/>
                  <c:y val="-3.917333664006151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041-4AFA-A5F8-41B6B8CCE1F4}"/>
                </c:ext>
              </c:extLst>
            </c:dLbl>
            <c:dLbl>
              <c:idx val="5"/>
              <c:layout>
                <c:manualLayout>
                  <c:x val="0.10919540229885047"/>
                  <c:y val="2.008032128514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041-4AFA-A5F8-41B6B8CCE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0.01</c:v>
                </c:pt>
                <c:pt idx="1">
                  <c:v>0.03</c:v>
                </c:pt>
                <c:pt idx="2">
                  <c:v>0.01</c:v>
                </c:pt>
                <c:pt idx="3">
                  <c:v>0.82</c:v>
                </c:pt>
                <c:pt idx="4">
                  <c:v>0.01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41-4AFA-A5F8-41B6B8CCE1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6-7041-4AFA-A5F8-41B6B8CCE1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Не бих кандидатствал/а за висше образование</c:v>
                </c:pt>
                <c:pt idx="1">
                  <c:v>Фармация</c:v>
                </c:pt>
                <c:pt idx="2">
                  <c:v>Философия</c:v>
                </c:pt>
                <c:pt idx="3">
                  <c:v>Дентална медицина</c:v>
                </c:pt>
                <c:pt idx="4">
                  <c:v>Театър, музика</c:v>
                </c:pt>
                <c:pt idx="5">
                  <c:v>Медицина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7-7041-4AFA-A5F8-41B6B8CCE1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8226968"/>
        <c:axId val="188227360"/>
        <c:axId val="0"/>
      </c:bar3DChart>
      <c:catAx>
        <c:axId val="188226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27360"/>
        <c:crosses val="autoZero"/>
        <c:auto val="1"/>
        <c:lblAlgn val="ctr"/>
        <c:lblOffset val="100"/>
        <c:noMultiLvlLbl val="0"/>
      </c:catAx>
      <c:valAx>
        <c:axId val="188227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226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EC-48F7-A9C9-CAECD57A8C29}"/>
                </c:ext>
              </c:extLst>
            </c:dLbl>
            <c:dLbl>
              <c:idx val="1"/>
              <c:layout>
                <c:manualLayout>
                  <c:x val="2.0061728395061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EC-48F7-A9C9-CAECD57A8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0.03</c:v>
                </c:pt>
                <c:pt idx="2">
                  <c:v>0.05</c:v>
                </c:pt>
                <c:pt idx="3">
                  <c:v>0.21</c:v>
                </c:pt>
                <c:pt idx="4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EC-48F7-A9C9-CAECD57A8C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10EC-48F7-A9C9-CAECD57A8C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10EC-48F7-A9C9-CAECD57A8C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746624"/>
        <c:axId val="188747016"/>
        <c:axId val="0"/>
      </c:bar3DChart>
      <c:catAx>
        <c:axId val="188746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7016"/>
        <c:crosses val="autoZero"/>
        <c:auto val="1"/>
        <c:lblAlgn val="ctr"/>
        <c:lblOffset val="100"/>
        <c:noMultiLvlLbl val="0"/>
      </c:catAx>
      <c:valAx>
        <c:axId val="18874701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955769417711681"/>
                  <c:y val="7.0606962789835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BC-4404-B616-38F929A0DDC1}"/>
                </c:ext>
              </c:extLst>
            </c:dLbl>
            <c:dLbl>
              <c:idx val="1"/>
              <c:layout>
                <c:manualLayout>
                  <c:x val="0.23825094779819189"/>
                  <c:y val="-0.208557645105375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BC-4404-B616-38F929A0D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BC-4404-B616-38F929A0DDC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8E-2"/>
                  <c:y val="-1.742286552177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37-40A9-B358-B1A736E519A4}"/>
                </c:ext>
              </c:extLst>
            </c:dLbl>
            <c:dLbl>
              <c:idx val="1"/>
              <c:layout>
                <c:manualLayout>
                  <c:x val="-1.2345679012345678E-2"/>
                  <c:y val="-2.032667644206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37-40A9-B358-B1A736E519A4}"/>
                </c:ext>
              </c:extLst>
            </c:dLbl>
            <c:dLbl>
              <c:idx val="2"/>
              <c:layout>
                <c:manualLayout>
                  <c:x val="-0.12808641975308638"/>
                  <c:y val="-8.7114327608862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37-40A9-B358-B1A736E519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0.04</c:v>
                </c:pt>
                <c:pt idx="1">
                  <c:v>0.24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37-40A9-B358-B1A736E519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4-E337-40A9-B358-B1A736E519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мога да преценя</c:v>
                </c:pt>
                <c:pt idx="1">
                  <c:v>По-голямата част не се откъсват от бележките си</c:v>
                </c:pt>
                <c:pt idx="2">
                  <c:v>По-голямата част владеят материала си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5-E337-40A9-B358-B1A736E519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88748192"/>
        <c:axId val="188748584"/>
        <c:axId val="0"/>
      </c:bar3DChart>
      <c:catAx>
        <c:axId val="1887481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3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748584"/>
        <c:crosses val="autoZero"/>
        <c:auto val="1"/>
        <c:lblAlgn val="ctr"/>
        <c:lblOffset val="100"/>
        <c:noMultiLvlLbl val="0"/>
      </c:catAx>
      <c:valAx>
        <c:axId val="1887485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8874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0.02</c:v>
                </c:pt>
                <c:pt idx="1">
                  <c:v>0.28999999999999998</c:v>
                </c:pt>
                <c:pt idx="2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A-4B8D-8B0D-E7A9FA9F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A0A-4B8D-8B0D-E7A9FA9FE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Почти не</c:v>
                </c:pt>
                <c:pt idx="1">
                  <c:v>Не редовно</c:v>
                </c:pt>
                <c:pt idx="2">
                  <c:v>Редовно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A0A-4B8D-8B0D-E7A9FA9FEE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69641416"/>
        <c:axId val="269641808"/>
      </c:barChart>
      <c:catAx>
        <c:axId val="26964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1808"/>
        <c:crosses val="autoZero"/>
        <c:auto val="1"/>
        <c:lblAlgn val="ctr"/>
        <c:lblOffset val="100"/>
        <c:noMultiLvlLbl val="0"/>
      </c:catAx>
      <c:valAx>
        <c:axId val="269641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269641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7-4E71-AF92-11248AFDBD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69642592"/>
        <c:axId val="269642984"/>
        <c:axId val="0"/>
      </c:bar3DChart>
      <c:catAx>
        <c:axId val="26964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 i="0" baseline="0"/>
            </a:pPr>
            <a:endParaRPr lang="en-US"/>
          </a:p>
        </c:txPr>
        <c:crossAx val="269642984"/>
        <c:crosses val="autoZero"/>
        <c:auto val="1"/>
        <c:lblAlgn val="ctr"/>
        <c:lblOffset val="100"/>
        <c:noMultiLvlLbl val="0"/>
      </c:catAx>
      <c:valAx>
        <c:axId val="269642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6964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2"/>
                  <c:y val="-2.9038109202955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677-437E-AA30-2CCC1DAF4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съм проявявал/а интерес</c:v>
                </c:pt>
                <c:pt idx="1">
                  <c:v>Не, въпреки че проявявам интерес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0.09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7-437E-AA30-2CCC1DAF48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69643768"/>
        <c:axId val="269644160"/>
      </c:barChart>
      <c:catAx>
        <c:axId val="269643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69644160"/>
        <c:crosses val="autoZero"/>
        <c:auto val="1"/>
        <c:lblAlgn val="ctr"/>
        <c:lblOffset val="100"/>
        <c:noMultiLvlLbl val="0"/>
      </c:catAx>
      <c:valAx>
        <c:axId val="2696441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</a:defRPr>
            </a:pPr>
            <a:endParaRPr lang="en-US"/>
          </a:p>
        </c:txPr>
        <c:crossAx val="269643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 </c:v>
                </c:pt>
                <c:pt idx="1">
                  <c:v>Физиотерапия</c:v>
                </c:pt>
                <c:pt idx="2">
                  <c:v>Дентална алергология</c:v>
                </c:pt>
                <c:pt idx="3">
                  <c:v>Орална патология</c:v>
                </c:pt>
                <c:pt idx="4">
                  <c:v>Дентална профилактика</c:v>
                </c:pt>
                <c:pt idx="5">
                  <c:v>Обществено и дентално здраве</c:v>
                </c:pt>
                <c:pt idx="6">
                  <c:v>Образна диагностика</c:v>
                </c:pt>
                <c:pt idx="7">
                  <c:v>Пародонтология</c:v>
                </c:pt>
                <c:pt idx="8">
                  <c:v>Ортодонтия</c:v>
                </c:pt>
                <c:pt idx="9">
                  <c:v>Детска дентална медицина</c:v>
                </c:pt>
                <c:pt idx="10">
                  <c:v>Орална и лицево-челюстна хирургия</c:v>
                </c:pt>
                <c:pt idx="11">
                  <c:v>Консервативно зъболечение</c:v>
                </c:pt>
                <c:pt idx="12">
                  <c:v>Протетична дентална медицина</c:v>
                </c:pt>
                <c:pt idx="13">
                  <c:v>Дентално материалознание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1">
                  <c:v>4.8</c:v>
                </c:pt>
                <c:pt idx="2">
                  <c:v>4.9000000000000004</c:v>
                </c:pt>
                <c:pt idx="3">
                  <c:v>5.0999999999999996</c:v>
                </c:pt>
                <c:pt idx="4">
                  <c:v>4.5999999999999996</c:v>
                </c:pt>
                <c:pt idx="5">
                  <c:v>5.0999999999999996</c:v>
                </c:pt>
                <c:pt idx="6">
                  <c:v>4.9000000000000004</c:v>
                </c:pt>
                <c:pt idx="7">
                  <c:v>5.2</c:v>
                </c:pt>
                <c:pt idx="8">
                  <c:v>5.6</c:v>
                </c:pt>
                <c:pt idx="9">
                  <c:v>5.4</c:v>
                </c:pt>
                <c:pt idx="10">
                  <c:v>5.7</c:v>
                </c:pt>
                <c:pt idx="11">
                  <c:v>4.8</c:v>
                </c:pt>
                <c:pt idx="12">
                  <c:v>5</c:v>
                </c:pt>
                <c:pt idx="13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7-4068-83ED-C37A738632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71031936"/>
        <c:axId val="271032328"/>
      </c:barChart>
      <c:catAx>
        <c:axId val="2710319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71032328"/>
        <c:crosses val="autoZero"/>
        <c:auto val="1"/>
        <c:lblAlgn val="ctr"/>
        <c:lblOffset val="100"/>
        <c:noMultiLvlLbl val="0"/>
      </c:catAx>
      <c:valAx>
        <c:axId val="271032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71031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19799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на резултатите от проведена анкета сред завършилите специалност “Дентална медицина”</a:t>
            </a:r>
            <a:b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Медицински Университет Варна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-2018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bg-BG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Привлечени ли бяхте в научноизследователска дейност към някоя катедра?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29840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нивото на качеството на подготовката Ви през учебния процес на някои основни дисциплини? (по шестобалната система)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71698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следването си в МУ-Варна имахте ли възможност да ползвате: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1466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Как оценявате осигуреността на учебни материали, учебници, ръководства и електронни носители в библиотеката на МУ?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319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Според Вас как може да се подобри практическата подготовка на студентите по Дентална медицина?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736879"/>
              </p:ext>
            </p:extLst>
          </p:nvPr>
        </p:nvGraphicFramePr>
        <p:xfrm>
          <a:off x="304800" y="17526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Как оценявате подготовката по време на стажа? (по шестобалната система)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98562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По време на държавния стаж обучаваха ли Ви на самостоятелна работа или участие в някои практически дейности?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941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 Ви обучаваше по време на стажа?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5631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 време на обучението си имахте ли възможност за самостоятелна работа?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219790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Считате ли, че обучението и квалификацията, които МУ-Варна Ви дава, Ви правят конкурентоспособни?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45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 на презентацията: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Тази презентация представлява извадка с въпроси от анонимно анкетно допитване проведено сред студенти завършили специалност “Дентална медицина” в Медицински Университет - Варна.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В настоящата презентация са включени данни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само от най-актуалните въпроси, които предоставят информация относно мотивите за кандидатстване в специалността, очакванията и впечатленията на студентите, както и оценката, която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завършилите специалност “Дентална медицина” са изградили за качеството на учебния процес през годините на обучение в Медицински Университет - Варна.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Моля, посочете Вашата оценка (по шестобалната система).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530404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838201"/>
            <a:ext cx="8229600" cy="762000"/>
          </a:xfrm>
        </p:spPr>
        <p:txBody>
          <a:bodyPr/>
          <a:lstStyle/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1697432"/>
              </p:ext>
            </p:extLst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807465931"/>
              </p:ext>
            </p:extLst>
          </p:nvPr>
        </p:nvGraphicFramePr>
        <p:xfrm>
          <a:off x="4495800" y="304800"/>
          <a:ext cx="4419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10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Обучението отговори ли на Вашите очаквания?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690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Познавате ли възможностите за следдипломно обучение, които МУ-Варна ви предоставя?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279009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bg-BG" sz="3900" dirty="0" smtClean="0">
                <a:latin typeface="Times New Roman" pitchFamily="18" charset="0"/>
                <a:cs typeface="Times New Roman" pitchFamily="18" charset="0"/>
              </a:rPr>
              <a:t>Владеят ли преподавателите свободно преподавания материал или са обвързани с теоретичните си бележки?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72161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Посещавахте ли лекции по време на следването си?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10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bg-BG" sz="3500" dirty="0" smtClean="0">
                <a:latin typeface="Times New Roman" pitchFamily="18" charset="0"/>
                <a:cs typeface="Times New Roman" pitchFamily="18" charset="0"/>
              </a:rPr>
              <a:t>Преподавателите използват ли достатъчно учебно-технически средства за онагледяване на учебния материал?</a:t>
            </a:r>
            <a:endParaRPr lang="bg-BG" sz="3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666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342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 Анализ на резултатите от проведена анкета сред завършилите специалност “Дентална медицина” в Медицински Университет Варна (2017-2018г.)</vt:lpstr>
      <vt:lpstr>Цел на презентацията:</vt:lpstr>
      <vt:lpstr>       Брой анкетирани: 37</vt:lpstr>
      <vt:lpstr>PowerPoint Presentation</vt:lpstr>
      <vt:lpstr>Обучението отговори ли на Вашите очаквания?</vt:lpstr>
      <vt:lpstr>Познавате ли възможностите за следдипломно обучение, които МУ-Варна ви предоставя?</vt:lpstr>
      <vt:lpstr>Владеят ли преподавателите свободно преподавания материал или са обвързани с теоретичните си бележки? </vt:lpstr>
      <vt:lpstr>Посещавахте ли лекции по време на следването си?</vt:lpstr>
      <vt:lpstr>Преподавателите използват ли достатъчно учебно-технически средства за онагледяване на учебния материал?</vt:lpstr>
      <vt:lpstr>Привлечени ли бяхте в научноизследователска дейност към някоя катедра?</vt:lpstr>
      <vt:lpstr>Как оценявате нивото на качеството на подготовката Ви през учебния процес на някои основни дисциплини? (по шестобалната система)</vt:lpstr>
      <vt:lpstr>По време на следването си в МУ-Варна имахте ли възможност да ползвате:</vt:lpstr>
      <vt:lpstr>Как оценявате осигуреността на учебни материали, учебници, ръководства и електронни носители в библиотеката на МУ?</vt:lpstr>
      <vt:lpstr>Според Вас как може да се подобри практическата подготовка на студентите по Дентална медицина?</vt:lpstr>
      <vt:lpstr>Как оценявате подготовката по време на стажа? (по шестобалната система)</vt:lpstr>
      <vt:lpstr>По време на държавния стаж обучаваха ли Ви на самостоятелна работа или участие в някои практически дейности?</vt:lpstr>
      <vt:lpstr>Кой Ви обучаваше по време на стажа?</vt:lpstr>
      <vt:lpstr>По време на обучението си имахте ли възможност за самостоятелна работа?</vt:lpstr>
      <vt:lpstr>Считате ли, че обучението и квалификацията, които МУ-Варна Ви дава, Ви правят конкурентоспособни?</vt:lpstr>
      <vt:lpstr>Моля, посочете Вашата оценка (по шестобалната система).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“Дентална медицина” в Медицински Университет Варна (2013г.)</dc:title>
  <dc:creator>User</dc:creator>
  <cp:lastModifiedBy>Windows User</cp:lastModifiedBy>
  <cp:revision>128</cp:revision>
  <dcterms:created xsi:type="dcterms:W3CDTF">2006-08-16T00:00:00Z</dcterms:created>
  <dcterms:modified xsi:type="dcterms:W3CDTF">2019-02-11T12:37:08Z</dcterms:modified>
</cp:coreProperties>
</file>