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000" baseline="0" dirty="0" smtClean="0">
                <a:latin typeface="Times New Roman" panose="02020603050405020304" pitchFamily="18" charset="0"/>
              </a:rPr>
              <a:t>Какви бяха мотивите Ви да кандидатствате дентална медицина?</a:t>
            </a:r>
            <a:endParaRPr lang="en-US" sz="2000" baseline="0" dirty="0">
              <a:latin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Друго</c:v>
                </c:pt>
                <c:pt idx="1">
                  <c:v>Възможност за лична изява в частна практика</c:v>
                </c:pt>
                <c:pt idx="2">
                  <c:v>Научни постижения и перспективи в науката</c:v>
                </c:pt>
                <c:pt idx="3">
                  <c:v>Големите възможности в съвременната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21</c:v>
                </c:pt>
                <c:pt idx="2">
                  <c:v>11</c:v>
                </c:pt>
                <c:pt idx="3">
                  <c:v>14</c:v>
                </c:pt>
                <c:pt idx="4">
                  <c:v>18</c:v>
                </c:pt>
                <c:pt idx="5">
                  <c:v>15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0-40B8-A3EE-2F7C2FEE8C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Друго</c:v>
                </c:pt>
                <c:pt idx="1">
                  <c:v>Възможност за лична изява в частна практика</c:v>
                </c:pt>
                <c:pt idx="2">
                  <c:v>Научни постижения и перспективи в науката</c:v>
                </c:pt>
                <c:pt idx="3">
                  <c:v>Големите възможности в съвременната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19B0-40B8-A3EE-2F7C2FEE8C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Друго</c:v>
                </c:pt>
                <c:pt idx="1">
                  <c:v>Възможност за лична изява в частна практика</c:v>
                </c:pt>
                <c:pt idx="2">
                  <c:v>Научни постижения и перспективи в науката</c:v>
                </c:pt>
                <c:pt idx="3">
                  <c:v>Големите възможности в съвременната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19B0-40B8-A3EE-2F7C2FEE8C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118264"/>
        <c:axId val="188115456"/>
        <c:axId val="0"/>
      </c:bar3DChart>
      <c:catAx>
        <c:axId val="18711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188115456"/>
        <c:crosses val="autoZero"/>
        <c:auto val="1"/>
        <c:lblAlgn val="ctr"/>
        <c:lblOffset val="100"/>
        <c:noMultiLvlLbl val="0"/>
      </c:catAx>
      <c:valAx>
        <c:axId val="188115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18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0.98</c:v>
                </c:pt>
                <c:pt idx="1">
                  <c:v>0.99</c:v>
                </c:pt>
                <c:pt idx="2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0.09</c:v>
                </c:pt>
                <c:pt idx="2">
                  <c:v>0.09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0.44</c:v>
                </c:pt>
                <c:pt idx="1">
                  <c:v>0.31</c:v>
                </c:pt>
                <c:pt idx="2">
                  <c:v>0.43</c:v>
                </c:pt>
                <c:pt idx="3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Пародонтология</c:v>
                </c:pt>
                <c:pt idx="1">
                  <c:v>Консервативно зъболечение</c:v>
                </c:pt>
                <c:pt idx="2">
                  <c:v>Ортодонтия</c:v>
                </c:pt>
                <c:pt idx="3">
                  <c:v>Орална и лицево-челюстна хирургия</c:v>
                </c:pt>
                <c:pt idx="4">
                  <c:v>Детска дентална медицина</c:v>
                </c:pt>
                <c:pt idx="5">
                  <c:v>Протетична дентална медицина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5.4</c:v>
                </c:pt>
                <c:pt idx="1">
                  <c:v>5.3</c:v>
                </c:pt>
                <c:pt idx="2">
                  <c:v>5.3</c:v>
                </c:pt>
                <c:pt idx="3">
                  <c:v>5.4</c:v>
                </c:pt>
                <c:pt idx="4">
                  <c:v>5.4</c:v>
                </c:pt>
                <c:pt idx="5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521519879459511"/>
                  <c:y val="0.13328655139248818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0.67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87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4.5</c:v>
                </c:pt>
                <c:pt idx="1">
                  <c:v>5.3</c:v>
                </c:pt>
                <c:pt idx="2">
                  <c:v>5.4</c:v>
                </c:pt>
                <c:pt idx="3">
                  <c:v>5</c:v>
                </c:pt>
                <c:pt idx="4">
                  <c:v>4.8</c:v>
                </c:pt>
                <c:pt idx="5">
                  <c:v>5.4</c:v>
                </c:pt>
                <c:pt idx="6">
                  <c:v>5.3</c:v>
                </c:pt>
                <c:pt idx="7">
                  <c:v>5.4</c:v>
                </c:pt>
                <c:pt idx="8">
                  <c:v>5.4</c:v>
                </c:pt>
                <c:pt idx="9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bg-BG" sz="2000" baseline="0" dirty="0">
                <a:latin typeface="Times New Roman" panose="02020603050405020304" pitchFamily="18" charset="0"/>
              </a:rPr>
              <a:t>Ако сега трябваше да кандидатствате за висше образование, към коя област бихте се насочили?</a:t>
            </a:r>
            <a:endParaRPr lang="en-US" sz="2000" baseline="0" dirty="0"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6767128246900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9505294596796092"/>
          <c:y val="0.14205717073827309"/>
          <c:w val="0.49764096298307542"/>
          <c:h val="0.7824263072885120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1206896551724127"/>
                  <c:y val="-3.6299528823957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041-4AFA-A5F8-41B6B8CCE1F4}"/>
                </c:ext>
              </c:extLst>
            </c:dLbl>
            <c:dLbl>
              <c:idx val="1"/>
              <c:layout>
                <c:manualLayout>
                  <c:x val="8.62068965517241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041-4AFA-A5F8-41B6B8CCE1F4}"/>
                </c:ext>
              </c:extLst>
            </c:dLbl>
            <c:dLbl>
              <c:idx val="2"/>
              <c:layout>
                <c:manualLayout>
                  <c:x val="7.7586206896551671E-2"/>
                  <c:y val="-8.5469436802327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041-4AFA-A5F8-41B6B8CCE1F4}"/>
                </c:ext>
              </c:extLst>
            </c:dLbl>
            <c:dLbl>
              <c:idx val="4"/>
              <c:layout>
                <c:manualLayout>
                  <c:x val="9.4827586206896547E-2"/>
                  <c:y val="-3.917333664006151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041-4AFA-A5F8-41B6B8CCE1F4}"/>
                </c:ext>
              </c:extLst>
            </c:dLbl>
            <c:dLbl>
              <c:idx val="5"/>
              <c:layout>
                <c:manualLayout>
                  <c:x val="0.10919540229885047"/>
                  <c:y val="2.008032128514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041-4AFA-A5F8-41B6B8CCE1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Не бих кандидатствал/а за висше образование</c:v>
                </c:pt>
                <c:pt idx="1">
                  <c:v>Фармация</c:v>
                </c:pt>
                <c:pt idx="2">
                  <c:v>Философия</c:v>
                </c:pt>
                <c:pt idx="3">
                  <c:v>Дентална медицина</c:v>
                </c:pt>
                <c:pt idx="4">
                  <c:v>Театър, музика</c:v>
                </c:pt>
                <c:pt idx="5">
                  <c:v>Медицина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0.01</c:v>
                </c:pt>
                <c:pt idx="1">
                  <c:v>0.03</c:v>
                </c:pt>
                <c:pt idx="2">
                  <c:v>0.01</c:v>
                </c:pt>
                <c:pt idx="3">
                  <c:v>0.85</c:v>
                </c:pt>
                <c:pt idx="4">
                  <c:v>0.01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41-4AFA-A5F8-41B6B8CCE1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Не бих кандидатствал/а за висше образование</c:v>
                </c:pt>
                <c:pt idx="1">
                  <c:v>Фармация</c:v>
                </c:pt>
                <c:pt idx="2">
                  <c:v>Философия</c:v>
                </c:pt>
                <c:pt idx="3">
                  <c:v>Дентална медицина</c:v>
                </c:pt>
                <c:pt idx="4">
                  <c:v>Театър, музика</c:v>
                </c:pt>
                <c:pt idx="5">
                  <c:v>Медицина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6-7041-4AFA-A5F8-41B6B8CCE1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Не бих кандидатствал/а за висше образование</c:v>
                </c:pt>
                <c:pt idx="1">
                  <c:v>Фармация</c:v>
                </c:pt>
                <c:pt idx="2">
                  <c:v>Философия</c:v>
                </c:pt>
                <c:pt idx="3">
                  <c:v>Дентална медицина</c:v>
                </c:pt>
                <c:pt idx="4">
                  <c:v>Театър, музика</c:v>
                </c:pt>
                <c:pt idx="5">
                  <c:v>Медицина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7-7041-4AFA-A5F8-41B6B8CCE1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226968"/>
        <c:axId val="188227360"/>
        <c:axId val="0"/>
      </c:bar3DChart>
      <c:catAx>
        <c:axId val="188226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27360"/>
        <c:crosses val="autoZero"/>
        <c:auto val="1"/>
        <c:lblAlgn val="ctr"/>
        <c:lblOffset val="100"/>
        <c:noMultiLvlLbl val="0"/>
      </c:catAx>
      <c:valAx>
        <c:axId val="188227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26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0.04</c:v>
                </c:pt>
                <c:pt idx="2">
                  <c:v>0.04</c:v>
                </c:pt>
                <c:pt idx="3">
                  <c:v>0.19</c:v>
                </c:pt>
                <c:pt idx="4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-1.2345679012345678E-2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0.05</c:v>
                </c:pt>
                <c:pt idx="1">
                  <c:v>0.18</c:v>
                </c:pt>
                <c:pt idx="2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0.03</c:v>
                </c:pt>
                <c:pt idx="1">
                  <c:v>0.16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2"/>
                  <c:y val="-2.903810920295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677-437E-AA30-2CCC1DAF4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съм проявявал/а интерес</c:v>
                </c:pt>
                <c:pt idx="1">
                  <c:v>Не, въпреки че проявявам интерес</c:v>
                </c:pt>
                <c:pt idx="2">
                  <c:v>Да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0.16</c:v>
                </c:pt>
                <c:pt idx="1">
                  <c:v>0.08</c:v>
                </c:pt>
                <c:pt idx="2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77-437E-AA30-2CCC1DAF48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9643768"/>
        <c:axId val="269644160"/>
      </c:barChart>
      <c:catAx>
        <c:axId val="2696437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4160"/>
        <c:crosses val="autoZero"/>
        <c:auto val="1"/>
        <c:lblAlgn val="ctr"/>
        <c:lblOffset val="100"/>
        <c:noMultiLvlLbl val="0"/>
      </c:catAx>
      <c:valAx>
        <c:axId val="2696441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b="1" i="0" baseline="0">
                <a:latin typeface="Times New Roman" pitchFamily="18" charset="0"/>
              </a:defRPr>
            </a:pPr>
            <a:endParaRPr lang="en-US"/>
          </a:p>
        </c:txPr>
        <c:crossAx val="269643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 </c:v>
                </c:pt>
                <c:pt idx="1">
                  <c:v>Физиотерапия</c:v>
                </c:pt>
                <c:pt idx="2">
                  <c:v>Дентална алергология</c:v>
                </c:pt>
                <c:pt idx="3">
                  <c:v>Орална патология</c:v>
                </c:pt>
                <c:pt idx="4">
                  <c:v>Дентална профилактика</c:v>
                </c:pt>
                <c:pt idx="5">
                  <c:v>Обществено и дентално здраве</c:v>
                </c:pt>
                <c:pt idx="6">
                  <c:v>Образна диагностика</c:v>
                </c:pt>
                <c:pt idx="7">
                  <c:v>Пародонтология</c:v>
                </c:pt>
                <c:pt idx="8">
                  <c:v>Ортодонтия</c:v>
                </c:pt>
                <c:pt idx="9">
                  <c:v>Детска дентална медицина</c:v>
                </c:pt>
                <c:pt idx="10">
                  <c:v>Орална и лицево-челюстна хирургия</c:v>
                </c:pt>
                <c:pt idx="11">
                  <c:v>Консервативно зъболечение</c:v>
                </c:pt>
                <c:pt idx="12">
                  <c:v>Протетична дентална медицина</c:v>
                </c:pt>
                <c:pt idx="13">
                  <c:v>Дентално материалознание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1">
                  <c:v>4.9000000000000004</c:v>
                </c:pt>
                <c:pt idx="2">
                  <c:v>4.9000000000000004</c:v>
                </c:pt>
                <c:pt idx="3">
                  <c:v>5.0999999999999996</c:v>
                </c:pt>
                <c:pt idx="4">
                  <c:v>4.8</c:v>
                </c:pt>
                <c:pt idx="5">
                  <c:v>5.0999999999999996</c:v>
                </c:pt>
                <c:pt idx="6">
                  <c:v>4.9000000000000004</c:v>
                </c:pt>
                <c:pt idx="7">
                  <c:v>5.2</c:v>
                </c:pt>
                <c:pt idx="8">
                  <c:v>5.5</c:v>
                </c:pt>
                <c:pt idx="9">
                  <c:v>5.4</c:v>
                </c:pt>
                <c:pt idx="10">
                  <c:v>5.6</c:v>
                </c:pt>
                <c:pt idx="11">
                  <c:v>4.8</c:v>
                </c:pt>
                <c:pt idx="12">
                  <c:v>5</c:v>
                </c:pt>
                <c:pt idx="13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7-4068-83ED-C37A738632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031936"/>
        <c:axId val="271032328"/>
      </c:barChart>
      <c:catAx>
        <c:axId val="2710319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2328"/>
        <c:crosses val="autoZero"/>
        <c:auto val="1"/>
        <c:lblAlgn val="ctr"/>
        <c:lblOffset val="100"/>
        <c:noMultiLvlLbl val="0"/>
      </c:catAx>
      <c:valAx>
        <c:axId val="271032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031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завършилите специалност “Дентална медицина”</a:t>
            </a:r>
            <a:b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Медицински Университет Варна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9г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Привлечени ли бяхте в научноизследователска дейност към някоя катедра?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5504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нивото на качеството на подготовката Ви през учебния процес на някои основни дисциплини? (по шестобалната система)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73175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7091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МУ?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167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студентите по Дентална медицина?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776981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(по шестобалната система)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25884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1204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8269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06995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072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“Дентална медицина” в 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мотивите за кандидатстване в специалността, очакванията 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специалност “Дентална медицина” са изградили за качеството на учебния процес през годините на обучение в 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133136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42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9229989"/>
              </p:ext>
            </p:extLst>
          </p:nvPr>
        </p:nvGraphicFramePr>
        <p:xfrm>
          <a:off x="152400" y="457200"/>
          <a:ext cx="43434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748835766"/>
              </p:ext>
            </p:extLst>
          </p:nvPr>
        </p:nvGraphicFramePr>
        <p:xfrm>
          <a:off x="4495800" y="304800"/>
          <a:ext cx="44196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10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7444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86421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86276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1662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37714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342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 Анализ на резултатите от проведена анкета сред завършилите специалност “Дентална медицина” в Медицински Университет Варна (2018-2019г.)</vt:lpstr>
      <vt:lpstr>Цел на презентацията:</vt:lpstr>
      <vt:lpstr>       Брой анкетирани: 42</vt:lpstr>
      <vt:lpstr>PowerPoint Presentation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Привлечени ли бяхте в научноизследователска дейност към някоя катедра?</vt:lpstr>
      <vt:lpstr>Как оценявате нивото на качеството на подготовката Ви през учебния процес на някои основни дисциплини? (по шестобалната система)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МУ?</vt:lpstr>
      <vt:lpstr>Според Вас как може да се подобри практическата подготовка на студентите по Дентална медицина?</vt:lpstr>
      <vt:lpstr>Как оценявате подготовката по време на стажа? (по шестобалната система)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Windows User</cp:lastModifiedBy>
  <cp:revision>142</cp:revision>
  <dcterms:created xsi:type="dcterms:W3CDTF">2006-08-16T00:00:00Z</dcterms:created>
  <dcterms:modified xsi:type="dcterms:W3CDTF">2019-02-12T08:26:25Z</dcterms:modified>
</cp:coreProperties>
</file>