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A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bg-BG" dirty="0" smtClean="0"/>
              <a:t>Брой представители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0076-49BF-B3B6-10CEED823A2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0076-49BF-B3B6-10CEED823A2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0076-49BF-B3B6-10CEED823A2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0076-49BF-B3B6-10CEED823A2E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F14818E8-19E7-4B64-81D5-3E9BC0CAB72D}" type="CATEGORYNAME">
                      <a:rPr lang="bg-BG"/>
                      <a:pPr/>
                      <a:t>[CATEGORY NAME]</a:t>
                    </a:fld>
                    <a:r>
                      <a:rPr lang="bg-BG" baseline="0" dirty="0"/>
                      <a:t>
</a:t>
                    </a:r>
                    <a:r>
                      <a:rPr lang="bg-BG" baseline="0" dirty="0" smtClean="0"/>
                      <a:t>7</a:t>
                    </a: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076-49BF-B3B6-10CEED823A2E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35497FF4-E69F-4084-A755-01AB62F2B2D0}" type="CATEGORYNAME">
                      <a:rPr lang="bg-BG"/>
                      <a:pPr/>
                      <a:t>[CATEGORY NAME]</a:t>
                    </a:fld>
                    <a:r>
                      <a:rPr lang="bg-BG" baseline="0" dirty="0"/>
                      <a:t>
</a:t>
                    </a:r>
                    <a:r>
                      <a:rPr lang="bg-BG" baseline="0" dirty="0" smtClean="0"/>
                      <a:t>1</a:t>
                    </a: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0076-49BF-B3B6-10CEED823A2E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EC37E00F-263A-4296-B570-B0C87B0752A2}" type="CATEGORYNAME">
                      <a:rPr lang="bg-BG"/>
                      <a:pPr/>
                      <a:t>[CATEGORY NAME]</a:t>
                    </a:fld>
                    <a:r>
                      <a:rPr lang="bg-BG" baseline="0" dirty="0"/>
                      <a:t>
</a:t>
                    </a:r>
                    <a:r>
                      <a:rPr lang="bg-BG" baseline="0" dirty="0" smtClean="0"/>
                      <a:t>2</a:t>
                    </a: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076-49BF-B3B6-10CEED823A2E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B793CDD9-341A-4F1F-8862-E9512F9D6310}" type="CATEGORYNAME">
                      <a:rPr lang="bg-BG"/>
                      <a:pPr/>
                      <a:t>[CATEGORY NAME]</a:t>
                    </a:fld>
                    <a:r>
                      <a:rPr lang="bg-BG" baseline="0"/>
                      <a:t>
</a:t>
                    </a:r>
                    <a:r>
                      <a:rPr lang="bg-BG" baseline="0" smtClean="0"/>
                      <a:t>3</a:t>
                    </a: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0076-49BF-B3B6-10CEED823A2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Аптека</c:v>
                </c:pt>
                <c:pt idx="1">
                  <c:v>Болнична аптека</c:v>
                </c:pt>
                <c:pt idx="2">
                  <c:v>Лекарствено производство</c:v>
                </c:pt>
                <c:pt idx="3">
                  <c:v>Администрация и контрол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76-49BF-B3B6-10CEED823A2E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Много добро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85000"/>
                    <a:satMod val="130000"/>
                  </a:schemeClr>
                </a:gs>
                <a:gs pos="34000">
                  <a:schemeClr val="accent1">
                    <a:shade val="87000"/>
                    <a:satMod val="125000"/>
                  </a:schemeClr>
                </a:gs>
                <a:gs pos="70000">
                  <a:schemeClr val="accent1">
                    <a:tint val="100000"/>
                    <a:shade val="90000"/>
                    <a:satMod val="130000"/>
                  </a:schemeClr>
                </a:gs>
                <a:gs pos="100000">
                  <a:schemeClr val="accent1">
                    <a:tint val="100000"/>
                    <a:shade val="100000"/>
                    <a:satMod val="110000"/>
                  </a:schemeClr>
                </a:gs>
              </a:gsLst>
              <a:path path="circle">
                <a:fillToRect l="100000" t="100000" r="100000" b="100000"/>
              </a:path>
            </a:gradFill>
            <a:ln>
              <a:noFill/>
            </a:ln>
            <a:effectLst>
              <a:outerShdw blurRad="38100" dist="25400" dir="2700000" algn="br" rotWithShape="0">
                <a:srgbClr val="000000">
                  <a:alpha val="60000"/>
                </a:srgbClr>
              </a:outerShdw>
            </a:effectLst>
            <a:sp3d/>
          </c:spPr>
          <c:invertIfNegative val="0"/>
          <c:cat>
            <c:strRef>
              <c:f>Sheet1!$A$2:$A$9</c:f>
              <c:strCache>
                <c:ptCount val="8"/>
                <c:pt idx="0">
                  <c:v>Разбиране на етичните аспекти от работата</c:v>
                </c:pt>
                <c:pt idx="1">
                  <c:v>Бързи и адекватни реакции</c:v>
                </c:pt>
                <c:pt idx="2">
                  <c:v>Комуникативни умения</c:v>
                </c:pt>
                <c:pt idx="3">
                  <c:v>Работа в екип</c:v>
                </c:pt>
                <c:pt idx="4">
                  <c:v>Вземане на самостоятелни решения</c:v>
                </c:pt>
                <c:pt idx="5">
                  <c:v>Адаптация</c:v>
                </c:pt>
                <c:pt idx="6">
                  <c:v>Практическа подготовка</c:v>
                </c:pt>
                <c:pt idx="7">
                  <c:v>Теоретична подготовка</c:v>
                </c:pt>
              </c:strCache>
            </c:strRef>
          </c:cat>
          <c:val>
            <c:numRef>
              <c:f>Sheet1!$B$2:$B$9</c:f>
              <c:numCache>
                <c:formatCode>0%</c:formatCode>
                <c:ptCount val="8"/>
                <c:pt idx="0">
                  <c:v>0.79</c:v>
                </c:pt>
                <c:pt idx="1">
                  <c:v>0.77</c:v>
                </c:pt>
                <c:pt idx="2">
                  <c:v>0.84</c:v>
                </c:pt>
                <c:pt idx="3">
                  <c:v>0.84</c:v>
                </c:pt>
                <c:pt idx="4">
                  <c:v>0.81</c:v>
                </c:pt>
                <c:pt idx="5">
                  <c:v>0.74</c:v>
                </c:pt>
                <c:pt idx="6">
                  <c:v>0.86</c:v>
                </c:pt>
                <c:pt idx="7">
                  <c:v>0.88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91-494B-87A4-70CD0EF9128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Добро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85000"/>
                    <a:satMod val="130000"/>
                  </a:schemeClr>
                </a:gs>
                <a:gs pos="34000">
                  <a:schemeClr val="accent2">
                    <a:shade val="87000"/>
                    <a:satMod val="125000"/>
                  </a:schemeClr>
                </a:gs>
                <a:gs pos="70000">
                  <a:schemeClr val="accent2">
                    <a:tint val="100000"/>
                    <a:shade val="90000"/>
                    <a:satMod val="130000"/>
                  </a:schemeClr>
                </a:gs>
                <a:gs pos="100000">
                  <a:schemeClr val="accent2">
                    <a:tint val="100000"/>
                    <a:shade val="100000"/>
                    <a:satMod val="110000"/>
                  </a:schemeClr>
                </a:gs>
              </a:gsLst>
              <a:path path="circle">
                <a:fillToRect l="100000" t="100000" r="100000" b="100000"/>
              </a:path>
            </a:gradFill>
            <a:ln>
              <a:noFill/>
            </a:ln>
            <a:effectLst>
              <a:outerShdw blurRad="38100" dist="25400" dir="2700000" algn="br" rotWithShape="0">
                <a:srgbClr val="000000">
                  <a:alpha val="60000"/>
                </a:srgbClr>
              </a:outerShdw>
            </a:effectLst>
            <a:sp3d/>
          </c:spPr>
          <c:invertIfNegative val="0"/>
          <c:cat>
            <c:strRef>
              <c:f>Sheet1!$A$2:$A$9</c:f>
              <c:strCache>
                <c:ptCount val="8"/>
                <c:pt idx="0">
                  <c:v>Разбиране на етичните аспекти от работата</c:v>
                </c:pt>
                <c:pt idx="1">
                  <c:v>Бързи и адекватни реакции</c:v>
                </c:pt>
                <c:pt idx="2">
                  <c:v>Комуникативни умения</c:v>
                </c:pt>
                <c:pt idx="3">
                  <c:v>Работа в екип</c:v>
                </c:pt>
                <c:pt idx="4">
                  <c:v>Вземане на самостоятелни решения</c:v>
                </c:pt>
                <c:pt idx="5">
                  <c:v>Адаптация</c:v>
                </c:pt>
                <c:pt idx="6">
                  <c:v>Практическа подготовка</c:v>
                </c:pt>
                <c:pt idx="7">
                  <c:v>Теоретична подготовка</c:v>
                </c:pt>
              </c:strCache>
            </c:strRef>
          </c:cat>
          <c:val>
            <c:numRef>
              <c:f>Sheet1!$C$2:$C$9</c:f>
              <c:numCache>
                <c:formatCode>0%</c:formatCode>
                <c:ptCount val="8"/>
                <c:pt idx="0">
                  <c:v>0.15</c:v>
                </c:pt>
                <c:pt idx="1">
                  <c:v>0.13</c:v>
                </c:pt>
                <c:pt idx="2">
                  <c:v>0.12</c:v>
                </c:pt>
                <c:pt idx="3">
                  <c:v>0.12</c:v>
                </c:pt>
                <c:pt idx="4">
                  <c:v>0.17</c:v>
                </c:pt>
                <c:pt idx="5">
                  <c:v>0.16</c:v>
                </c:pt>
                <c:pt idx="6">
                  <c:v>0.14000000000000001</c:v>
                </c:pt>
                <c:pt idx="7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391-494B-87A4-70CD0EF9128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Задоволително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85000"/>
                    <a:satMod val="130000"/>
                  </a:schemeClr>
                </a:gs>
                <a:gs pos="34000">
                  <a:schemeClr val="accent3">
                    <a:shade val="87000"/>
                    <a:satMod val="125000"/>
                  </a:schemeClr>
                </a:gs>
                <a:gs pos="70000">
                  <a:schemeClr val="accent3">
                    <a:tint val="100000"/>
                    <a:shade val="90000"/>
                    <a:satMod val="130000"/>
                  </a:schemeClr>
                </a:gs>
                <a:gs pos="100000">
                  <a:schemeClr val="accent3">
                    <a:tint val="100000"/>
                    <a:shade val="100000"/>
                    <a:satMod val="110000"/>
                  </a:schemeClr>
                </a:gs>
              </a:gsLst>
              <a:path path="circle">
                <a:fillToRect l="100000" t="100000" r="100000" b="100000"/>
              </a:path>
            </a:gradFill>
            <a:ln>
              <a:noFill/>
            </a:ln>
            <a:effectLst>
              <a:outerShdw blurRad="38100" dist="25400" dir="2700000" algn="br" rotWithShape="0">
                <a:srgbClr val="000000">
                  <a:alpha val="60000"/>
                </a:srgbClr>
              </a:outerShdw>
            </a:effectLst>
            <a:sp3d/>
          </c:spPr>
          <c:invertIfNegative val="0"/>
          <c:cat>
            <c:strRef>
              <c:f>Sheet1!$A$2:$A$9</c:f>
              <c:strCache>
                <c:ptCount val="8"/>
                <c:pt idx="0">
                  <c:v>Разбиране на етичните аспекти от работата</c:v>
                </c:pt>
                <c:pt idx="1">
                  <c:v>Бързи и адекватни реакции</c:v>
                </c:pt>
                <c:pt idx="2">
                  <c:v>Комуникативни умения</c:v>
                </c:pt>
                <c:pt idx="3">
                  <c:v>Работа в екип</c:v>
                </c:pt>
                <c:pt idx="4">
                  <c:v>Вземане на самостоятелни решения</c:v>
                </c:pt>
                <c:pt idx="5">
                  <c:v>Адаптация</c:v>
                </c:pt>
                <c:pt idx="6">
                  <c:v>Практическа подготовка</c:v>
                </c:pt>
                <c:pt idx="7">
                  <c:v>Теоретична подготовка</c:v>
                </c:pt>
              </c:strCache>
            </c:strRef>
          </c:cat>
          <c:val>
            <c:numRef>
              <c:f>Sheet1!$D$2:$D$9</c:f>
              <c:numCache>
                <c:formatCode>0%</c:formatCode>
                <c:ptCount val="8"/>
                <c:pt idx="0">
                  <c:v>0.06</c:v>
                </c:pt>
                <c:pt idx="1">
                  <c:v>0.1</c:v>
                </c:pt>
                <c:pt idx="2">
                  <c:v>0.04</c:v>
                </c:pt>
                <c:pt idx="3">
                  <c:v>0.04</c:v>
                </c:pt>
                <c:pt idx="4">
                  <c:v>0.02</c:v>
                </c:pt>
                <c:pt idx="5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391-494B-87A4-70CD0EF9128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Незадоволително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85000"/>
                    <a:satMod val="130000"/>
                  </a:schemeClr>
                </a:gs>
                <a:gs pos="34000">
                  <a:schemeClr val="accent4">
                    <a:shade val="87000"/>
                    <a:satMod val="125000"/>
                  </a:schemeClr>
                </a:gs>
                <a:gs pos="70000">
                  <a:schemeClr val="accent4">
                    <a:tint val="100000"/>
                    <a:shade val="90000"/>
                    <a:satMod val="130000"/>
                  </a:schemeClr>
                </a:gs>
                <a:gs pos="100000">
                  <a:schemeClr val="accent4">
                    <a:tint val="100000"/>
                    <a:shade val="100000"/>
                    <a:satMod val="110000"/>
                  </a:schemeClr>
                </a:gs>
              </a:gsLst>
              <a:path path="circle">
                <a:fillToRect l="100000" t="100000" r="100000" b="100000"/>
              </a:path>
            </a:gradFill>
            <a:ln>
              <a:noFill/>
            </a:ln>
            <a:effectLst>
              <a:outerShdw blurRad="38100" dist="25400" dir="2700000" algn="br" rotWithShape="0">
                <a:srgbClr val="000000">
                  <a:alpha val="60000"/>
                </a:srgbClr>
              </a:outerShdw>
            </a:effectLst>
            <a:sp3d/>
          </c:spPr>
          <c:invertIfNegative val="0"/>
          <c:cat>
            <c:strRef>
              <c:f>Sheet1!$A$2:$A$9</c:f>
              <c:strCache>
                <c:ptCount val="8"/>
                <c:pt idx="0">
                  <c:v>Разбиране на етичните аспекти от работата</c:v>
                </c:pt>
                <c:pt idx="1">
                  <c:v>Бързи и адекватни реакции</c:v>
                </c:pt>
                <c:pt idx="2">
                  <c:v>Комуникативни умения</c:v>
                </c:pt>
                <c:pt idx="3">
                  <c:v>Работа в екип</c:v>
                </c:pt>
                <c:pt idx="4">
                  <c:v>Вземане на самостоятелни решения</c:v>
                </c:pt>
                <c:pt idx="5">
                  <c:v>Адаптация</c:v>
                </c:pt>
                <c:pt idx="6">
                  <c:v>Практическа подготовка</c:v>
                </c:pt>
                <c:pt idx="7">
                  <c:v>Теоретична подготовка</c:v>
                </c:pt>
              </c:strCache>
            </c:strRef>
          </c:cat>
          <c:val>
            <c:numRef>
              <c:f>Sheet1!$E$2:$E$9</c:f>
              <c:numCache>
                <c:formatCode>General</c:formatCode>
                <c:ptCount val="8"/>
              </c:numCache>
            </c:numRef>
          </c:val>
          <c:extLst>
            <c:ext xmlns:c16="http://schemas.microsoft.com/office/drawing/2014/chart" uri="{C3380CC4-5D6E-409C-BE32-E72D297353CC}">
              <c16:uniqueId val="{00000003-6391-494B-87A4-70CD0EF9128D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</c:strCache>
            </c:strRef>
          </c:tx>
          <c:spPr>
            <a:gradFill rotWithShape="1">
              <a:gsLst>
                <a:gs pos="0">
                  <a:schemeClr val="accent5">
                    <a:shade val="85000"/>
                    <a:satMod val="130000"/>
                  </a:schemeClr>
                </a:gs>
                <a:gs pos="34000">
                  <a:schemeClr val="accent5">
                    <a:shade val="87000"/>
                    <a:satMod val="125000"/>
                  </a:schemeClr>
                </a:gs>
                <a:gs pos="70000">
                  <a:schemeClr val="accent5">
                    <a:tint val="100000"/>
                    <a:shade val="90000"/>
                    <a:satMod val="130000"/>
                  </a:schemeClr>
                </a:gs>
                <a:gs pos="100000">
                  <a:schemeClr val="accent5">
                    <a:tint val="100000"/>
                    <a:shade val="100000"/>
                    <a:satMod val="110000"/>
                  </a:schemeClr>
                </a:gs>
              </a:gsLst>
              <a:path path="circle">
                <a:fillToRect l="100000" t="100000" r="100000" b="100000"/>
              </a:path>
            </a:gradFill>
            <a:ln>
              <a:noFill/>
            </a:ln>
            <a:effectLst>
              <a:outerShdw blurRad="38100" dist="25400" dir="2700000" algn="br" rotWithShape="0">
                <a:srgbClr val="000000">
                  <a:alpha val="60000"/>
                </a:srgbClr>
              </a:outerShdw>
            </a:effectLst>
            <a:sp3d/>
          </c:spPr>
          <c:invertIfNegative val="0"/>
          <c:cat>
            <c:strRef>
              <c:f>Sheet1!$A$2:$A$9</c:f>
              <c:strCache>
                <c:ptCount val="8"/>
                <c:pt idx="0">
                  <c:v>Разбиране на етичните аспекти от работата</c:v>
                </c:pt>
                <c:pt idx="1">
                  <c:v>Бързи и адекватни реакции</c:v>
                </c:pt>
                <c:pt idx="2">
                  <c:v>Комуникативни умения</c:v>
                </c:pt>
                <c:pt idx="3">
                  <c:v>Работа в екип</c:v>
                </c:pt>
                <c:pt idx="4">
                  <c:v>Вземане на самостоятелни решения</c:v>
                </c:pt>
                <c:pt idx="5">
                  <c:v>Адаптация</c:v>
                </c:pt>
                <c:pt idx="6">
                  <c:v>Практическа подготовка</c:v>
                </c:pt>
                <c:pt idx="7">
                  <c:v>Теоретична подготовка</c:v>
                </c:pt>
              </c:strCache>
            </c:strRef>
          </c:cat>
          <c:val>
            <c:numRef>
              <c:f>Sheet1!$F$2:$F$9</c:f>
              <c:numCache>
                <c:formatCode>General</c:formatCode>
                <c:ptCount val="8"/>
              </c:numCache>
            </c:numRef>
          </c:val>
          <c:extLst>
            <c:ext xmlns:c16="http://schemas.microsoft.com/office/drawing/2014/chart" uri="{C3380CC4-5D6E-409C-BE32-E72D297353CC}">
              <c16:uniqueId val="{00000004-6391-494B-87A4-70CD0EF912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20432904"/>
        <c:axId val="420440448"/>
        <c:axId val="0"/>
      </c:bar3DChart>
      <c:catAx>
        <c:axId val="4204329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0440448"/>
        <c:crosses val="autoZero"/>
        <c:auto val="1"/>
        <c:lblAlgn val="ctr"/>
        <c:lblOffset val="100"/>
        <c:noMultiLvlLbl val="0"/>
      </c:catAx>
      <c:valAx>
        <c:axId val="4204404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0432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Изключително добра</c:v>
                </c:pt>
                <c:pt idx="1">
                  <c:v>По-скоро добра </c:v>
                </c:pt>
                <c:pt idx="2">
                  <c:v>Не мога да преценя</c:v>
                </c:pt>
                <c:pt idx="3">
                  <c:v>Без разлика </c:v>
                </c:pt>
                <c:pt idx="4">
                  <c:v>По-скоро слаба</c:v>
                </c:pt>
                <c:pt idx="5">
                  <c:v>Изключително слаба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0.89</c:v>
                </c:pt>
                <c:pt idx="1">
                  <c:v>0.03</c:v>
                </c:pt>
                <c:pt idx="2">
                  <c:v>0.03</c:v>
                </c:pt>
                <c:pt idx="3">
                  <c:v>0.05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F3-4FD1-B64F-16065E3428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19584008"/>
        <c:axId val="419586960"/>
      </c:barChart>
      <c:catAx>
        <c:axId val="419584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9586960"/>
        <c:crosses val="autoZero"/>
        <c:auto val="1"/>
        <c:lblAlgn val="ctr"/>
        <c:lblOffset val="100"/>
        <c:noMultiLvlLbl val="0"/>
      </c:catAx>
      <c:valAx>
        <c:axId val="419586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9584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2904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147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612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9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6765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810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263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69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706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E6E2592-5302-4517-BCAE-F03A27D74373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151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423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E6E2592-5302-4517-BCAE-F03A27D74373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3789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0837"/>
            <a:ext cx="9144000" cy="28632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4727" y="498763"/>
            <a:ext cx="11841018" cy="6243781"/>
          </a:xfrm>
          <a:solidFill>
            <a:schemeClr val="bg1"/>
          </a:solidFill>
        </p:spPr>
        <p:txBody>
          <a:bodyPr/>
          <a:lstStyle/>
          <a:p>
            <a:endParaRPr lang="bg-BG" dirty="0" smtClean="0"/>
          </a:p>
          <a:p>
            <a:endParaRPr lang="bg-BG" dirty="0"/>
          </a:p>
          <a:p>
            <a:endParaRPr lang="bg-BG" dirty="0" smtClean="0"/>
          </a:p>
          <a:p>
            <a:endParaRPr lang="bg-BG" dirty="0"/>
          </a:p>
          <a:p>
            <a:pPr algn="ctr">
              <a:lnSpc>
                <a:spcPct val="120000"/>
              </a:lnSpc>
            </a:pPr>
            <a:r>
              <a:rPr lang="bg-BG" sz="2800" dirty="0" smtClean="0"/>
              <a:t>Анализ на резултатите от анкета за проучване на мнението на работодатели и потребители на кадри за подготовката на студенти от специалност „Фармация“ в Медицински университет „Проф. д-р Параскев Стоянов“ – Варна  </a:t>
            </a:r>
            <a:endParaRPr lang="en-US" sz="2800" dirty="0" smtClean="0"/>
          </a:p>
          <a:p>
            <a:pPr algn="ctr">
              <a:lnSpc>
                <a:spcPct val="120000"/>
              </a:lnSpc>
            </a:pPr>
            <a:r>
              <a:rPr lang="bg-BG" sz="2800" dirty="0" smtClean="0"/>
              <a:t>2017-2018 </a:t>
            </a:r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3950" y="397165"/>
            <a:ext cx="2324100" cy="196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13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9490" y="193964"/>
            <a:ext cx="9654309" cy="803564"/>
          </a:xfrm>
        </p:spPr>
        <p:txBody>
          <a:bodyPr>
            <a:noAutofit/>
          </a:bodyPr>
          <a:lstStyle/>
          <a:p>
            <a:r>
              <a:rPr lang="bg-BG" sz="2800" dirty="0" smtClean="0"/>
              <a:t>В анонимното анкетно проучване са участвали представители на:</a:t>
            </a:r>
            <a:endParaRPr lang="en-US" sz="2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6832926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1368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7019"/>
            <a:ext cx="10515600" cy="849745"/>
          </a:xfrm>
        </p:spPr>
        <p:txBody>
          <a:bodyPr>
            <a:normAutofit/>
          </a:bodyPr>
          <a:lstStyle/>
          <a:p>
            <a:r>
              <a:rPr lang="bg-BG" sz="2800" dirty="0" smtClean="0"/>
              <a:t>Как бихте оценили качествата на възпитаниците на МУ-Варна?</a:t>
            </a:r>
            <a:endParaRPr lang="en-US" sz="2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4892032"/>
              </p:ext>
            </p:extLst>
          </p:nvPr>
        </p:nvGraphicFramePr>
        <p:xfrm>
          <a:off x="838200" y="1006764"/>
          <a:ext cx="10515600" cy="55602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5177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1018" y="138545"/>
            <a:ext cx="9672782" cy="1089891"/>
          </a:xfrm>
        </p:spPr>
        <p:txBody>
          <a:bodyPr>
            <a:normAutofit/>
          </a:bodyPr>
          <a:lstStyle/>
          <a:p>
            <a:r>
              <a:rPr lang="bg-BG" sz="2800" dirty="0" smtClean="0"/>
              <a:t>В сравнение с други висши медицински училища, как оценявате академичната подготовка на студентите-медици от МУ-Варна?</a:t>
            </a:r>
            <a:endParaRPr lang="en-US" sz="2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5330188"/>
              </p:ext>
            </p:extLst>
          </p:nvPr>
        </p:nvGraphicFramePr>
        <p:xfrm>
          <a:off x="838200" y="1431925"/>
          <a:ext cx="10515600" cy="4745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6345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63</TotalTime>
  <Words>78</Words>
  <Application>Microsoft Office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Calibri</vt:lpstr>
      <vt:lpstr>Calibri Light</vt:lpstr>
      <vt:lpstr>Retrospect</vt:lpstr>
      <vt:lpstr>PowerPoint Presentation</vt:lpstr>
      <vt:lpstr>В анонимното анкетно проучване са участвали представители на:</vt:lpstr>
      <vt:lpstr>Как бихте оценили качествата на възпитаниците на МУ-Варна?</vt:lpstr>
      <vt:lpstr>В сравнение с други висши медицински училища, как оценявате академичната подготовка на студентите-медици от МУ-Варна?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20</cp:revision>
  <dcterms:created xsi:type="dcterms:W3CDTF">2020-03-11T07:30:33Z</dcterms:created>
  <dcterms:modified xsi:type="dcterms:W3CDTF">2020-03-11T09:07:04Z</dcterms:modified>
</cp:coreProperties>
</file>