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0.53</c:v>
                </c:pt>
                <c:pt idx="1">
                  <c:v>0.41</c:v>
                </c:pt>
                <c:pt idx="2">
                  <c:v>0.35</c:v>
                </c:pt>
                <c:pt idx="3">
                  <c:v>0.46</c:v>
                </c:pt>
                <c:pt idx="4">
                  <c:v>0.45</c:v>
                </c:pt>
                <c:pt idx="5">
                  <c:v>0.43</c:v>
                </c:pt>
                <c:pt idx="6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6-4C07-9567-697C03C6C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616-4C07-9567-697C03C6C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616-4C07-9567-697C03C6C1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7156352"/>
        <c:axId val="77157888"/>
        <c:axId val="0"/>
      </c:bar3DChart>
      <c:catAx>
        <c:axId val="77156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57888"/>
        <c:crosses val="autoZero"/>
        <c:auto val="1"/>
        <c:lblAlgn val="ctr"/>
        <c:lblOffset val="100"/>
        <c:noMultiLvlLbl val="0"/>
      </c:catAx>
      <c:valAx>
        <c:axId val="771578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77156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4876664722465245E-2"/>
                  <c:y val="-6.2928044263728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F5-4F8D-B790-E5E529C4EF1C}"/>
                </c:ext>
              </c:extLst>
            </c:dLbl>
            <c:dLbl>
              <c:idx val="1"/>
              <c:layout>
                <c:manualLayout>
                  <c:x val="-6.0956790123456846E-2"/>
                  <c:y val="-1.1904869748161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F5-4F8D-B790-E5E529C4EF1C}"/>
                </c:ext>
              </c:extLst>
            </c:dLbl>
            <c:dLbl>
              <c:idx val="2"/>
              <c:layout>
                <c:manualLayout>
                  <c:x val="-0.20370370370370369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F5-4F8D-B790-E5E529C4EF1C}"/>
                </c:ext>
              </c:extLst>
            </c:dLbl>
            <c:dLbl>
              <c:idx val="3"/>
              <c:layout>
                <c:manualLayout>
                  <c:x val="-6.1728395061728392E-2"/>
                  <c:y val="-1.306705335417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F5-4F8D-B790-E5E529C4EF1C}"/>
                </c:ext>
              </c:extLst>
            </c:dLbl>
            <c:dLbl>
              <c:idx val="4"/>
              <c:layout>
                <c:manualLayout>
                  <c:x val="-0.2013888888888889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F5-4F8D-B790-E5E529C4E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5</c:v>
                </c:pt>
                <c:pt idx="2">
                  <c:v>5.2</c:v>
                </c:pt>
                <c:pt idx="3">
                  <c:v>5.0999999999999996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F5-4F8D-B790-E5E529C4E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A0F5-4F8D-B790-E5E529C4EF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A0F5-4F8D-B790-E5E529C4EF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9023872"/>
        <c:axId val="95625984"/>
        <c:axId val="0"/>
      </c:bar3DChart>
      <c:catAx>
        <c:axId val="99023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5625984"/>
        <c:crosses val="autoZero"/>
        <c:auto val="1"/>
        <c:lblAlgn val="ctr"/>
        <c:lblOffset val="100"/>
        <c:noMultiLvlLbl val="0"/>
      </c:catAx>
      <c:valAx>
        <c:axId val="956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902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987566763944916"/>
          <c:y val="3.9215686274509803E-2"/>
          <c:w val="0.50214767909256097"/>
          <c:h val="0.8714736059062135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0.72</c:v>
                </c:pt>
                <c:pt idx="1">
                  <c:v>0.54</c:v>
                </c:pt>
                <c:pt idx="2">
                  <c:v>0.56999999999999995</c:v>
                </c:pt>
                <c:pt idx="3">
                  <c:v>0.54</c:v>
                </c:pt>
                <c:pt idx="4">
                  <c:v>0.61</c:v>
                </c:pt>
                <c:pt idx="5">
                  <c:v>0.69</c:v>
                </c:pt>
                <c:pt idx="6">
                  <c:v>0.51</c:v>
                </c:pt>
                <c:pt idx="7">
                  <c:v>0.62</c:v>
                </c:pt>
                <c:pt idx="8">
                  <c:v>0.84</c:v>
                </c:pt>
                <c:pt idx="9">
                  <c:v>0.63</c:v>
                </c:pt>
                <c:pt idx="10">
                  <c:v>0.77</c:v>
                </c:pt>
                <c:pt idx="1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70-4793-A117-A85B6DC5EA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4970-4793-A117-A85B6DC5EA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4970-4793-A117-A85B6DC5EA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5669248"/>
        <c:axId val="95679232"/>
        <c:axId val="0"/>
      </c:bar3DChart>
      <c:catAx>
        <c:axId val="9566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5679232"/>
        <c:crosses val="autoZero"/>
        <c:auto val="1"/>
        <c:lblAlgn val="ctr"/>
        <c:lblOffset val="100"/>
        <c:noMultiLvlLbl val="0"/>
      </c:catAx>
      <c:valAx>
        <c:axId val="956792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9566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25216435185185188"/>
                  <c:y val="-0.228289901262342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A2-4C87-8F58-D66F4593B092}"/>
                </c:ext>
              </c:extLst>
            </c:dLbl>
            <c:dLbl>
              <c:idx val="2"/>
              <c:layout>
                <c:manualLayout>
                  <c:x val="0.19309601924759406"/>
                  <c:y val="8.23097112860891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A2-4C87-8F58-D66F4593B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Клиничен ординатор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</c:v>
                </c:pt>
                <c:pt idx="1">
                  <c:v>0.74</c:v>
                </c:pt>
                <c:pt idx="2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A2-4C87-8F58-D66F4593B09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5288634927578498"/>
                  <c:y val="7.1736561278081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0.52</c:v>
                </c:pt>
                <c:pt idx="1">
                  <c:v>0.63</c:v>
                </c:pt>
                <c:pt idx="2">
                  <c:v>0.45</c:v>
                </c:pt>
                <c:pt idx="3">
                  <c:v>0.19</c:v>
                </c:pt>
                <c:pt idx="4">
                  <c:v>0.47</c:v>
                </c:pt>
                <c:pt idx="5">
                  <c:v>0.71</c:v>
                </c:pt>
                <c:pt idx="6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3-4775-A748-6E0BB64A0C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CE3-4775-A748-6E0BB64A0C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CE3-4775-A748-6E0BB64A0C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405760"/>
        <c:axId val="98436224"/>
        <c:axId val="0"/>
      </c:bar3DChart>
      <c:catAx>
        <c:axId val="984057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98436224"/>
        <c:crosses val="autoZero"/>
        <c:auto val="1"/>
        <c:lblAlgn val="ctr"/>
        <c:lblOffset val="100"/>
        <c:noMultiLvlLbl val="0"/>
      </c:catAx>
      <c:valAx>
        <c:axId val="98436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40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4.5</c:v>
                </c:pt>
                <c:pt idx="1">
                  <c:v>4.5999999999999996</c:v>
                </c:pt>
                <c:pt idx="2">
                  <c:v>5.2</c:v>
                </c:pt>
                <c:pt idx="3">
                  <c:v>5.2</c:v>
                </c:pt>
                <c:pt idx="4">
                  <c:v>4.9000000000000004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5.2</c:v>
                </c:pt>
                <c:pt idx="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0.03</c:v>
                </c:pt>
                <c:pt idx="4">
                  <c:v>0.06</c:v>
                </c:pt>
                <c:pt idx="5">
                  <c:v>0.06</c:v>
                </c:pt>
                <c:pt idx="6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2-4002-ABD1-381F534AAB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3C12-4002-ABD1-381F534AAB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3C12-4002-ABD1-381F534AA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7197696"/>
        <c:axId val="77199232"/>
        <c:axId val="0"/>
      </c:bar3DChart>
      <c:catAx>
        <c:axId val="771976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77199232"/>
        <c:crosses val="autoZero"/>
        <c:auto val="1"/>
        <c:lblAlgn val="ctr"/>
        <c:lblOffset val="100"/>
        <c:noMultiLvlLbl val="0"/>
      </c:catAx>
      <c:valAx>
        <c:axId val="771992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719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7.71604938271604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0.1944444444444444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0.18</c:v>
                </c:pt>
                <c:pt idx="3">
                  <c:v>0.33</c:v>
                </c:pt>
                <c:pt idx="4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08024691358025"/>
          <c:y val="8.9097662915606626E-2"/>
          <c:w val="0.84104938271604934"/>
          <c:h val="0.809983471259002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915658112180421"/>
                  <c:y val="6.48788571037633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01-48DA-802F-E81740D9FE7E}"/>
                </c:ext>
              </c:extLst>
            </c:dLbl>
            <c:dLbl>
              <c:idx val="1"/>
              <c:layout>
                <c:manualLayout>
                  <c:x val="0.21692160007776806"/>
                  <c:y val="-7.05090540408152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01-48DA-802F-E81740D9FE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01-48DA-802F-E81740D9FE7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022522522522523"/>
                  <c:y val="-1.477826047606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C7-4BCC-99B8-F2593D1D222F}"/>
                </c:ext>
              </c:extLst>
            </c:dLbl>
            <c:dLbl>
              <c:idx val="1"/>
              <c:layout>
                <c:manualLayout>
                  <c:x val="-4.4044004634555815E-2"/>
                  <c:y val="-1.0222644583220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C7-4BCC-99B8-F2593D1D222F}"/>
                </c:ext>
              </c:extLst>
            </c:dLbl>
            <c:dLbl>
              <c:idx val="2"/>
              <c:layout>
                <c:manualLayout>
                  <c:x val="-0.18287037037037041"/>
                  <c:y val="-1.190476190476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C7-4BCC-99B8-F2593D1D2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0.31</c:v>
                </c:pt>
                <c:pt idx="1">
                  <c:v>0.18</c:v>
                </c:pt>
                <c:pt idx="2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C7-4BCC-99B8-F2593D1D22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5AC7-4BCC-99B8-F2593D1D22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AC7-4BCC-99B8-F2593D1D22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7034624"/>
        <c:axId val="97036160"/>
        <c:axId val="0"/>
      </c:bar3DChart>
      <c:catAx>
        <c:axId val="97034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7036160"/>
        <c:crosses val="autoZero"/>
        <c:auto val="1"/>
        <c:lblAlgn val="ctr"/>
        <c:lblOffset val="100"/>
        <c:noMultiLvlLbl val="0"/>
      </c:catAx>
      <c:valAx>
        <c:axId val="970361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70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0.96</c:v>
                </c:pt>
                <c:pt idx="1">
                  <c:v>0.97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0.18</c:v>
                </c:pt>
                <c:pt idx="2">
                  <c:v>0.31</c:v>
                </c:pt>
                <c:pt idx="3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898913677456988"/>
          <c:y val="0"/>
          <c:w val="0.5057485175464182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0.47</c:v>
                </c:pt>
                <c:pt idx="2">
                  <c:v>0.6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000" dirty="0" smtClean="0">
                <a:solidFill>
                  <a:schemeClr val="bg2"/>
                </a:solidFill>
              </a:rPr>
              <a:t/>
            </a:r>
            <a:br>
              <a:rPr lang="en-US" sz="5000" dirty="0" smtClean="0">
                <a:solidFill>
                  <a:schemeClr val="bg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Анализ на резултатите от проведена анкета сред завършилите специалност “Медицина”</a:t>
            </a:r>
            <a:br>
              <a:rPr lang="bg-BG" sz="5600" b="1" i="1" dirty="0" smtClean="0">
                <a:solidFill>
                  <a:schemeClr val="tx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в</a:t>
            </a:r>
            <a:br>
              <a:rPr lang="bg-BG" sz="5600" b="1" i="1" dirty="0" smtClean="0">
                <a:solidFill>
                  <a:schemeClr val="tx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Медицински Университет Варна</a:t>
            </a:r>
            <a:r>
              <a:rPr lang="en-US" sz="5600" b="1" i="1" dirty="0" smtClean="0">
                <a:solidFill>
                  <a:schemeClr val="tx2"/>
                </a:solidFill>
              </a:rPr>
              <a:t/>
            </a:r>
            <a:br>
              <a:rPr lang="en-US" sz="5600" b="1" i="1" dirty="0" smtClean="0">
                <a:solidFill>
                  <a:schemeClr val="tx2"/>
                </a:solidFill>
              </a:rPr>
            </a:br>
            <a:r>
              <a:rPr lang="en-US" sz="5600" b="1" i="1" dirty="0" smtClean="0">
                <a:solidFill>
                  <a:schemeClr val="tx2"/>
                </a:solidFill>
              </a:rPr>
              <a:t>(</a:t>
            </a:r>
            <a:r>
              <a:rPr lang="bg-BG" sz="5600" b="1" i="1" dirty="0" smtClean="0">
                <a:solidFill>
                  <a:schemeClr val="tx2"/>
                </a:solidFill>
              </a:rPr>
              <a:t>201</a:t>
            </a:r>
            <a:r>
              <a:rPr lang="en-US" sz="5600" b="1" i="1" dirty="0">
                <a:solidFill>
                  <a:schemeClr val="tx2"/>
                </a:solidFill>
              </a:rPr>
              <a:t>7</a:t>
            </a:r>
            <a:r>
              <a:rPr lang="bg-BG" sz="5600" b="1" i="1" dirty="0" smtClean="0">
                <a:solidFill>
                  <a:schemeClr val="tx2"/>
                </a:solidFill>
              </a:rPr>
              <a:t>-201</a:t>
            </a:r>
            <a:r>
              <a:rPr lang="en-US" sz="5600" b="1" i="1" dirty="0">
                <a:solidFill>
                  <a:schemeClr val="tx2"/>
                </a:solidFill>
              </a:rPr>
              <a:t>8</a:t>
            </a:r>
            <a:r>
              <a:rPr lang="bg-BG" sz="5600" b="1" i="1" dirty="0" smtClean="0">
                <a:solidFill>
                  <a:schemeClr val="tx2"/>
                </a:solidFill>
              </a:rPr>
              <a:t>г.)</a:t>
            </a:r>
            <a:endParaRPr lang="bg-BG" sz="56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65411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959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619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000" dirty="0" smtClean="0"/>
              <a:t>Как оценявате подготовката на медиците по време на стажа?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1907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bg-BG" sz="2500" dirty="0" smtClean="0"/>
              <a:t>По време на държавния стаж обучаваха ли Ви на самостоятелна работа или участие в някои практически дейности като: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883499"/>
              </p:ext>
            </p:extLst>
          </p:nvPr>
        </p:nvGraphicFramePr>
        <p:xfrm>
          <a:off x="228600" y="609600"/>
          <a:ext cx="8763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sz="3300" dirty="0" smtClean="0"/>
              <a:t>Кой Ви обучава по време на стажа?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21823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18234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bg-BG" sz="3300" dirty="0" smtClean="0"/>
              <a:t>Какво бихте препоръчали за по-добрата Ви практическа подготовка по врема на стажа?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25096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Университет 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841900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247205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10000" t="5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специалност “Медицина” в Медицински Университет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мотивите за кандидатстване в специалността, очакванията 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специалност “Медицина” са изградили за качеството на учебния процес през годините на обучение в Медицински Университет - Варна.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101</a:t>
            </a:r>
            <a:endParaRPr lang="bg-BG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900" dirty="0" smtClean="0"/>
              <a:t/>
            </a:r>
            <a:br>
              <a:rPr lang="bg-BG" sz="3900" dirty="0" smtClean="0"/>
            </a:br>
            <a:r>
              <a:rPr lang="bg-BG" sz="3900" dirty="0" smtClean="0"/>
              <a:t>Какви бяха мотивите Ви да кандидатствате медицина? (повече от един отговор)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305114"/>
              </p:ext>
            </p:extLst>
          </p:nvPr>
        </p:nvGraphicFramePr>
        <p:xfrm>
          <a:off x="228600" y="16002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Ако сега трябваше да кандидатствате за висше образование, към коя област бихте се насочили?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12497"/>
              </p:ext>
            </p:extLst>
          </p:nvPr>
        </p:nvGraphicFramePr>
        <p:xfrm>
          <a:off x="304800" y="12192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4633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Познавате ли възможностите за следдипломно обучение, които Медицински Университет – Варна Ви предоставя? Ако ДА, какви са Вашите визии в тази област?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356690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741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bg-BG" sz="4000" dirty="0" smtClean="0"/>
              <a:t>Привлечени ли бяхте в научноизследователската дейност към някоя катедра?</a:t>
            </a:r>
            <a:endParaRPr lang="en-US" sz="4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05727637"/>
              </p:ext>
            </p:extLst>
          </p:nvPr>
        </p:nvGraphicFramePr>
        <p:xfrm>
          <a:off x="304800" y="21336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771</TotalTime>
  <Words>329</Words>
  <Application>Microsoft Office PowerPoint</Application>
  <PresentationFormat>On-screen Show (4:3)</PresentationFormat>
  <Paragraphs>46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Анализ на резултатите от проведена анкета сред завършилите специалност “Медицина” в Медицински Университет Варна (2017-2018г.)</vt:lpstr>
      <vt:lpstr>Цел на презентацията:</vt:lpstr>
      <vt:lpstr>PowerPoint Presentation</vt:lpstr>
      <vt:lpstr> Какви бяха мотивите Ви да кандидатствате медицина? (повече от един отговор) </vt:lpstr>
      <vt:lpstr>Ако сега трябваше да кандидатствате за висше образование, към коя област бихте се насочили? </vt:lpstr>
      <vt:lpstr>Обучението отговори ли на Вашите очаквания?  </vt:lpstr>
      <vt:lpstr>Познавате ли възможностите за следдипломно обучение, които Медицински Университет – Варна Ви предоставя? Ако ДА, какви са Вашите визии в тази област?</vt:lpstr>
      <vt:lpstr>Одобрявате ли лекцията като метод на обучение? </vt:lpstr>
      <vt:lpstr>PowerPoint Presentation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vt:lpstr>
      <vt:lpstr>Как оценявате подготовката на медиците по време на стажа?</vt:lpstr>
      <vt:lpstr>По време на държавния стаж обучаваха ли Ви на самостоятелна работа или участие в някои практически дейности като:</vt:lpstr>
      <vt:lpstr>Кой Ви обучава по време на стажа? </vt:lpstr>
      <vt:lpstr>По време на обучението си имахте ли възможност за самостоятелна работа? </vt:lpstr>
      <vt:lpstr>Какво бихте препоръчали за по-добрата Ви практическа подготовка по врема на стажа? </vt:lpstr>
      <vt:lpstr>Считате ли, че обучението и квалификацията, които Ви дава Медицински Университет 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84</cp:revision>
  <dcterms:created xsi:type="dcterms:W3CDTF">2006-08-16T00:00:00Z</dcterms:created>
  <dcterms:modified xsi:type="dcterms:W3CDTF">2020-03-12T09:33:01Z</dcterms:modified>
</cp:coreProperties>
</file>