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studenti_2019-2020\&#1040;&#1085;&#1082;&#1077;&#1090;&#1085;&#1072;%20&#1082;&#1072;&#1088;&#1090;&#1072;%20-%20&#1089;&#1090;&#1091;&#1076;&#1077;&#1085;&#1090;&#1080;%20&#1060;&#1054;&#1047;%20(&#1086;&#1090;&#1075;&#1086;&#1074;&#1086;&#1088;&#1080;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studenti_2019-2020\&#1040;&#1085;&#1082;&#1077;&#1090;&#1085;&#1072;%20&#1082;&#1072;&#1088;&#1090;&#1072;%20-%20&#1089;&#1090;&#1091;&#1076;&#1077;&#1085;&#1090;&#1080;%20&#1060;&#1054;&#1047;%20(&#1086;&#1090;&#1075;&#1086;&#1074;&#1086;&#1088;&#1080;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studenti_2019-2020\&#1040;&#1085;&#1082;&#1077;&#1090;&#1085;&#1072;%20&#1082;&#1072;&#1088;&#1090;&#1072;%20-%20&#1089;&#1090;&#1091;&#1076;&#1077;&#1085;&#1090;&#1080;%20&#1060;&#1054;&#1047;%20(&#1086;&#1090;&#1075;&#1086;&#1074;&#1086;&#1088;&#1080;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studenti_2019-2020\&#1040;&#1085;&#1082;&#1077;&#1090;&#1085;&#1072;%20&#1082;&#1072;&#1088;&#1090;&#1072;%20-%20&#1089;&#1090;&#1091;&#1076;&#1077;&#1085;&#1090;&#1080;%20&#1060;&#1054;&#1047;%20(&#1086;&#1090;&#1075;&#1086;&#1074;&#1086;&#1088;&#1080;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studenti_2019-2020\&#1040;&#1085;&#1082;&#1077;&#1090;&#1085;&#1072;%20&#1082;&#1072;&#1088;&#1090;&#1072;%20-%20&#1089;&#1090;&#1091;&#1076;&#1077;&#1085;&#1090;&#1080;%20&#1060;&#1054;&#1047;%20(&#1086;&#1090;&#1075;&#1086;&#1074;&#1086;&#1088;&#1080;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studenti_2019-2020\&#1040;&#1085;&#1082;&#1077;&#1090;&#1085;&#1072;%20&#1082;&#1072;&#1088;&#1090;&#1072;%20-%20&#1089;&#1090;&#1091;&#1076;&#1077;&#1085;&#1090;&#1080;%20&#1060;&#1054;&#1047;%20(&#1086;&#1090;&#1075;&#1086;&#1074;&#1086;&#1088;&#1080;)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studenti_2019-2020\&#1040;&#1085;&#1082;&#1077;&#1090;&#1085;&#1072;%20&#1082;&#1072;&#1088;&#1090;&#1072;%20-%20&#1089;&#1090;&#1091;&#1076;&#1077;&#1085;&#1090;&#1080;%20&#1060;&#1054;&#1047;%20(&#1086;&#1090;&#1075;&#1086;&#1074;&#1086;&#1088;&#1080;)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studenti_2019-2020\&#1040;&#1085;&#1082;&#1077;&#1090;&#1085;&#1072;%20&#1082;&#1072;&#1088;&#1090;&#1072;%20-%20&#1089;&#1090;&#1091;&#1076;&#1077;&#1085;&#1090;&#1080;%20&#1060;&#1054;&#1047;%20(&#1086;&#1090;&#1075;&#1086;&#1074;&#1086;&#1088;&#1080;)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studenti_2019-2020\&#1040;&#1085;&#1082;&#1077;&#1090;&#1085;&#1072;%20&#1082;&#1072;&#1088;&#1090;&#1072;%20-%20&#1089;&#1090;&#1091;&#1076;&#1077;&#1085;&#1090;&#1080;%20&#1060;&#1054;&#1047;%20(&#1086;&#1090;&#1075;&#1086;&#1074;&#1086;&#1088;&#1080;)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studenti_2019-2020\&#1040;&#1085;&#1082;&#1077;&#1090;&#1085;&#1072;%20&#1082;&#1072;&#1088;&#1090;&#1072;%20-%20&#1089;&#1090;&#1091;&#1076;&#1077;&#1085;&#1090;&#1080;%20&#1060;&#1054;&#1047;%20(&#1086;&#1090;&#1075;&#1086;&#1074;&#1086;&#1088;&#1080;)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studenti_2019-2020\&#1040;&#1085;&#1082;&#1077;&#1090;&#1085;&#1072;%20&#1082;&#1072;&#1088;&#1090;&#1072;%20-%20&#1089;&#1090;&#1091;&#1076;&#1077;&#1085;&#1090;&#1080;%20&#1060;&#1054;&#1047;%20(&#1086;&#1090;&#1075;&#1086;&#1074;&#1086;&#1088;&#1080;)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studenti_2019-2020\&#1040;&#1085;&#1082;&#1077;&#1090;&#1085;&#1072;%20&#1082;&#1072;&#1088;&#1090;&#1072;%20-%20&#1089;&#1090;&#1091;&#1076;&#1077;&#1085;&#1090;&#1080;%20&#1060;&#1054;&#1047;%20(&#1086;&#1090;&#1075;&#1086;&#1074;&#1086;&#1088;&#1080;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studenti_2019-2020\&#1040;&#1085;&#1082;&#1077;&#1090;&#1085;&#1072;%20&#1082;&#1072;&#1088;&#1090;&#1072;%20-%20&#1089;&#1090;&#1091;&#1076;&#1077;&#1085;&#1090;&#1080;%20&#1060;&#1054;&#1047;%20(&#1086;&#1090;&#1075;&#1086;&#1074;&#1086;&#1088;&#1080;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studenti_2019-2020\&#1040;&#1085;&#1082;&#1077;&#1090;&#1085;&#1072;%20&#1082;&#1072;&#1088;&#1090;&#1072;%20-%20&#1089;&#1090;&#1091;&#1076;&#1077;&#1085;&#1090;&#1080;%20&#1060;&#1054;&#1047;%20(&#1086;&#1090;&#1075;&#1086;&#1074;&#1086;&#1088;&#1080;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studenti_2019-2020\&#1040;&#1085;&#1082;&#1077;&#1090;&#1085;&#1072;%20&#1082;&#1072;&#1088;&#1090;&#1072;%20-%20&#1089;&#1090;&#1091;&#1076;&#1077;&#1085;&#1090;&#1080;%20&#1060;&#1054;&#1047;%20(&#1086;&#1090;&#1075;&#1086;&#1074;&#1086;&#1088;&#1080;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studenti_2019-2020\&#1040;&#1085;&#1082;&#1077;&#1090;&#1085;&#1072;%20&#1082;&#1072;&#1088;&#1090;&#1072;%20-%20&#1089;&#1090;&#1091;&#1076;&#1077;&#1085;&#1090;&#1080;%20&#1060;&#1054;&#1047;%20(&#1086;&#1090;&#1075;&#1086;&#1074;&#1086;&#1088;&#1080;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studenti_2019-2020\&#1040;&#1085;&#1082;&#1077;&#1090;&#1085;&#1072;%20&#1082;&#1072;&#1088;&#1090;&#1072;%20-%20&#1089;&#1090;&#1091;&#1076;&#1077;&#1085;&#1090;&#1080;%20&#1060;&#1054;&#1047;%20(&#1086;&#1090;&#1075;&#1086;&#1074;&#1086;&#1088;&#1080;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studenti_2019-2020\&#1040;&#1085;&#1082;&#1077;&#1090;&#1085;&#1072;%20&#1082;&#1072;&#1088;&#1090;&#1072;%20-%20&#1089;&#1090;&#1091;&#1076;&#1077;&#1085;&#1090;&#1080;%20&#1060;&#1054;&#1047;%20(&#1086;&#1090;&#1075;&#1086;&#1074;&#1086;&#1088;&#1080;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25.155\qa\Anketi\Anketi%202019-2020+Gmail\Anketi%20za%20ka4%20na%20obu4+Gmail\FOZ+Gmail\Gmail_FOZ_studenti_2019-2020\&#1040;&#1085;&#1082;&#1077;&#1090;&#1085;&#1072;%20&#1082;&#1072;&#1088;&#1090;&#1072;%20-%20&#1089;&#1090;&#1091;&#1076;&#1077;&#1085;&#1090;&#1080;%20&#1060;&#1054;&#1047;%20(&#1086;&#1090;&#1075;&#1086;&#1074;&#1086;&#1088;&#1080;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/>
              <a:t>Актуална ли е информацията, която се поднася на лекции?</a:t>
            </a:r>
            <a:endParaRPr lang="en-US" sz="2400">
              <a:latin typeface="Tw Cen MT" panose="020B06020201040206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'[Анкетна карта - студенти ФОЗ (отговори).xlsx]Sheet1'!$B$1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- студенти ФОЗ (отговори).xlsx]Sheet1'!$A$2:$A$5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'[Анкетна карта - студенти ФОЗ (отговори).xlsx]Sheet1'!$B$2:$B$5</c:f>
              <c:numCache>
                <c:formatCode>General</c:formatCode>
                <c:ptCount val="4"/>
                <c:pt idx="0">
                  <c:v>366</c:v>
                </c:pt>
                <c:pt idx="1">
                  <c:v>8</c:v>
                </c:pt>
                <c:pt idx="2">
                  <c:v>64</c:v>
                </c:pt>
                <c:pt idx="3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5F-4285-BFBE-B380D12EB8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2785752"/>
        <c:axId val="482781816"/>
      </c:barChart>
      <c:catAx>
        <c:axId val="482785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482781816"/>
        <c:crosses val="autoZero"/>
        <c:auto val="1"/>
        <c:lblAlgn val="ctr"/>
        <c:lblOffset val="100"/>
        <c:noMultiLvlLbl val="0"/>
      </c:catAx>
      <c:valAx>
        <c:axId val="4827818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82785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Каква</a:t>
            </a:r>
            <a:r>
              <a:rPr lang="bg-BG" sz="2400" baseline="0">
                <a:solidFill>
                  <a:schemeClr val="bg1"/>
                </a:solidFill>
              </a:rPr>
              <a:t> е оценката Ви за сайта на университета?</a:t>
            </a:r>
            <a:endParaRPr lang="en-US" sz="24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815-4A0D-8CCF-1D5A5CD0C0A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815-4A0D-8CCF-1D5A5CD0C0A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- студенти ФОЗ (отговори).xlsx]Sheet1'!$S$2:$S$5</c:f>
              <c:strCache>
                <c:ptCount val="4"/>
                <c:pt idx="0">
                  <c:v>Добра</c:v>
                </c:pt>
                <c:pt idx="1">
                  <c:v>Задоволителна;</c:v>
                </c:pt>
                <c:pt idx="2">
                  <c:v>Много добра</c:v>
                </c:pt>
                <c:pt idx="3">
                  <c:v>Незадоволителна</c:v>
                </c:pt>
              </c:strCache>
            </c:strRef>
          </c:cat>
          <c:val>
            <c:numRef>
              <c:f>'[Анкетна карта - студенти ФОЗ (отговори).xlsx]Sheet1'!$T$2:$T$5</c:f>
              <c:numCache>
                <c:formatCode>General</c:formatCode>
                <c:ptCount val="4"/>
                <c:pt idx="0">
                  <c:v>145</c:v>
                </c:pt>
                <c:pt idx="1">
                  <c:v>58</c:v>
                </c:pt>
                <c:pt idx="2">
                  <c:v>205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15-4A0D-8CCF-1D5A5CD0C0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41555360"/>
        <c:axId val="541553720"/>
        <c:axId val="0"/>
      </c:bar3DChart>
      <c:catAx>
        <c:axId val="541555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541553720"/>
        <c:crosses val="autoZero"/>
        <c:auto val="1"/>
        <c:lblAlgn val="ctr"/>
        <c:lblOffset val="100"/>
        <c:noMultiLvlLbl val="0"/>
      </c:catAx>
      <c:valAx>
        <c:axId val="5415537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41555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Има</a:t>
            </a:r>
            <a:r>
              <a:rPr lang="bg-BG" sz="2400" baseline="0">
                <a:solidFill>
                  <a:schemeClr val="bg1"/>
                </a:solidFill>
              </a:rPr>
              <a:t> ли нещо, което бихте препоръчали относно доброто и ефективно функциониране на сайта?</a:t>
            </a:r>
            <a:endParaRPr lang="en-US" sz="24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450450450450449E-2"/>
          <c:y val="0.25995783860350791"/>
          <c:w val="0.55681066893665321"/>
          <c:h val="0.6470051243594551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'[Анкетна карта - студенти ФОЗ (отговори).xlsx]Sheet1'!$U$2</c:f>
              <c:strCache>
                <c:ptCount val="1"/>
                <c:pt idx="0">
                  <c:v>Не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'[Анкетна карта - студенти ФОЗ (отговори).xlsx]Sheet1'!$V$2</c:f>
              <c:numCache>
                <c:formatCode>General</c:formatCode>
                <c:ptCount val="1"/>
                <c:pt idx="0">
                  <c:v>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8C-4306-9CFF-9FA8A11812B1}"/>
            </c:ext>
          </c:extLst>
        </c:ser>
        <c:ser>
          <c:idx val="1"/>
          <c:order val="1"/>
          <c:tx>
            <c:strRef>
              <c:f>'[Анкетна карта - студенти ФОЗ (отговори).xlsx]Sheet1'!$U$3</c:f>
              <c:strCache>
                <c:ptCount val="1"/>
                <c:pt idx="0">
                  <c:v>Да има налична повече информация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'[Анкетна карта - студенти ФОЗ (отговори).xlsx]Sheet1'!$V$3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8C-4306-9CFF-9FA8A11812B1}"/>
            </c:ext>
          </c:extLst>
        </c:ser>
        <c:ser>
          <c:idx val="2"/>
          <c:order val="2"/>
          <c:tx>
            <c:strRef>
              <c:f>'[Анкетна карта - студенти ФОЗ (отговори).xlsx]Sheet1'!$U$4</c:f>
              <c:strCache>
                <c:ptCount val="1"/>
                <c:pt idx="0">
                  <c:v>По-добра подредба и организация на менютата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'[Анкетна карта - студенти ФОЗ (отговори).xlsx]Sheet1'!$V$4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8C-4306-9CFF-9FA8A11812B1}"/>
            </c:ext>
          </c:extLst>
        </c:ser>
        <c:ser>
          <c:idx val="3"/>
          <c:order val="3"/>
          <c:tx>
            <c:strRef>
              <c:f>'[Анкетна карта - студенти ФОЗ (отговори).xlsx]Sheet1'!$U$5</c:f>
              <c:strCache>
                <c:ptCount val="1"/>
                <c:pt idx="0">
                  <c:v>По-навременна актуализация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'[Анкетна карта - студенти ФОЗ (отговори).xlsx]Sheet1'!$V$5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8C-4306-9CFF-9FA8A11812B1}"/>
            </c:ext>
          </c:extLst>
        </c:ser>
        <c:ser>
          <c:idx val="4"/>
          <c:order val="4"/>
          <c:tx>
            <c:strRef>
              <c:f>'[Анкетна карта - студенти ФОЗ (отговори).xlsx]Sheet1'!$U$6</c:f>
              <c:strCache>
                <c:ptCount val="1"/>
                <c:pt idx="0">
                  <c:v>Да се създаде версия за мобилни телефони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'[Анкетна карта - студенти ФОЗ (отговори).xlsx]Sheet1'!$V$6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8C-4306-9CFF-9FA8A11812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gapDepth val="55"/>
        <c:shape val="box"/>
        <c:axId val="528558968"/>
        <c:axId val="528562576"/>
        <c:axId val="0"/>
      </c:bar3DChart>
      <c:catAx>
        <c:axId val="5285589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8562576"/>
        <c:crosses val="autoZero"/>
        <c:auto val="1"/>
        <c:lblAlgn val="ctr"/>
        <c:lblOffset val="100"/>
        <c:noMultiLvlLbl val="0"/>
      </c:catAx>
      <c:valAx>
        <c:axId val="5285625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28558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608994821593245"/>
          <c:y val="0.24840561596467109"/>
          <c:w val="0.34228843016244592"/>
          <c:h val="0.751594384035328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Имате</a:t>
            </a:r>
            <a:r>
              <a:rPr lang="bg-BG" sz="2400" baseline="0">
                <a:solidFill>
                  <a:schemeClr val="bg1"/>
                </a:solidFill>
              </a:rPr>
              <a:t> ли препоръки за оптимизиране работата на Библиотеката?</a:t>
            </a:r>
            <a:endParaRPr lang="en-US" sz="24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2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119-4453-BA68-40B5C84787B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119-4453-BA68-40B5C84787B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119-4453-BA68-40B5C84787B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119-4453-BA68-40B5C84787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- студенти ФОЗ (отговори).xlsx]Sheet1'!$W$2:$W$7</c:f>
              <c:strCache>
                <c:ptCount val="6"/>
                <c:pt idx="0">
                  <c:v>Да, да са по-учтиви със студентите</c:v>
                </c:pt>
                <c:pt idx="1">
                  <c:v>Да, да се оборудва с повече компютри и друга офис техника</c:v>
                </c:pt>
                <c:pt idx="2">
                  <c:v>Да, да се оборудват повече читални</c:v>
                </c:pt>
                <c:pt idx="3">
                  <c:v>Да, да се работи с удължено работно време</c:v>
                </c:pt>
                <c:pt idx="4">
                  <c:v>Да, да се снабди с повече нови учебници и учебни материали</c:v>
                </c:pt>
                <c:pt idx="5">
                  <c:v>Не</c:v>
                </c:pt>
              </c:strCache>
            </c:strRef>
          </c:cat>
          <c:val>
            <c:numRef>
              <c:f>'[Анкетна карта - студенти ФОЗ (отговори).xlsx]Sheet1'!$X$2:$X$7</c:f>
              <c:numCache>
                <c:formatCode>General</c:formatCode>
                <c:ptCount val="6"/>
                <c:pt idx="0">
                  <c:v>47</c:v>
                </c:pt>
                <c:pt idx="1">
                  <c:v>93</c:v>
                </c:pt>
                <c:pt idx="2">
                  <c:v>145</c:v>
                </c:pt>
                <c:pt idx="3">
                  <c:v>83</c:v>
                </c:pt>
                <c:pt idx="4">
                  <c:v>75</c:v>
                </c:pt>
                <c:pt idx="5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119-4453-BA68-40B5C84787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24675008"/>
        <c:axId val="624680912"/>
      </c:barChart>
      <c:catAx>
        <c:axId val="624675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624680912"/>
        <c:crosses val="autoZero"/>
        <c:auto val="1"/>
        <c:lblAlgn val="ctr"/>
        <c:lblOffset val="100"/>
        <c:noMultiLvlLbl val="0"/>
      </c:catAx>
      <c:valAx>
        <c:axId val="6246809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2467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Информирани ли сте за Вашите права и задължения (възможен е повече от един отговор)?</a:t>
            </a:r>
            <a:endParaRPr lang="en-US" sz="24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'[Анкетна карта - студенти ФОЗ (отговори).xlsx]Sheet1'!$Z$1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42-410D-8633-A1EBFF681F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42-410D-8633-A1EBFF681F6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CB42-410D-8633-A1EBFF681F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'[Анкетна карта - студенти ФОЗ (отговори).xlsx]Sheet1'!$Y$2:$Y$3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'[Анкетна карта - студенти ФОЗ (отговори).xlsx]Sheet1'!$Z$2:$Z$3</c:f>
              <c:numCache>
                <c:formatCode>General</c:formatCode>
                <c:ptCount val="2"/>
                <c:pt idx="0">
                  <c:v>417</c:v>
                </c:pt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42-410D-8633-A1EBFF681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Информирани ли сте за програми</a:t>
            </a:r>
            <a:r>
              <a:rPr lang="bg-BG" sz="2400" baseline="0">
                <a:solidFill>
                  <a:schemeClr val="bg1"/>
                </a:solidFill>
              </a:rPr>
              <a:t> и проекти, в които участва университетът?</a:t>
            </a:r>
            <a:endParaRPr lang="en-US" sz="24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- студенти ФОЗ (отговори).xlsx]Sheet1'!$AA$2:$AA$3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'[Анкетна карта - студенти ФОЗ (отговори).xlsx]Sheet1'!$AB$2:$AB$3</c:f>
              <c:numCache>
                <c:formatCode>General</c:formatCode>
                <c:ptCount val="2"/>
                <c:pt idx="0">
                  <c:v>355</c:v>
                </c:pt>
                <c:pt idx="1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C9-421B-A50D-EF700976B1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18096704"/>
        <c:axId val="418093424"/>
        <c:axId val="0"/>
      </c:bar3DChart>
      <c:catAx>
        <c:axId val="41809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418093424"/>
        <c:crosses val="autoZero"/>
        <c:auto val="1"/>
        <c:lblAlgn val="ctr"/>
        <c:lblOffset val="100"/>
        <c:noMultiLvlLbl val="0"/>
      </c:catAx>
      <c:valAx>
        <c:axId val="4180934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1809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Били</a:t>
            </a:r>
            <a:r>
              <a:rPr lang="bg-BG" sz="2400" baseline="0">
                <a:solidFill>
                  <a:schemeClr val="bg1"/>
                </a:solidFill>
              </a:rPr>
              <a:t> ли сте свидетели на корупция в Университета?</a:t>
            </a:r>
            <a:endParaRPr lang="en-US" sz="24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CF0-4DF0-8AF5-55002C59BB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CF0-4DF0-8AF5-55002C59BB0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CF0-4DF0-8AF5-55002C59BB0A}"/>
              </c:ext>
            </c:extLst>
          </c:dPt>
          <c:dLbls>
            <c:dLbl>
              <c:idx val="1"/>
              <c:layout>
                <c:manualLayout>
                  <c:x val="7.9119029219490794E-2"/>
                  <c:y val="9.064359912757384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CF0-4DF0-8AF5-55002C59BB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'[Анкетна карта - студенти ФОЗ (отговори).xlsx]Sheet1'!$AC$2:$AC$4</c:f>
              <c:strCache>
                <c:ptCount val="3"/>
                <c:pt idx="0">
                  <c:v>Да, при вземане на изпити</c:v>
                </c:pt>
                <c:pt idx="1">
                  <c:v>Да, при уреждане на общежитие;</c:v>
                </c:pt>
                <c:pt idx="2">
                  <c:v>Не</c:v>
                </c:pt>
              </c:strCache>
            </c:strRef>
          </c:cat>
          <c:val>
            <c:numRef>
              <c:f>'[Анкетна карта - студенти ФОЗ (отговори).xlsx]Sheet1'!$AD$2:$AD$4</c:f>
              <c:numCache>
                <c:formatCode>General</c:formatCode>
                <c:ptCount val="3"/>
                <c:pt idx="0">
                  <c:v>9</c:v>
                </c:pt>
                <c:pt idx="1">
                  <c:v>8</c:v>
                </c:pt>
                <c:pt idx="2">
                  <c:v>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CF0-4DF0-8AF5-55002C59BB0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Информирани ли сте за възможността и реда за подаване на жалби в Университета?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3D-4002-9534-3CAECD3913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53D-4002-9534-3CAECD3913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'[Анкетна карта - студенти ФОЗ (отговори).xlsx]Sheet1'!$AE$2:$AE$3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'[Анкетна карта - студенти ФОЗ (отговори).xlsx]Sheet1'!$AF$2:$AF$3</c:f>
              <c:numCache>
                <c:formatCode>General</c:formatCode>
                <c:ptCount val="2"/>
                <c:pt idx="0">
                  <c:v>408</c:v>
                </c:pt>
                <c:pt idx="1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3D-4002-9534-3CAECD3913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907735700660845"/>
          <c:y val="0.90217320186890815"/>
          <c:w val="9.2660440981042702E-2"/>
          <c:h val="7.08774892001241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Подавали ли сте жалба</a:t>
            </a:r>
            <a:r>
              <a:rPr lang="bg-BG" sz="2400" baseline="0">
                <a:solidFill>
                  <a:schemeClr val="bg1"/>
                </a:solidFill>
              </a:rPr>
              <a:t> по някакъв повод в Университета?</a:t>
            </a:r>
            <a:endParaRPr lang="en-US" sz="24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427646745075341E-2"/>
          <c:y val="0.16629760761975773"/>
          <c:w val="0.90944321397253591"/>
          <c:h val="0.7366033560559108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7B2-444C-83F8-CBA775B519B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7B2-444C-83F8-CBA775B519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'[Анкетна карта - студенти ФОЗ (отговори).xlsx]Sheet1'!$AG$2:$AG$3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'[Анкетна карта - студенти ФОЗ (отговори).xlsx]Sheet1'!$AH$2:$AH$3</c:f>
              <c:numCache>
                <c:formatCode>General</c:formatCode>
                <c:ptCount val="2"/>
                <c:pt idx="0">
                  <c:v>471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B2-444C-83F8-CBA775B519B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000">
                <a:solidFill>
                  <a:schemeClr val="bg1"/>
                </a:solidFill>
              </a:rPr>
              <a:t>Моля,</a:t>
            </a:r>
            <a:r>
              <a:rPr lang="bg-BG" sz="2000" baseline="0">
                <a:solidFill>
                  <a:schemeClr val="bg1"/>
                </a:solidFill>
              </a:rPr>
              <a:t> посочете Вашата оценка (по шестобалната скала от 2 до 6) за:</a:t>
            </a:r>
            <a:endParaRPr lang="en-US" sz="20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7805411629245828"/>
          <c:y val="0.1164091974368351"/>
          <c:w val="0.60928036845135292"/>
          <c:h val="0.860058683747694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bg1"/>
                        </a:solidFill>
                        <a:latin typeface="Tw Cen MT" panose="020B0602020104020603" pitchFamily="34" charset="0"/>
                        <a:ea typeface="+mn-ea"/>
                        <a:cs typeface="+mn-cs"/>
                      </a:defRPr>
                    </a:pPr>
                    <a:fld id="{876D2606-543E-4C0E-9A81-26F03E5F8B3E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 sz="1600">
                          <a:solidFill>
                            <a:schemeClr val="bg1"/>
                          </a:solidFill>
                          <a:latin typeface="Tw Cen MT" panose="020B0602020104020603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1DC-4D75-B040-7352A936B3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- студенти ФОЗ (отговори).xlsx]Sheet1'!$AK$9:$AK$20</c:f>
              <c:strCache>
                <c:ptCount val="12"/>
                <c:pt idx="0">
                  <c:v>Лекционни зали</c:v>
                </c:pt>
                <c:pt idx="1">
                  <c:v>Зали за практически занятия</c:v>
                </c:pt>
                <c:pt idx="2">
                  <c:v>Семинарни зали</c:v>
                </c:pt>
                <c:pt idx="3">
                  <c:v>Възможност за използване на Интернет</c:v>
                </c:pt>
                <c:pt idx="4">
                  <c:v>Студентски общежития</c:v>
                </c:pt>
                <c:pt idx="5">
                  <c:v>Студентски столове</c:v>
                </c:pt>
                <c:pt idx="6">
                  <c:v>Възможности за спортуване</c:v>
                </c:pt>
                <c:pt idx="7">
                  <c:v>Административно обслужване на студентите</c:v>
                </c:pt>
                <c:pt idx="8">
                  <c:v>Работа на Студентски съвет</c:v>
                </c:pt>
                <c:pt idx="9">
                  <c:v>Библиотеката</c:v>
                </c:pt>
                <c:pt idx="10">
                  <c:v>Blackboard</c:v>
                </c:pt>
                <c:pt idx="11">
                  <c:v>Webstudent</c:v>
                </c:pt>
              </c:strCache>
            </c:strRef>
          </c:cat>
          <c:val>
            <c:numRef>
              <c:f>'[Анкетна карта - студенти ФОЗ (отговори).xlsx]Sheet1'!$AL$9:$AL$20</c:f>
              <c:numCache>
                <c:formatCode>General</c:formatCode>
                <c:ptCount val="12"/>
                <c:pt idx="0">
                  <c:v>5.25</c:v>
                </c:pt>
                <c:pt idx="1">
                  <c:v>5.08</c:v>
                </c:pt>
                <c:pt idx="2">
                  <c:v>5.13</c:v>
                </c:pt>
                <c:pt idx="3">
                  <c:v>5.13</c:v>
                </c:pt>
                <c:pt idx="4">
                  <c:v>5.25</c:v>
                </c:pt>
                <c:pt idx="5">
                  <c:v>5.12</c:v>
                </c:pt>
                <c:pt idx="6">
                  <c:v>5.31</c:v>
                </c:pt>
                <c:pt idx="7">
                  <c:v>5.05</c:v>
                </c:pt>
                <c:pt idx="8">
                  <c:v>5.07</c:v>
                </c:pt>
                <c:pt idx="9">
                  <c:v>5.18</c:v>
                </c:pt>
                <c:pt idx="10">
                  <c:v>5.35</c:v>
                </c:pt>
                <c:pt idx="11">
                  <c:v>5.16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DC-4D75-B040-7352A936B3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47448688"/>
        <c:axId val="547442784"/>
      </c:barChart>
      <c:catAx>
        <c:axId val="547448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547442784"/>
        <c:crosses val="autoZero"/>
        <c:auto val="1"/>
        <c:lblAlgn val="ctr"/>
        <c:lblOffset val="100"/>
        <c:noMultiLvlLbl val="0"/>
      </c:catAx>
      <c:valAx>
        <c:axId val="5474427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4744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Вашата</a:t>
            </a:r>
            <a:r>
              <a:rPr lang="bg-BG" sz="2400" baseline="0">
                <a:solidFill>
                  <a:schemeClr val="bg1"/>
                </a:solidFill>
              </a:rPr>
              <a:t> специалност е:</a:t>
            </a:r>
            <a:endParaRPr lang="en-US" sz="24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DE0-4C61-9BC9-2650B871A626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DE0-4C61-9BC9-2650B871A6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- студенти ФОЗ (отговори).xlsx]Sheet1'!$BI$2:$BI$16</c:f>
              <c:strCache>
                <c:ptCount val="15"/>
                <c:pt idx="0">
                  <c:v>ЗМ - бакалавър</c:v>
                </c:pt>
                <c:pt idx="1">
                  <c:v>ЗМ - магистър</c:v>
                </c:pt>
                <c:pt idx="2">
                  <c:v>Акушерка</c:v>
                </c:pt>
                <c:pt idx="3">
                  <c:v>Военна медицинска сестра</c:v>
                </c:pt>
                <c:pt idx="4">
                  <c:v>ЗМ и МСГ</c:v>
                </c:pt>
                <c:pt idx="5">
                  <c:v>Логопедия</c:v>
                </c:pt>
                <c:pt idx="6">
                  <c:v>Медицинска сестра</c:v>
                </c:pt>
                <c:pt idx="7">
                  <c:v>Обществено здравеопазване</c:v>
                </c:pt>
                <c:pt idx="8">
                  <c:v>ОКОЗ</c:v>
                </c:pt>
                <c:pt idx="9">
                  <c:v>Оптометрист</c:v>
                </c:pt>
                <c:pt idx="10">
                  <c:v>РМУСПА</c:v>
                </c:pt>
                <c:pt idx="11">
                  <c:v>УЗГ - бакалавър</c:v>
                </c:pt>
                <c:pt idx="12">
                  <c:v>УЗГ - магистър</c:v>
                </c:pt>
                <c:pt idx="13">
                  <c:v>ФМ и грижи</c:v>
                </c:pt>
                <c:pt idx="14">
                  <c:v>Фармацевтичен мениджмънт</c:v>
                </c:pt>
              </c:strCache>
            </c:strRef>
          </c:cat>
          <c:val>
            <c:numRef>
              <c:f>'[Анкетна карта - студенти ФОЗ (отговори).xlsx]Sheet1'!$BJ$2:$BJ$16</c:f>
              <c:numCache>
                <c:formatCode>General</c:formatCode>
                <c:ptCount val="15"/>
                <c:pt idx="0">
                  <c:v>30</c:v>
                </c:pt>
                <c:pt idx="1">
                  <c:v>104</c:v>
                </c:pt>
                <c:pt idx="2">
                  <c:v>133</c:v>
                </c:pt>
                <c:pt idx="3">
                  <c:v>4</c:v>
                </c:pt>
                <c:pt idx="4">
                  <c:v>5</c:v>
                </c:pt>
                <c:pt idx="5">
                  <c:v>1</c:v>
                </c:pt>
                <c:pt idx="6">
                  <c:v>102</c:v>
                </c:pt>
                <c:pt idx="7">
                  <c:v>5</c:v>
                </c:pt>
                <c:pt idx="8">
                  <c:v>2</c:v>
                </c:pt>
                <c:pt idx="9">
                  <c:v>12</c:v>
                </c:pt>
                <c:pt idx="10">
                  <c:v>6</c:v>
                </c:pt>
                <c:pt idx="11">
                  <c:v>33</c:v>
                </c:pt>
                <c:pt idx="12">
                  <c:v>14</c:v>
                </c:pt>
                <c:pt idx="13">
                  <c:v>7</c:v>
                </c:pt>
                <c:pt idx="1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E0-4C61-9BC9-2650B871A6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74913704"/>
        <c:axId val="474919936"/>
      </c:barChart>
      <c:catAx>
        <c:axId val="474913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474919936"/>
        <c:crosses val="autoZero"/>
        <c:auto val="1"/>
        <c:lblAlgn val="ctr"/>
        <c:lblOffset val="100"/>
        <c:noMultiLvlLbl val="0"/>
      </c:catAx>
      <c:valAx>
        <c:axId val="47491993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74913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/>
              <a:t>Одобрявате ли списъците за присъствие на лекции?</a:t>
            </a:r>
            <a:endParaRPr lang="en-US" sz="2400">
              <a:latin typeface="Tw Cen MT" panose="020B06020201040206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'[Анкетна карта - студенти ФОЗ (отговори).xlsx]Sheet1'!$D$1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64-4C0D-86EA-5CDDB80500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64-4C0D-86EA-5CDDB80500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64-4C0D-86EA-5CDDB80500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A64-4C0D-86EA-5CDDB80500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'[Анкетна карта - студенти ФОЗ (отговори).xlsx]Sheet1'!$C$2:$C$5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мога да преценя</c:v>
                </c:pt>
                <c:pt idx="3">
                  <c:v>Не съвсем</c:v>
                </c:pt>
              </c:strCache>
            </c:strRef>
          </c:cat>
          <c:val>
            <c:numRef>
              <c:f>'[Анкетна карта - студенти ФОЗ (отговори).xlsx]Sheet1'!$D$2:$D$5</c:f>
              <c:numCache>
                <c:formatCode>General</c:formatCode>
                <c:ptCount val="4"/>
                <c:pt idx="0">
                  <c:v>158</c:v>
                </c:pt>
                <c:pt idx="1">
                  <c:v>175</c:v>
                </c:pt>
                <c:pt idx="2">
                  <c:v>32</c:v>
                </c:pt>
                <c:pt idx="3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A64-4C0D-86EA-5CDDB805008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 dirty="0"/>
              <a:t>Защо</a:t>
            </a:r>
            <a:r>
              <a:rPr lang="bg-BG" sz="2400" baseline="0" dirty="0"/>
              <a:t> </a:t>
            </a:r>
            <a:r>
              <a:rPr lang="bg-BG" sz="2400" u="sng" baseline="0" dirty="0"/>
              <a:t>посещавате</a:t>
            </a:r>
            <a:r>
              <a:rPr lang="bg-BG" sz="2400" baseline="0" dirty="0"/>
              <a:t> лекционния курс (възможен е повече от един отговор)?</a:t>
            </a:r>
            <a:endParaRPr lang="en-US" sz="2400" dirty="0">
              <a:latin typeface="Tw Cen MT" panose="020B06020201040206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'[Анкетна карта - студенти ФОЗ (отговори).xlsx]Sheet1'!$F$1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- студенти ФОЗ (отговори).xlsx]Sheet1'!$E$2:$E$7</c:f>
              <c:strCache>
                <c:ptCount val="6"/>
                <c:pt idx="0">
                  <c:v>Систематизирано представяне на материала</c:v>
                </c:pt>
                <c:pt idx="1">
                  <c:v>Интересни дискусии между студенти и преподаватели</c:v>
                </c:pt>
                <c:pt idx="2">
                  <c:v>Не посещавам</c:v>
                </c:pt>
                <c:pt idx="3">
                  <c:v>От уважение към преподавателя;</c:v>
                </c:pt>
                <c:pt idx="4">
                  <c:v>По-лесно усвояване на материала;</c:v>
                </c:pt>
                <c:pt idx="5">
                  <c:v>Получаване на полезна информация за изпитите</c:v>
                </c:pt>
              </c:strCache>
            </c:strRef>
          </c:cat>
          <c:val>
            <c:numRef>
              <c:f>'[Анкетна карта - студенти ФОЗ (отговори).xlsx]Sheet1'!$F$2:$F$7</c:f>
              <c:numCache>
                <c:formatCode>General</c:formatCode>
                <c:ptCount val="6"/>
                <c:pt idx="0">
                  <c:v>67</c:v>
                </c:pt>
                <c:pt idx="1">
                  <c:v>43</c:v>
                </c:pt>
                <c:pt idx="2">
                  <c:v>1</c:v>
                </c:pt>
                <c:pt idx="3">
                  <c:v>64</c:v>
                </c:pt>
                <c:pt idx="4">
                  <c:v>93</c:v>
                </c:pt>
                <c:pt idx="5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2D-4E3F-98F8-0C41554940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6042248"/>
        <c:axId val="486044216"/>
      </c:barChart>
      <c:catAx>
        <c:axId val="486042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486044216"/>
        <c:crosses val="autoZero"/>
        <c:auto val="1"/>
        <c:lblAlgn val="ctr"/>
        <c:lblOffset val="100"/>
        <c:noMultiLvlLbl val="0"/>
      </c:catAx>
      <c:valAx>
        <c:axId val="4860442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86042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 dirty="0"/>
              <a:t>Защо </a:t>
            </a:r>
            <a:r>
              <a:rPr lang="bg-BG" sz="2400" u="sng" dirty="0"/>
              <a:t>не посещавате</a:t>
            </a:r>
            <a:r>
              <a:rPr lang="bg-BG" sz="2400" dirty="0"/>
              <a:t> лекционния</a:t>
            </a:r>
            <a:r>
              <a:rPr lang="bg-BG" sz="2400" baseline="0" dirty="0"/>
              <a:t> курс (възможен е повече от един отговор)?</a:t>
            </a:r>
            <a:endParaRPr lang="en-US" sz="2400" dirty="0">
              <a:latin typeface="Tw Cen MT" panose="020B0602020104020603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Sheet1!$G$2:$G$7</c:f>
              <c:strCache>
                <c:ptCount val="6"/>
                <c:pt idx="0">
                  <c:v>Аз ги посещавам</c:v>
                </c:pt>
                <c:pt idx="1">
                  <c:v>Лекциите са в неудобно време</c:v>
                </c:pt>
                <c:pt idx="2">
                  <c:v>Лекциите съвпадат с отработката на други упражнения</c:v>
                </c:pt>
                <c:pt idx="3">
                  <c:v>Поради липса на време</c:v>
                </c:pt>
                <c:pt idx="4">
                  <c:v>Преподаваният материал повтаря този в учебника</c:v>
                </c:pt>
                <c:pt idx="5">
                  <c:v>Програмата е пренатоварена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0">
                  <c:v>210</c:v>
                </c:pt>
                <c:pt idx="1">
                  <c:v>92</c:v>
                </c:pt>
                <c:pt idx="2">
                  <c:v>29</c:v>
                </c:pt>
                <c:pt idx="3">
                  <c:v>200</c:v>
                </c:pt>
                <c:pt idx="4">
                  <c:v>59</c:v>
                </c:pt>
                <c:pt idx="5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42-4909-B120-876A3DC172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3671416"/>
        <c:axId val="433674368"/>
      </c:barChart>
      <c:catAx>
        <c:axId val="433671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433674368"/>
        <c:crosses val="autoZero"/>
        <c:auto val="1"/>
        <c:lblAlgn val="ctr"/>
        <c:lblOffset val="100"/>
        <c:noMultiLvlLbl val="0"/>
      </c:catAx>
      <c:valAx>
        <c:axId val="4336743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33671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0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000" dirty="0">
                <a:solidFill>
                  <a:schemeClr val="bg1"/>
                </a:solidFill>
              </a:rPr>
              <a:t>Организацията на практическите упражнения (продължителност, място на провеждане, последователност на темите) отговарят ли на Вашите очаквания?</a:t>
            </a:r>
            <a:endParaRPr lang="en-US" sz="2000" dirty="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layout>
        <c:manualLayout>
          <c:xMode val="edge"/>
          <c:yMode val="edge"/>
          <c:x val="7.9097112860892382E-2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0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'[Анкетна карта - студенти ФОЗ (отговори).xlsx]Sheet1'!$J$1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419-4D6F-832B-AE2BA36B75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419-4D6F-832B-AE2BA36B75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419-4D6F-832B-AE2BA36B75D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419-4D6F-832B-AE2BA36B75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'[Анкетна карта - студенти ФОЗ (отговори).xlsx]Sheet1'!$I$2:$I$5</c:f>
              <c:strCache>
                <c:ptCount val="4"/>
                <c:pt idx="0">
                  <c:v>Да</c:v>
                </c:pt>
                <c:pt idx="1">
                  <c:v>Не мога да преценя.</c:v>
                </c:pt>
                <c:pt idx="2">
                  <c:v>Не съвсем;</c:v>
                </c:pt>
                <c:pt idx="3">
                  <c:v>Не</c:v>
                </c:pt>
              </c:strCache>
            </c:strRef>
          </c:cat>
          <c:val>
            <c:numRef>
              <c:f>'[Анкетна карта - студенти ФОЗ (отговори).xlsx]Sheet1'!$J$2:$J$5</c:f>
              <c:numCache>
                <c:formatCode>General</c:formatCode>
                <c:ptCount val="4"/>
                <c:pt idx="0">
                  <c:v>369</c:v>
                </c:pt>
                <c:pt idx="1">
                  <c:v>43</c:v>
                </c:pt>
                <c:pt idx="2">
                  <c:v>35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19-4D6F-832B-AE2BA36B75D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 b="0">
                <a:solidFill>
                  <a:schemeClr val="bg1"/>
                </a:solidFill>
              </a:rPr>
              <a:t>Получавате ли достатъчно практически умения</a:t>
            </a:r>
            <a:r>
              <a:rPr lang="bg-BG" sz="2400" b="0" baseline="0">
                <a:solidFill>
                  <a:schemeClr val="bg1"/>
                </a:solidFill>
              </a:rPr>
              <a:t> по време на упражнение?</a:t>
            </a:r>
            <a:endParaRPr lang="en-US" sz="2400" b="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'[Анкетна карта - студенти ФОЗ (отговори).xlsx]Sheet1'!$L$1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5E-4BA3-9EAB-E31AA40279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5E-4BA3-9EAB-E31AA40279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95E-4BA3-9EAB-E31AA40279B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95E-4BA3-9EAB-E31AA40279B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'[Анкетна карта - студенти ФОЗ (отговори).xlsx]Sheet1'!$K$2:$K$5</c:f>
              <c:strCache>
                <c:ptCount val="4"/>
                <c:pt idx="0">
                  <c:v>Да</c:v>
                </c:pt>
                <c:pt idx="1">
                  <c:v>Не мога да преценя.</c:v>
                </c:pt>
                <c:pt idx="2">
                  <c:v>Не съвсем</c:v>
                </c:pt>
                <c:pt idx="3">
                  <c:v>Не</c:v>
                </c:pt>
              </c:strCache>
            </c:strRef>
          </c:cat>
          <c:val>
            <c:numRef>
              <c:f>'[Анкетна карта - студенти ФОЗ (отговори).xlsx]Sheet1'!$L$2:$L$5</c:f>
              <c:numCache>
                <c:formatCode>General</c:formatCode>
                <c:ptCount val="4"/>
                <c:pt idx="0">
                  <c:v>361</c:v>
                </c:pt>
                <c:pt idx="1">
                  <c:v>45</c:v>
                </c:pt>
                <c:pt idx="2">
                  <c:v>22</c:v>
                </c:pt>
                <c:pt idx="3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5E-4BA3-9EAB-E31AA40279B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Вашата оценка за дневната Ви натовареност?</a:t>
            </a:r>
            <a:endParaRPr lang="en-US" sz="24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Sheet1!$M$1</c:f>
              <c:strCache>
                <c:ptCount val="1"/>
                <c:pt idx="0">
                  <c:v>7. Вашата оценка за дневната ви учебна натовареност?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Sheet1!$N$1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5816-4E98-98F0-D2DDBBA302E8}"/>
            </c:ext>
          </c:extLst>
        </c:ser>
        <c:ser>
          <c:idx val="1"/>
          <c:order val="1"/>
          <c:tx>
            <c:strRef>
              <c:f>Sheet1!$M$2</c:f>
              <c:strCache>
                <c:ptCount val="1"/>
                <c:pt idx="0">
                  <c:v>Добра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Sheet1!$N$2</c:f>
              <c:numCache>
                <c:formatCode>General</c:formatCode>
                <c:ptCount val="1"/>
                <c:pt idx="0">
                  <c:v>163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1-5816-4E98-98F0-D2DDBBA302E8}"/>
            </c:ext>
          </c:extLst>
        </c:ser>
        <c:ser>
          <c:idx val="2"/>
          <c:order val="2"/>
          <c:tx>
            <c:strRef>
              <c:f>Sheet1!$M$3</c:f>
              <c:strCache>
                <c:ptCount val="1"/>
                <c:pt idx="0">
                  <c:v>Задоволителна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Sheet1!$N$3</c:f>
              <c:numCache>
                <c:formatCode>General</c:formatCode>
                <c:ptCount val="1"/>
                <c:pt idx="0">
                  <c:v>76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2-5816-4E98-98F0-D2DDBBA302E8}"/>
            </c:ext>
          </c:extLst>
        </c:ser>
        <c:ser>
          <c:idx val="3"/>
          <c:order val="3"/>
          <c:tx>
            <c:strRef>
              <c:f>Sheet1!$M$4</c:f>
              <c:strCache>
                <c:ptCount val="1"/>
                <c:pt idx="0">
                  <c:v>Много добра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Sheet1!$N$4</c:f>
              <c:numCache>
                <c:formatCode>General</c:formatCode>
                <c:ptCount val="1"/>
                <c:pt idx="0">
                  <c:v>187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3-5816-4E98-98F0-D2DDBBA302E8}"/>
            </c:ext>
          </c:extLst>
        </c:ser>
        <c:ser>
          <c:idx val="4"/>
          <c:order val="4"/>
          <c:tx>
            <c:strRef>
              <c:f>Sheet1!$M$5</c:f>
              <c:strCache>
                <c:ptCount val="1"/>
                <c:pt idx="0">
                  <c:v>Незадоволителна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Sheet1!$N$5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  <c:shape val="pyramid"/>
          <c:extLst>
            <c:ext xmlns:c16="http://schemas.microsoft.com/office/drawing/2014/chart" uri="{C3380CC4-5D6E-409C-BE32-E72D297353CC}">
              <c16:uniqueId val="{00000004-5816-4E98-98F0-D2DDBBA302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21703296"/>
        <c:axId val="521706576"/>
        <c:axId val="0"/>
      </c:bar3DChart>
      <c:catAx>
        <c:axId val="5217032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1706576"/>
        <c:crosses val="autoZero"/>
        <c:auto val="1"/>
        <c:lblAlgn val="ctr"/>
        <c:lblOffset val="100"/>
        <c:noMultiLvlLbl val="0"/>
      </c:catAx>
      <c:valAx>
        <c:axId val="5217065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2170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>
                <a:solidFill>
                  <a:schemeClr val="bg1"/>
                </a:solidFill>
              </a:rPr>
              <a:t>Посещавате ли често сайта на университета?</a:t>
            </a:r>
            <a:endParaRPr lang="en-US" sz="240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'[Анкетна карта - студенти ФОЗ (отговори).xlsx]Sheet1'!$P$1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bg2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529-4314-9F35-DFE2117F8570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529-4314-9F35-DFE2117F85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'[Анкетна карта - студенти ФОЗ (отговори).xlsx]Sheet1'!$O$2:$O$3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'[Анкетна карта - студенти ФОЗ (отговори).xlsx]Sheet1'!$P$2:$P$3</c:f>
              <c:numCache>
                <c:formatCode>General</c:formatCode>
                <c:ptCount val="2"/>
                <c:pt idx="0">
                  <c:v>356</c:v>
                </c:pt>
                <c:pt idx="1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29-4314-9F35-DFE2117F857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bg-BG" sz="2400" dirty="0">
                <a:solidFill>
                  <a:schemeClr val="bg1"/>
                </a:solidFill>
              </a:rPr>
              <a:t>Намирате ли бързо информацията</a:t>
            </a:r>
            <a:r>
              <a:rPr lang="bg-BG" sz="2400" baseline="0" dirty="0">
                <a:solidFill>
                  <a:schemeClr val="bg1"/>
                </a:solidFill>
              </a:rPr>
              <a:t>, която търсите в сайта на Медицински университет - Варна?</a:t>
            </a:r>
            <a:endParaRPr lang="en-US" sz="2400" dirty="0">
              <a:solidFill>
                <a:schemeClr val="bg1"/>
              </a:solidFill>
              <a:latin typeface="Tw Cen MT" panose="020B0602020104020603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E5A-4123-97C3-AB746BB4F42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EE5A-4123-97C3-AB746BB4F42F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Tw Cen MT" panose="020B06020201040206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E5A-4123-97C3-AB746BB4F4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'[Анкетна карта - студенти ФОЗ (отговори).xlsx]Sheet1'!$Q$2:$Q$4</c:f>
              <c:strCache>
                <c:ptCount val="3"/>
                <c:pt idx="0">
                  <c:v>Да</c:v>
                </c:pt>
                <c:pt idx="1">
                  <c:v>Не мога да преценя</c:v>
                </c:pt>
                <c:pt idx="2">
                  <c:v>Не</c:v>
                </c:pt>
              </c:strCache>
            </c:strRef>
          </c:cat>
          <c:val>
            <c:numRef>
              <c:f>'[Анкетна карта - студенти ФОЗ (отговори).xlsx]Sheet1'!$R$2:$R$4</c:f>
              <c:numCache>
                <c:formatCode>General</c:formatCode>
                <c:ptCount val="3"/>
                <c:pt idx="0">
                  <c:v>326</c:v>
                </c:pt>
                <c:pt idx="1">
                  <c:v>40</c:v>
                </c:pt>
                <c:pt idx="2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5A-4123-97C3-AB746BB4F4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14646912"/>
        <c:axId val="514645272"/>
        <c:axId val="0"/>
      </c:bar3DChart>
      <c:catAx>
        <c:axId val="51464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514645272"/>
        <c:crosses val="autoZero"/>
        <c:auto val="1"/>
        <c:lblAlgn val="ctr"/>
        <c:lblOffset val="100"/>
        <c:noMultiLvlLbl val="0"/>
      </c:catAx>
      <c:valAx>
        <c:axId val="5146452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1464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948EFD3-B3F5-4B54-8601-1B3FA120B83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C40AB45-E36D-4645-9513-F11700BB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0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EFD3-B3F5-4B54-8601-1B3FA120B83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AB45-E36D-4645-9513-F11700BB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6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948EFD3-B3F5-4B54-8601-1B3FA120B83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C40AB45-E36D-4645-9513-F11700BB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2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EFD3-B3F5-4B54-8601-1B3FA120B83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C40AB45-E36D-4645-9513-F11700BB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6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948EFD3-B3F5-4B54-8601-1B3FA120B83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C40AB45-E36D-4645-9513-F11700BB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EFD3-B3F5-4B54-8601-1B3FA120B83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AB45-E36D-4645-9513-F11700BB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0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EFD3-B3F5-4B54-8601-1B3FA120B83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AB45-E36D-4645-9513-F11700BB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8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EFD3-B3F5-4B54-8601-1B3FA120B83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AB45-E36D-4645-9513-F11700BB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0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EFD3-B3F5-4B54-8601-1B3FA120B83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AB45-E36D-4645-9513-F11700BB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5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948EFD3-B3F5-4B54-8601-1B3FA120B83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C40AB45-E36D-4645-9513-F11700BB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2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EFD3-B3F5-4B54-8601-1B3FA120B83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0AB45-E36D-4645-9513-F11700BBF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0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948EFD3-B3F5-4B54-8601-1B3FA120B83F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C40AB45-E36D-4645-9513-F11700BBF0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175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581" y="3394364"/>
            <a:ext cx="9060874" cy="2470872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bg1"/>
                </a:solidFill>
              </a:rPr>
              <a:t>Анкетно проучване относно качеството на обучение сред студентите на Факултета по обществено здравеопазване за учебната </a:t>
            </a:r>
            <a:r>
              <a:rPr lang="bg-BG" sz="4000" dirty="0" smtClean="0">
                <a:solidFill>
                  <a:schemeClr val="bg1"/>
                </a:solidFill>
              </a:rPr>
              <a:t>2019/2020</a:t>
            </a:r>
            <a:br>
              <a:rPr lang="bg-BG" sz="4000" dirty="0" smtClean="0">
                <a:solidFill>
                  <a:schemeClr val="bg1"/>
                </a:solidFill>
              </a:rPr>
            </a:br>
            <a:r>
              <a:rPr lang="bg-BG" dirty="0" smtClean="0">
                <a:solidFill>
                  <a:schemeClr val="bg1"/>
                </a:solidFill>
              </a:rPr>
              <a:t>АНКЕТИРАНИ </a:t>
            </a:r>
            <a:r>
              <a:rPr lang="bg-BG" b="1" dirty="0" smtClean="0">
                <a:solidFill>
                  <a:schemeClr val="bg1"/>
                </a:solidFill>
              </a:rPr>
              <a:t>489</a:t>
            </a:r>
            <a:r>
              <a:rPr lang="bg-BG" dirty="0" smtClean="0">
                <a:solidFill>
                  <a:schemeClr val="bg1"/>
                </a:solidFill>
              </a:rPr>
              <a:t> СТУДЕНТИ</a:t>
            </a:r>
            <a:endParaRPr lang="en-US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465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138432"/>
              </p:ext>
            </p:extLst>
          </p:nvPr>
        </p:nvGraphicFramePr>
        <p:xfrm>
          <a:off x="651163" y="886691"/>
          <a:ext cx="10959811" cy="4972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2138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706036"/>
              </p:ext>
            </p:extLst>
          </p:nvPr>
        </p:nvGraphicFramePr>
        <p:xfrm>
          <a:off x="717550" y="984250"/>
          <a:ext cx="10893425" cy="4875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3129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180971"/>
              </p:ext>
            </p:extLst>
          </p:nvPr>
        </p:nvGraphicFramePr>
        <p:xfrm>
          <a:off x="506413" y="759655"/>
          <a:ext cx="11104562" cy="5099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3027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352801"/>
              </p:ext>
            </p:extLst>
          </p:nvPr>
        </p:nvGraphicFramePr>
        <p:xfrm>
          <a:off x="548640" y="1167619"/>
          <a:ext cx="10963861" cy="4987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191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903354"/>
              </p:ext>
            </p:extLst>
          </p:nvPr>
        </p:nvGraphicFramePr>
        <p:xfrm>
          <a:off x="581025" y="745588"/>
          <a:ext cx="11029950" cy="511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1424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245183"/>
              </p:ext>
            </p:extLst>
          </p:nvPr>
        </p:nvGraphicFramePr>
        <p:xfrm>
          <a:off x="731519" y="717452"/>
          <a:ext cx="10879455" cy="5655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369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698914"/>
              </p:ext>
            </p:extLst>
          </p:nvPr>
        </p:nvGraphicFramePr>
        <p:xfrm>
          <a:off x="562708" y="604911"/>
          <a:ext cx="11048267" cy="5254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8108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7538273"/>
              </p:ext>
            </p:extLst>
          </p:nvPr>
        </p:nvGraphicFramePr>
        <p:xfrm>
          <a:off x="549275" y="619125"/>
          <a:ext cx="11061700" cy="5655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9876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81678"/>
              </p:ext>
            </p:extLst>
          </p:nvPr>
        </p:nvGraphicFramePr>
        <p:xfrm>
          <a:off x="549275" y="787400"/>
          <a:ext cx="11061700" cy="5514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5934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191210"/>
              </p:ext>
            </p:extLst>
          </p:nvPr>
        </p:nvGraphicFramePr>
        <p:xfrm>
          <a:off x="581025" y="618978"/>
          <a:ext cx="11029950" cy="5936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919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401361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7567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41048"/>
              </p:ext>
            </p:extLst>
          </p:nvPr>
        </p:nvGraphicFramePr>
        <p:xfrm>
          <a:off x="581025" y="534572"/>
          <a:ext cx="11029950" cy="5753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6470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717452"/>
            <a:ext cx="11029615" cy="5141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4000" b="1" dirty="0" smtClean="0">
                <a:solidFill>
                  <a:schemeClr val="accent2">
                    <a:lumMod val="75000"/>
                  </a:schemeClr>
                </a:solidFill>
              </a:rPr>
              <a:t>БЛАГОДАРИМ ЗА ВНИМАНИЕТО !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42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696402"/>
              </p:ext>
            </p:extLst>
          </p:nvPr>
        </p:nvGraphicFramePr>
        <p:xfrm>
          <a:off x="899679" y="2070388"/>
          <a:ext cx="1102995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89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001363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8934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197346"/>
              </p:ext>
            </p:extLst>
          </p:nvPr>
        </p:nvGraphicFramePr>
        <p:xfrm>
          <a:off x="581025" y="2181225"/>
          <a:ext cx="11029950" cy="3900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999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477480"/>
              </p:ext>
            </p:extLst>
          </p:nvPr>
        </p:nvGraphicFramePr>
        <p:xfrm>
          <a:off x="665017" y="803564"/>
          <a:ext cx="10945957" cy="5055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9831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229294"/>
              </p:ext>
            </p:extLst>
          </p:nvPr>
        </p:nvGraphicFramePr>
        <p:xfrm>
          <a:off x="609599" y="858982"/>
          <a:ext cx="11001375" cy="5000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7781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784644"/>
              </p:ext>
            </p:extLst>
          </p:nvPr>
        </p:nvGraphicFramePr>
        <p:xfrm>
          <a:off x="568036" y="1080655"/>
          <a:ext cx="11042939" cy="4778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5940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518656"/>
              </p:ext>
            </p:extLst>
          </p:nvPr>
        </p:nvGraphicFramePr>
        <p:xfrm>
          <a:off x="374073" y="914400"/>
          <a:ext cx="11236902" cy="4945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570262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78</TotalTime>
  <Words>241</Words>
  <Application>Microsoft Office PowerPoint</Application>
  <PresentationFormat>Widescreen</PresentationFormat>
  <Paragraphs>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Corbel</vt:lpstr>
      <vt:lpstr>Gill Sans MT</vt:lpstr>
      <vt:lpstr>Tw Cen MT</vt:lpstr>
      <vt:lpstr>Wingdings 2</vt:lpstr>
      <vt:lpstr>Dividend</vt:lpstr>
      <vt:lpstr>Анкетно проучване относно качеството на обучение сред студентите на Факултета по обществено здравеопазване за учебната 2019/2020 АНКЕТИРАНИ 489 СТУДЕНТИ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Kachestvo-1</dc:creator>
  <cp:lastModifiedBy>Kachestvo-1</cp:lastModifiedBy>
  <cp:revision>39</cp:revision>
  <dcterms:created xsi:type="dcterms:W3CDTF">2020-09-09T13:22:37Z</dcterms:created>
  <dcterms:modified xsi:type="dcterms:W3CDTF">2020-10-02T09:15:47Z</dcterms:modified>
</cp:coreProperties>
</file>