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32"/>
          <c:dPt>
            <c:idx val="1"/>
            <c:bubble3D val="0"/>
            <c:explosion val="26"/>
            <c:extLst>
              <c:ext xmlns:c16="http://schemas.microsoft.com/office/drawing/2014/chart" uri="{C3380CC4-5D6E-409C-BE32-E72D297353CC}">
                <c16:uniqueId val="{00000000-545F-40E9-8611-2EAB4D916289}"/>
              </c:ext>
            </c:extLst>
          </c:dPt>
          <c:dLbls>
            <c:dLbl>
              <c:idx val="0"/>
              <c:layout>
                <c:manualLayout>
                  <c:x val="-0.21327320692056351"/>
                  <c:y val="-0.1056154299930749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45F-40E9-8611-2EAB4D916289}"/>
                </c:ext>
              </c:extLst>
            </c:dLbl>
            <c:dLbl>
              <c:idx val="1"/>
              <c:layout>
                <c:manualLayout>
                  <c:x val="0.14806356794686379"/>
                  <c:y val="-0.250701685090666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45F-40E9-8611-2EAB4D9162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Лист1!$A$1:$A$10</c:f>
              <c:strCache>
                <c:ptCount val="10"/>
                <c:pt idx="0">
                  <c:v>Варна</c:v>
                </c:pt>
                <c:pt idx="1">
                  <c:v>Добрич</c:v>
                </c:pt>
                <c:pt idx="2">
                  <c:v>Търговище</c:v>
                </c:pt>
                <c:pt idx="3">
                  <c:v>Попово </c:v>
                </c:pt>
                <c:pt idx="4">
                  <c:v>Шумен </c:v>
                </c:pt>
                <c:pt idx="5">
                  <c:v>Разград </c:v>
                </c:pt>
                <c:pt idx="6">
                  <c:v>Бургас </c:v>
                </c:pt>
                <c:pt idx="7">
                  <c:v>Русе</c:v>
                </c:pt>
                <c:pt idx="8">
                  <c:v>Други градове</c:v>
                </c:pt>
                <c:pt idx="9">
                  <c:v>Не е посочил/а</c:v>
                </c:pt>
              </c:strCache>
            </c:strRef>
          </c:cat>
          <c:val>
            <c:numRef>
              <c:f>Лист1!$B$1:$B$10</c:f>
              <c:numCache>
                <c:formatCode>General</c:formatCode>
                <c:ptCount val="10"/>
                <c:pt idx="0">
                  <c:v>56</c:v>
                </c:pt>
                <c:pt idx="1">
                  <c:v>12</c:v>
                </c:pt>
                <c:pt idx="2">
                  <c:v>11</c:v>
                </c:pt>
                <c:pt idx="3">
                  <c:v>6</c:v>
                </c:pt>
                <c:pt idx="4">
                  <c:v>7</c:v>
                </c:pt>
                <c:pt idx="5">
                  <c:v>9</c:v>
                </c:pt>
                <c:pt idx="6">
                  <c:v>5</c:v>
                </c:pt>
                <c:pt idx="7">
                  <c:v>7</c:v>
                </c:pt>
                <c:pt idx="8">
                  <c:v>10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5F-40E9-8611-2EAB4D91628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9BC3-4922-8637-EA17773D613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9BC3-4922-8637-EA17773D613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9BC3-4922-8637-EA17773D613A}"/>
              </c:ext>
            </c:extLst>
          </c:dPt>
          <c:dLbls>
            <c:dLbl>
              <c:idx val="0"/>
              <c:layout>
                <c:manualLayout>
                  <c:x val="2.3802883635011457E-2"/>
                  <c:y val="2.3427027300234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BC3-4922-8637-EA17773D613A}"/>
                </c:ext>
              </c:extLst>
            </c:dLbl>
            <c:dLbl>
              <c:idx val="1"/>
              <c:layout>
                <c:manualLayout>
                  <c:x val="2.0629165817009926E-2"/>
                  <c:y val="2.34270273002343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BC3-4922-8637-EA17773D613A}"/>
                </c:ext>
              </c:extLst>
            </c:dLbl>
            <c:dLbl>
              <c:idx val="2"/>
              <c:layout>
                <c:manualLayout>
                  <c:x val="2.6976601453012984E-2"/>
                  <c:y val="2.34270273002343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BC3-4922-8637-EA17773D613A}"/>
                </c:ext>
              </c:extLst>
            </c:dLbl>
            <c:dLbl>
              <c:idx val="3"/>
              <c:layout>
                <c:manualLayout>
                  <c:x val="2.3802883635011457E-2"/>
                  <c:y val="-2.34270273002343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BC3-4922-8637-EA17773D613A}"/>
                </c:ext>
              </c:extLst>
            </c:dLbl>
            <c:dLbl>
              <c:idx val="4"/>
              <c:layout>
                <c:manualLayout>
                  <c:x val="2.69766014530129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BC3-4922-8637-EA17773D613A}"/>
                </c:ext>
              </c:extLst>
            </c:dLbl>
            <c:dLbl>
              <c:idx val="5"/>
              <c:layout>
                <c:manualLayout>
                  <c:x val="2.38028836350114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BC3-4922-8637-EA17773D613A}"/>
                </c:ext>
              </c:extLst>
            </c:dLbl>
            <c:dLbl>
              <c:idx val="6"/>
              <c:layout>
                <c:manualLayout>
                  <c:x val="1.90423069080091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BC3-4922-8637-EA17773D613A}"/>
                </c:ext>
              </c:extLst>
            </c:dLbl>
            <c:dLbl>
              <c:idx val="7"/>
              <c:layout>
                <c:manualLayout>
                  <c:x val="2.2216024726010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BC3-4922-8637-EA17773D61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Лист1!$A$30:$A$37</c:f>
              <c:strCache>
                <c:ptCount val="8"/>
                <c:pt idx="0">
                  <c:v>от приятели и познати </c:v>
                </c:pt>
                <c:pt idx="1">
                  <c:v>от реклама в медиите </c:v>
                </c:pt>
                <c:pt idx="2">
                  <c:v>от интернет </c:v>
                </c:pt>
                <c:pt idx="3">
                  <c:v>от рекламна кампания на Университета </c:v>
                </c:pt>
                <c:pt idx="4">
                  <c:v>от брошури и флаери, разпространени в града на Университета </c:v>
                </c:pt>
                <c:pt idx="5">
                  <c:v>от студенти и преподаватели на Университета </c:v>
                </c:pt>
                <c:pt idx="6">
                  <c:v>показване на постиженията на Университета</c:v>
                </c:pt>
                <c:pt idx="7">
                  <c:v>провеждане на мероприятия от Университета </c:v>
                </c:pt>
              </c:strCache>
            </c:strRef>
          </c:cat>
          <c:val>
            <c:numRef>
              <c:f>Лист1!$B$30:$B$37</c:f>
              <c:numCache>
                <c:formatCode>General</c:formatCode>
                <c:ptCount val="8"/>
                <c:pt idx="0">
                  <c:v>29</c:v>
                </c:pt>
                <c:pt idx="1">
                  <c:v>2</c:v>
                </c:pt>
                <c:pt idx="2">
                  <c:v>55</c:v>
                </c:pt>
                <c:pt idx="3">
                  <c:v>2</c:v>
                </c:pt>
                <c:pt idx="4">
                  <c:v>2</c:v>
                </c:pt>
                <c:pt idx="5">
                  <c:v>24</c:v>
                </c:pt>
                <c:pt idx="6">
                  <c:v>13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BC3-4922-8637-EA17773D61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1817600"/>
        <c:axId val="21821696"/>
        <c:axId val="0"/>
      </c:bar3DChart>
      <c:catAx>
        <c:axId val="218176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accent2">
                    <a:lumMod val="50000"/>
                  </a:schemeClr>
                </a:solidFill>
              </a:defRPr>
            </a:pPr>
            <a:endParaRPr lang="en-US"/>
          </a:p>
        </c:txPr>
        <c:crossAx val="21821696"/>
        <c:crosses val="autoZero"/>
        <c:auto val="1"/>
        <c:lblAlgn val="ctr"/>
        <c:lblOffset val="100"/>
        <c:noMultiLvlLbl val="0"/>
      </c:catAx>
      <c:valAx>
        <c:axId val="2182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817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Лист1!$A$47:$A$52</c:f>
              <c:strCache>
                <c:ptCount val="6"/>
                <c:pt idx="0">
                  <c:v>Учебната програма </c:v>
                </c:pt>
                <c:pt idx="1">
                  <c:v>Нивото на трудност на приемните изпити </c:v>
                </c:pt>
                <c:pt idx="2">
                  <c:v>Доброто име на Университета </c:v>
                </c:pt>
                <c:pt idx="3">
                  <c:v>Рекламата </c:v>
                </c:pt>
                <c:pt idx="4">
                  <c:v>Материалната база</c:v>
                </c:pt>
                <c:pt idx="5">
                  <c:v>Семестриалната такса</c:v>
                </c:pt>
              </c:strCache>
            </c:strRef>
          </c:cat>
          <c:val>
            <c:numRef>
              <c:f>Лист1!$B$47:$B$52</c:f>
              <c:numCache>
                <c:formatCode>General</c:formatCode>
                <c:ptCount val="6"/>
                <c:pt idx="0">
                  <c:v>49</c:v>
                </c:pt>
                <c:pt idx="1">
                  <c:v>6</c:v>
                </c:pt>
                <c:pt idx="2">
                  <c:v>60</c:v>
                </c:pt>
                <c:pt idx="3">
                  <c:v>2</c:v>
                </c:pt>
                <c:pt idx="4">
                  <c:v>42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F7-408E-9BB0-171320D810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21251968"/>
        <c:axId val="21295872"/>
        <c:axId val="0"/>
      </c:bar3DChart>
      <c:catAx>
        <c:axId val="212519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accent2">
                    <a:lumMod val="50000"/>
                  </a:schemeClr>
                </a:solidFill>
                <a:effectLst/>
              </a:defRPr>
            </a:pPr>
            <a:endParaRPr lang="en-US"/>
          </a:p>
        </c:txPr>
        <c:crossAx val="21295872"/>
        <c:crosses val="autoZero"/>
        <c:auto val="1"/>
        <c:lblAlgn val="ctr"/>
        <c:lblOffset val="100"/>
        <c:noMultiLvlLbl val="0"/>
      </c:catAx>
      <c:valAx>
        <c:axId val="212958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251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ln>
          <a:solidFill>
            <a:schemeClr val="accent2"/>
          </a:solidFill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57174103237095E-2"/>
          <c:y val="6.0185185185185182E-2"/>
          <c:w val="0.63505468066491688"/>
          <c:h val="0.8330941965587634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Лист1!$A$88</c:f>
              <c:strCache>
                <c:ptCount val="1"/>
                <c:pt idx="0">
                  <c:v>МУ-Стара Загора</c:v>
                </c:pt>
              </c:strCache>
            </c:strRef>
          </c:tx>
          <c:invertIfNegative val="0"/>
          <c:val>
            <c:numRef>
              <c:f>Лист1!$B$88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CF-430A-8705-DB57A63D40F3}"/>
            </c:ext>
          </c:extLst>
        </c:ser>
        <c:ser>
          <c:idx val="1"/>
          <c:order val="1"/>
          <c:tx>
            <c:strRef>
              <c:f>Лист1!$A$89</c:f>
              <c:strCache>
                <c:ptCount val="1"/>
                <c:pt idx="0">
                  <c:v>МУ-Плевен</c:v>
                </c:pt>
              </c:strCache>
            </c:strRef>
          </c:tx>
          <c:invertIfNegative val="0"/>
          <c:val>
            <c:numRef>
              <c:f>Лист1!$B$89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CF-430A-8705-DB57A63D40F3}"/>
            </c:ext>
          </c:extLst>
        </c:ser>
        <c:ser>
          <c:idx val="2"/>
          <c:order val="2"/>
          <c:tx>
            <c:strRef>
              <c:f>Лист1!$A$90</c:f>
              <c:strCache>
                <c:ptCount val="1"/>
                <c:pt idx="0">
                  <c:v>МУ-Пловдив</c:v>
                </c:pt>
              </c:strCache>
            </c:strRef>
          </c:tx>
          <c:invertIfNegative val="0"/>
          <c:val>
            <c:numRef>
              <c:f>Лист1!$B$90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CF-430A-8705-DB57A63D40F3}"/>
            </c:ext>
          </c:extLst>
        </c:ser>
        <c:ser>
          <c:idx val="3"/>
          <c:order val="3"/>
          <c:tx>
            <c:strRef>
              <c:f>Лист1!$A$91</c:f>
              <c:strCache>
                <c:ptCount val="1"/>
                <c:pt idx="0">
                  <c:v>МУ-София</c:v>
                </c:pt>
              </c:strCache>
            </c:strRef>
          </c:tx>
          <c:invertIfNegative val="0"/>
          <c:val>
            <c:numRef>
              <c:f>Лист1!$B$91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CF-430A-8705-DB57A63D40F3}"/>
            </c:ext>
          </c:extLst>
        </c:ser>
        <c:ser>
          <c:idx val="4"/>
          <c:order val="4"/>
          <c:tx>
            <c:strRef>
              <c:f>Лист1!$A$92</c:f>
              <c:strCache>
                <c:ptCount val="1"/>
                <c:pt idx="0">
                  <c:v>МУ-Варна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val>
            <c:numRef>
              <c:f>Лист1!$B$92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CF-430A-8705-DB57A63D4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48736"/>
        <c:axId val="21350272"/>
        <c:axId val="0"/>
      </c:bar3DChart>
      <c:catAx>
        <c:axId val="21348736"/>
        <c:scaling>
          <c:orientation val="minMax"/>
        </c:scaling>
        <c:delete val="1"/>
        <c:axPos val="l"/>
        <c:majorTickMark val="out"/>
        <c:minorTickMark val="none"/>
        <c:tickLblPos val="nextTo"/>
        <c:crossAx val="21350272"/>
        <c:crosses val="autoZero"/>
        <c:auto val="1"/>
        <c:lblAlgn val="ctr"/>
        <c:lblOffset val="100"/>
        <c:noMultiLvlLbl val="0"/>
      </c:catAx>
      <c:valAx>
        <c:axId val="21350272"/>
        <c:scaling>
          <c:orientation val="minMax"/>
        </c:scaling>
        <c:delete val="0"/>
        <c:axPos val="b"/>
        <c:majorGridlines>
          <c:spPr>
            <a:ln>
              <a:solidFill>
                <a:schemeClr val="accent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solidFill>
                  <a:schemeClr val="accent2">
                    <a:lumMod val="50000"/>
                  </a:schemeClr>
                </a:solidFill>
              </a:defRPr>
            </a:pPr>
            <a:endParaRPr lang="en-US"/>
          </a:p>
        </c:txPr>
        <c:crossAx val="21348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56708513868829"/>
          <c:y val="0.17745312780527842"/>
          <c:w val="0.27043291486131171"/>
          <c:h val="0.57473543820051809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cat>
            <c:strRef>
              <c:f>Лист1!$A$95:$A$98</c:f>
              <c:strCache>
                <c:ptCount val="4"/>
                <c:pt idx="0">
                  <c:v>МУ-София</c:v>
                </c:pt>
                <c:pt idx="1">
                  <c:v>МУ-Пловдив</c:v>
                </c:pt>
                <c:pt idx="2">
                  <c:v>МУ-Плевен</c:v>
                </c:pt>
                <c:pt idx="3">
                  <c:v>Други университети</c:v>
                </c:pt>
              </c:strCache>
            </c:strRef>
          </c:cat>
          <c:val>
            <c:numRef>
              <c:f>Лист1!$B$95:$B$98</c:f>
              <c:numCache>
                <c:formatCode>General</c:formatCode>
                <c:ptCount val="4"/>
                <c:pt idx="0">
                  <c:v>29</c:v>
                </c:pt>
                <c:pt idx="1">
                  <c:v>7</c:v>
                </c:pt>
                <c:pt idx="2">
                  <c:v>15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CB-4C6C-8DC5-14B23547CC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2881792"/>
        <c:axId val="24298240"/>
        <c:axId val="0"/>
      </c:bar3DChart>
      <c:catAx>
        <c:axId val="22881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4298240"/>
        <c:crosses val="autoZero"/>
        <c:auto val="1"/>
        <c:lblAlgn val="ctr"/>
        <c:lblOffset val="100"/>
        <c:noMultiLvlLbl val="0"/>
      </c:catAx>
      <c:valAx>
        <c:axId val="24298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accent2">
                    <a:lumMod val="50000"/>
                  </a:schemeClr>
                </a:solidFill>
              </a:defRPr>
            </a:pPr>
            <a:endParaRPr lang="en-US"/>
          </a:p>
        </c:txPr>
        <c:crossAx val="22881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4.9383036084612196E-3"/>
                  <c:y val="-2.6058631921824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720-48D9-9CA4-952552E6BD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Лист1!$A$59:$A$72</c:f>
              <c:strCache>
                <c:ptCount val="14"/>
                <c:pt idx="0">
                  <c:v>Медицина</c:v>
                </c:pt>
                <c:pt idx="1">
                  <c:v>Дентална медицина</c:v>
                </c:pt>
                <c:pt idx="2">
                  <c:v>Фармация</c:v>
                </c:pt>
                <c:pt idx="3">
                  <c:v>Здравен мениджмънт</c:v>
                </c:pt>
                <c:pt idx="4">
                  <c:v>Управление на здравните грижи</c:v>
                </c:pt>
                <c:pt idx="5">
                  <c:v>Медицинска сестра</c:v>
                </c:pt>
                <c:pt idx="6">
                  <c:v>Акушерка</c:v>
                </c:pt>
                <c:pt idx="7">
                  <c:v>Помощник – фармацевт</c:v>
                </c:pt>
                <c:pt idx="8">
                  <c:v>Зъботехник</c:v>
                </c:pt>
                <c:pt idx="9">
                  <c:v>Медицински лаборант</c:v>
                </c:pt>
                <c:pt idx="10">
                  <c:v>Рехабилитатор</c:v>
                </c:pt>
                <c:pt idx="11">
                  <c:v>Рентгенов лаборант</c:v>
                </c:pt>
                <c:pt idx="12">
                  <c:v>Социални дейности</c:v>
                </c:pt>
                <c:pt idx="13">
                  <c:v>Инспектор по обществено здраве</c:v>
                </c:pt>
              </c:strCache>
            </c:strRef>
          </c:cat>
          <c:val>
            <c:numRef>
              <c:f>Лист1!$B$59:$B$72</c:f>
              <c:numCache>
                <c:formatCode>General</c:formatCode>
                <c:ptCount val="14"/>
                <c:pt idx="0">
                  <c:v>31</c:v>
                </c:pt>
                <c:pt idx="1">
                  <c:v>15</c:v>
                </c:pt>
                <c:pt idx="2">
                  <c:v>13</c:v>
                </c:pt>
                <c:pt idx="3">
                  <c:v>6</c:v>
                </c:pt>
                <c:pt idx="4">
                  <c:v>6</c:v>
                </c:pt>
                <c:pt idx="5">
                  <c:v>12</c:v>
                </c:pt>
                <c:pt idx="6">
                  <c:v>12</c:v>
                </c:pt>
                <c:pt idx="7">
                  <c:v>10</c:v>
                </c:pt>
                <c:pt idx="8">
                  <c:v>12</c:v>
                </c:pt>
                <c:pt idx="9">
                  <c:v>6</c:v>
                </c:pt>
                <c:pt idx="10">
                  <c:v>7</c:v>
                </c:pt>
                <c:pt idx="11">
                  <c:v>5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20-48D9-9CA4-952552E6BD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931904"/>
        <c:axId val="21934848"/>
        <c:axId val="0"/>
      </c:bar3DChart>
      <c:catAx>
        <c:axId val="219319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accent2">
                    <a:lumMod val="50000"/>
                  </a:schemeClr>
                </a:solidFill>
              </a:defRPr>
            </a:pPr>
            <a:endParaRPr lang="en-US"/>
          </a:p>
        </c:txPr>
        <c:crossAx val="21934848"/>
        <c:crosses val="autoZero"/>
        <c:auto val="1"/>
        <c:lblAlgn val="ctr"/>
        <c:lblOffset val="100"/>
        <c:noMultiLvlLbl val="0"/>
      </c:catAx>
      <c:valAx>
        <c:axId val="21934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931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0"/>
          <c:dLbls>
            <c:dLbl>
              <c:idx val="0"/>
              <c:layout>
                <c:manualLayout>
                  <c:x val="-7.5546962879640051E-2"/>
                  <c:y val="-0.2994867270255713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438-4632-83D2-4D3344AD2488}"/>
                </c:ext>
              </c:extLst>
            </c:dLbl>
            <c:dLbl>
              <c:idx val="1"/>
              <c:layout>
                <c:manualLayout>
                  <c:x val="5.3621444640848469E-2"/>
                  <c:y val="0.113699556285106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438-4632-83D2-4D3344AD24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Лист1!$A$77:$A$78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Лист1!$B$77:$B$78</c:f>
              <c:numCache>
                <c:formatCode>General</c:formatCode>
                <c:ptCount val="2"/>
                <c:pt idx="0">
                  <c:v>87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38-4632-83D2-4D3344AD248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1628800"/>
            <a:ext cx="61722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Р</a:t>
            </a:r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>езултати от анкетно проучване на мнението на кандидат-студентите за имиджа и подготовката, която очакват да получат в МУ-Варна</a:t>
            </a:r>
            <a:endParaRPr lang="bg-BG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http://www.mu-varna.bg/Style%20Library/CustomStyleSheets/img/logo-b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171575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5" y="260648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 smtClean="0">
                <a:solidFill>
                  <a:schemeClr val="accent2">
                    <a:lumMod val="50000"/>
                  </a:schemeClr>
                </a:solidFill>
              </a:rPr>
              <a:t>Медицински университет </a:t>
            </a:r>
          </a:p>
          <a:p>
            <a:r>
              <a:rPr lang="bg-BG" sz="2000" b="1" dirty="0" smtClean="0">
                <a:solidFill>
                  <a:schemeClr val="accent2">
                    <a:lumMod val="50000"/>
                  </a:schemeClr>
                </a:solidFill>
              </a:rPr>
              <a:t>„Проф. д-р Параскев Стоянов“ - Варна</a:t>
            </a:r>
            <a:endParaRPr lang="bg-BG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utoShape 2" descr="data:image/jpeg;base64,/9j/4AAQSkZJRgABAQAAAQABAAD/2wCEAAkGBwgHBgkSExQWFRUXDR4ZFhcYGB0aFhgaIiMgIR0eIBoYHCggHSYoJxoZLT0pJSkrLjoxIR81OjMtNygtLi0BCgoKDQwNGhAQGC0lHCUsNywrLDcsKy0rLCsrKyssODcsLCs3KywsKywrLCsrLCs3KysrKysrKysrKysrKysrLP/AABEIAFUAOwMBIgACEQEDEQH/xAAcAAACAgMBAQAAAAAAAAAAAAAGBwAFAgMIBAH/xAA8EAACAAQEAwcCAgYLAAAAAAABAgADBBEFBhIhEzFBByJRYXGBkRShQrEyM7LR8PEVIyQnUmJjc3SCwf/EABcBAQEBAQAAAAAAAAAAAAAAAAABAwL/xAAZEQEBAAMBAAAAAAAAAAAAAAAAAQIDETH/2gAMAwEAAhEDEQA/AHhYRiWQdRGjgzD0HuSYxmqZK357/hW5gN5myvERXJjVM9Xw9r3G2oat9uXONjzNctgOIDbY6IHpeX3TEuLqcNrLagnX09z1gC3ig9D8RDM/yn7R50ZBKHdmbbbg3PnG+Ukt1BsR684D5xW/w/cRmHuOkZCVLHSJw1gM48terTKV1GoFha69IUWac3Y9RCm0T2XUSDsN9vMRQLn/ADLqt9S1/Cy/ugHLM+rE2wmsnXTp/Rv4Ak33jJBWcQgz3J8kAsfmAKuzXPeRVhJ6tOWSTYWLAgeFuhgXTP2M1DBVmsJjPKA1KoF7gOTtte5+Ylsi8tOQysRPKc/tLXaLqmdmlC978txYnzhGY/mHN+X3QPOG8trNLAZb9ASV5iCmXjmYaahkNNdxrkXUkCzELqNvz9jFQz7x9hWZGzHjGJ/WGZPZwHAGw2+B6QyaGY02klEncjeAUuVKPDsbw5qmfLkzeIq2VwwaWANwrLyBa5v4WHSA/GK+hp8ryZaIFIxBrEbg2LAnVzYWsPiC7sxw6oxLLFVLDAKHKg3OpSRyI6jrApkKlpKfO1PTzl4gWZM4atupm2sDY+Sn3tAGFBR09Rg0iUsu3d1LplhWN9yx/E3XfrHsxSqp1weaJjSFVANTiWQwFwVtfrtveDTEE3kDYO5IuBuoAJO/taBOnwSTi8qplzCwUqNBJ7oct3fg9DGO3XlcpY21bMccb0F5hraHM9PShamXxVUjS5Ogk25XN7+Y8YKamibGqCmlB3kC27quphtYLubgEM25t0i0y5lCjwjEVnMFmDdV1KAUcHe/TpziuxHPNDiGJLTyJJco5LPyHd2Ow3b3jbjFvytga4CamWrOyFgys4s3Lcc/zhhYcP7FK9IU1TnORhmNPLYM6BBqYc1Y7kWPgLQ0cvV1NiGC0s2W10Zbg28zAKHsNxNvrq2QeRlK48iux+xjRlHCTN7Wq1mG1O7zP+zHSvr+k3xA/wBk1UtHmynZmCrwGDc9xbygpwDGKSl7Wqo95UqJYQXBBMw2KbcwLg/MA0pgnTMRoWC3UCYGIIsLi3LmY15fTVIqev8AW7X8R/OLGTKWQiAWAufvFTlp2Wjnf8g/+R1fEb8dcHB8QKWuksuPUC+8IPI2LS6TE62cx5UcxtvG6m3vD5nK804iCO6QQN+Y073945mw2Q7NiIUGyyWLW6KHW5jlW2pxCbPnu7G7O+onzO5jovssYt2f4Mf9E/tNHM7y+8Dfr06x0r2TD+7rBP8AZP7TQCs7Osu1VFTVlbM7hEtllDk3mx8B6wTTcEpFRq1Bep4YdXJJAZdxsTYXt0F4yypRYrMydw5smarqLWZTqba4O/PrHryrQYj/AES8uZLmDTMYDUOYO4/P7QBbRYrJxPAeOhH6kkgc1bTuD6GBLsoxipxXA8RMw7pV2va1wVBj35ZpquiydX3lOHKTLLbvHnbb3ij7IcMrsMw/E0mS5gLPLbvqV72khgL8wLD5i9BpX1K02GYjNJAAVreGy8z7xzdQcemE+aGZNaslx+K/MWPMQyc0TM4TKfEKZZE0yrNZlW5e5Nx/HjAacsY+cHkL9JPvxztoOw6H+PCOfVsk8UVLQzZk2UtrFnC3G2m/rHUeS6WVRZWw2Wg7qSdI9ATCcnZbxWZVSD9PN/V2buHwhx5Nl1EnLGHrMBDiXYg7HYm32tFRc3vE1RIkBNUaxLliaWtuesfYkBnqiaokSAmqJePkS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25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Кандидатстудентска кампания 201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7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/201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8</a:t>
            </a:r>
            <a:r>
              <a:rPr lang="bg-BG" b="1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година</a:t>
            </a:r>
            <a:endParaRPr lang="bg-BG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7992888" cy="4125072"/>
          </a:xfrm>
        </p:spPr>
        <p:txBody>
          <a:bodyPr/>
          <a:lstStyle/>
          <a:p>
            <a:pPr marL="0" indent="0">
              <a:buNone/>
            </a:pPr>
            <a:endParaRPr lang="bg-BG" dirty="0" smtClean="0"/>
          </a:p>
          <a:p>
            <a:pPr algn="ctr"/>
            <a:r>
              <a:rPr lang="bg-BG" sz="3200" dirty="0" smtClean="0">
                <a:solidFill>
                  <a:schemeClr val="accent2">
                    <a:lumMod val="50000"/>
                  </a:schemeClr>
                </a:solidFill>
              </a:rPr>
              <a:t>Брой анкетирани –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123</a:t>
            </a:r>
            <a:r>
              <a:rPr lang="bg-BG" sz="3200" dirty="0" smtClean="0">
                <a:solidFill>
                  <a:schemeClr val="accent2">
                    <a:lumMod val="50000"/>
                  </a:schemeClr>
                </a:solidFill>
              </a:rPr>
              <a:t> кандидат-студенти</a:t>
            </a:r>
          </a:p>
          <a:p>
            <a:pPr marL="0" indent="0" algn="ctr">
              <a:buNone/>
            </a:pPr>
            <a:endParaRPr lang="bg-BG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84</a:t>
            </a:r>
            <a:r>
              <a:rPr lang="bg-BG" sz="3200" dirty="0" smtClean="0">
                <a:solidFill>
                  <a:schemeClr val="accent2">
                    <a:lumMod val="50000"/>
                  </a:schemeClr>
                </a:solidFill>
              </a:rPr>
              <a:t> жени и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39</a:t>
            </a:r>
            <a:r>
              <a:rPr lang="bg-BG" sz="3200" dirty="0" smtClean="0">
                <a:solidFill>
                  <a:schemeClr val="accent2">
                    <a:lumMod val="50000"/>
                  </a:schemeClr>
                </a:solidFill>
              </a:rPr>
              <a:t> мъже</a:t>
            </a:r>
            <a:endParaRPr lang="bg-BG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36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Местожителство на </a:t>
            </a:r>
            <a:b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кандидат-студентите</a:t>
            </a:r>
            <a:endParaRPr lang="bg-BG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64775288"/>
              </p:ext>
            </p:extLst>
          </p:nvPr>
        </p:nvGraphicFramePr>
        <p:xfrm>
          <a:off x="457200" y="1600200"/>
          <a:ext cx="7859216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http://start.e-edu.bg/images/stpage/srsnpb/karta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9255"/>
            <a:ext cx="3672408" cy="2232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7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log.shopeee.com/wp-content/uploads/2011/10/tips-for-newbies-in-internet-marke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869860"/>
            <a:ext cx="2661167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nteractive-share.com/wp-content/uploads/2010/05/internet-meet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653136"/>
            <a:ext cx="2664296" cy="214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Откъде научихте за МУ-Варна</a:t>
            </a:r>
            <a:endParaRPr lang="bg-BG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30643256"/>
              </p:ext>
            </p:extLst>
          </p:nvPr>
        </p:nvGraphicFramePr>
        <p:xfrm>
          <a:off x="457200" y="1052736"/>
          <a:ext cx="8003232" cy="5421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485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Какво влияе на избора Ви на университет?</a:t>
            </a:r>
            <a:endParaRPr lang="bg-BG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65618924"/>
              </p:ext>
            </p:extLst>
          </p:nvPr>
        </p:nvGraphicFramePr>
        <p:xfrm>
          <a:off x="395536" y="1700808"/>
          <a:ext cx="7848872" cy="453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16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926976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Кои Медицински университети в България първо се появяват в съзнанието ви?</a:t>
            </a:r>
            <a:endParaRPr lang="bg-BG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62525460"/>
              </p:ext>
            </p:extLst>
          </p:nvPr>
        </p:nvGraphicFramePr>
        <p:xfrm>
          <a:off x="539552" y="1556792"/>
          <a:ext cx="7992888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44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В кои други университети ще кандидатствате?</a:t>
            </a:r>
            <a:endParaRPr lang="bg-BG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75536184"/>
              </p:ext>
            </p:extLst>
          </p:nvPr>
        </p:nvGraphicFramePr>
        <p:xfrm>
          <a:off x="457200" y="1600201"/>
          <a:ext cx="7715200" cy="4205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5401" y="5733256"/>
            <a:ext cx="475252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40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 анкетирани кандидат-студенти ще кандидатстват </a:t>
            </a:r>
            <a:r>
              <a:rPr lang="bg-BG" b="1" i="1" dirty="0" smtClean="0">
                <a:solidFill>
                  <a:schemeClr val="accent2">
                    <a:lumMod val="50000"/>
                  </a:schemeClr>
                </a:solidFill>
              </a:rPr>
              <a:t>само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 в МУ-Варна!</a:t>
            </a:r>
            <a:endParaRPr lang="bg-BG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51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Към каква специалност сте се насочили?</a:t>
            </a:r>
            <a:endParaRPr lang="bg-BG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60872903"/>
              </p:ext>
            </p:extLst>
          </p:nvPr>
        </p:nvGraphicFramePr>
        <p:xfrm>
          <a:off x="457200" y="1600200"/>
          <a:ext cx="7715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625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1084982"/>
          </a:xfrm>
        </p:spPr>
        <p:txBody>
          <a:bodyPr>
            <a:normAutofit fontScale="90000"/>
          </a:bodyPr>
          <a:lstStyle/>
          <a:p>
            <a:r>
              <a:rPr lang="bg-BG" b="1" dirty="0"/>
              <a:t/>
            </a:r>
            <a:br>
              <a:rPr lang="bg-BG" b="1" dirty="0"/>
            </a:br>
            <a:r>
              <a:rPr lang="bg-BG" b="1" dirty="0" smtClean="0"/>
              <a:t/>
            </a:r>
            <a:br>
              <a:rPr lang="bg-BG" b="1" dirty="0" smtClean="0"/>
            </a:br>
            <a:r>
              <a:rPr lang="bg-BG" b="1" dirty="0"/>
              <a:t/>
            </a:r>
            <a:br>
              <a:rPr lang="bg-BG" b="1" dirty="0"/>
            </a:br>
            <a:r>
              <a:rPr lang="bg-BG" b="1" dirty="0" smtClean="0"/>
              <a:t/>
            </a:r>
            <a:br>
              <a:rPr lang="bg-BG" b="1" dirty="0" smtClean="0"/>
            </a:br>
            <a:r>
              <a:rPr lang="bg-BG" b="1" dirty="0" smtClean="0"/>
              <a:t/>
            </a:r>
            <a:br>
              <a:rPr lang="bg-BG" b="1" dirty="0" smtClean="0"/>
            </a:br>
            <a:r>
              <a:rPr lang="bg-BG" b="1" dirty="0"/>
              <a:t/>
            </a:r>
            <a:br>
              <a:rPr lang="bg-BG" b="1" dirty="0"/>
            </a:br>
            <a:r>
              <a:rPr lang="bg-BG" b="1" dirty="0" smtClean="0"/>
              <a:t/>
            </a:r>
            <a:br>
              <a:rPr lang="bg-BG" b="1" dirty="0" smtClean="0"/>
            </a:br>
            <a:r>
              <a:rPr lang="bg-BG" b="1" dirty="0"/>
              <a:t/>
            </a:r>
            <a:br>
              <a:rPr lang="bg-BG" b="1" dirty="0"/>
            </a:br>
            <a:r>
              <a:rPr lang="bg-BG" b="1" dirty="0" smtClean="0"/>
              <a:t/>
            </a:r>
            <a:br>
              <a:rPr lang="bg-BG" b="1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bg-BG" b="1" dirty="0"/>
              <a:t> 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Имате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ли информация за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новите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специалности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 МУ-Варна?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9441023"/>
              </p:ext>
            </p:extLst>
          </p:nvPr>
        </p:nvGraphicFramePr>
        <p:xfrm>
          <a:off x="-483034" y="2000298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023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930</TotalTime>
  <Words>90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Oriel</vt:lpstr>
      <vt:lpstr> Резултати от анкетно проучване на мнението на кандидат-студентите за имиджа и подготовката, която очакват да получат в МУ-Варна</vt:lpstr>
      <vt:lpstr>Кандидатстудентска кампания 2017/2018 година</vt:lpstr>
      <vt:lpstr>Местожителство на  кандидат-студентите</vt:lpstr>
      <vt:lpstr>Откъде научихте за МУ-Варна</vt:lpstr>
      <vt:lpstr>Какво влияе на избора Ви на университет?</vt:lpstr>
      <vt:lpstr>Кои Медицински университети в България първо се появяват в съзнанието ви?</vt:lpstr>
      <vt:lpstr>В кои други университети ще кандидатствате?</vt:lpstr>
      <vt:lpstr>Към каква специалност сте се насочили?</vt:lpstr>
      <vt:lpstr>           Имате ли информация за новите специалности в МУ-Варна?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Резултати от анкетно проучване на мнението на кандидат-студентите за имиджа и подготовката, която очакват да получат</dc:title>
  <dc:creator>Sonia Koleva</dc:creator>
  <cp:lastModifiedBy>Windows User</cp:lastModifiedBy>
  <cp:revision>38</cp:revision>
  <dcterms:created xsi:type="dcterms:W3CDTF">2013-10-21T05:52:03Z</dcterms:created>
  <dcterms:modified xsi:type="dcterms:W3CDTF">2020-03-12T09:27:43Z</dcterms:modified>
</cp:coreProperties>
</file>