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8" r:id="rId12"/>
    <p:sldId id="269" r:id="rId13"/>
    <p:sldId id="270" r:id="rId14"/>
  </p:sldIdLst>
  <p:sldSz cx="9144000" cy="6858000" type="screen4x3"/>
  <p:notesSz cx="6858000" cy="9144000"/>
  <p:photoAlbum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4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4"/>
          <c:dLbls>
            <c:dLbl>
              <c:idx val="0"/>
              <c:layout>
                <c:manualLayout>
                  <c:x val="-0.23963616155123466"/>
                  <c:y val="-0.1708100233399163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CA7-4D41-AAD6-756E8AFDE4F6}"/>
                </c:ext>
              </c:extLst>
            </c:dLbl>
            <c:dLbl>
              <c:idx val="1"/>
              <c:layout>
                <c:manualLayout>
                  <c:x val="7.0606218865498949E-2"/>
                  <c:y val="1.755407935571571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CA7-4D41-AAD6-756E8AFDE4F6}"/>
                </c:ext>
              </c:extLst>
            </c:dLbl>
            <c:dLbl>
              <c:idx val="2"/>
              <c:layout>
                <c:manualLayout>
                  <c:x val="0.11593524023782742"/>
                  <c:y val="8.23302982892610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CA7-4D41-AAD6-756E8AFDE4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chemeClr val="accent5">
                        <a:lumMod val="60000"/>
                        <a:lumOff val="4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Да</c:v>
                </c:pt>
                <c:pt idx="1">
                  <c:v>Не</c:v>
                </c:pt>
                <c:pt idx="2">
                  <c:v>Не съвсем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0.86</c:v>
                </c:pt>
                <c:pt idx="1">
                  <c:v>0.04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CA7-4D41-AAD6-756E8AFDE4F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>
            <a:defRPr b="1" i="1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chemeClr val="accent6">
                        <a:lumMod val="60000"/>
                        <a:lumOff val="4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Да, при вземане на изпит</c:v>
                </c:pt>
                <c:pt idx="1">
                  <c:v>Да, при уреждане на общежитие</c:v>
                </c:pt>
                <c:pt idx="2">
                  <c:v>Не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43-42F3-9E83-543A3EE7E5A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overlay val="0"/>
      <c:txPr>
        <a:bodyPr/>
        <a:lstStyle/>
        <a:p>
          <a:pPr>
            <a:defRPr b="1" i="1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 i="1">
                    <a:solidFill>
                      <a:schemeClr val="accent4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Теоритична подготовка</c:v>
                </c:pt>
                <c:pt idx="1">
                  <c:v>Университетската библиотека</c:v>
                </c:pt>
                <c:pt idx="2">
                  <c:v>Материално техническа база</c:v>
                </c:pt>
                <c:pt idx="3">
                  <c:v>Практическа подготовка</c:v>
                </c:pt>
                <c:pt idx="4">
                  <c:v>Социално-битови условия</c:v>
                </c:pt>
                <c:pt idx="5">
                  <c:v>Обезпеченост на уч. процес</c:v>
                </c:pt>
                <c:pt idx="6">
                  <c:v>Работата на студентския съвет</c:v>
                </c:pt>
                <c:pt idx="7">
                  <c:v>Административно обслужване на студентите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5.2</c:v>
                </c:pt>
                <c:pt idx="1">
                  <c:v>5.0999999999999996</c:v>
                </c:pt>
                <c:pt idx="2">
                  <c:v>5.2</c:v>
                </c:pt>
                <c:pt idx="3">
                  <c:v>5</c:v>
                </c:pt>
                <c:pt idx="4">
                  <c:v>4.7</c:v>
                </c:pt>
                <c:pt idx="5">
                  <c:v>4.7</c:v>
                </c:pt>
                <c:pt idx="6">
                  <c:v>4.5999999999999996</c:v>
                </c:pt>
                <c:pt idx="7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14-4EE9-9E91-8F23B682DAA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Теоритична подготовка</c:v>
                </c:pt>
                <c:pt idx="1">
                  <c:v>Университетската библиотека</c:v>
                </c:pt>
                <c:pt idx="2">
                  <c:v>Материално техническа база</c:v>
                </c:pt>
                <c:pt idx="3">
                  <c:v>Практическа подготовка</c:v>
                </c:pt>
                <c:pt idx="4">
                  <c:v>Социално-битови условия</c:v>
                </c:pt>
                <c:pt idx="5">
                  <c:v>Обезпеченост на уч. процес</c:v>
                </c:pt>
                <c:pt idx="6">
                  <c:v>Работата на студентския съвет</c:v>
                </c:pt>
                <c:pt idx="7">
                  <c:v>Административно обслужване на студентите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0-30C9-4EA1-AE9A-2B6B4139B05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Теоритична подготовка</c:v>
                </c:pt>
                <c:pt idx="1">
                  <c:v>Университетската библиотека</c:v>
                </c:pt>
                <c:pt idx="2">
                  <c:v>Материално техническа база</c:v>
                </c:pt>
                <c:pt idx="3">
                  <c:v>Практическа подготовка</c:v>
                </c:pt>
                <c:pt idx="4">
                  <c:v>Социално-битови условия</c:v>
                </c:pt>
                <c:pt idx="5">
                  <c:v>Обезпеченост на уч. процес</c:v>
                </c:pt>
                <c:pt idx="6">
                  <c:v>Работата на студентския съвет</c:v>
                </c:pt>
                <c:pt idx="7">
                  <c:v>Административно обслужване на студентите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1-30C9-4EA1-AE9A-2B6B4139B05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81804416"/>
        <c:axId val="188667008"/>
        <c:axId val="0"/>
      </c:bar3DChart>
      <c:catAx>
        <c:axId val="1818044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5400000" vert="horz"/>
          <a:lstStyle/>
          <a:p>
            <a:pPr>
              <a:defRPr sz="1600" b="1" i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88667008"/>
        <c:crosses val="autoZero"/>
        <c:auto val="1"/>
        <c:lblAlgn val="ctr"/>
        <c:lblOffset val="100"/>
        <c:noMultiLvlLbl val="0"/>
      </c:catAx>
      <c:valAx>
        <c:axId val="1886670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18044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Интересни дискусии с преподавателя</c:v>
                </c:pt>
                <c:pt idx="1">
                  <c:v>Уважение към преподавателя</c:v>
                </c:pt>
                <c:pt idx="2">
                  <c:v>Полезна информация за изпита</c:v>
                </c:pt>
                <c:pt idx="3">
                  <c:v>Систематизирано представяне на материала</c:v>
                </c:pt>
                <c:pt idx="4">
                  <c:v>По-лесно усвояване на материала</c:v>
                </c:pt>
                <c:pt idx="5">
                  <c:v>Друго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0.28000000000000003</c:v>
                </c:pt>
                <c:pt idx="1">
                  <c:v>0.25</c:v>
                </c:pt>
                <c:pt idx="2">
                  <c:v>0.34</c:v>
                </c:pt>
                <c:pt idx="3">
                  <c:v>0.47</c:v>
                </c:pt>
                <c:pt idx="4">
                  <c:v>0.51</c:v>
                </c:pt>
                <c:pt idx="5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A1-4104-BE53-6FAA7D9B0A7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pyramid"/>
        <c:axId val="179977216"/>
        <c:axId val="182388608"/>
        <c:axId val="0"/>
      </c:bar3DChart>
      <c:catAx>
        <c:axId val="17997721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 i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82388608"/>
        <c:crosses val="autoZero"/>
        <c:auto val="1"/>
        <c:lblAlgn val="ctr"/>
        <c:lblOffset val="100"/>
        <c:noMultiLvlLbl val="0"/>
      </c:catAx>
      <c:valAx>
        <c:axId val="18238860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799772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7414965986394558E-2"/>
          <c:y val="1.9252062150803211E-2"/>
          <c:w val="0.9625850340136054"/>
          <c:h val="0.6455246351535048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60544217687074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202-4E09-8912-2A056669BA9C}"/>
                </c:ext>
              </c:extLst>
            </c:dLbl>
            <c:dLbl>
              <c:idx val="1"/>
              <c:layout>
                <c:manualLayout>
                  <c:x val="1.8707482993197279E-2"/>
                  <c:y val="2.08469055374592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202-4E09-8912-2A056669BA9C}"/>
                </c:ext>
              </c:extLst>
            </c:dLbl>
            <c:dLbl>
              <c:idx val="2"/>
              <c:layout>
                <c:manualLayout>
                  <c:x val="1.5306122448979591E-2"/>
                  <c:y val="5.7328990228013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202-4E09-8912-2A056669BA9C}"/>
                </c:ext>
              </c:extLst>
            </c:dLbl>
            <c:dLbl>
              <c:idx val="3"/>
              <c:layout>
                <c:manualLayout>
                  <c:x val="2.0408163265306121E-2"/>
                  <c:y val="7.2964169381107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202-4E09-8912-2A056669BA9C}"/>
                </c:ext>
              </c:extLst>
            </c:dLbl>
            <c:dLbl>
              <c:idx val="4"/>
              <c:layout>
                <c:manualLayout>
                  <c:x val="1.7006802721088437E-2"/>
                  <c:y val="0.125081433224755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202-4E09-8912-2A056669BA9C}"/>
                </c:ext>
              </c:extLst>
            </c:dLbl>
            <c:dLbl>
              <c:idx val="5"/>
              <c:layout>
                <c:manualLayout>
                  <c:x val="1.3605442176870748E-2"/>
                  <c:y val="0.138110749185667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202-4E09-8912-2A056669BA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i="1">
                    <a:solidFill>
                      <a:srgbClr val="C0545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Съвпада с отработката на упражненията</c:v>
                </c:pt>
                <c:pt idx="1">
                  <c:v>Друго</c:v>
                </c:pt>
                <c:pt idx="2">
                  <c:v>Повтаря се с материала от учебника</c:v>
                </c:pt>
                <c:pt idx="3">
                  <c:v>Лекциите са в неудобно време</c:v>
                </c:pt>
                <c:pt idx="4">
                  <c:v>Поради липса на време</c:v>
                </c:pt>
                <c:pt idx="5">
                  <c:v>програмата е прентоварена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0.05</c:v>
                </c:pt>
                <c:pt idx="1">
                  <c:v>0.05</c:v>
                </c:pt>
                <c:pt idx="2">
                  <c:v>0.14000000000000001</c:v>
                </c:pt>
                <c:pt idx="3">
                  <c:v>0.23</c:v>
                </c:pt>
                <c:pt idx="4">
                  <c:v>0.27</c:v>
                </c:pt>
                <c:pt idx="5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202-4E09-8912-2A056669BA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pyramid"/>
        <c:axId val="182438528"/>
        <c:axId val="182444416"/>
        <c:axId val="0"/>
      </c:bar3DChart>
      <c:catAx>
        <c:axId val="1824385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28575"/>
        </c:spPr>
        <c:txPr>
          <a:bodyPr/>
          <a:lstStyle/>
          <a:p>
            <a:pPr>
              <a:defRPr sz="1050" b="1" i="1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82444416"/>
        <c:crosses val="autoZero"/>
        <c:auto val="1"/>
        <c:lblAlgn val="ctr"/>
        <c:lblOffset val="100"/>
        <c:noMultiLvlLbl val="0"/>
      </c:catAx>
      <c:valAx>
        <c:axId val="18244441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824385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chemeClr val="accent5">
                        <a:lumMod val="60000"/>
                        <a:lumOff val="4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Да</c:v>
                </c:pt>
                <c:pt idx="1">
                  <c:v>Не</c:v>
                </c:pt>
                <c:pt idx="2">
                  <c:v>Не съвсем</c:v>
                </c:pt>
                <c:pt idx="3">
                  <c:v>Не мога да преценя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</c:v>
                </c:pt>
                <c:pt idx="1">
                  <c:v>0.23</c:v>
                </c:pt>
                <c:pt idx="2">
                  <c:v>0.12</c:v>
                </c:pt>
                <c:pt idx="3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E5-4378-A065-3BF44300F23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>
            <a:defRPr b="1" i="1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rgbClr val="C0545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Много добра</c:v>
                </c:pt>
                <c:pt idx="1">
                  <c:v>Добра</c:v>
                </c:pt>
                <c:pt idx="2">
                  <c:v>Задоволителна</c:v>
                </c:pt>
                <c:pt idx="3">
                  <c:v>Незадоволителна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0.59</c:v>
                </c:pt>
                <c:pt idx="1">
                  <c:v>0.21</c:v>
                </c:pt>
                <c:pt idx="2">
                  <c:v>0.17</c:v>
                </c:pt>
                <c:pt idx="3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9D-4415-895F-FE8F5511F01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t"/>
      <c:overlay val="0"/>
      <c:txPr>
        <a:bodyPr/>
        <a:lstStyle/>
        <a:p>
          <a:pPr>
            <a:defRPr b="1" i="1">
              <a:solidFill>
                <a:srgbClr val="C054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0816326530612367E-2"/>
                  <c:y val="-5.21172638436482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A13-4DCA-8DBA-FA14BE36A647}"/>
                </c:ext>
              </c:extLst>
            </c:dLbl>
            <c:dLbl>
              <c:idx val="1"/>
              <c:layout>
                <c:manualLayout>
                  <c:x val="1.020408163265306E-2"/>
                  <c:y val="-9.554721327712724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A13-4DCA-8DBA-FA14BE36A647}"/>
                </c:ext>
              </c:extLst>
            </c:dLbl>
            <c:dLbl>
              <c:idx val="2"/>
              <c:layout>
                <c:manualLayout>
                  <c:x val="1.020408163265306E-2"/>
                  <c:y val="-5.21172638436482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A13-4DCA-8DBA-FA14BE36A647}"/>
                </c:ext>
              </c:extLst>
            </c:dLbl>
            <c:dLbl>
              <c:idx val="3"/>
              <c:layout>
                <c:manualLayout>
                  <c:x val="1.190476190476190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A13-4DCA-8DBA-FA14BE36A647}"/>
                </c:ext>
              </c:extLst>
            </c:dLbl>
            <c:dLbl>
              <c:idx val="4"/>
              <c:layout>
                <c:manualLayout>
                  <c:x val="3.0612244897959183E-2"/>
                  <c:y val="-7.81758957654723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A13-4DCA-8DBA-FA14BE36A647}"/>
                </c:ext>
              </c:extLst>
            </c:dLbl>
            <c:dLbl>
              <c:idx val="5"/>
              <c:layout>
                <c:manualLayout>
                  <c:x val="3.4013605442176874E-2"/>
                  <c:y val="-2.60586319218241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A13-4DCA-8DBA-FA14BE36A647}"/>
                </c:ext>
              </c:extLst>
            </c:dLbl>
            <c:dLbl>
              <c:idx val="6"/>
              <c:layout>
                <c:manualLayout>
                  <c:x val="3.0612244897959183E-2"/>
                  <c:y val="-1.04234527687296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A13-4DCA-8DBA-FA14BE36A6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i="1">
                    <a:solidFill>
                      <a:schemeClr val="accent2">
                        <a:lumMod val="60000"/>
                        <a:lumOff val="4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Да се снабди с повече нови учебници и уч. материали</c:v>
                </c:pt>
                <c:pt idx="1">
                  <c:v>Да се оборудва с повече компютри и друга офис техника</c:v>
                </c:pt>
                <c:pt idx="2">
                  <c:v>Да се оборудва с повече читални</c:v>
                </c:pt>
                <c:pt idx="3">
                  <c:v>Да работи с удължено работно време</c:v>
                </c:pt>
                <c:pt idx="4">
                  <c:v>Да са по-учтиви със студентите</c:v>
                </c:pt>
                <c:pt idx="5">
                  <c:v>Да има възможност за неограничен Интернет</c:v>
                </c:pt>
                <c:pt idx="6">
                  <c:v>Друго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0.34</c:v>
                </c:pt>
                <c:pt idx="1">
                  <c:v>0.26</c:v>
                </c:pt>
                <c:pt idx="2">
                  <c:v>0.33</c:v>
                </c:pt>
                <c:pt idx="3">
                  <c:v>0.22</c:v>
                </c:pt>
                <c:pt idx="4">
                  <c:v>0.17</c:v>
                </c:pt>
                <c:pt idx="5">
                  <c:v>0.17</c:v>
                </c:pt>
                <c:pt idx="6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A13-4DCA-8DBA-FA14BE36A64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82745344"/>
        <c:axId val="182752384"/>
        <c:axId val="0"/>
      </c:bar3DChart>
      <c:catAx>
        <c:axId val="18274534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="1" i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82752384"/>
        <c:crosses val="autoZero"/>
        <c:auto val="1"/>
        <c:lblAlgn val="ctr"/>
        <c:lblOffset val="100"/>
        <c:noMultiLvlLbl val="0"/>
      </c:catAx>
      <c:valAx>
        <c:axId val="18275238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827453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chemeClr val="accent1">
                        <a:lumMod val="40000"/>
                        <a:lumOff val="6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Много добра</c:v>
                </c:pt>
                <c:pt idx="1">
                  <c:v>Добра</c:v>
                </c:pt>
                <c:pt idx="2">
                  <c:v>Задоволителна</c:v>
                </c:pt>
                <c:pt idx="3">
                  <c:v>Незадоволителна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0.67</c:v>
                </c:pt>
                <c:pt idx="1">
                  <c:v>0.3</c:v>
                </c:pt>
                <c:pt idx="2">
                  <c:v>0.01</c:v>
                </c:pt>
                <c:pt idx="3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15-4384-888C-0B5CDC261D7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>
            <a:defRPr i="1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0.29158136482939634"/>
                  <c:y val="-0.3146567493395572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2D4-4247-BC85-A0E0C0481180}"/>
                </c:ext>
              </c:extLst>
            </c:dLbl>
            <c:dLbl>
              <c:idx val="1"/>
              <c:layout>
                <c:manualLayout>
                  <c:x val="0.17978982537897048"/>
                  <c:y val="0.1582429916130190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2D4-4247-BC85-A0E0C04811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rgbClr val="C0545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0.65</c:v>
                </c:pt>
                <c:pt idx="1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2D4-4247-BC85-A0E0C048118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>
            <a:defRPr b="1" i="1">
              <a:solidFill>
                <a:srgbClr val="C054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7721088435374164"/>
                  <c:y val="-5.21172638436482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1D4-46E9-AAC0-54A2E1BAEEB0}"/>
                </c:ext>
              </c:extLst>
            </c:dLbl>
            <c:dLbl>
              <c:idx val="1"/>
              <c:layout>
                <c:manualLayout>
                  <c:x val="0.28061224489795905"/>
                  <c:y val="-1.30293159609120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1D4-46E9-AAC0-54A2E1BAEEB0}"/>
                </c:ext>
              </c:extLst>
            </c:dLbl>
            <c:dLbl>
              <c:idx val="2"/>
              <c:layout>
                <c:manualLayout>
                  <c:x val="0.25680272108843527"/>
                  <c:y val="-5.21172638436482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1D4-46E9-AAC0-54A2E1BAEEB0}"/>
                </c:ext>
              </c:extLst>
            </c:dLbl>
            <c:dLbl>
              <c:idx val="3"/>
              <c:layout>
                <c:manualLayout>
                  <c:x val="0.23299319727891157"/>
                  <c:y val="-1.30293159609120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1D4-46E9-AAC0-54A2E1BAEEB0}"/>
                </c:ext>
              </c:extLst>
            </c:dLbl>
            <c:dLbl>
              <c:idx val="4"/>
              <c:layout>
                <c:manualLayout>
                  <c:x val="0.23469387755102042"/>
                  <c:y val="-5.21172638436482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1D4-46E9-AAC0-54A2E1BAEEB0}"/>
                </c:ext>
              </c:extLst>
            </c:dLbl>
            <c:dLbl>
              <c:idx val="5"/>
              <c:layout>
                <c:manualLayout>
                  <c:x val="0.23469387755102042"/>
                  <c:y val="-2.6058631921824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1D4-46E9-AAC0-54A2E1BAEEB0}"/>
                </c:ext>
              </c:extLst>
            </c:dLbl>
            <c:dLbl>
              <c:idx val="6"/>
              <c:layout>
                <c:manualLayout>
                  <c:x val="0.21768707482993196"/>
                  <c:y val="-3.38762214983713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1D4-46E9-AAC0-54A2E1BAEEB0}"/>
                </c:ext>
              </c:extLst>
            </c:dLbl>
            <c:dLbl>
              <c:idx val="7"/>
              <c:layout>
                <c:manualLayout>
                  <c:x val="0.19047619047619047"/>
                  <c:y val="-1.30293159609120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1D4-46E9-AAC0-54A2E1BAEE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i="1">
                    <a:solidFill>
                      <a:srgbClr val="C0545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Възможност за използване на библиотеката</c:v>
                </c:pt>
                <c:pt idx="1">
                  <c:v>Лекционни зали</c:v>
                </c:pt>
                <c:pt idx="2">
                  <c:v>Семинарни зали</c:v>
                </c:pt>
                <c:pt idx="3">
                  <c:v>Зали за практически занятия</c:v>
                </c:pt>
                <c:pt idx="4">
                  <c:v>Възможности за използване на Интернет</c:v>
                </c:pt>
                <c:pt idx="5">
                  <c:v>Студентски общежития</c:v>
                </c:pt>
                <c:pt idx="6">
                  <c:v>Студентски столове</c:v>
                </c:pt>
                <c:pt idx="7">
                  <c:v>Възможности за спортуване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5.3</c:v>
                </c:pt>
                <c:pt idx="1">
                  <c:v>4.8</c:v>
                </c:pt>
                <c:pt idx="2">
                  <c:v>4.7</c:v>
                </c:pt>
                <c:pt idx="3">
                  <c:v>5.2</c:v>
                </c:pt>
                <c:pt idx="4">
                  <c:v>5.3</c:v>
                </c:pt>
                <c:pt idx="5">
                  <c:v>4.7</c:v>
                </c:pt>
                <c:pt idx="6">
                  <c:v>4.5</c:v>
                </c:pt>
                <c:pt idx="7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1D4-46E9-AAC0-54A2E1BAEEB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one"/>
        <c:axId val="179950336"/>
        <c:axId val="181802880"/>
        <c:axId val="0"/>
      </c:bar3DChart>
      <c:catAx>
        <c:axId val="17995033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="1" i="1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81802880"/>
        <c:crosses val="autoZero"/>
        <c:auto val="1"/>
        <c:lblAlgn val="ctr"/>
        <c:lblOffset val="100"/>
        <c:noMultiLvlLbl val="0"/>
      </c:catAx>
      <c:valAx>
        <c:axId val="1818028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99503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0A668-5750-4CAA-872D-3A3BCC566248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01238-5059-4C3B-8649-0D3C0227CC6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53354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76923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72099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05210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3837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617871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44862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277799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277652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49781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89446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78371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81829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35437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99230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379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90307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45422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931516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1196752"/>
            <a:ext cx="6172200" cy="1894362"/>
          </a:xfrm>
        </p:spPr>
        <p:txBody>
          <a:bodyPr>
            <a:noAutofit/>
          </a:bodyPr>
          <a:lstStyle/>
          <a:p>
            <a:pPr algn="ctr"/>
            <a:r>
              <a:rPr lang="bg-BG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АНАЛИЗ НА РЕЗУЛТАТИТЕ </a:t>
            </a:r>
            <a:br>
              <a:rPr lang="bg-BG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 АНКЕТА ЗА ПРОУЧВАНЕ</a:t>
            </a:r>
            <a:r>
              <a:rPr lang="en-US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МНЕНИЕТО НА СТУДЕНТИТЕ </a:t>
            </a:r>
            <a:r>
              <a:rPr lang="bg-BG" sz="24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 МЕДИЦИНСКИ КОЛЕЖ - ВАРНА</a:t>
            </a:r>
            <a:r>
              <a:rPr lang="bg-BG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sz="2400" i="1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КАЧЕСТВОТО НА </a:t>
            </a:r>
            <a:r>
              <a:rPr lang="bg-BG" sz="2400" i="1" dirty="0" smtClean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ОБУЧЕНИЕ</a:t>
            </a:r>
            <a:r>
              <a:rPr lang="en-US" sz="2400" i="1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i="1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smtClean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bg-BG" sz="2400" i="1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r>
              <a:rPr lang="bg-BG" sz="2400" i="1" dirty="0" smtClean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 201</a:t>
            </a:r>
            <a:r>
              <a:rPr lang="bg-BG" sz="2400" i="1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</a:t>
            </a:r>
            <a:endParaRPr lang="bg-BG" sz="2400" dirty="0">
              <a:solidFill>
                <a:srgbClr val="C0545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83768" y="4437112"/>
            <a:ext cx="6172200" cy="1371600"/>
          </a:xfrm>
        </p:spPr>
        <p:txBody>
          <a:bodyPr/>
          <a:lstStyle/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28505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467600" cy="778098"/>
          </a:xfrm>
        </p:spPr>
        <p:txBody>
          <a:bodyPr>
            <a:noAutofit/>
          </a:bodyPr>
          <a:lstStyle/>
          <a:p>
            <a:pPr algn="ctr"/>
            <a: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Информирани ли сте за проекти, които съществуват в университета?</a:t>
            </a:r>
            <a:b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g-BG" sz="2400" b="1" i="1" cap="none" dirty="0">
              <a:solidFill>
                <a:srgbClr val="C054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2972905"/>
              </p:ext>
            </p:extLst>
          </p:nvPr>
        </p:nvGraphicFramePr>
        <p:xfrm>
          <a:off x="827088" y="2052638"/>
          <a:ext cx="67119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040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940966"/>
          </a:xfrm>
        </p:spPr>
        <p:txBody>
          <a:bodyPr>
            <a:noAutofit/>
          </a:bodyPr>
          <a:lstStyle/>
          <a:p>
            <a:pPr algn="ctr"/>
            <a: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оценявате материално-техническата база на Университета(по </a:t>
            </a:r>
            <a:r>
              <a:rPr lang="bg-BG" sz="2400" b="1" i="1" cap="none" dirty="0" err="1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шестобалната</a:t>
            </a:r>
            <a: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скала)?</a:t>
            </a:r>
            <a:b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g-BG" sz="2400" b="1" i="1" cap="none" dirty="0">
              <a:solidFill>
                <a:srgbClr val="C054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7452780"/>
              </p:ext>
            </p:extLst>
          </p:nvPr>
        </p:nvGraphicFramePr>
        <p:xfrm>
          <a:off x="827088" y="2052638"/>
          <a:ext cx="67119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79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Били ли сте свидетели на корупция в университета?</a:t>
            </a:r>
            <a:br>
              <a:rPr lang="bg-BG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g-BG" sz="2400" b="1" i="1" cap="none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1326616"/>
              </p:ext>
            </p:extLst>
          </p:nvPr>
        </p:nvGraphicFramePr>
        <p:xfrm>
          <a:off x="827088" y="2052638"/>
          <a:ext cx="67119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143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7467600" cy="792088"/>
          </a:xfrm>
        </p:spPr>
        <p:txBody>
          <a:bodyPr>
            <a:noAutofit/>
          </a:bodyPr>
          <a:lstStyle/>
          <a:p>
            <a:pPr algn="ctr"/>
            <a: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Моля посочете Вашата оценка (по </a:t>
            </a:r>
            <a:r>
              <a:rPr lang="bg-BG" sz="2400" b="1" i="1" cap="none" dirty="0" err="1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шестобалната</a:t>
            </a:r>
            <a: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скала) за:</a:t>
            </a:r>
            <a:b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g-BG" sz="2400" b="1" i="1" cap="none" dirty="0">
              <a:solidFill>
                <a:srgbClr val="C054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4251772"/>
              </p:ext>
            </p:extLst>
          </p:nvPr>
        </p:nvGraphicFramePr>
        <p:xfrm>
          <a:off x="1403648" y="1556792"/>
          <a:ext cx="627504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790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1547664" y="266403"/>
            <a:ext cx="5400600" cy="1584176"/>
          </a:xfrm>
          <a:prstGeom prst="wedgeRoundRect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6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Презентация представлява извадка от въпроси, от анонимно, анкетно проучване проведено сред студентите от </a:t>
            </a:r>
            <a:r>
              <a:rPr lang="bg-BG" sz="16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Медицински колеж към </a:t>
            </a:r>
            <a:r>
              <a:rPr lang="bg-BG" sz="16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Медицински Университет - Варна</a:t>
            </a:r>
            <a:endParaRPr lang="bg-BG" sz="16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395536" y="4077072"/>
            <a:ext cx="4608512" cy="2376264"/>
          </a:xfrm>
          <a:prstGeom prst="wedgeRoundRect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Включени са данни</a:t>
            </a:r>
            <a:r>
              <a:rPr lang="en-US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само от най-актуалните въпроси, които ни дават информация относно очакванията, впечатленията, както и оценката на студентите, относно качеството и организацията на учебния процес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4860032" y="2889520"/>
            <a:ext cx="3816424" cy="612648"/>
          </a:xfrm>
          <a:prstGeom prst="wedgeRoundRect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Брой анкетирани – </a:t>
            </a:r>
            <a:r>
              <a:rPr lang="bg-BG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347</a:t>
            </a:r>
            <a:r>
              <a:rPr lang="bg-BG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студента</a:t>
            </a:r>
          </a:p>
        </p:txBody>
      </p:sp>
    </p:spTree>
    <p:extLst>
      <p:ext uri="{BB962C8B-B14F-4D97-AF65-F5344CB8AC3E}">
        <p14:creationId xmlns:p14="http://schemas.microsoft.com/office/powerpoint/2010/main" val="410908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467600" cy="796950"/>
          </a:xfrm>
        </p:spPr>
        <p:txBody>
          <a:bodyPr>
            <a:normAutofit/>
          </a:bodyPr>
          <a:lstStyle/>
          <a:p>
            <a:pPr algn="ctr"/>
            <a:r>
              <a:rPr lang="bg-BG" sz="2400" b="1" i="1" cap="none" dirty="0" smtClean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Актуална ли е информацията от лекциите?</a:t>
            </a:r>
            <a:endParaRPr lang="bg-BG" sz="2400" b="1" i="1" cap="none" dirty="0">
              <a:solidFill>
                <a:srgbClr val="C054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9390780"/>
              </p:ext>
            </p:extLst>
          </p:nvPr>
        </p:nvGraphicFramePr>
        <p:xfrm>
          <a:off x="827088" y="2052638"/>
          <a:ext cx="67119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299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7467600" cy="724942"/>
          </a:xfrm>
        </p:spPr>
        <p:txBody>
          <a:bodyPr>
            <a:normAutofit/>
          </a:bodyPr>
          <a:lstStyle/>
          <a:p>
            <a:pPr algn="ctr"/>
            <a:r>
              <a:rPr lang="bg-BG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Защо посещавате лекционния курс?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6542804"/>
              </p:ext>
            </p:extLst>
          </p:nvPr>
        </p:nvGraphicFramePr>
        <p:xfrm>
          <a:off x="827088" y="2052638"/>
          <a:ext cx="67119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484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467600" cy="796950"/>
          </a:xfrm>
        </p:spPr>
        <p:txBody>
          <a:bodyPr>
            <a:normAutofit fontScale="90000"/>
          </a:bodyPr>
          <a:lstStyle/>
          <a:p>
            <a:pPr algn="ctr"/>
            <a: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Защо не посещавате лекционния курс?</a:t>
            </a:r>
            <a:b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g-BG" sz="2400" b="1" i="1" cap="none" dirty="0">
              <a:solidFill>
                <a:srgbClr val="C054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7859232"/>
              </p:ext>
            </p:extLst>
          </p:nvPr>
        </p:nvGraphicFramePr>
        <p:xfrm>
          <a:off x="899592" y="1916832"/>
          <a:ext cx="7128792" cy="3980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159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/>
              <a:t> </a:t>
            </a:r>
            <a:br>
              <a:rPr lang="bg-BG" dirty="0"/>
            </a:br>
            <a:r>
              <a:rPr lang="en-US" sz="2700" b="1" i="1" cap="none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Получавате</a:t>
            </a:r>
            <a:r>
              <a:rPr lang="en-US" sz="27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cap="none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</a:t>
            </a:r>
            <a:r>
              <a:rPr lang="en-US" sz="27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cap="none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достатъчно</a:t>
            </a:r>
            <a:r>
              <a:rPr lang="en-US" sz="27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cap="none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практически</a:t>
            </a:r>
            <a:r>
              <a:rPr lang="en-US" sz="27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cap="none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умения</a:t>
            </a:r>
            <a:r>
              <a:rPr lang="bg-BG" sz="27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 време на упражнение</a:t>
            </a:r>
            <a:r>
              <a:rPr lang="en-US" sz="27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r>
              <a:rPr lang="bg-BG" sz="27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27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g-BG" sz="27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5114084"/>
              </p:ext>
            </p:extLst>
          </p:nvPr>
        </p:nvGraphicFramePr>
        <p:xfrm>
          <a:off x="827088" y="2052638"/>
          <a:ext cx="67119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005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467600" cy="868958"/>
          </a:xfrm>
        </p:spPr>
        <p:txBody>
          <a:bodyPr>
            <a:normAutofit/>
          </a:bodyPr>
          <a:lstStyle/>
          <a:p>
            <a:pPr algn="ctr"/>
            <a: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Каква оценка давате на Библиотеката?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6048096"/>
              </p:ext>
            </p:extLst>
          </p:nvPr>
        </p:nvGraphicFramePr>
        <p:xfrm>
          <a:off x="827088" y="2052638"/>
          <a:ext cx="67119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560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467600" cy="922114"/>
          </a:xfrm>
        </p:spPr>
        <p:txBody>
          <a:bodyPr>
            <a:noAutofit/>
          </a:bodyPr>
          <a:lstStyle/>
          <a:p>
            <a:pPr algn="ctr"/>
            <a:r>
              <a:rPr lang="bg-BG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Какви са препоръките Ви за оптимизиране работата на Библиотеката?</a:t>
            </a:r>
            <a:br>
              <a:rPr lang="bg-BG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g-BG" sz="2400" b="1" i="1" cap="none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3670164"/>
              </p:ext>
            </p:extLst>
          </p:nvPr>
        </p:nvGraphicFramePr>
        <p:xfrm>
          <a:off x="827088" y="2052638"/>
          <a:ext cx="67119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392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467600" cy="724942"/>
          </a:xfrm>
        </p:spPr>
        <p:txBody>
          <a:bodyPr>
            <a:normAutofit/>
          </a:bodyPr>
          <a:lstStyle/>
          <a:p>
            <a:pPr algn="ctr"/>
            <a:r>
              <a:rPr lang="bg-BG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Каква е оценката Ви за сайта на Университета?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3431168"/>
              </p:ext>
            </p:extLst>
          </p:nvPr>
        </p:nvGraphicFramePr>
        <p:xfrm>
          <a:off x="827088" y="2052638"/>
          <a:ext cx="67119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934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664</TotalTime>
  <Words>143</Words>
  <Application>Microsoft Office PowerPoint</Application>
  <PresentationFormat>On-screen Show (4:3)</PresentationFormat>
  <Paragraphs>15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Times New Roman</vt:lpstr>
      <vt:lpstr>Wingdings 3</vt:lpstr>
      <vt:lpstr>Ion</vt:lpstr>
      <vt:lpstr>АНАЛИЗ НА РЕЗУЛТАТИТЕ  ОТ АНКЕТА ЗА ПРОУЧВАНЕ МНЕНИЕТО НА СТУДЕНТИТЕ ОТ МЕДИЦИНСКИ КОЛЕЖ - ВАРНА ЗА КАЧЕСТВОТО НА ОБУЧЕНИЕ 2018/ 2019</vt:lpstr>
      <vt:lpstr>PowerPoint Presentation</vt:lpstr>
      <vt:lpstr>Актуална ли е информацията от лекциите?</vt:lpstr>
      <vt:lpstr>Защо посещавате лекционния курс?</vt:lpstr>
      <vt:lpstr>Защо не посещавате лекционния курс? </vt:lpstr>
      <vt:lpstr>  Получавате ли достатъчно практически умения по време на упражнение? </vt:lpstr>
      <vt:lpstr>Каква оценка давате на Библиотеката?</vt:lpstr>
      <vt:lpstr>Какви са препоръките Ви за оптимизиране работата на Библиотеката? </vt:lpstr>
      <vt:lpstr>Каква е оценката Ви за сайта на Университета?</vt:lpstr>
      <vt:lpstr>Информирани ли сте за проекти, които съществуват в университета? </vt:lpstr>
      <vt:lpstr>Как оценявате материално-техническата база на Университета(по шестобалната скала)? </vt:lpstr>
      <vt:lpstr>Били ли сте свидетели на корупция в университета? </vt:lpstr>
      <vt:lpstr>Моля посочете Вашата оценка (по шестобалната скала) за: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mpopova</dc:creator>
  <cp:lastModifiedBy>Windows User</cp:lastModifiedBy>
  <cp:revision>59</cp:revision>
  <dcterms:created xsi:type="dcterms:W3CDTF">2012-09-18T08:22:38Z</dcterms:created>
  <dcterms:modified xsi:type="dcterms:W3CDTF">2020-03-12T11:04:47Z</dcterms:modified>
</cp:coreProperties>
</file>