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6858000" cx="9144000"/>
  <p:notesSz cx="6858000" cy="9144000"/>
  <p:embeddedFontLst>
    <p:embeddedFont>
      <p:font typeface="Tahoma"/>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Tahoma-bold.fntdata"/><Relationship Id="rId25" Type="http://schemas.openxmlformats.org/officeDocument/2006/relationships/slide" Target="slides/slide20.xml"/><Relationship Id="rId47" Type="http://schemas.openxmlformats.org/officeDocument/2006/relationships/font" Target="fonts/Tahoma-regular.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 name="Google Shape;13;p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0" name="Google Shape;70;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6" name="Google Shape;76;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80" name="Shape 80"/>
        <p:cNvGrpSpPr/>
        <p:nvPr/>
      </p:nvGrpSpPr>
      <p:grpSpPr>
        <a:xfrm>
          <a:off x="0" y="0"/>
          <a:ext cx="0" cy="0"/>
          <a:chOff x="0" y="0"/>
          <a:chExt cx="0" cy="0"/>
        </a:xfrm>
      </p:grpSpPr>
      <p:sp>
        <p:nvSpPr>
          <p:cNvPr id="81" name="Google Shape;81;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2" name="Google Shape;82;p1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 name="Google Shape;19;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 name="Google Shape;29;p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6"/>
          <p:cNvSpPr txBox="1"/>
          <p:nvPr>
            <p:ph type="title"/>
          </p:nvPr>
        </p:nvSpPr>
        <p:spPr>
          <a:xfrm>
            <a:off x="623888" y="1709738"/>
            <a:ext cx="7886700" cy="2852737"/>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 name="Google Shape;36;p6"/>
          <p:cNvSpPr txBox="1"/>
          <p:nvPr>
            <p:ph idx="1" type="body"/>
          </p:nvPr>
        </p:nvSpPr>
        <p:spPr>
          <a:xfrm>
            <a:off x="623888" y="4589463"/>
            <a:ext cx="7886700" cy="1500187"/>
          </a:xfrm>
          <a:prstGeom prst="rect">
            <a:avLst/>
          </a:prstGeom>
          <a:noFill/>
          <a:ln>
            <a:noFill/>
          </a:ln>
        </p:spPr>
        <p:txBody>
          <a:bodyPr anchorCtr="0" anchor="t"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sz="2400"/>
            </a:lvl1pPr>
            <a:lvl2pPr indent="-228600" lvl="1" marL="914400" algn="l">
              <a:spcBef>
                <a:spcPts val="400"/>
              </a:spcBef>
              <a:spcAft>
                <a:spcPts val="0"/>
              </a:spcAft>
              <a:buClr>
                <a:schemeClr val="dk1"/>
              </a:buClr>
              <a:buSzPts val="2000"/>
              <a:buFont typeface="Arial"/>
              <a:buNone/>
              <a:defRPr sz="2000"/>
            </a:lvl2pPr>
            <a:lvl3pPr indent="-228600" lvl="2" marL="1371600" algn="l">
              <a:spcBef>
                <a:spcPts val="360"/>
              </a:spcBef>
              <a:spcAft>
                <a:spcPts val="0"/>
              </a:spcAft>
              <a:buClr>
                <a:schemeClr val="dk1"/>
              </a:buClr>
              <a:buSzPts val="1800"/>
              <a:buFont typeface="Arial"/>
              <a:buNone/>
              <a:defRPr sz="1800"/>
            </a:lvl3pPr>
            <a:lvl4pPr indent="-228600" lvl="3" marL="1828800" algn="l">
              <a:spcBef>
                <a:spcPts val="320"/>
              </a:spcBef>
              <a:spcAft>
                <a:spcPts val="0"/>
              </a:spcAft>
              <a:buClr>
                <a:schemeClr val="dk1"/>
              </a:buClr>
              <a:buSzPts val="1600"/>
              <a:buFont typeface="Arial"/>
              <a:buNone/>
              <a:defRPr sz="1600"/>
            </a:lvl4pPr>
            <a:lvl5pPr indent="-228600" lvl="4" marL="2286000" algn="l">
              <a:spcBef>
                <a:spcPts val="320"/>
              </a:spcBef>
              <a:spcAft>
                <a:spcPts val="0"/>
              </a:spcAft>
              <a:buClr>
                <a:schemeClr val="dk1"/>
              </a:buClr>
              <a:buSzPts val="1600"/>
              <a:buFont typeface="Arial"/>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37" name="Google Shape;37;p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630238" y="365125"/>
            <a:ext cx="7886700" cy="1325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 name="Google Shape;42;p7"/>
          <p:cNvSpPr txBox="1"/>
          <p:nvPr>
            <p:ph idx="1" type="body"/>
          </p:nvPr>
        </p:nvSpPr>
        <p:spPr>
          <a:xfrm>
            <a:off x="630238" y="1681163"/>
            <a:ext cx="3868737" cy="82391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7"/>
          <p:cNvSpPr txBox="1"/>
          <p:nvPr>
            <p:ph idx="2" type="body"/>
          </p:nvPr>
        </p:nvSpPr>
        <p:spPr>
          <a:xfrm>
            <a:off x="630238" y="2505075"/>
            <a:ext cx="3868737" cy="36845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7"/>
          <p:cNvSpPr txBox="1"/>
          <p:nvPr>
            <p:ph idx="3" type="body"/>
          </p:nvPr>
        </p:nvSpPr>
        <p:spPr>
          <a:xfrm>
            <a:off x="4629150" y="1681163"/>
            <a:ext cx="3887788" cy="82391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7"/>
          <p:cNvSpPr txBox="1"/>
          <p:nvPr>
            <p:ph idx="4" type="body"/>
          </p:nvPr>
        </p:nvSpPr>
        <p:spPr>
          <a:xfrm>
            <a:off x="4629150" y="2505075"/>
            <a:ext cx="3887788" cy="36845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1" name="Google Shape;51;p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630238" y="457200"/>
            <a:ext cx="2949575" cy="1600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 name="Google Shape;56;p9"/>
          <p:cNvSpPr txBox="1"/>
          <p:nvPr>
            <p:ph idx="1" type="body"/>
          </p:nvPr>
        </p:nvSpPr>
        <p:spPr>
          <a:xfrm>
            <a:off x="3887788" y="987425"/>
            <a:ext cx="4629150" cy="4873625"/>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630238" y="2057400"/>
            <a:ext cx="2949575" cy="3811588"/>
          </a:xfrm>
          <a:prstGeom prst="rect">
            <a:avLst/>
          </a:prstGeom>
          <a:noFill/>
          <a:ln>
            <a:noFill/>
          </a:ln>
        </p:spPr>
        <p:txBody>
          <a:bodyPr anchorCtr="0" anchor="t" bIns="45700" lIns="91425" spcFirstLastPara="1" rIns="91425" wrap="square" tIns="45700">
            <a:noAutofit/>
          </a:bodyPr>
          <a:lstStyle>
            <a:lvl1pPr indent="-228600" lvl="0" marL="457200" algn="l">
              <a:spcBef>
                <a:spcPts val="320"/>
              </a:spcBef>
              <a:spcAft>
                <a:spcPts val="0"/>
              </a:spcAft>
              <a:buClr>
                <a:schemeClr val="dk1"/>
              </a:buClr>
              <a:buSzPts val="1600"/>
              <a:buFont typeface="Arial"/>
              <a:buNone/>
              <a:defRPr sz="1600"/>
            </a:lvl1pPr>
            <a:lvl2pPr indent="-228600" lvl="1" marL="914400" algn="l">
              <a:spcBef>
                <a:spcPts val="280"/>
              </a:spcBef>
              <a:spcAft>
                <a:spcPts val="0"/>
              </a:spcAft>
              <a:buClr>
                <a:schemeClr val="dk1"/>
              </a:buClr>
              <a:buSzPts val="1400"/>
              <a:buFont typeface="Arial"/>
              <a:buNone/>
              <a:defRPr sz="1400"/>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00"/>
              </a:spcBef>
              <a:spcAft>
                <a:spcPts val="0"/>
              </a:spcAft>
              <a:buClr>
                <a:schemeClr val="dk1"/>
              </a:buClr>
              <a:buSzPts val="1000"/>
              <a:buFont typeface="Arial"/>
              <a:buNone/>
              <a:defRPr sz="1000"/>
            </a:lvl4pPr>
            <a:lvl5pPr indent="-228600" lvl="4" marL="2286000" algn="l">
              <a:spcBef>
                <a:spcPts val="200"/>
              </a:spcBef>
              <a:spcAft>
                <a:spcPts val="0"/>
              </a:spcAft>
              <a:buClr>
                <a:schemeClr val="dk1"/>
              </a:buClr>
              <a:buSzPts val="1000"/>
              <a:buFont typeface="Arial"/>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630238" y="457200"/>
            <a:ext cx="2949575" cy="1600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 name="Google Shape;63;p10"/>
          <p:cNvSpPr/>
          <p:nvPr>
            <p:ph idx="2" type="pic"/>
          </p:nvPr>
        </p:nvSpPr>
        <p:spPr>
          <a:xfrm>
            <a:off x="3887788" y="987425"/>
            <a:ext cx="4629150" cy="4873625"/>
          </a:xfrm>
          <a:prstGeom prst="rect">
            <a:avLst/>
          </a:prstGeom>
          <a:noFill/>
          <a:ln>
            <a:noFill/>
          </a:ln>
        </p:spPr>
      </p:sp>
      <p:sp>
        <p:nvSpPr>
          <p:cNvPr id="64" name="Google Shape;64;p10"/>
          <p:cNvSpPr txBox="1"/>
          <p:nvPr>
            <p:ph idx="1" type="body"/>
          </p:nvPr>
        </p:nvSpPr>
        <p:spPr>
          <a:xfrm>
            <a:off x="630238" y="2057400"/>
            <a:ext cx="2949575" cy="3811588"/>
          </a:xfrm>
          <a:prstGeom prst="rect">
            <a:avLst/>
          </a:prstGeom>
          <a:noFill/>
          <a:ln>
            <a:noFill/>
          </a:ln>
        </p:spPr>
        <p:txBody>
          <a:bodyPr anchorCtr="0" anchor="t" bIns="45700" lIns="91425" spcFirstLastPara="1" rIns="91425" wrap="square" tIns="45700">
            <a:noAutofit/>
          </a:bodyPr>
          <a:lstStyle>
            <a:lvl1pPr indent="-228600" lvl="0" marL="457200" algn="l">
              <a:spcBef>
                <a:spcPts val="320"/>
              </a:spcBef>
              <a:spcAft>
                <a:spcPts val="0"/>
              </a:spcAft>
              <a:buClr>
                <a:schemeClr val="dk1"/>
              </a:buClr>
              <a:buSzPts val="1600"/>
              <a:buFont typeface="Arial"/>
              <a:buNone/>
              <a:defRPr sz="1600"/>
            </a:lvl1pPr>
            <a:lvl2pPr indent="-228600" lvl="1" marL="914400" algn="l">
              <a:spcBef>
                <a:spcPts val="280"/>
              </a:spcBef>
              <a:spcAft>
                <a:spcPts val="0"/>
              </a:spcAft>
              <a:buClr>
                <a:schemeClr val="dk1"/>
              </a:buClr>
              <a:buSzPts val="1400"/>
              <a:buFont typeface="Arial"/>
              <a:buNone/>
              <a:defRPr sz="1400"/>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00"/>
              </a:spcBef>
              <a:spcAft>
                <a:spcPts val="0"/>
              </a:spcAft>
              <a:buClr>
                <a:schemeClr val="dk1"/>
              </a:buClr>
              <a:buSzPts val="1000"/>
              <a:buFont typeface="Arial"/>
              <a:buNone/>
              <a:defRPr sz="1000"/>
            </a:lvl4pPr>
            <a:lvl5pPr indent="-228600" lvl="4" marL="2286000" algn="l">
              <a:spcBef>
                <a:spcPts val="200"/>
              </a:spcBef>
              <a:spcAft>
                <a:spcPts val="0"/>
              </a:spcAft>
              <a:buClr>
                <a:schemeClr val="dk1"/>
              </a:buClr>
              <a:buSzPts val="1000"/>
              <a:buFont typeface="Arial"/>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BF00"/>
            </a:gs>
            <a:gs pos="5000">
              <a:srgbClr val="F27300"/>
            </a:gs>
            <a:gs pos="12500">
              <a:srgbClr val="8F0040"/>
            </a:gs>
            <a:gs pos="25000">
              <a:srgbClr val="400040"/>
            </a:gs>
            <a:gs pos="39999">
              <a:srgbClr val="000040"/>
            </a:gs>
            <a:gs pos="50000">
              <a:srgbClr val="000000"/>
            </a:gs>
            <a:gs pos="60001">
              <a:srgbClr val="000040"/>
            </a:gs>
            <a:gs pos="75000">
              <a:srgbClr val="400040"/>
            </a:gs>
            <a:gs pos="87500">
              <a:srgbClr val="8F0040"/>
            </a:gs>
            <a:gs pos="95000">
              <a:srgbClr val="F27300"/>
            </a:gs>
            <a:gs pos="100000">
              <a:srgbClr val="FFBF00"/>
            </a:gs>
          </a:gsLst>
          <a:lin ang="18900000"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5.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jpg"/><Relationship Id="rId4" Type="http://schemas.openxmlformats.org/officeDocument/2006/relationships/image" Target="../media/image22.png"/><Relationship Id="rId5" Type="http://schemas.openxmlformats.org/officeDocument/2006/relationships/image" Target="../media/image18.png"/><Relationship Id="rId6"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jpg"/><Relationship Id="rId4" Type="http://schemas.openxmlformats.org/officeDocument/2006/relationships/image" Target="../media/image21.jpg"/><Relationship Id="rId5" Type="http://schemas.openxmlformats.org/officeDocument/2006/relationships/image" Target="../media/image26.jpg"/><Relationship Id="rId6"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0.jpg"/><Relationship Id="rId4" Type="http://schemas.openxmlformats.org/officeDocument/2006/relationships/image" Target="../media/image28.jpg"/><Relationship Id="rId5"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4.jpg"/><Relationship Id="rId6"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1.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4"/>
          <p:cNvSpPr txBox="1"/>
          <p:nvPr>
            <p:ph type="ctrTitle"/>
          </p:nvPr>
        </p:nvSpPr>
        <p:spPr>
          <a:xfrm>
            <a:off x="684213" y="1557338"/>
            <a:ext cx="7772400" cy="169703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FFFF00"/>
                </a:solidFill>
              </a:rPr>
              <a:t>Interventional</a:t>
            </a:r>
            <a:br>
              <a:rPr lang="en-US">
                <a:solidFill>
                  <a:srgbClr val="FFFF00"/>
                </a:solidFill>
              </a:rPr>
            </a:br>
            <a:r>
              <a:rPr lang="en-US">
                <a:solidFill>
                  <a:srgbClr val="FFFF00"/>
                </a:solidFill>
              </a:rPr>
              <a:t>Pulmonary Medicine</a:t>
            </a:r>
            <a:endParaRPr sz="4000">
              <a:solidFill>
                <a:srgbClr val="FFFF00"/>
              </a:solidFill>
            </a:endParaRPr>
          </a:p>
        </p:txBody>
      </p:sp>
      <p:sp>
        <p:nvSpPr>
          <p:cNvPr id="90" name="Google Shape;90;p14"/>
          <p:cNvSpPr txBox="1"/>
          <p:nvPr>
            <p:ph idx="1" type="subTitle"/>
          </p:nvPr>
        </p:nvSpPr>
        <p:spPr>
          <a:xfrm>
            <a:off x="1692275" y="5013325"/>
            <a:ext cx="7924800" cy="123031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FF00"/>
              </a:buClr>
              <a:buSzPts val="2000"/>
              <a:buFont typeface="Arial"/>
              <a:buNone/>
            </a:pPr>
            <a:r>
              <a:rPr lang="en-US" sz="2000">
                <a:solidFill>
                  <a:srgbClr val="FFFF00"/>
                </a:solidFill>
              </a:rPr>
              <a:t>Assoc. Prof D-r </a:t>
            </a:r>
            <a:r>
              <a:rPr lang="en-US" sz="3200">
                <a:solidFill>
                  <a:srgbClr val="FFFF00"/>
                </a:solidFill>
              </a:rPr>
              <a:t>Valev D</a:t>
            </a:r>
            <a:r>
              <a:rPr lang="en-US">
                <a:solidFill>
                  <a:srgbClr val="FFFF00"/>
                </a:solidFill>
              </a:rPr>
              <a:t>. </a:t>
            </a:r>
            <a:r>
              <a:rPr lang="en-US" sz="2000">
                <a:solidFill>
                  <a:srgbClr val="FFFF00"/>
                </a:solidFill>
              </a:rPr>
              <a:t>PhD </a:t>
            </a:r>
            <a:endParaRPr/>
          </a:p>
        </p:txBody>
      </p:sp>
      <p:pic>
        <p:nvPicPr>
          <p:cNvPr id="91" name="Google Shape;91;p14"/>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3"/>
          <p:cNvSpPr txBox="1"/>
          <p:nvPr>
            <p:ph idx="1" type="body"/>
          </p:nvPr>
        </p:nvSpPr>
        <p:spPr>
          <a:xfrm>
            <a:off x="49213" y="954088"/>
            <a:ext cx="5472112" cy="564356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1700"/>
              <a:buFont typeface="Arial"/>
              <a:buChar char="•"/>
            </a:pPr>
            <a:r>
              <a:rPr lang="en-US" sz="1700">
                <a:solidFill>
                  <a:srgbClr val="FFFF00"/>
                </a:solidFill>
              </a:rPr>
              <a:t>At the time of diagnosis, a good 80% of all lung cancers are inoperable and their treatment is mainly palliative. Obstruction of the major airways is one of the most serious complications of advanced stage tumors and can vary from asymptomatic airway narrowing to life-threatening dyspnea caused by airway occlusion</a:t>
            </a:r>
            <a:endParaRPr/>
          </a:p>
          <a:p>
            <a:pPr indent="-234950" lvl="0" marL="342900" rtl="0" algn="l">
              <a:spcBef>
                <a:spcPts val="340"/>
              </a:spcBef>
              <a:spcAft>
                <a:spcPts val="0"/>
              </a:spcAft>
              <a:buClr>
                <a:schemeClr val="dk1"/>
              </a:buClr>
              <a:buSzPts val="1700"/>
              <a:buFont typeface="Arial"/>
              <a:buNone/>
            </a:pPr>
            <a:r>
              <a:t/>
            </a:r>
            <a:endParaRPr sz="1700">
              <a:solidFill>
                <a:srgbClr val="FFFF00"/>
              </a:solidFill>
            </a:endParaRPr>
          </a:p>
          <a:p>
            <a:pPr indent="-342900" lvl="0" marL="342900" rtl="0" algn="l">
              <a:spcBef>
                <a:spcPts val="340"/>
              </a:spcBef>
              <a:spcAft>
                <a:spcPts val="0"/>
              </a:spcAft>
              <a:buClr>
                <a:srgbClr val="FFFF00"/>
              </a:buClr>
              <a:buSzPts val="1700"/>
              <a:buFont typeface="Arial"/>
              <a:buChar char="•"/>
            </a:pPr>
            <a:r>
              <a:rPr lang="en-US" sz="1700">
                <a:solidFill>
                  <a:srgbClr val="FFFF00"/>
                </a:solidFill>
              </a:rPr>
              <a:t>Significant central airway obstruction (CAO) with imminent suffocation requires immediate action to promptly regain airway passage (1,2). Airway obstruction is caused by intraluminal tumor growth, extraluminal tumor compression, or the combination of both (Fig. 1). Depending on staffing and equipment of the local health care facilities, patients with or without previous treatment are referred to the interventional pulmonologist</a:t>
            </a:r>
            <a:endParaRPr/>
          </a:p>
          <a:p>
            <a:pPr indent="-234950" lvl="0" marL="342900" rtl="0" algn="l">
              <a:spcBef>
                <a:spcPts val="340"/>
              </a:spcBef>
              <a:spcAft>
                <a:spcPts val="0"/>
              </a:spcAft>
              <a:buClr>
                <a:schemeClr val="dk1"/>
              </a:buClr>
              <a:buSzPts val="1700"/>
              <a:buFont typeface="Arial"/>
              <a:buNone/>
            </a:pPr>
            <a:r>
              <a:t/>
            </a:r>
            <a:endParaRPr sz="1700">
              <a:solidFill>
                <a:srgbClr val="FFFF00"/>
              </a:solidFill>
            </a:endParaRPr>
          </a:p>
          <a:p>
            <a:pPr indent="-342900" lvl="0" marL="342900" rtl="0" algn="l">
              <a:spcBef>
                <a:spcPts val="340"/>
              </a:spcBef>
              <a:spcAft>
                <a:spcPts val="0"/>
              </a:spcAft>
              <a:buClr>
                <a:srgbClr val="FFFF00"/>
              </a:buClr>
              <a:buSzPts val="1700"/>
              <a:buFont typeface="Arial"/>
              <a:buChar char="•"/>
            </a:pPr>
            <a:r>
              <a:rPr lang="en-US" sz="1700">
                <a:solidFill>
                  <a:srgbClr val="FFFF00"/>
                </a:solidFill>
              </a:rPr>
              <a:t>In these cases, rigid bronchoscopy is an indispensable technique</a:t>
            </a:r>
            <a:endParaRPr sz="1700">
              <a:solidFill>
                <a:srgbClr val="FFFF00"/>
              </a:solidFill>
            </a:endParaRPr>
          </a:p>
        </p:txBody>
      </p:sp>
      <p:pic>
        <p:nvPicPr>
          <p:cNvPr id="169" name="Google Shape;169;p23"/>
          <p:cNvPicPr preferRelativeResize="0"/>
          <p:nvPr/>
        </p:nvPicPr>
        <p:blipFill rotWithShape="1">
          <a:blip r:embed="rId3">
            <a:alphaModFix/>
          </a:blip>
          <a:srcRect b="0" l="0" r="0" t="0"/>
          <a:stretch/>
        </p:blipFill>
        <p:spPr>
          <a:xfrm>
            <a:off x="5538788" y="2111375"/>
            <a:ext cx="3295650" cy="2635250"/>
          </a:xfrm>
          <a:prstGeom prst="rect">
            <a:avLst/>
          </a:prstGeom>
          <a:noFill/>
          <a:ln>
            <a:noFill/>
          </a:ln>
        </p:spPr>
      </p:pic>
      <p:pic>
        <p:nvPicPr>
          <p:cNvPr id="170" name="Google Shape;170;p23"/>
          <p:cNvPicPr preferRelativeResize="0"/>
          <p:nvPr/>
        </p:nvPicPr>
        <p:blipFill rotWithShape="1">
          <a:blip r:embed="rId4">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4"/>
          <p:cNvSpPr/>
          <p:nvPr/>
        </p:nvSpPr>
        <p:spPr>
          <a:xfrm>
            <a:off x="107950" y="260350"/>
            <a:ext cx="8928100" cy="3086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2400"/>
              <a:buFont typeface="Arial"/>
              <a:buNone/>
            </a:pPr>
            <a:r>
              <a:t/>
            </a:r>
            <a:endParaRPr b="0" i="0" sz="2400" u="none" cap="none" strike="noStrike">
              <a:solidFill>
                <a:srgbClr val="FFFF00"/>
              </a:solidFill>
              <a:latin typeface="Arial"/>
              <a:ea typeface="Arial"/>
              <a:cs typeface="Arial"/>
              <a:sym typeface="Arial"/>
            </a:endParaRPr>
          </a:p>
        </p:txBody>
      </p:sp>
      <p:sp>
        <p:nvSpPr>
          <p:cNvPr id="176" name="Google Shape;176;p24"/>
          <p:cNvSpPr txBox="1"/>
          <p:nvPr>
            <p:ph type="title"/>
          </p:nvPr>
        </p:nvSpPr>
        <p:spPr>
          <a:xfrm>
            <a:off x="457200" y="115888"/>
            <a:ext cx="8229600" cy="5048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600">
                <a:solidFill>
                  <a:srgbClr val="FFFF00"/>
                </a:solidFill>
              </a:rPr>
              <a:t>Flexible Bronchoscopy</a:t>
            </a:r>
            <a:endParaRPr sz="3600">
              <a:solidFill>
                <a:srgbClr val="FFFF00"/>
              </a:solidFill>
            </a:endParaRPr>
          </a:p>
        </p:txBody>
      </p:sp>
      <p:sp>
        <p:nvSpPr>
          <p:cNvPr id="177" name="Google Shape;177;p24"/>
          <p:cNvSpPr txBox="1"/>
          <p:nvPr>
            <p:ph idx="1" type="body"/>
          </p:nvPr>
        </p:nvSpPr>
        <p:spPr>
          <a:xfrm>
            <a:off x="179388" y="1484313"/>
            <a:ext cx="8785225" cy="4321175"/>
          </a:xfrm>
          <a:prstGeom prst="rect">
            <a:avLst/>
          </a:prstGeom>
          <a:noFill/>
          <a:ln>
            <a:noFill/>
          </a:ln>
        </p:spPr>
        <p:txBody>
          <a:bodyPr anchorCtr="0" anchor="t" bIns="45700" lIns="91425" spcFirstLastPara="1" rIns="91425" wrap="square" tIns="45700">
            <a:noAutofit/>
          </a:bodyPr>
          <a:lstStyle/>
          <a:p>
            <a:pPr indent="-228600" lvl="0" marL="342900" rtl="0" algn="l">
              <a:spcBef>
                <a:spcPts val="0"/>
              </a:spcBef>
              <a:spcAft>
                <a:spcPts val="0"/>
              </a:spcAft>
              <a:buClr>
                <a:schemeClr val="dk1"/>
              </a:buClr>
              <a:buSzPts val="1800"/>
              <a:buFont typeface="Arial"/>
              <a:buNone/>
            </a:pPr>
            <a:r>
              <a:t/>
            </a:r>
            <a:endParaRPr sz="1800">
              <a:solidFill>
                <a:srgbClr val="FFFF00"/>
              </a:solidFill>
            </a:endParaRPr>
          </a:p>
          <a:p>
            <a:pPr indent="-342900" lvl="0" marL="342900" rtl="0" algn="l">
              <a:spcBef>
                <a:spcPts val="0"/>
              </a:spcBef>
              <a:spcAft>
                <a:spcPts val="0"/>
              </a:spcAft>
              <a:buClr>
                <a:srgbClr val="FFFF00"/>
              </a:buClr>
              <a:buSzPts val="1800"/>
              <a:buFont typeface="Arial"/>
              <a:buChar char="•"/>
            </a:pPr>
            <a:r>
              <a:rPr lang="en-US" sz="1800">
                <a:solidFill>
                  <a:srgbClr val="FFFF00"/>
                </a:solidFill>
              </a:rPr>
              <a:t>In 1962 he approached Mr. Machida and asked for the development of a flexible broncho fiberscope with a diameter of less than 6 mm, containing approximately 15,000 glass fibers of less than 15 m. In 1964 he obtained the first prototype of this device and, after further improvement in the summer of 1966, he was able to present the first useful instrument at a meeting in Copenhagen.</a:t>
            </a:r>
            <a:endParaRPr/>
          </a:p>
          <a:p>
            <a:pPr indent="0" lvl="0" marL="0" rtl="0" algn="l">
              <a:spcBef>
                <a:spcPts val="360"/>
              </a:spcBef>
              <a:spcAft>
                <a:spcPts val="0"/>
              </a:spcAft>
              <a:buClr>
                <a:schemeClr val="dk1"/>
              </a:buClr>
              <a:buSzPts val="1800"/>
              <a:buFont typeface="Arial"/>
              <a:buNone/>
            </a:pPr>
            <a:r>
              <a:t/>
            </a:r>
            <a:endParaRPr sz="1800">
              <a:solidFill>
                <a:srgbClr val="FFFF00"/>
              </a:solidFill>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In 1970 the first Olympus model was commercialized with better handling and imaging properties. In 1968 Ikeda demonstrated the new instrument at many international meetings.</a:t>
            </a:r>
            <a:endParaRPr/>
          </a:p>
          <a:p>
            <a:pPr indent="0" lvl="0" marL="0" rtl="0" algn="l">
              <a:spcBef>
                <a:spcPts val="360"/>
              </a:spcBef>
              <a:spcAft>
                <a:spcPts val="0"/>
              </a:spcAft>
              <a:buClr>
                <a:schemeClr val="dk1"/>
              </a:buClr>
              <a:buSzPts val="1800"/>
              <a:buFont typeface="Arial"/>
              <a:buNone/>
            </a:pPr>
            <a:r>
              <a:t/>
            </a:r>
            <a:endParaRPr sz="1800">
              <a:solidFill>
                <a:srgbClr val="FFFF00"/>
              </a:solidFill>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In 1978 Ikeda organized the first World Congress for Bronchology (WCB) in Tokyo, and in 1979 he founded the World Association for Bronchology (WAB), of which he was elected the first chairman</a:t>
            </a:r>
            <a:endParaRPr sz="1050">
              <a:solidFill>
                <a:srgbClr val="FFFF00"/>
              </a:solidFill>
            </a:endParaRPr>
          </a:p>
          <a:p>
            <a:pPr indent="0" lvl="0" marL="0" rtl="0" algn="l">
              <a:spcBef>
                <a:spcPts val="360"/>
              </a:spcBef>
              <a:spcAft>
                <a:spcPts val="0"/>
              </a:spcAft>
              <a:buClr>
                <a:schemeClr val="dk1"/>
              </a:buClr>
              <a:buSzPts val="1800"/>
              <a:buFont typeface="Arial"/>
              <a:buNone/>
            </a:pPr>
            <a:r>
              <a:t/>
            </a:r>
            <a:endParaRPr sz="1800">
              <a:solidFill>
                <a:srgbClr val="FFFF00"/>
              </a:solidFill>
            </a:endParaRPr>
          </a:p>
        </p:txBody>
      </p:sp>
      <p:sp>
        <p:nvSpPr>
          <p:cNvPr id="178" name="Google Shape;178;p24"/>
          <p:cNvSpPr txBox="1"/>
          <p:nvPr/>
        </p:nvSpPr>
        <p:spPr>
          <a:xfrm>
            <a:off x="5003800" y="6611938"/>
            <a:ext cx="4721225"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FF00"/>
              </a:buClr>
              <a:buSzPts val="1100"/>
              <a:buFont typeface="Arial"/>
              <a:buNone/>
            </a:pPr>
            <a:r>
              <a:rPr b="1" i="0" lang="en-US" sz="1100" u="none" cap="none" strike="noStrike">
                <a:solidFill>
                  <a:srgbClr val="FFFF00"/>
                </a:solidFill>
                <a:latin typeface="Arial"/>
                <a:ea typeface="Arial"/>
                <a:cs typeface="Arial"/>
                <a:sym typeface="Arial"/>
              </a:rPr>
              <a:t>Introduction to Bronchoscopy - Cambridge University Press</a:t>
            </a:r>
            <a:endParaRPr b="1" i="0" sz="1100" u="none" cap="none" strike="noStrike">
              <a:solidFill>
                <a:schemeClr val="dk1"/>
              </a:solidFill>
              <a:latin typeface="Arial"/>
              <a:ea typeface="Arial"/>
              <a:cs typeface="Arial"/>
              <a:sym typeface="Arial"/>
            </a:endParaRPr>
          </a:p>
        </p:txBody>
      </p:sp>
      <p:pic>
        <p:nvPicPr>
          <p:cNvPr id="179" name="Google Shape;179;p24"/>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5"/>
          <p:cNvPicPr preferRelativeResize="0"/>
          <p:nvPr>
            <p:ph idx="1" type="body"/>
          </p:nvPr>
        </p:nvPicPr>
        <p:blipFill rotWithShape="1">
          <a:blip r:embed="rId3">
            <a:alphaModFix/>
          </a:blip>
          <a:srcRect b="0" l="0" r="0" t="0"/>
          <a:stretch/>
        </p:blipFill>
        <p:spPr>
          <a:xfrm>
            <a:off x="323850" y="1096963"/>
            <a:ext cx="8291513" cy="5356225"/>
          </a:xfrm>
          <a:prstGeom prst="rect">
            <a:avLst/>
          </a:prstGeom>
          <a:noFill/>
          <a:ln>
            <a:noFill/>
          </a:ln>
        </p:spPr>
      </p:pic>
      <p:sp>
        <p:nvSpPr>
          <p:cNvPr id="185" name="Google Shape;185;p25"/>
          <p:cNvSpPr/>
          <p:nvPr/>
        </p:nvSpPr>
        <p:spPr>
          <a:xfrm>
            <a:off x="2124075" y="0"/>
            <a:ext cx="4733925" cy="1016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00"/>
              </a:buClr>
              <a:buSzPts val="2000"/>
              <a:buFont typeface="Arial"/>
              <a:buNone/>
            </a:pPr>
            <a:r>
              <a:rPr b="1" i="0" lang="en-US" sz="2000" u="none" cap="none" strike="noStrike">
                <a:solidFill>
                  <a:srgbClr val="FFFF00"/>
                </a:solidFill>
                <a:latin typeface="Arial"/>
                <a:ea typeface="Arial"/>
                <a:cs typeface="Arial"/>
                <a:sym typeface="Arial"/>
              </a:rPr>
              <a:t>S.</a:t>
            </a:r>
            <a:r>
              <a:rPr b="1" i="0" lang="en-US" sz="2000" u="none" cap="none" strike="noStrike">
                <a:solidFill>
                  <a:schemeClr val="dk1"/>
                </a:solidFill>
                <a:latin typeface="Arial"/>
                <a:ea typeface="Arial"/>
                <a:cs typeface="Arial"/>
                <a:sym typeface="Arial"/>
              </a:rPr>
              <a:t> </a:t>
            </a:r>
            <a:r>
              <a:rPr b="1" i="0" lang="en-US" sz="2000" u="none" cap="none" strike="noStrike">
                <a:solidFill>
                  <a:srgbClr val="FFFF00"/>
                </a:solidFill>
                <a:latin typeface="Arial"/>
                <a:ea typeface="Arial"/>
                <a:cs typeface="Arial"/>
                <a:sym typeface="Arial"/>
              </a:rPr>
              <a:t>Ikeda demonstrating the first prototype of the flexible broncho fiberscope to the author</a:t>
            </a:r>
            <a:endParaRPr b="1" i="0" sz="2000" u="none" cap="none" strike="noStrike">
              <a:solidFill>
                <a:srgbClr val="FFFF00"/>
              </a:solidFill>
              <a:latin typeface="Arial"/>
              <a:ea typeface="Arial"/>
              <a:cs typeface="Arial"/>
              <a:sym typeface="Arial"/>
            </a:endParaRPr>
          </a:p>
        </p:txBody>
      </p:sp>
      <p:sp>
        <p:nvSpPr>
          <p:cNvPr id="186" name="Google Shape;186;p25"/>
          <p:cNvSpPr txBox="1"/>
          <p:nvPr/>
        </p:nvSpPr>
        <p:spPr>
          <a:xfrm>
            <a:off x="5003800" y="6611938"/>
            <a:ext cx="4721225"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FF00"/>
              </a:buClr>
              <a:buSzPts val="1100"/>
              <a:buFont typeface="Arial"/>
              <a:buNone/>
            </a:pPr>
            <a:r>
              <a:rPr b="1" i="0" lang="en-US" sz="1100" u="none" cap="none" strike="noStrike">
                <a:solidFill>
                  <a:srgbClr val="FFFF00"/>
                </a:solidFill>
                <a:latin typeface="Arial"/>
                <a:ea typeface="Arial"/>
                <a:cs typeface="Arial"/>
                <a:sym typeface="Arial"/>
              </a:rPr>
              <a:t>Introduction to Bronchoscopy - Cambridge University Press</a:t>
            </a:r>
            <a:endParaRPr b="1" i="0" sz="1100" u="none" cap="none" strike="noStrike">
              <a:solidFill>
                <a:schemeClr val="dk1"/>
              </a:solidFill>
              <a:latin typeface="Arial"/>
              <a:ea typeface="Arial"/>
              <a:cs typeface="Arial"/>
              <a:sym typeface="Arial"/>
            </a:endParaRPr>
          </a:p>
        </p:txBody>
      </p:sp>
      <p:pic>
        <p:nvPicPr>
          <p:cNvPr id="187" name="Google Shape;187;p25"/>
          <p:cNvPicPr preferRelativeResize="0"/>
          <p:nvPr/>
        </p:nvPicPr>
        <p:blipFill rotWithShape="1">
          <a:blip r:embed="rId4">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0"/>
                                        <p:tgtEl>
                                          <p:spTgt spid="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ph type="title"/>
          </p:nvPr>
        </p:nvSpPr>
        <p:spPr>
          <a:xfrm>
            <a:off x="457200" y="115888"/>
            <a:ext cx="8229600" cy="5762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solidFill>
                  <a:srgbClr val="FFFF00"/>
                </a:solidFill>
              </a:rPr>
              <a:t>Flexible bronchoscopy</a:t>
            </a:r>
            <a:endParaRPr b="1" sz="2800">
              <a:solidFill>
                <a:srgbClr val="FFFF00"/>
              </a:solidFill>
            </a:endParaRPr>
          </a:p>
        </p:txBody>
      </p:sp>
      <p:sp>
        <p:nvSpPr>
          <p:cNvPr id="193" name="Google Shape;193;p26"/>
          <p:cNvSpPr txBox="1"/>
          <p:nvPr>
            <p:ph idx="1" type="body"/>
          </p:nvPr>
        </p:nvSpPr>
        <p:spPr>
          <a:xfrm>
            <a:off x="179388" y="836613"/>
            <a:ext cx="8785225" cy="540067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1800"/>
              <a:buFont typeface="Arial"/>
              <a:buChar char="•"/>
            </a:pPr>
            <a:r>
              <a:rPr lang="en-US" sz="1800">
                <a:solidFill>
                  <a:srgbClr val="FFFF00"/>
                </a:solidFill>
              </a:rPr>
              <a:t>Flexible bronchoscopy can be used to diagnose and treat lung disease</a:t>
            </a:r>
            <a:endParaRPr/>
          </a:p>
          <a:p>
            <a:pPr indent="-228600" lvl="0" marL="342900" rtl="0" algn="l">
              <a:spcBef>
                <a:spcPts val="360"/>
              </a:spcBef>
              <a:spcAft>
                <a:spcPts val="0"/>
              </a:spcAft>
              <a:buClr>
                <a:schemeClr val="dk1"/>
              </a:buClr>
              <a:buSzPts val="1800"/>
              <a:buFont typeface="Arial"/>
              <a:buNone/>
            </a:pPr>
            <a:r>
              <a:t/>
            </a:r>
            <a:endParaRPr sz="1800">
              <a:solidFill>
                <a:srgbClr val="FFFF00"/>
              </a:solidFill>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The most important part is the careful planning and discussion of the procedure with the anesthesiologist well ahead</a:t>
            </a:r>
            <a:endParaRPr/>
          </a:p>
          <a:p>
            <a:pPr indent="0" lvl="0" marL="0" rtl="0" algn="l">
              <a:spcBef>
                <a:spcPts val="360"/>
              </a:spcBef>
              <a:spcAft>
                <a:spcPts val="0"/>
              </a:spcAft>
              <a:buClr>
                <a:schemeClr val="dk1"/>
              </a:buClr>
              <a:buSzPts val="1800"/>
              <a:buFont typeface="Arial"/>
              <a:buNone/>
            </a:pPr>
            <a:r>
              <a:t/>
            </a:r>
            <a:endParaRPr sz="1800">
              <a:solidFill>
                <a:srgbClr val="FFFF00"/>
              </a:solidFill>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Potential complications such as bleeding, hypoxia, barotrauma often depend on the nature of the lesion and/or the overall condition of the patient</a:t>
            </a:r>
            <a:endParaRPr/>
          </a:p>
          <a:p>
            <a:pPr indent="-228600" lvl="0" marL="342900" rtl="0" algn="l">
              <a:spcBef>
                <a:spcPts val="360"/>
              </a:spcBef>
              <a:spcAft>
                <a:spcPts val="0"/>
              </a:spcAft>
              <a:buClr>
                <a:schemeClr val="dk1"/>
              </a:buClr>
              <a:buSzPts val="1800"/>
              <a:buFont typeface="Arial"/>
              <a:buNone/>
            </a:pPr>
            <a:r>
              <a:t/>
            </a:r>
            <a:endParaRPr sz="1800">
              <a:solidFill>
                <a:srgbClr val="FFFF00"/>
              </a:solidFill>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Procedures exclusively performed with the flexible bronchoscope are usually done under local anesthesia, with or without transtracheal application of 2% lidocaine(2%-200mg)</a:t>
            </a:r>
            <a:endParaRPr/>
          </a:p>
          <a:p>
            <a:pPr indent="-228600" lvl="0" marL="342900" rtl="0" algn="l">
              <a:spcBef>
                <a:spcPts val="360"/>
              </a:spcBef>
              <a:spcAft>
                <a:spcPts val="0"/>
              </a:spcAft>
              <a:buClr>
                <a:schemeClr val="dk1"/>
              </a:buClr>
              <a:buSzPts val="1800"/>
              <a:buFont typeface="Arial"/>
              <a:buNone/>
            </a:pPr>
            <a:r>
              <a:t/>
            </a:r>
            <a:endParaRPr sz="1800">
              <a:solidFill>
                <a:srgbClr val="FFFF00"/>
              </a:solidFill>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Patients get additional intravenous conscious sedation with midazolam and/or propofol, If a patient is unable to maintain proper airway control, we use mostly a laryngeal mask or an ET tube, both with spontaneous ventilation</a:t>
            </a:r>
            <a:endParaRPr/>
          </a:p>
          <a:p>
            <a:pPr indent="-228600" lvl="0" marL="342900" rtl="0" algn="l">
              <a:spcBef>
                <a:spcPts val="360"/>
              </a:spcBef>
              <a:spcAft>
                <a:spcPts val="0"/>
              </a:spcAft>
              <a:buClr>
                <a:schemeClr val="dk1"/>
              </a:buClr>
              <a:buSzPts val="1800"/>
              <a:buFont typeface="Arial"/>
              <a:buNone/>
            </a:pPr>
            <a:r>
              <a:t/>
            </a:r>
            <a:endParaRPr sz="1800">
              <a:solidFill>
                <a:srgbClr val="FFFF00"/>
              </a:solidFill>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The procedure is remarkably safe with about 1–3% complication rate</a:t>
            </a:r>
            <a:endParaRPr sz="1800">
              <a:solidFill>
                <a:srgbClr val="FFFF00"/>
              </a:solidFill>
            </a:endParaRPr>
          </a:p>
        </p:txBody>
      </p:sp>
      <p:pic>
        <p:nvPicPr>
          <p:cNvPr id="194" name="Google Shape;194;p26"/>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000">
                <a:solidFill>
                  <a:srgbClr val="FFFF00"/>
                </a:solidFill>
              </a:rPr>
              <a:t> Indications for diagnostic bronchoscopy</a:t>
            </a:r>
            <a:endParaRPr/>
          </a:p>
        </p:txBody>
      </p:sp>
      <p:sp>
        <p:nvSpPr>
          <p:cNvPr id="200" name="Google Shape;200;p2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2000"/>
              <a:buFont typeface="Arial"/>
              <a:buChar char="•"/>
            </a:pPr>
            <a:r>
              <a:rPr b="1" lang="en-US" sz="2000">
                <a:solidFill>
                  <a:srgbClr val="FFFF00"/>
                </a:solidFill>
              </a:rPr>
              <a:t>Malignancy</a:t>
            </a:r>
            <a:endParaRPr b="1" sz="2000">
              <a:solidFill>
                <a:srgbClr val="FFFF00"/>
              </a:solidFill>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Diagnosis of bronchogenic carcinoma</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Staging of bronchogenic carcinoma</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Restaging after therapy and/or initial mediastinoscopy</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Abnormal sputum cytology</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Follow-up after treatment carcinoma</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Evaluation of patients with head and neck malignancy</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Evaluation of patients with esophageal malignancy</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Metastatic carcinoma</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Mediastinal mass</a:t>
            </a:r>
            <a:endParaRPr/>
          </a:p>
        </p:txBody>
      </p:sp>
      <p:sp>
        <p:nvSpPr>
          <p:cNvPr id="201" name="Google Shape;201;p2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2000"/>
              <a:buFont typeface="Arial"/>
              <a:buChar char="•"/>
            </a:pPr>
            <a:r>
              <a:rPr b="1" lang="en-US" sz="2000">
                <a:solidFill>
                  <a:srgbClr val="FFFF00"/>
                </a:solidFill>
              </a:rPr>
              <a:t>Infection</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Recurrent or unresolved pneumonia</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Infiltrate in an immunocompromised patient</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Cavitary lesion</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Unexplained lung collapse</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Interstitial lung disease</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Hemoptysis</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Unexplained chronic cough</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Localized wheezing</a:t>
            </a:r>
            <a:endParaRPr/>
          </a:p>
          <a:p>
            <a:pPr indent="-285750" lvl="1" marL="742950" rtl="0" algn="l">
              <a:spcBef>
                <a:spcPts val="320"/>
              </a:spcBef>
              <a:spcAft>
                <a:spcPts val="0"/>
              </a:spcAft>
              <a:buClr>
                <a:srgbClr val="FFFF00"/>
              </a:buClr>
              <a:buSzPts val="1600"/>
              <a:buFont typeface="Arial"/>
              <a:buChar char="–"/>
            </a:pPr>
            <a:r>
              <a:rPr lang="en-US" sz="1600">
                <a:solidFill>
                  <a:srgbClr val="FFFF00"/>
                </a:solidFill>
              </a:rPr>
              <a:t>Stridor</a:t>
            </a:r>
            <a:endParaRPr/>
          </a:p>
          <a:p>
            <a:pPr indent="-139700" lvl="0" marL="342900" rtl="0" algn="l">
              <a:spcBef>
                <a:spcPts val="640"/>
              </a:spcBef>
              <a:spcAft>
                <a:spcPts val="0"/>
              </a:spcAft>
              <a:buClr>
                <a:schemeClr val="dk1"/>
              </a:buClr>
              <a:buSzPts val="3200"/>
              <a:buFont typeface="Arial"/>
              <a:buNone/>
            </a:pPr>
            <a:r>
              <a:t/>
            </a:r>
            <a:endParaRPr b="1">
              <a:solidFill>
                <a:srgbClr val="FFFF00"/>
              </a:solidFill>
            </a:endParaRPr>
          </a:p>
        </p:txBody>
      </p:sp>
      <p:pic>
        <p:nvPicPr>
          <p:cNvPr id="202" name="Google Shape;202;p27"/>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8"/>
          <p:cNvSpPr txBox="1"/>
          <p:nvPr>
            <p:ph idx="1" type="body"/>
          </p:nvPr>
        </p:nvSpPr>
        <p:spPr>
          <a:xfrm>
            <a:off x="26988" y="1341438"/>
            <a:ext cx="9036050" cy="508952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1800"/>
              <a:buFont typeface="Arial"/>
              <a:buChar char="•"/>
            </a:pPr>
            <a:r>
              <a:rPr lang="en-US" sz="1800">
                <a:solidFill>
                  <a:srgbClr val="FFFF00"/>
                </a:solidFill>
              </a:rPr>
              <a:t>Foreign body aspiration</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Chest trauma</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Blunt or penetrating</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Chemical</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Thermal</a:t>
            </a:r>
            <a:endParaRPr sz="1800">
              <a:solidFill>
                <a:srgbClr val="FFFF00"/>
              </a:solidFill>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Unexplained pleural effusion</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Evaluation of the patient after lung transplantation</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Endotracheal intubation</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Confirm tube position</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Evaluate for tube-related injury</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Confirm position of transtracheal oxygen catheter</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Tracheobronchial stricture and stenosis</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Hoarseness or vocal cord paralysis</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Superior vena cava syndrome</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Fistula</a:t>
            </a:r>
            <a:endParaRPr/>
          </a:p>
          <a:p>
            <a:pPr indent="-228600" lvl="0" marL="342900" rtl="0" algn="l">
              <a:spcBef>
                <a:spcPts val="360"/>
              </a:spcBef>
              <a:spcAft>
                <a:spcPts val="0"/>
              </a:spcAft>
              <a:buClr>
                <a:schemeClr val="dk1"/>
              </a:buClr>
              <a:buSzPts val="1800"/>
              <a:buFont typeface="Arial"/>
              <a:buNone/>
            </a:pPr>
            <a:r>
              <a:t/>
            </a:r>
            <a:endParaRPr sz="1800"/>
          </a:p>
        </p:txBody>
      </p:sp>
      <p:sp>
        <p:nvSpPr>
          <p:cNvPr id="208" name="Google Shape;208;p28"/>
          <p:cNvSpPr txBox="1"/>
          <p:nvPr/>
        </p:nvSpPr>
        <p:spPr>
          <a:xfrm>
            <a:off x="611188" y="1984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00"/>
              </a:buClr>
              <a:buSzPts val="3000"/>
              <a:buFont typeface="Arial"/>
              <a:buNone/>
            </a:pPr>
            <a:r>
              <a:rPr b="1" i="0" lang="en-US" sz="3000" u="none" cap="none" strike="noStrike">
                <a:solidFill>
                  <a:srgbClr val="FFFF00"/>
                </a:solidFill>
                <a:latin typeface="Arial"/>
                <a:ea typeface="Arial"/>
                <a:cs typeface="Arial"/>
                <a:sym typeface="Arial"/>
              </a:rPr>
              <a:t> Indications for diagnostic bronchoscopy</a:t>
            </a:r>
            <a:endParaRPr/>
          </a:p>
        </p:txBody>
      </p:sp>
      <p:pic>
        <p:nvPicPr>
          <p:cNvPr id="209" name="Google Shape;209;p28"/>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9"/>
          <p:cNvSpPr txBox="1"/>
          <p:nvPr>
            <p:ph type="title"/>
          </p:nvPr>
        </p:nvSpPr>
        <p:spPr>
          <a:xfrm>
            <a:off x="457200" y="274638"/>
            <a:ext cx="8229600" cy="41751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4000">
                <a:solidFill>
                  <a:srgbClr val="FFFF00"/>
                </a:solidFill>
              </a:rPr>
              <a:t>Therapeutic bronchoscopy</a:t>
            </a:r>
            <a:endParaRPr b="1" sz="4000">
              <a:solidFill>
                <a:srgbClr val="FFFF00"/>
              </a:solidFill>
            </a:endParaRPr>
          </a:p>
        </p:txBody>
      </p:sp>
      <p:sp>
        <p:nvSpPr>
          <p:cNvPr id="215" name="Google Shape;215;p29"/>
          <p:cNvSpPr txBox="1"/>
          <p:nvPr>
            <p:ph idx="1" type="body"/>
          </p:nvPr>
        </p:nvSpPr>
        <p:spPr>
          <a:xfrm>
            <a:off x="107950" y="908050"/>
            <a:ext cx="9036050" cy="594995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2000"/>
              <a:buFont typeface="Arial"/>
              <a:buChar char="•"/>
            </a:pPr>
            <a:r>
              <a:rPr b="1" lang="en-US" sz="2000">
                <a:solidFill>
                  <a:srgbClr val="FFFF00"/>
                </a:solidFill>
              </a:rPr>
              <a:t>Foreign body aspiration and removal - </a:t>
            </a:r>
            <a:r>
              <a:rPr lang="en-US" sz="1600">
                <a:solidFill>
                  <a:srgbClr val="FFFF00"/>
                </a:solidFill>
              </a:rPr>
              <a:t>Aspiration of a foreign body served as the impetus for the first bronchoscopy. The bronchoscope continues to play a major role in this entity, avoiding the need for major surgical procedures.</a:t>
            </a:r>
            <a:endParaRPr sz="1600">
              <a:solidFill>
                <a:srgbClr val="FFFF00"/>
              </a:solidFill>
            </a:endParaRPr>
          </a:p>
          <a:p>
            <a:pPr indent="-342900" lvl="0" marL="342900" rtl="0" algn="l">
              <a:spcBef>
                <a:spcPts val="400"/>
              </a:spcBef>
              <a:spcAft>
                <a:spcPts val="0"/>
              </a:spcAft>
              <a:buClr>
                <a:srgbClr val="FFFF00"/>
              </a:buClr>
              <a:buSzPts val="2000"/>
              <a:buFont typeface="Arial"/>
              <a:buChar char="•"/>
            </a:pPr>
            <a:r>
              <a:rPr b="1" lang="en-US" sz="2000">
                <a:solidFill>
                  <a:srgbClr val="FFFF00"/>
                </a:solidFill>
              </a:rPr>
              <a:t>Electrosurgery and argon plasma coagulation</a:t>
            </a:r>
            <a:endParaRPr b="1" sz="2000">
              <a:solidFill>
                <a:srgbClr val="FFFF00"/>
              </a:solidFill>
            </a:endParaRPr>
          </a:p>
          <a:p>
            <a:pPr indent="-342900" lvl="0" marL="342900" rtl="0" algn="l">
              <a:spcBef>
                <a:spcPts val="400"/>
              </a:spcBef>
              <a:spcAft>
                <a:spcPts val="0"/>
              </a:spcAft>
              <a:buClr>
                <a:srgbClr val="FFFF00"/>
              </a:buClr>
              <a:buSzPts val="2000"/>
              <a:buFont typeface="Arial"/>
              <a:buChar char="•"/>
            </a:pPr>
            <a:r>
              <a:rPr b="1" lang="en-US" sz="2000">
                <a:solidFill>
                  <a:srgbClr val="FFFF00"/>
                </a:solidFill>
              </a:rPr>
              <a:t>Pulmonary toilet </a:t>
            </a:r>
            <a:r>
              <a:rPr lang="en-US" sz="1600">
                <a:solidFill>
                  <a:srgbClr val="FFFF00"/>
                </a:solidFill>
              </a:rPr>
              <a:t>- most common therapeutic application of the bronchoscope. This is commonly required in patients who have an impaired cough mechanism from a variety of causes </a:t>
            </a:r>
            <a:endParaRPr sz="1600">
              <a:solidFill>
                <a:srgbClr val="FFFF00"/>
              </a:solidFill>
            </a:endParaRPr>
          </a:p>
          <a:p>
            <a:pPr indent="-342900" lvl="0" marL="342900" rtl="0" algn="l">
              <a:spcBef>
                <a:spcPts val="400"/>
              </a:spcBef>
              <a:spcAft>
                <a:spcPts val="0"/>
              </a:spcAft>
              <a:buClr>
                <a:srgbClr val="FFFF00"/>
              </a:buClr>
              <a:buSzPts val="2000"/>
              <a:buFont typeface="Arial"/>
              <a:buChar char="•"/>
            </a:pPr>
            <a:r>
              <a:rPr b="1" lang="en-US" sz="2000">
                <a:solidFill>
                  <a:srgbClr val="FFFF00"/>
                </a:solidFill>
              </a:rPr>
              <a:t>Cryosurgery</a:t>
            </a:r>
            <a:endParaRPr b="1" sz="2000">
              <a:solidFill>
                <a:srgbClr val="FFFF00"/>
              </a:solidFill>
            </a:endParaRPr>
          </a:p>
          <a:p>
            <a:pPr indent="-342900" lvl="0" marL="342900" rtl="0" algn="l">
              <a:spcBef>
                <a:spcPts val="400"/>
              </a:spcBef>
              <a:spcAft>
                <a:spcPts val="0"/>
              </a:spcAft>
              <a:buClr>
                <a:srgbClr val="FFFF00"/>
              </a:buClr>
              <a:buSzPts val="2000"/>
              <a:buFont typeface="Arial"/>
              <a:buChar char="•"/>
            </a:pPr>
            <a:r>
              <a:rPr b="1" lang="en-US" sz="2000">
                <a:solidFill>
                  <a:srgbClr val="FFFF00"/>
                </a:solidFill>
              </a:rPr>
              <a:t>Laser photo resection - </a:t>
            </a:r>
            <a:r>
              <a:rPr lang="en-US" sz="1600">
                <a:solidFill>
                  <a:srgbClr val="FFFF00"/>
                </a:solidFill>
              </a:rPr>
              <a:t>Indications and contraindications for the appropriate use of endoscopic laser therapy are dependent upon the anatomic characteristics of the obstructing lesion and clinical condition</a:t>
            </a:r>
            <a:endParaRPr sz="1600">
              <a:solidFill>
                <a:srgbClr val="FFFF00"/>
              </a:solidFill>
            </a:endParaRPr>
          </a:p>
          <a:p>
            <a:pPr indent="-342900" lvl="0" marL="342900" rtl="0" algn="l">
              <a:spcBef>
                <a:spcPts val="400"/>
              </a:spcBef>
              <a:spcAft>
                <a:spcPts val="0"/>
              </a:spcAft>
              <a:buClr>
                <a:srgbClr val="FFFF00"/>
              </a:buClr>
              <a:buSzPts val="2000"/>
              <a:buFont typeface="Arial"/>
              <a:buChar char="•"/>
            </a:pPr>
            <a:r>
              <a:rPr b="1" lang="en-US" sz="2000">
                <a:solidFill>
                  <a:srgbClr val="FFFF00"/>
                </a:solidFill>
              </a:rPr>
              <a:t>Photodynamic therapy</a:t>
            </a:r>
            <a:endParaRPr b="1" sz="2000">
              <a:solidFill>
                <a:srgbClr val="FFFF00"/>
              </a:solidFill>
            </a:endParaRPr>
          </a:p>
          <a:p>
            <a:pPr indent="-342900" lvl="0" marL="342900" rtl="0" algn="l">
              <a:spcBef>
                <a:spcPts val="400"/>
              </a:spcBef>
              <a:spcAft>
                <a:spcPts val="0"/>
              </a:spcAft>
              <a:buClr>
                <a:srgbClr val="FFFF00"/>
              </a:buClr>
              <a:buSzPts val="2000"/>
              <a:buFont typeface="Arial"/>
              <a:buChar char="•"/>
            </a:pPr>
            <a:r>
              <a:rPr b="1" lang="en-US" sz="2000">
                <a:solidFill>
                  <a:srgbClr val="FFFF00"/>
                </a:solidFill>
              </a:rPr>
              <a:t>Brachytherapy</a:t>
            </a:r>
            <a:endParaRPr b="1" sz="2000">
              <a:solidFill>
                <a:srgbClr val="FFFF00"/>
              </a:solidFill>
            </a:endParaRPr>
          </a:p>
          <a:p>
            <a:pPr indent="-342900" lvl="0" marL="342900" rtl="0" algn="l">
              <a:spcBef>
                <a:spcPts val="400"/>
              </a:spcBef>
              <a:spcAft>
                <a:spcPts val="0"/>
              </a:spcAft>
              <a:buClr>
                <a:srgbClr val="FFFF00"/>
              </a:buClr>
              <a:buSzPts val="2000"/>
              <a:buFont typeface="Arial"/>
              <a:buChar char="•"/>
            </a:pPr>
            <a:r>
              <a:rPr b="1" lang="en-US" sz="2000">
                <a:solidFill>
                  <a:srgbClr val="FFFF00"/>
                </a:solidFill>
              </a:rPr>
              <a:t>Drainage of lung abscesses</a:t>
            </a:r>
            <a:endParaRPr b="1" sz="2000">
              <a:solidFill>
                <a:srgbClr val="FFFF00"/>
              </a:solidFill>
            </a:endParaRPr>
          </a:p>
          <a:p>
            <a:pPr indent="-342900" lvl="0" marL="342900" rtl="0" algn="l">
              <a:spcBef>
                <a:spcPts val="400"/>
              </a:spcBef>
              <a:spcAft>
                <a:spcPts val="0"/>
              </a:spcAft>
              <a:buClr>
                <a:srgbClr val="FFFF00"/>
              </a:buClr>
              <a:buSzPts val="2000"/>
              <a:buFont typeface="Arial"/>
              <a:buChar char="•"/>
            </a:pPr>
            <a:r>
              <a:rPr b="1" lang="en-US" sz="2000">
                <a:solidFill>
                  <a:srgbClr val="FFFF00"/>
                </a:solidFill>
              </a:rPr>
              <a:t>Bronchoalveolar lavage</a:t>
            </a:r>
            <a:endParaRPr/>
          </a:p>
          <a:p>
            <a:pPr indent="-342900" lvl="0" marL="342900" rtl="0" algn="l">
              <a:spcBef>
                <a:spcPts val="400"/>
              </a:spcBef>
              <a:spcAft>
                <a:spcPts val="0"/>
              </a:spcAft>
              <a:buClr>
                <a:srgbClr val="FFFF00"/>
              </a:buClr>
              <a:buSzPts val="2000"/>
              <a:buFont typeface="Arial"/>
              <a:buChar char="•"/>
            </a:pPr>
            <a:r>
              <a:rPr b="1" lang="en-US" sz="2000">
                <a:solidFill>
                  <a:srgbClr val="FFFF00"/>
                </a:solidFill>
              </a:rPr>
              <a:t>Stents</a:t>
            </a:r>
            <a:endParaRPr/>
          </a:p>
          <a:p>
            <a:pPr indent="-342900" lvl="0" marL="342900" rtl="0" algn="l">
              <a:spcBef>
                <a:spcPts val="400"/>
              </a:spcBef>
              <a:spcAft>
                <a:spcPts val="0"/>
              </a:spcAft>
              <a:buClr>
                <a:srgbClr val="FFFF00"/>
              </a:buClr>
              <a:buSzPts val="2000"/>
              <a:buFont typeface="Arial"/>
              <a:buChar char="•"/>
            </a:pPr>
            <a:r>
              <a:rPr b="1" lang="en-US" sz="2000">
                <a:solidFill>
                  <a:srgbClr val="FFFF00"/>
                </a:solidFill>
              </a:rPr>
              <a:t>Balloon dilation</a:t>
            </a:r>
            <a:endParaRPr/>
          </a:p>
          <a:p>
            <a:pPr indent="-342900" lvl="0" marL="342900" rtl="0" algn="l">
              <a:spcBef>
                <a:spcPts val="400"/>
              </a:spcBef>
              <a:spcAft>
                <a:spcPts val="0"/>
              </a:spcAft>
              <a:buClr>
                <a:srgbClr val="FFFF00"/>
              </a:buClr>
              <a:buSzPts val="2000"/>
              <a:buFont typeface="Arial"/>
              <a:buChar char="•"/>
            </a:pPr>
            <a:r>
              <a:rPr b="1" lang="en-US" sz="2000">
                <a:solidFill>
                  <a:srgbClr val="FFFF00"/>
                </a:solidFill>
              </a:rPr>
              <a:t>Aspiration of cysts and other therapeutic procedures</a:t>
            </a:r>
            <a:endParaRPr b="1" sz="2000">
              <a:solidFill>
                <a:srgbClr val="FFFF00"/>
              </a:solidFill>
            </a:endParaRPr>
          </a:p>
        </p:txBody>
      </p:sp>
      <p:pic>
        <p:nvPicPr>
          <p:cNvPr id="216" name="Google Shape;216;p29"/>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0"/>
          <p:cNvSpPr txBox="1"/>
          <p:nvPr>
            <p:ph type="title"/>
          </p:nvPr>
        </p:nvSpPr>
        <p:spPr>
          <a:xfrm>
            <a:off x="457200" y="333375"/>
            <a:ext cx="8229600" cy="4762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200">
                <a:solidFill>
                  <a:srgbClr val="FFFF00"/>
                </a:solidFill>
              </a:rPr>
              <a:t>Contraindications for bronchoscopy</a:t>
            </a:r>
            <a:endParaRPr b="1" sz="3200">
              <a:solidFill>
                <a:srgbClr val="FFFF00"/>
              </a:solidFill>
            </a:endParaRPr>
          </a:p>
        </p:txBody>
      </p:sp>
      <p:sp>
        <p:nvSpPr>
          <p:cNvPr id="222" name="Google Shape;222;p30"/>
          <p:cNvSpPr txBox="1"/>
          <p:nvPr>
            <p:ph idx="1" type="body"/>
          </p:nvPr>
        </p:nvSpPr>
        <p:spPr>
          <a:xfrm>
            <a:off x="179388" y="1039813"/>
            <a:ext cx="8785225" cy="564832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2400"/>
              <a:buFont typeface="Arial"/>
              <a:buChar char="•"/>
            </a:pPr>
            <a:r>
              <a:rPr b="1" i="1" lang="en-US" sz="2400">
                <a:solidFill>
                  <a:srgbClr val="FFFF00"/>
                </a:solidFill>
              </a:rPr>
              <a:t>Absolute contraindications</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Inadequate oxygenation during the procedure</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For rigid bronchoscopy:</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Unstable neck</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Severely ankylosed cervical spine</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Restricted temporomandibular joint </a:t>
            </a:r>
            <a:endParaRPr/>
          </a:p>
          <a:p>
            <a:pPr indent="-342900" lvl="0" marL="342900" rtl="0" algn="l">
              <a:spcBef>
                <a:spcPts val="480"/>
              </a:spcBef>
              <a:spcAft>
                <a:spcPts val="0"/>
              </a:spcAft>
              <a:buClr>
                <a:srgbClr val="FFFF00"/>
              </a:buClr>
              <a:buSzPts val="2400"/>
              <a:buFont typeface="Arial"/>
              <a:buChar char="•"/>
            </a:pPr>
            <a:r>
              <a:rPr b="1" i="1" lang="en-US" sz="2400">
                <a:solidFill>
                  <a:srgbClr val="FFFF00"/>
                </a:solidFill>
              </a:rPr>
              <a:t>Relative contradictions</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Malignant arrhythmia</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Unstable cardiac status</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Refractory hypoxemia</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Bleeding diathesis or severe thrombocytopenia (if biopsy is anticipated)</a:t>
            </a:r>
            <a:endParaRPr/>
          </a:p>
          <a:p>
            <a:pPr indent="-342900" lvl="0" marL="342900" rtl="0" algn="l">
              <a:spcBef>
                <a:spcPts val="480"/>
              </a:spcBef>
              <a:spcAft>
                <a:spcPts val="0"/>
              </a:spcAft>
              <a:buClr>
                <a:srgbClr val="FFFF00"/>
              </a:buClr>
              <a:buSzPts val="2400"/>
              <a:buFont typeface="Arial"/>
              <a:buChar char="•"/>
            </a:pPr>
            <a:r>
              <a:rPr b="1" i="1" lang="en-US" sz="2400">
                <a:solidFill>
                  <a:srgbClr val="FFFF00"/>
                </a:solidFill>
              </a:rPr>
              <a:t>Factors associated with increased risk of complications</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Uncooperative patient</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Recent or unstable angina</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Unstable asthma</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Moderate to severe hypoxemia</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Hypercarbia</a:t>
            </a:r>
            <a:endParaRPr/>
          </a:p>
          <a:p>
            <a:pPr indent="-285750" lvl="1" marL="742950" rtl="0" algn="l">
              <a:spcBef>
                <a:spcPts val="280"/>
              </a:spcBef>
              <a:spcAft>
                <a:spcPts val="0"/>
              </a:spcAft>
              <a:buClr>
                <a:srgbClr val="FFFF00"/>
              </a:buClr>
              <a:buSzPts val="1400"/>
              <a:buFont typeface="Arial"/>
              <a:buChar char="–"/>
            </a:pPr>
            <a:r>
              <a:rPr lang="en-US" sz="1400">
                <a:solidFill>
                  <a:srgbClr val="FFFF00"/>
                </a:solidFill>
              </a:rPr>
              <a:t>Uremia</a:t>
            </a:r>
            <a:endParaRPr sz="1400">
              <a:solidFill>
                <a:srgbClr val="FFFF00"/>
              </a:solidFill>
            </a:endParaRPr>
          </a:p>
        </p:txBody>
      </p:sp>
      <p:pic>
        <p:nvPicPr>
          <p:cNvPr id="223" name="Google Shape;223;p30"/>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1"/>
          <p:cNvSpPr txBox="1"/>
          <p:nvPr>
            <p:ph type="title"/>
          </p:nvPr>
        </p:nvSpPr>
        <p:spPr>
          <a:xfrm>
            <a:off x="457200" y="403225"/>
            <a:ext cx="8229600" cy="4762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solidFill>
                  <a:srgbClr val="FFFF00"/>
                </a:solidFill>
              </a:rPr>
              <a:t>Bronchoscopic Lung Biopsy</a:t>
            </a:r>
            <a:endParaRPr b="1" sz="2800">
              <a:solidFill>
                <a:srgbClr val="FFFF00"/>
              </a:solidFill>
            </a:endParaRPr>
          </a:p>
        </p:txBody>
      </p:sp>
      <p:sp>
        <p:nvSpPr>
          <p:cNvPr id="229" name="Google Shape;229;p31"/>
          <p:cNvSpPr txBox="1"/>
          <p:nvPr>
            <p:ph idx="1" type="body"/>
          </p:nvPr>
        </p:nvSpPr>
        <p:spPr>
          <a:xfrm>
            <a:off x="179388" y="1054100"/>
            <a:ext cx="8785225" cy="157321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2400"/>
              <a:buFont typeface="Arial"/>
              <a:buChar char="•"/>
            </a:pPr>
            <a:r>
              <a:rPr b="1" lang="en-US" sz="2400">
                <a:solidFill>
                  <a:srgbClr val="FFFF00"/>
                </a:solidFill>
              </a:rPr>
              <a:t>Bronchoscopic lung biopsy (BLB) </a:t>
            </a:r>
            <a:r>
              <a:rPr b="1" lang="en-US" sz="2000">
                <a:solidFill>
                  <a:srgbClr val="FFFF00"/>
                </a:solidFill>
              </a:rPr>
              <a:t>- </a:t>
            </a:r>
            <a:r>
              <a:rPr lang="en-US" sz="2000">
                <a:solidFill>
                  <a:srgbClr val="FFFF00"/>
                </a:solidFill>
              </a:rPr>
              <a:t>also referred to as transbronchoscopic or transbronchial lung biopsy, is the technique by which biopsy of lung parenchyma can be obtained by using either the rigid or the flexible bronchoscope.</a:t>
            </a:r>
            <a:endParaRPr sz="2000">
              <a:solidFill>
                <a:srgbClr val="FFFF00"/>
              </a:solidFill>
            </a:endParaRPr>
          </a:p>
        </p:txBody>
      </p:sp>
      <p:pic>
        <p:nvPicPr>
          <p:cNvPr descr="846d1g" id="230" name="Google Shape;230;p31"/>
          <p:cNvPicPr preferRelativeResize="0"/>
          <p:nvPr/>
        </p:nvPicPr>
        <p:blipFill rotWithShape="1">
          <a:blip r:embed="rId3">
            <a:alphaModFix/>
          </a:blip>
          <a:srcRect b="0" l="0" r="0" t="0"/>
          <a:stretch/>
        </p:blipFill>
        <p:spPr>
          <a:xfrm>
            <a:off x="884238" y="3211513"/>
            <a:ext cx="3167062" cy="2592387"/>
          </a:xfrm>
          <a:prstGeom prst="rect">
            <a:avLst/>
          </a:prstGeom>
          <a:noFill/>
          <a:ln cap="flat" cmpd="sng" w="9525">
            <a:solidFill>
              <a:srgbClr val="FFFF00"/>
            </a:solidFill>
            <a:prstDash val="solid"/>
            <a:miter lim="800000"/>
            <a:headEnd len="sm" w="sm" type="none"/>
            <a:tailEnd len="sm" w="sm" type="none"/>
          </a:ln>
        </p:spPr>
      </p:pic>
      <p:pic>
        <p:nvPicPr>
          <p:cNvPr descr="846a1a" id="231" name="Google Shape;231;p31"/>
          <p:cNvPicPr preferRelativeResize="0"/>
          <p:nvPr/>
        </p:nvPicPr>
        <p:blipFill rotWithShape="1">
          <a:blip r:embed="rId4">
            <a:alphaModFix/>
          </a:blip>
          <a:srcRect b="9372" l="29930" r="23028" t="2646"/>
          <a:stretch/>
        </p:blipFill>
        <p:spPr>
          <a:xfrm>
            <a:off x="5092700" y="3205163"/>
            <a:ext cx="2881313" cy="2598737"/>
          </a:xfrm>
          <a:prstGeom prst="rect">
            <a:avLst/>
          </a:prstGeom>
          <a:noFill/>
          <a:ln cap="flat" cmpd="sng" w="9525">
            <a:solidFill>
              <a:srgbClr val="FF3300"/>
            </a:solidFill>
            <a:prstDash val="solid"/>
            <a:miter lim="800000"/>
            <a:headEnd len="sm" w="sm" type="none"/>
            <a:tailEnd len="sm" w="sm" type="none"/>
          </a:ln>
        </p:spPr>
      </p:pic>
      <p:sp>
        <p:nvSpPr>
          <p:cNvPr id="232" name="Google Shape;232;p31"/>
          <p:cNvSpPr txBox="1"/>
          <p:nvPr/>
        </p:nvSpPr>
        <p:spPr>
          <a:xfrm>
            <a:off x="1835150" y="6043613"/>
            <a:ext cx="5473700" cy="3381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00"/>
              </a:buClr>
              <a:buSzPts val="1600"/>
              <a:buFont typeface="Arial"/>
              <a:buNone/>
            </a:pPr>
            <a:r>
              <a:rPr b="1" i="0" lang="en-US" sz="1600" u="none" cap="none" strike="noStrike">
                <a:solidFill>
                  <a:srgbClr val="FFFF00"/>
                </a:solidFill>
                <a:latin typeface="Arial"/>
                <a:ea typeface="Arial"/>
                <a:cs typeface="Arial"/>
                <a:sym typeface="Arial"/>
              </a:rPr>
              <a:t>The photos show an X-ray-controlled lung biopsy</a:t>
            </a:r>
            <a:endParaRPr/>
          </a:p>
        </p:txBody>
      </p:sp>
      <p:pic>
        <p:nvPicPr>
          <p:cNvPr id="233" name="Google Shape;233;p31"/>
          <p:cNvPicPr preferRelativeResize="0"/>
          <p:nvPr/>
        </p:nvPicPr>
        <p:blipFill rotWithShape="1">
          <a:blip r:embed="rId5">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2"/>
          <p:cNvSpPr txBox="1"/>
          <p:nvPr>
            <p:ph type="title"/>
          </p:nvPr>
        </p:nvSpPr>
        <p:spPr>
          <a:xfrm>
            <a:off x="179388" y="115888"/>
            <a:ext cx="8964612" cy="13017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400">
                <a:solidFill>
                  <a:srgbClr val="FFFF00"/>
                </a:solidFill>
              </a:rPr>
              <a:t>Pulmonary </a:t>
            </a:r>
            <a:r>
              <a:rPr b="1" lang="en-US" sz="2600">
                <a:solidFill>
                  <a:srgbClr val="FFFF00"/>
                </a:solidFill>
              </a:rPr>
              <a:t>diseases</a:t>
            </a:r>
            <a:r>
              <a:rPr b="1" lang="en-US" sz="2400">
                <a:solidFill>
                  <a:srgbClr val="FFFF00"/>
                </a:solidFill>
              </a:rPr>
              <a:t> in which bronchoscopic lung biopsy</a:t>
            </a:r>
            <a:br>
              <a:rPr b="1" lang="en-US" sz="2400">
                <a:solidFill>
                  <a:srgbClr val="FFFF00"/>
                </a:solidFill>
              </a:rPr>
            </a:br>
            <a:r>
              <a:rPr b="1" lang="en-US" sz="2400">
                <a:solidFill>
                  <a:srgbClr val="FFFF00"/>
                </a:solidFill>
              </a:rPr>
              <a:t>provides a higher diagnostic yield</a:t>
            </a:r>
            <a:endParaRPr b="1" sz="2400">
              <a:solidFill>
                <a:srgbClr val="FFFF00"/>
              </a:solidFill>
            </a:endParaRPr>
          </a:p>
        </p:txBody>
      </p:sp>
      <p:sp>
        <p:nvSpPr>
          <p:cNvPr id="239" name="Google Shape;239;p32"/>
          <p:cNvSpPr txBox="1"/>
          <p:nvPr>
            <p:ph idx="1" type="body"/>
          </p:nvPr>
        </p:nvSpPr>
        <p:spPr>
          <a:xfrm>
            <a:off x="179388" y="1412875"/>
            <a:ext cx="8785225" cy="475297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2400"/>
              <a:buFont typeface="Arial"/>
              <a:buChar char="•"/>
            </a:pPr>
            <a:r>
              <a:rPr lang="en-US" sz="2400">
                <a:solidFill>
                  <a:srgbClr val="FFFF00"/>
                </a:solidFill>
              </a:rPr>
              <a:t>Pulmonary Langerhan’s cell histiocytosis (histiocytosis X)</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Lymphangitic carcinomatosis</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Pulmonary alveolar proteinosis</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Diffuse lung infections caused by mycobacterium and mycoses</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Diffuse pulmonary lymphoma</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Diffuse alveolar cell carcinoma</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Lymphagioleiomyomatosis</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Silicosis</a:t>
            </a:r>
            <a:endParaRPr sz="2400">
              <a:solidFill>
                <a:srgbClr val="FFFF00"/>
              </a:solidFill>
            </a:endParaRPr>
          </a:p>
        </p:txBody>
      </p:sp>
      <p:pic>
        <p:nvPicPr>
          <p:cNvPr id="240" name="Google Shape;240;p32"/>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5"/>
          <p:cNvSpPr txBox="1"/>
          <p:nvPr>
            <p:ph idx="1" type="body"/>
          </p:nvPr>
        </p:nvSpPr>
        <p:spPr>
          <a:xfrm>
            <a:off x="457200" y="549275"/>
            <a:ext cx="8229600" cy="55768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FF00"/>
              </a:buClr>
              <a:buSzPts val="3200"/>
              <a:buFont typeface="Arial"/>
              <a:buNone/>
            </a:pPr>
            <a:r>
              <a:rPr lang="en-US">
                <a:solidFill>
                  <a:srgbClr val="FFFF00"/>
                </a:solidFill>
              </a:rPr>
              <a:t>In the preparation of this presentation were used materials from:</a:t>
            </a:r>
            <a:endParaRPr>
              <a:solidFill>
                <a:srgbClr val="FFFF00"/>
              </a:solidFill>
            </a:endParaRPr>
          </a:p>
          <a:p>
            <a:pPr indent="0" lvl="0" marL="0" rtl="0" algn="l">
              <a:spcBef>
                <a:spcPts val="640"/>
              </a:spcBef>
              <a:spcAft>
                <a:spcPts val="0"/>
              </a:spcAft>
              <a:buClr>
                <a:schemeClr val="dk1"/>
              </a:buClr>
              <a:buSzPts val="3200"/>
              <a:buFont typeface="Arial"/>
              <a:buNone/>
            </a:pPr>
            <a:r>
              <a:t/>
            </a:r>
            <a:endParaRPr>
              <a:solidFill>
                <a:srgbClr val="FFFF00"/>
              </a:solidFill>
            </a:endParaRPr>
          </a:p>
          <a:p>
            <a:pPr indent="0" lvl="0" marL="0" rtl="0" algn="l">
              <a:spcBef>
                <a:spcPts val="640"/>
              </a:spcBef>
              <a:spcAft>
                <a:spcPts val="0"/>
              </a:spcAft>
              <a:buClr>
                <a:schemeClr val="dk1"/>
              </a:buClr>
              <a:buSzPts val="3200"/>
              <a:buFont typeface="Arial"/>
              <a:buNone/>
            </a:pPr>
            <a:r>
              <a:t/>
            </a:r>
            <a:endParaRPr>
              <a:solidFill>
                <a:srgbClr val="FFFF00"/>
              </a:solidFill>
            </a:endParaRPr>
          </a:p>
        </p:txBody>
      </p:sp>
      <p:pic>
        <p:nvPicPr>
          <p:cNvPr id="97" name="Google Shape;97;p15"/>
          <p:cNvPicPr preferRelativeResize="0"/>
          <p:nvPr/>
        </p:nvPicPr>
        <p:blipFill rotWithShape="1">
          <a:blip r:embed="rId3">
            <a:alphaModFix/>
          </a:blip>
          <a:srcRect b="0" l="0" r="0" t="0"/>
          <a:stretch/>
        </p:blipFill>
        <p:spPr>
          <a:xfrm>
            <a:off x="323850" y="1557338"/>
            <a:ext cx="2076450" cy="2519362"/>
          </a:xfrm>
          <a:prstGeom prst="rect">
            <a:avLst/>
          </a:prstGeom>
          <a:noFill/>
          <a:ln>
            <a:noFill/>
          </a:ln>
        </p:spPr>
      </p:pic>
      <p:pic>
        <p:nvPicPr>
          <p:cNvPr id="98" name="Google Shape;98;p15"/>
          <p:cNvPicPr preferRelativeResize="0"/>
          <p:nvPr/>
        </p:nvPicPr>
        <p:blipFill rotWithShape="1">
          <a:blip r:embed="rId4">
            <a:alphaModFix/>
          </a:blip>
          <a:srcRect b="0" l="0" r="0" t="0"/>
          <a:stretch/>
        </p:blipFill>
        <p:spPr>
          <a:xfrm>
            <a:off x="2195513" y="1844675"/>
            <a:ext cx="1944687" cy="2520950"/>
          </a:xfrm>
          <a:prstGeom prst="rect">
            <a:avLst/>
          </a:prstGeom>
          <a:noFill/>
          <a:ln>
            <a:noFill/>
          </a:ln>
        </p:spPr>
      </p:pic>
      <p:pic>
        <p:nvPicPr>
          <p:cNvPr id="99" name="Google Shape;99;p15"/>
          <p:cNvPicPr preferRelativeResize="0"/>
          <p:nvPr/>
        </p:nvPicPr>
        <p:blipFill rotWithShape="1">
          <a:blip r:embed="rId5">
            <a:alphaModFix/>
          </a:blip>
          <a:srcRect b="0" l="0" r="0" t="0"/>
          <a:stretch/>
        </p:blipFill>
        <p:spPr>
          <a:xfrm>
            <a:off x="3635375" y="2060575"/>
            <a:ext cx="1931988" cy="2520950"/>
          </a:xfrm>
          <a:prstGeom prst="rect">
            <a:avLst/>
          </a:prstGeom>
          <a:noFill/>
          <a:ln>
            <a:noFill/>
          </a:ln>
        </p:spPr>
      </p:pic>
      <p:pic>
        <p:nvPicPr>
          <p:cNvPr id="100" name="Google Shape;100;p15"/>
          <p:cNvPicPr preferRelativeResize="0"/>
          <p:nvPr/>
        </p:nvPicPr>
        <p:blipFill rotWithShape="1">
          <a:blip r:embed="rId6">
            <a:alphaModFix/>
          </a:blip>
          <a:srcRect b="0" l="0" r="0" t="0"/>
          <a:stretch/>
        </p:blipFill>
        <p:spPr>
          <a:xfrm>
            <a:off x="5037138" y="2420938"/>
            <a:ext cx="1985962" cy="2663825"/>
          </a:xfrm>
          <a:prstGeom prst="rect">
            <a:avLst/>
          </a:prstGeom>
          <a:noFill/>
          <a:ln>
            <a:noFill/>
          </a:ln>
        </p:spPr>
      </p:pic>
      <p:pic>
        <p:nvPicPr>
          <p:cNvPr id="101" name="Google Shape;101;p15"/>
          <p:cNvPicPr preferRelativeResize="0"/>
          <p:nvPr/>
        </p:nvPicPr>
        <p:blipFill rotWithShape="1">
          <a:blip r:embed="rId7">
            <a:alphaModFix/>
          </a:blip>
          <a:srcRect b="0" l="0" r="0" t="0"/>
          <a:stretch/>
        </p:blipFill>
        <p:spPr>
          <a:xfrm>
            <a:off x="6443663" y="3789363"/>
            <a:ext cx="1838325" cy="2427287"/>
          </a:xfrm>
          <a:prstGeom prst="rect">
            <a:avLst/>
          </a:prstGeom>
          <a:noFill/>
          <a:ln>
            <a:noFill/>
          </a:ln>
        </p:spPr>
      </p:pic>
      <p:pic>
        <p:nvPicPr>
          <p:cNvPr id="102" name="Google Shape;102;p15"/>
          <p:cNvPicPr preferRelativeResize="0"/>
          <p:nvPr/>
        </p:nvPicPr>
        <p:blipFill rotWithShape="1">
          <a:blip r:embed="rId8">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5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3"/>
          <p:cNvSpPr txBox="1"/>
          <p:nvPr>
            <p:ph type="title"/>
          </p:nvPr>
        </p:nvSpPr>
        <p:spPr>
          <a:xfrm>
            <a:off x="0" y="260350"/>
            <a:ext cx="9144000" cy="105251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solidFill>
                  <a:srgbClr val="FFFF00"/>
                </a:solidFill>
              </a:rPr>
              <a:t> Absolute contraindications to BLB</a:t>
            </a:r>
            <a:endParaRPr b="1" sz="2800">
              <a:solidFill>
                <a:srgbClr val="FFFF00"/>
              </a:solidFill>
            </a:endParaRPr>
          </a:p>
        </p:txBody>
      </p:sp>
      <p:sp>
        <p:nvSpPr>
          <p:cNvPr id="246" name="Google Shape;246;p33"/>
          <p:cNvSpPr txBox="1"/>
          <p:nvPr>
            <p:ph idx="1" type="body"/>
          </p:nvPr>
        </p:nvSpPr>
        <p:spPr>
          <a:xfrm>
            <a:off x="287338" y="1989138"/>
            <a:ext cx="8569325" cy="3671887"/>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2400"/>
              <a:buFont typeface="Arial"/>
              <a:buChar char="•"/>
            </a:pPr>
            <a:r>
              <a:rPr lang="en-US" sz="2400">
                <a:solidFill>
                  <a:srgbClr val="FFFF00"/>
                </a:solidFill>
              </a:rPr>
              <a:t>Absolute contraindications</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Unstable cardiovascular status</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Status asthmaticus</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Severe hypoxemia during bronchoscopy</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An inadequately trained bronchoscopist or bronchoscopy team</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Inadequate instruments to perform the procedure properly</a:t>
            </a:r>
            <a:endParaRPr sz="2400">
              <a:solidFill>
                <a:srgbClr val="FFFF00"/>
              </a:solidFill>
            </a:endParaRPr>
          </a:p>
        </p:txBody>
      </p:sp>
      <p:pic>
        <p:nvPicPr>
          <p:cNvPr id="247" name="Google Shape;247;p33"/>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5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4"/>
          <p:cNvSpPr txBox="1"/>
          <p:nvPr>
            <p:ph type="title"/>
          </p:nvPr>
        </p:nvSpPr>
        <p:spPr>
          <a:xfrm>
            <a:off x="1438275" y="404813"/>
            <a:ext cx="6265863" cy="77787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solidFill>
                  <a:srgbClr val="FFFF00"/>
                </a:solidFill>
              </a:rPr>
              <a:t>Relative contraindications to BLB</a:t>
            </a:r>
            <a:endParaRPr b="1" sz="2800">
              <a:solidFill>
                <a:srgbClr val="FFFF00"/>
              </a:solidFill>
            </a:endParaRPr>
          </a:p>
        </p:txBody>
      </p:sp>
      <p:sp>
        <p:nvSpPr>
          <p:cNvPr id="253" name="Google Shape;253;p34"/>
          <p:cNvSpPr txBox="1"/>
          <p:nvPr>
            <p:ph idx="1" type="body"/>
          </p:nvPr>
        </p:nvSpPr>
        <p:spPr>
          <a:xfrm>
            <a:off x="457200" y="1916113"/>
            <a:ext cx="8229600" cy="370046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2400"/>
              <a:buFont typeface="Arial"/>
              <a:buChar char="•"/>
            </a:pPr>
            <a:r>
              <a:rPr lang="en-US" sz="2400">
                <a:solidFill>
                  <a:srgbClr val="FFFF00"/>
                </a:solidFill>
              </a:rPr>
              <a:t>Uncontrollable cough during the procedure</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Untreated hemorrhagic diatheses</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Advanced renal failure</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Significant hypoxemia in a patient with a single lung</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Extensive bullous changes in areas to be biopsied</a:t>
            </a:r>
            <a:endParaRPr/>
          </a:p>
          <a:p>
            <a:pPr indent="-342900" lvl="0" marL="342900" rtl="0" algn="l">
              <a:spcBef>
                <a:spcPts val="480"/>
              </a:spcBef>
              <a:spcAft>
                <a:spcPts val="0"/>
              </a:spcAft>
              <a:buClr>
                <a:srgbClr val="FFFF00"/>
              </a:buClr>
              <a:buSzPts val="2400"/>
              <a:buFont typeface="Arial"/>
              <a:buChar char="•"/>
            </a:pPr>
            <a:r>
              <a:rPr lang="en-US" sz="2400">
                <a:solidFill>
                  <a:srgbClr val="FFFF00"/>
                </a:solidFill>
              </a:rPr>
              <a:t>Suggestion of vascular malformations adjacent to areas to be biopsied.</a:t>
            </a:r>
            <a:endParaRPr sz="2400">
              <a:solidFill>
                <a:srgbClr val="FFFF00"/>
              </a:solidFill>
            </a:endParaRPr>
          </a:p>
        </p:txBody>
      </p:sp>
      <p:pic>
        <p:nvPicPr>
          <p:cNvPr id="254" name="Google Shape;254;p34"/>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5"/>
          <p:cNvSpPr txBox="1"/>
          <p:nvPr>
            <p:ph type="title"/>
          </p:nvPr>
        </p:nvSpPr>
        <p:spPr>
          <a:xfrm>
            <a:off x="457200" y="274638"/>
            <a:ext cx="8075613" cy="41751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solidFill>
                  <a:srgbClr val="FFFF00"/>
                </a:solidFill>
              </a:rPr>
              <a:t>Bronchoalveolar Lavage</a:t>
            </a:r>
            <a:endParaRPr sz="2800">
              <a:solidFill>
                <a:srgbClr val="FFFF00"/>
              </a:solidFill>
            </a:endParaRPr>
          </a:p>
        </p:txBody>
      </p:sp>
      <p:sp>
        <p:nvSpPr>
          <p:cNvPr id="260" name="Google Shape;260;p35"/>
          <p:cNvSpPr txBox="1"/>
          <p:nvPr>
            <p:ph idx="1" type="body"/>
          </p:nvPr>
        </p:nvSpPr>
        <p:spPr>
          <a:xfrm>
            <a:off x="107950" y="1412875"/>
            <a:ext cx="9036050" cy="5256213"/>
          </a:xfrm>
          <a:prstGeom prst="rect">
            <a:avLst/>
          </a:prstGeom>
          <a:noFill/>
          <a:ln>
            <a:noFill/>
          </a:ln>
        </p:spPr>
        <p:txBody>
          <a:bodyPr anchorCtr="0" anchor="t" bIns="45700" lIns="91425" spcFirstLastPara="1" rIns="91425" wrap="square" tIns="45700">
            <a:noAutofit/>
          </a:bodyPr>
          <a:lstStyle/>
          <a:p>
            <a:pPr indent="-514350" lvl="0" marL="514350" rtl="0" algn="l">
              <a:spcBef>
                <a:spcPts val="0"/>
              </a:spcBef>
              <a:spcAft>
                <a:spcPts val="0"/>
              </a:spcAft>
              <a:buClr>
                <a:srgbClr val="FFFF00"/>
              </a:buClr>
              <a:buSzPts val="3200"/>
              <a:buFont typeface="Arial"/>
              <a:buAutoNum type="arabicPeriod"/>
            </a:pPr>
            <a:r>
              <a:rPr b="1" lang="en-US">
                <a:solidFill>
                  <a:srgbClr val="FFFF00"/>
                </a:solidFill>
              </a:rPr>
              <a:t>Technique</a:t>
            </a:r>
            <a:endParaRPr/>
          </a:p>
          <a:p>
            <a:pPr indent="-514350" lvl="0" marL="514350" rtl="0" algn="l">
              <a:spcBef>
                <a:spcPts val="320"/>
              </a:spcBef>
              <a:spcAft>
                <a:spcPts val="0"/>
              </a:spcAft>
              <a:buClr>
                <a:srgbClr val="FFFF00"/>
              </a:buClr>
              <a:buSzPts val="1600"/>
              <a:buFont typeface="Arial"/>
              <a:buChar char="•"/>
            </a:pPr>
            <a:r>
              <a:rPr b="1" lang="en-US" sz="1600">
                <a:solidFill>
                  <a:srgbClr val="FFFF00"/>
                </a:solidFill>
              </a:rPr>
              <a:t>After the bronchoscope is wedged, sterile saline is infused with a syringe into the suction port of the bronchoscope. Mixed data are found regarding the use of warmed saline.</a:t>
            </a:r>
            <a:endParaRPr/>
          </a:p>
          <a:p>
            <a:pPr indent="-412750" lvl="0" marL="514350" rtl="0" algn="l">
              <a:spcBef>
                <a:spcPts val="320"/>
              </a:spcBef>
              <a:spcAft>
                <a:spcPts val="0"/>
              </a:spcAft>
              <a:buClr>
                <a:schemeClr val="dk1"/>
              </a:buClr>
              <a:buSzPts val="1600"/>
              <a:buFont typeface="Arial"/>
              <a:buNone/>
            </a:pPr>
            <a:r>
              <a:t/>
            </a:r>
            <a:endParaRPr b="1" sz="1600">
              <a:solidFill>
                <a:srgbClr val="FFFF00"/>
              </a:solidFill>
            </a:endParaRPr>
          </a:p>
          <a:p>
            <a:pPr indent="-514350" lvl="0" marL="514350" rtl="0" algn="l">
              <a:spcBef>
                <a:spcPts val="320"/>
              </a:spcBef>
              <a:spcAft>
                <a:spcPts val="0"/>
              </a:spcAft>
              <a:buClr>
                <a:srgbClr val="FFFF00"/>
              </a:buClr>
              <a:buSzPts val="1600"/>
              <a:buFont typeface="Arial"/>
              <a:buChar char="•"/>
            </a:pPr>
            <a:r>
              <a:rPr b="1" lang="en-US" sz="1600">
                <a:solidFill>
                  <a:srgbClr val="FFFF00"/>
                </a:solidFill>
              </a:rPr>
              <a:t>Prewarming the lavage fluid to 37°C may help preventcoughing and bronchospasm, especially in patients with hyper-responsive airways, and may increase fluid recovery and cellular yield in comparison to instillations of fluid at room temperature</a:t>
            </a:r>
            <a:endParaRPr/>
          </a:p>
          <a:p>
            <a:pPr indent="-412750" lvl="0" marL="514350" rtl="0" algn="l">
              <a:spcBef>
                <a:spcPts val="320"/>
              </a:spcBef>
              <a:spcAft>
                <a:spcPts val="0"/>
              </a:spcAft>
              <a:buClr>
                <a:schemeClr val="dk1"/>
              </a:buClr>
              <a:buSzPts val="1600"/>
              <a:buFont typeface="Arial"/>
              <a:buNone/>
            </a:pPr>
            <a:r>
              <a:t/>
            </a:r>
            <a:endParaRPr b="1" sz="1600">
              <a:solidFill>
                <a:srgbClr val="FFFF00"/>
              </a:solidFill>
            </a:endParaRPr>
          </a:p>
          <a:p>
            <a:pPr indent="-514350" lvl="0" marL="514350" rtl="0" algn="l">
              <a:spcBef>
                <a:spcPts val="320"/>
              </a:spcBef>
              <a:spcAft>
                <a:spcPts val="0"/>
              </a:spcAft>
              <a:buClr>
                <a:srgbClr val="FFFF00"/>
              </a:buClr>
              <a:buSzPts val="1600"/>
              <a:buFont typeface="Arial"/>
              <a:buChar char="•"/>
            </a:pPr>
            <a:r>
              <a:rPr b="1" lang="en-US" sz="1600">
                <a:solidFill>
                  <a:srgbClr val="FFFF00"/>
                </a:solidFill>
              </a:rPr>
              <a:t>Most institutions use aliquots of 20 to 60 mL. There are no significant data to support a specific aliquot size.</a:t>
            </a:r>
            <a:endParaRPr/>
          </a:p>
          <a:p>
            <a:pPr indent="-412750" lvl="0" marL="514350" rtl="0" algn="l">
              <a:spcBef>
                <a:spcPts val="320"/>
              </a:spcBef>
              <a:spcAft>
                <a:spcPts val="0"/>
              </a:spcAft>
              <a:buClr>
                <a:schemeClr val="dk1"/>
              </a:buClr>
              <a:buSzPts val="1600"/>
              <a:buFont typeface="Arial"/>
              <a:buNone/>
            </a:pPr>
            <a:r>
              <a:t/>
            </a:r>
            <a:endParaRPr b="1" sz="1600">
              <a:solidFill>
                <a:srgbClr val="FFFF00"/>
              </a:solidFill>
            </a:endParaRPr>
          </a:p>
          <a:p>
            <a:pPr indent="-514350" lvl="0" marL="514350" rtl="0" algn="l">
              <a:spcBef>
                <a:spcPts val="320"/>
              </a:spcBef>
              <a:spcAft>
                <a:spcPts val="0"/>
              </a:spcAft>
              <a:buClr>
                <a:srgbClr val="FFFF00"/>
              </a:buClr>
              <a:buSzPts val="1600"/>
              <a:buFont typeface="Arial"/>
              <a:buChar char="•"/>
            </a:pPr>
            <a:r>
              <a:rPr b="1" lang="en-US" sz="1600">
                <a:solidFill>
                  <a:srgbClr val="FFFF00"/>
                </a:solidFill>
              </a:rPr>
              <a:t>The volume of fluid infused is an important variable between institutions. Larger amounts of lavage fluid (up to 240 to 300 mL) have been used, particularly if a larger number of inflammatory cells are required; but it is generally agreed that increased patient morbidity may result, particularly local atelectasis and transient fevers </a:t>
            </a:r>
            <a:endParaRPr/>
          </a:p>
          <a:p>
            <a:pPr indent="-412750" lvl="0" marL="514350" rtl="0" algn="l">
              <a:spcBef>
                <a:spcPts val="320"/>
              </a:spcBef>
              <a:spcAft>
                <a:spcPts val="0"/>
              </a:spcAft>
              <a:buClr>
                <a:schemeClr val="dk1"/>
              </a:buClr>
              <a:buSzPts val="1600"/>
              <a:buFont typeface="Arial"/>
              <a:buNone/>
            </a:pPr>
            <a:r>
              <a:t/>
            </a:r>
            <a:endParaRPr b="1" sz="1600">
              <a:solidFill>
                <a:srgbClr val="FFFF00"/>
              </a:solidFill>
            </a:endParaRPr>
          </a:p>
        </p:txBody>
      </p:sp>
      <p:pic>
        <p:nvPicPr>
          <p:cNvPr id="261" name="Google Shape;261;p35"/>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6"/>
          <p:cNvSpPr txBox="1"/>
          <p:nvPr>
            <p:ph idx="1" type="body"/>
          </p:nvPr>
        </p:nvSpPr>
        <p:spPr>
          <a:xfrm>
            <a:off x="107950" y="152400"/>
            <a:ext cx="8507413" cy="6553200"/>
          </a:xfrm>
          <a:prstGeom prst="rect">
            <a:avLst/>
          </a:prstGeom>
          <a:noFill/>
          <a:ln>
            <a:noFill/>
          </a:ln>
        </p:spPr>
        <p:txBody>
          <a:bodyPr anchorCtr="0" anchor="t" bIns="45700" lIns="91425" spcFirstLastPara="1" rIns="91425" wrap="square" tIns="45700">
            <a:noAutofit/>
          </a:bodyPr>
          <a:lstStyle/>
          <a:p>
            <a:pPr indent="-457200" lvl="0" marL="457200" rtl="0" algn="l">
              <a:spcBef>
                <a:spcPts val="0"/>
              </a:spcBef>
              <a:spcAft>
                <a:spcPts val="0"/>
              </a:spcAft>
              <a:buClr>
                <a:srgbClr val="FFFF00"/>
              </a:buClr>
              <a:buSzPts val="2400"/>
              <a:buFont typeface="Arial"/>
              <a:buAutoNum type="arabicPeriod" startAt="2"/>
            </a:pPr>
            <a:r>
              <a:rPr b="1" lang="en-US" sz="2400">
                <a:solidFill>
                  <a:srgbClr val="FFFF00"/>
                </a:solidFill>
              </a:rPr>
              <a:t>Sample processing</a:t>
            </a:r>
            <a:endParaRPr/>
          </a:p>
          <a:p>
            <a:pPr indent="-457200" lvl="0" marL="457200" rtl="0" algn="l">
              <a:spcBef>
                <a:spcPts val="360"/>
              </a:spcBef>
              <a:spcAft>
                <a:spcPts val="0"/>
              </a:spcAft>
              <a:buClr>
                <a:srgbClr val="FFFF00"/>
              </a:buClr>
              <a:buSzPts val="1800"/>
              <a:buFont typeface="Arial"/>
              <a:buChar char="•"/>
            </a:pPr>
            <a:r>
              <a:rPr lang="en-US" sz="1800">
                <a:solidFill>
                  <a:srgbClr val="FFFF00"/>
                </a:solidFill>
              </a:rPr>
              <a:t>Recovered fluid should be collected into traps made of material to which the cells are poorly adherent, such as polyethylene or polycarbonate; unsiliconized glass materials should not be used [5,7]. Macrophages, in particular, have shown to be adherent to glass. Specimens should be transported to a laboratory for evaluation within 1 hour</a:t>
            </a:r>
            <a:endParaRPr/>
          </a:p>
          <a:p>
            <a:pPr indent="-457200" lvl="0" marL="457200" rtl="0" algn="l">
              <a:spcBef>
                <a:spcPts val="480"/>
              </a:spcBef>
              <a:spcAft>
                <a:spcPts val="0"/>
              </a:spcAft>
              <a:buClr>
                <a:srgbClr val="FFFF00"/>
              </a:buClr>
              <a:buSzPts val="2400"/>
              <a:buFont typeface="Arial"/>
              <a:buAutoNum type="arabicPeriod" startAt="3"/>
            </a:pPr>
            <a:r>
              <a:rPr b="1" lang="en-US" sz="2400">
                <a:solidFill>
                  <a:srgbClr val="FFFF00"/>
                </a:solidFill>
              </a:rPr>
              <a:t>Cellular analysis—normal values</a:t>
            </a:r>
            <a:endParaRPr/>
          </a:p>
          <a:p>
            <a:pPr indent="-457200" lvl="0" marL="457200" rtl="0" algn="l">
              <a:spcBef>
                <a:spcPts val="320"/>
              </a:spcBef>
              <a:spcAft>
                <a:spcPts val="0"/>
              </a:spcAft>
              <a:buClr>
                <a:srgbClr val="FFFF00"/>
              </a:buClr>
              <a:buSzPts val="1600"/>
              <a:buFont typeface="Arial"/>
              <a:buChar char="•"/>
            </a:pPr>
            <a:r>
              <a:rPr lang="en-US" sz="1600">
                <a:solidFill>
                  <a:srgbClr val="FFFF00"/>
                </a:solidFill>
              </a:rPr>
              <a:t>BAL in healthy non-smokers produces 100,000 to 150,000 cells per mL of lavage fluid obtained [15]. BAL in a normal non-smoking adult will yield 80 to 95% macrophages, 5 to 15% lymphocytes, CD4/CD8 ratio of 1.5 to 1.8, less than 3% neutrophils, and less than 1% eosinophils, basophils, and mast cells</a:t>
            </a:r>
            <a:endParaRPr/>
          </a:p>
          <a:p>
            <a:pPr indent="-457200" lvl="0" marL="457200" rtl="0" algn="l">
              <a:spcBef>
                <a:spcPts val="480"/>
              </a:spcBef>
              <a:spcAft>
                <a:spcPts val="0"/>
              </a:spcAft>
              <a:buClr>
                <a:srgbClr val="FFFF00"/>
              </a:buClr>
              <a:buSzPts val="2400"/>
              <a:buFont typeface="Arial"/>
              <a:buAutoNum type="arabicPeriod" startAt="4"/>
            </a:pPr>
            <a:r>
              <a:rPr b="1" lang="en-US" sz="2400">
                <a:solidFill>
                  <a:srgbClr val="FFFF00"/>
                </a:solidFill>
              </a:rPr>
              <a:t>Clinical utility</a:t>
            </a:r>
            <a:endParaRPr/>
          </a:p>
          <a:p>
            <a:pPr indent="-457200" lvl="0" marL="457200" rtl="0" algn="l">
              <a:spcBef>
                <a:spcPts val="360"/>
              </a:spcBef>
              <a:spcAft>
                <a:spcPts val="0"/>
              </a:spcAft>
              <a:buClr>
                <a:srgbClr val="FFFF00"/>
              </a:buClr>
              <a:buSzPts val="1800"/>
              <a:buFont typeface="Arial"/>
              <a:buChar char="•"/>
            </a:pPr>
            <a:r>
              <a:rPr lang="en-US" sz="1800">
                <a:solidFill>
                  <a:srgbClr val="FFFF00"/>
                </a:solidFill>
              </a:rPr>
              <a:t>In most situations, BAL, by itself, does not provide information to make specific diagnoses with absolute certainty. However, BAL has important diagnostic value when considered in conjunction with other information. If patients cannot safely undergo open lung biopsy, BAL can provide supportive evidence for a diagnosis, and if a patient has respiratory symptoms but near normal pulmonary functions and a normal chest X ray, an abnormal BAL result facilitates the decision to proceed with open lung biopsy</a:t>
            </a:r>
            <a:endParaRPr sz="1800">
              <a:solidFill>
                <a:srgbClr val="FFFF00"/>
              </a:solidFill>
            </a:endParaRPr>
          </a:p>
        </p:txBody>
      </p:sp>
      <p:pic>
        <p:nvPicPr>
          <p:cNvPr id="267" name="Google Shape;267;p36"/>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7"/>
          <p:cNvSpPr txBox="1"/>
          <p:nvPr>
            <p:ph type="title"/>
          </p:nvPr>
        </p:nvSpPr>
        <p:spPr>
          <a:xfrm>
            <a:off x="457200" y="0"/>
            <a:ext cx="8229600" cy="105251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solidFill>
                  <a:srgbClr val="FFFF00"/>
                </a:solidFill>
              </a:rPr>
              <a:t>Transbronchial Needle Aspiration for</a:t>
            </a:r>
            <a:br>
              <a:rPr b="1" lang="en-US" sz="2800">
                <a:solidFill>
                  <a:srgbClr val="FFFF00"/>
                </a:solidFill>
              </a:rPr>
            </a:br>
            <a:r>
              <a:rPr b="1" lang="en-US" sz="2800">
                <a:solidFill>
                  <a:srgbClr val="FFFF00"/>
                </a:solidFill>
              </a:rPr>
              <a:t>Cytology and Histology Specimens</a:t>
            </a:r>
            <a:endParaRPr sz="2800">
              <a:solidFill>
                <a:srgbClr val="FFFF00"/>
              </a:solidFill>
            </a:endParaRPr>
          </a:p>
        </p:txBody>
      </p:sp>
      <p:sp>
        <p:nvSpPr>
          <p:cNvPr id="273" name="Google Shape;273;p37"/>
          <p:cNvSpPr txBox="1"/>
          <p:nvPr>
            <p:ph idx="1" type="body"/>
          </p:nvPr>
        </p:nvSpPr>
        <p:spPr>
          <a:xfrm>
            <a:off x="323850" y="1217613"/>
            <a:ext cx="4679950" cy="561657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1800"/>
              <a:buFont typeface="Arial"/>
              <a:buChar char="•"/>
            </a:pPr>
            <a:r>
              <a:rPr lang="en-US" sz="1800">
                <a:solidFill>
                  <a:srgbClr val="FFFF00"/>
                </a:solidFill>
              </a:rPr>
              <a:t>History of transbronchial needle aspiration was presented by Dr Eduardo Schieppati in 1949 at the Argentine Congress of Bronchoesophagology. </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With the availability of the flexible bronchoscope, Dr Ko-Pen Wang of Johns Hopkins Hospital in Baltimore designed and utilized an innovative needle construction to perform transbronchial needle aspiration through this new flexible instrument</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The original Wang TBNA needles for use in the diagnosis of central and peripheral lesions were designated as three types: IA, IIA, IIIA. These incorporated a basic design of a 120-cm long semitranslucent catheter with an inner steel stylet ending in a 1.3-cm beveled or flattipped 22-gauge needle.</a:t>
            </a:r>
            <a:endParaRPr sz="1800">
              <a:solidFill>
                <a:srgbClr val="FFFF00"/>
              </a:solidFill>
            </a:endParaRPr>
          </a:p>
        </p:txBody>
      </p:sp>
      <p:pic>
        <p:nvPicPr>
          <p:cNvPr id="274" name="Google Shape;274;p37"/>
          <p:cNvPicPr preferRelativeResize="0"/>
          <p:nvPr/>
        </p:nvPicPr>
        <p:blipFill rotWithShape="1">
          <a:blip r:embed="rId3">
            <a:alphaModFix/>
          </a:blip>
          <a:srcRect b="0" l="0" r="0" t="0"/>
          <a:stretch/>
        </p:blipFill>
        <p:spPr>
          <a:xfrm>
            <a:off x="5148263" y="2806700"/>
            <a:ext cx="3889375" cy="2438400"/>
          </a:xfrm>
          <a:prstGeom prst="rect">
            <a:avLst/>
          </a:prstGeom>
          <a:noFill/>
          <a:ln>
            <a:noFill/>
          </a:ln>
        </p:spPr>
      </p:pic>
      <p:pic>
        <p:nvPicPr>
          <p:cNvPr id="275" name="Google Shape;275;p37"/>
          <p:cNvPicPr preferRelativeResize="0"/>
          <p:nvPr/>
        </p:nvPicPr>
        <p:blipFill rotWithShape="1">
          <a:blip r:embed="rId4">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8"/>
          <p:cNvSpPr txBox="1"/>
          <p:nvPr>
            <p:ph type="title"/>
          </p:nvPr>
        </p:nvSpPr>
        <p:spPr>
          <a:xfrm>
            <a:off x="457200" y="0"/>
            <a:ext cx="8229600" cy="54927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200">
                <a:solidFill>
                  <a:srgbClr val="FFFF00"/>
                </a:solidFill>
              </a:rPr>
              <a:t>Biopsy technique</a:t>
            </a:r>
            <a:endParaRPr sz="3200">
              <a:solidFill>
                <a:srgbClr val="FFFF00"/>
              </a:solidFill>
            </a:endParaRPr>
          </a:p>
        </p:txBody>
      </p:sp>
      <p:pic>
        <p:nvPicPr>
          <p:cNvPr descr="Picture 182" id="281" name="Google Shape;281;p38"/>
          <p:cNvPicPr preferRelativeResize="0"/>
          <p:nvPr>
            <p:ph idx="1" type="body"/>
          </p:nvPr>
        </p:nvPicPr>
        <p:blipFill rotWithShape="1">
          <a:blip r:embed="rId3">
            <a:alphaModFix/>
          </a:blip>
          <a:srcRect b="23961" l="39961" r="15296" t="20117"/>
          <a:stretch/>
        </p:blipFill>
        <p:spPr>
          <a:xfrm>
            <a:off x="6759575" y="842963"/>
            <a:ext cx="2292350" cy="2149475"/>
          </a:xfrm>
          <a:prstGeom prst="rect">
            <a:avLst/>
          </a:prstGeom>
          <a:noFill/>
          <a:ln cap="flat" cmpd="sng" w="9525">
            <a:solidFill>
              <a:srgbClr val="FF3300"/>
            </a:solidFill>
            <a:prstDash val="solid"/>
            <a:miter lim="800000"/>
            <a:headEnd len="sm" w="sm" type="none"/>
            <a:tailEnd len="sm" w="sm" type="none"/>
          </a:ln>
        </p:spPr>
      </p:pic>
      <p:pic>
        <p:nvPicPr>
          <p:cNvPr descr="L1010634 copy" id="282" name="Google Shape;282;p38"/>
          <p:cNvPicPr preferRelativeResize="0"/>
          <p:nvPr/>
        </p:nvPicPr>
        <p:blipFill rotWithShape="1">
          <a:blip r:embed="rId4">
            <a:alphaModFix/>
          </a:blip>
          <a:srcRect b="0" l="0" r="0" t="0"/>
          <a:stretch/>
        </p:blipFill>
        <p:spPr>
          <a:xfrm>
            <a:off x="6759575" y="2981325"/>
            <a:ext cx="2292350" cy="1727200"/>
          </a:xfrm>
          <a:prstGeom prst="rect">
            <a:avLst/>
          </a:prstGeom>
          <a:noFill/>
          <a:ln cap="flat" cmpd="sng" w="9525">
            <a:solidFill>
              <a:srgbClr val="FF3300"/>
            </a:solidFill>
            <a:prstDash val="solid"/>
            <a:miter lim="800000"/>
            <a:headEnd len="sm" w="sm" type="none"/>
            <a:tailEnd len="sm" w="sm" type="none"/>
          </a:ln>
        </p:spPr>
      </p:pic>
      <p:pic>
        <p:nvPicPr>
          <p:cNvPr id="283" name="Google Shape;283;p38"/>
          <p:cNvPicPr preferRelativeResize="0"/>
          <p:nvPr/>
        </p:nvPicPr>
        <p:blipFill rotWithShape="1">
          <a:blip r:embed="rId5">
            <a:alphaModFix/>
          </a:blip>
          <a:srcRect b="0" l="0" r="0" t="0"/>
          <a:stretch/>
        </p:blipFill>
        <p:spPr>
          <a:xfrm>
            <a:off x="468313" y="836613"/>
            <a:ext cx="6291262" cy="3871912"/>
          </a:xfrm>
          <a:prstGeom prst="rect">
            <a:avLst/>
          </a:prstGeom>
          <a:noFill/>
          <a:ln>
            <a:noFill/>
          </a:ln>
        </p:spPr>
      </p:pic>
      <p:sp>
        <p:nvSpPr>
          <p:cNvPr id="284" name="Google Shape;284;p38"/>
          <p:cNvSpPr/>
          <p:nvPr/>
        </p:nvSpPr>
        <p:spPr>
          <a:xfrm>
            <a:off x="358775" y="4995863"/>
            <a:ext cx="8424863" cy="13239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00"/>
              </a:buClr>
              <a:buSzPts val="1600"/>
              <a:buFont typeface="Arial"/>
              <a:buNone/>
            </a:pPr>
            <a:r>
              <a:rPr b="0" i="0" lang="en-US" sz="1600" u="none" cap="none" strike="noStrike">
                <a:solidFill>
                  <a:srgbClr val="FFFF00"/>
                </a:solidFill>
                <a:latin typeface="Arial"/>
                <a:ea typeface="Arial"/>
                <a:cs typeface="Arial"/>
                <a:sym typeface="Arial"/>
              </a:rPr>
              <a:t>The TBNA technique for histology specimens: (step 1) hub is visible; (step 2) advance and lock the needle, both 21 and 19 gauge needles are advanced; (step 3) lodge needle tip into mucosa; (step 4) use pushing technique to penetrate bronchial wall. From: Dasgupta A, Mehta AC.</a:t>
            </a:r>
            <a:endParaRPr/>
          </a:p>
          <a:p>
            <a:pPr indent="0" lvl="0" marL="0" marR="0" rtl="0" algn="ctr">
              <a:spcBef>
                <a:spcPts val="0"/>
              </a:spcBef>
              <a:spcAft>
                <a:spcPts val="0"/>
              </a:spcAft>
              <a:buClr>
                <a:srgbClr val="FFFF00"/>
              </a:buClr>
              <a:buSzPts val="1600"/>
              <a:buFont typeface="Arial"/>
              <a:buNone/>
            </a:pPr>
            <a:r>
              <a:rPr b="0" i="0" lang="en-US" sz="1600" u="none" cap="none" strike="noStrike">
                <a:solidFill>
                  <a:srgbClr val="FFFF00"/>
                </a:solidFill>
                <a:latin typeface="Arial"/>
                <a:ea typeface="Arial"/>
                <a:cs typeface="Arial"/>
                <a:sym typeface="Arial"/>
              </a:rPr>
              <a:t>Transbronchial needle aspiration: an underused diagnostic technique.</a:t>
            </a:r>
            <a:endParaRPr/>
          </a:p>
          <a:p>
            <a:pPr indent="0" lvl="0" marL="0" marR="0" rtl="0" algn="ctr">
              <a:spcBef>
                <a:spcPts val="0"/>
              </a:spcBef>
              <a:spcAft>
                <a:spcPts val="0"/>
              </a:spcAft>
              <a:buClr>
                <a:srgbClr val="FFFF00"/>
              </a:buClr>
              <a:buSzPts val="1600"/>
              <a:buFont typeface="Arial"/>
              <a:buNone/>
            </a:pPr>
            <a:r>
              <a:rPr b="0" i="1" lang="en-US" sz="1600" u="none" cap="none" strike="noStrike">
                <a:solidFill>
                  <a:srgbClr val="FFFF00"/>
                </a:solidFill>
                <a:latin typeface="Arial"/>
                <a:ea typeface="Arial"/>
                <a:cs typeface="Arial"/>
                <a:sym typeface="Arial"/>
              </a:rPr>
              <a:t>Clin Chest Med </a:t>
            </a:r>
            <a:r>
              <a:rPr b="0" i="0" lang="en-US" sz="1600" u="none" cap="none" strike="noStrike">
                <a:solidFill>
                  <a:srgbClr val="FFFF00"/>
                </a:solidFill>
                <a:latin typeface="Arial"/>
                <a:ea typeface="Arial"/>
                <a:cs typeface="Arial"/>
                <a:sym typeface="Arial"/>
              </a:rPr>
              <a:t>1999; </a:t>
            </a:r>
            <a:r>
              <a:rPr b="1" i="0" lang="en-US" sz="1600" u="none" cap="none" strike="noStrike">
                <a:solidFill>
                  <a:srgbClr val="FFFF00"/>
                </a:solidFill>
                <a:latin typeface="Arial"/>
                <a:ea typeface="Arial"/>
                <a:cs typeface="Arial"/>
                <a:sym typeface="Arial"/>
              </a:rPr>
              <a:t>20</a:t>
            </a:r>
            <a:r>
              <a:rPr b="0" i="0" lang="en-US" sz="1600" u="none" cap="none" strike="noStrike">
                <a:solidFill>
                  <a:srgbClr val="FFFF00"/>
                </a:solidFill>
                <a:latin typeface="Arial"/>
                <a:ea typeface="Arial"/>
                <a:cs typeface="Arial"/>
                <a:sym typeface="Arial"/>
              </a:rPr>
              <a:t>: 43.</a:t>
            </a:r>
            <a:endParaRPr b="1" i="0" sz="1600" u="none" cap="none" strike="noStrike">
              <a:solidFill>
                <a:srgbClr val="FFFF00"/>
              </a:solidFill>
              <a:latin typeface="Arial"/>
              <a:ea typeface="Arial"/>
              <a:cs typeface="Arial"/>
              <a:sym typeface="Arial"/>
            </a:endParaRPr>
          </a:p>
        </p:txBody>
      </p:sp>
      <p:pic>
        <p:nvPicPr>
          <p:cNvPr id="285" name="Google Shape;285;p38"/>
          <p:cNvPicPr preferRelativeResize="0"/>
          <p:nvPr/>
        </p:nvPicPr>
        <p:blipFill rotWithShape="1">
          <a:blip r:embed="rId6">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solidFill>
                  <a:srgbClr val="FFFF00"/>
                </a:solidFill>
              </a:rPr>
              <a:t>The Utilization of Autofluorescence in</a:t>
            </a:r>
            <a:br>
              <a:rPr b="1" lang="en-US" sz="2800">
                <a:solidFill>
                  <a:srgbClr val="FFFF00"/>
                </a:solidFill>
              </a:rPr>
            </a:br>
            <a:r>
              <a:rPr b="1" lang="en-US" sz="2800">
                <a:solidFill>
                  <a:srgbClr val="FFFF00"/>
                </a:solidFill>
              </a:rPr>
              <a:t>Flexible Bronchoscopy</a:t>
            </a:r>
            <a:endParaRPr sz="2800">
              <a:solidFill>
                <a:srgbClr val="FFFF00"/>
              </a:solidFill>
            </a:endParaRPr>
          </a:p>
        </p:txBody>
      </p:sp>
      <p:sp>
        <p:nvSpPr>
          <p:cNvPr id="291" name="Google Shape;291;p3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1800"/>
              <a:buFont typeface="Arial"/>
              <a:buChar char="•"/>
            </a:pPr>
            <a:r>
              <a:rPr lang="en-US" sz="1800">
                <a:solidFill>
                  <a:srgbClr val="FFFF00"/>
                </a:solidFill>
              </a:rPr>
              <a:t>Lung cancer is the most common cause of cancer deaths worldwide</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Less than 16% of lung cancer patients survive 5 years or more, owing to late diagnosis and a paucity of effective therapies</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In contrast to the poor survival of patients with advanced disease, the survival of those with carcinoma in situ (Stage 0) or microinvasive disease is up to 90%</a:t>
            </a:r>
            <a:endParaRPr/>
          </a:p>
          <a:p>
            <a:pPr indent="0" lvl="0" marL="0" rtl="0" algn="ctr">
              <a:spcBef>
                <a:spcPts val="560"/>
              </a:spcBef>
              <a:spcAft>
                <a:spcPts val="0"/>
              </a:spcAft>
              <a:buClr>
                <a:srgbClr val="FFFF00"/>
              </a:buClr>
              <a:buSzPts val="2800"/>
              <a:buFont typeface="Arial"/>
              <a:buNone/>
            </a:pPr>
            <a:r>
              <a:rPr b="1" lang="en-US" sz="2800">
                <a:solidFill>
                  <a:srgbClr val="FFFF00"/>
                </a:solidFill>
              </a:rPr>
              <a:t>Principles of photonic imaging</a:t>
            </a:r>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When the bronchial surface is illuminated by light, the light can be reflected from the surface (specular reflection), absorbed, induce autofluorescence, travel in the bronchial tissue and back-scattered at the same wavelength as the incident light (elastic scattering), or scatter at a different wavelength (inelastic or Raman scattering) due to light energy modification by the vibrational state of molecules </a:t>
            </a:r>
            <a:endParaRPr sz="1800">
              <a:solidFill>
                <a:srgbClr val="FFFF00"/>
              </a:solidFill>
            </a:endParaRPr>
          </a:p>
        </p:txBody>
      </p:sp>
      <p:pic>
        <p:nvPicPr>
          <p:cNvPr id="292" name="Google Shape;292;p39"/>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0"/>
          <p:cNvSpPr txBox="1"/>
          <p:nvPr>
            <p:ph type="title"/>
          </p:nvPr>
        </p:nvSpPr>
        <p:spPr>
          <a:xfrm>
            <a:off x="457200" y="127000"/>
            <a:ext cx="8229600" cy="6921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400">
                <a:solidFill>
                  <a:srgbClr val="FFFF00"/>
                </a:solidFill>
              </a:rPr>
              <a:t>Principles of photonic imaging</a:t>
            </a:r>
            <a:endParaRPr sz="2400"/>
          </a:p>
        </p:txBody>
      </p:sp>
      <p:sp>
        <p:nvSpPr>
          <p:cNvPr id="298" name="Google Shape;298;p40"/>
          <p:cNvSpPr txBox="1"/>
          <p:nvPr>
            <p:ph idx="1" type="body"/>
          </p:nvPr>
        </p:nvSpPr>
        <p:spPr>
          <a:xfrm>
            <a:off x="255588" y="1052513"/>
            <a:ext cx="8632825" cy="5545137"/>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1800"/>
              <a:buFont typeface="Arial"/>
              <a:buChar char="•"/>
            </a:pPr>
            <a:r>
              <a:rPr lang="en-US" sz="1800">
                <a:solidFill>
                  <a:srgbClr val="FFFF00"/>
                </a:solidFill>
              </a:rPr>
              <a:t>White-light bronchoscopy (WLB) makes use of the specular reflection, back scattering, and absorption properties of broadband visible light from approximately 400 to 700 nm to define the structural features of the bronchial surface and discriminate between normal and abnormal tissues</a:t>
            </a:r>
            <a:endParaRPr/>
          </a:p>
          <a:p>
            <a:pPr indent="-228600" lvl="0" marL="342900" rtl="0" algn="l">
              <a:spcBef>
                <a:spcPts val="360"/>
              </a:spcBef>
              <a:spcAft>
                <a:spcPts val="0"/>
              </a:spcAft>
              <a:buClr>
                <a:schemeClr val="dk1"/>
              </a:buClr>
              <a:buSzPts val="1800"/>
              <a:buFont typeface="Arial"/>
              <a:buNone/>
            </a:pPr>
            <a:r>
              <a:t/>
            </a:r>
            <a:endParaRPr sz="1800">
              <a:solidFill>
                <a:srgbClr val="FFFF00"/>
              </a:solidFill>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To highlight the vasculature, narrow-band blue light, centered at 415 nm, and green light, centered at 540 nm, corresponding to the maximal hemoglobin absorption peaks, are used instead. The blue light highlights the superficial capillaries while the green light can penetrate deeper to highlight the larger blood vessels in the submucosa. This is called narrow-band imaging (NBI) and is often used in conjunction with high magnification video bronchoscopy. NBI provides more detailed images of the microvasculature in preneoplastic and neoplastic lesions, reflective of the altered angiogenesis process</a:t>
            </a:r>
            <a:endParaRPr/>
          </a:p>
          <a:p>
            <a:pPr indent="-228600" lvl="0" marL="342900" rtl="0" algn="l">
              <a:spcBef>
                <a:spcPts val="360"/>
              </a:spcBef>
              <a:spcAft>
                <a:spcPts val="0"/>
              </a:spcAft>
              <a:buClr>
                <a:schemeClr val="dk1"/>
              </a:buClr>
              <a:buSzPts val="1800"/>
              <a:buFont typeface="Arial"/>
              <a:buNone/>
            </a:pPr>
            <a:r>
              <a:t/>
            </a:r>
            <a:endParaRPr sz="1800">
              <a:solidFill>
                <a:srgbClr val="FFFF00"/>
              </a:solidFill>
            </a:endParaRPr>
          </a:p>
          <a:p>
            <a:pPr indent="-342900" lvl="0" marL="342900" rtl="0" algn="l">
              <a:spcBef>
                <a:spcPts val="360"/>
              </a:spcBef>
              <a:spcAft>
                <a:spcPts val="0"/>
              </a:spcAft>
              <a:buClr>
                <a:srgbClr val="FFFF00"/>
              </a:buClr>
              <a:buSzPts val="1800"/>
              <a:buFont typeface="Arial"/>
              <a:buChar char="•"/>
            </a:pPr>
            <a:r>
              <a:rPr lang="en-US" sz="1800">
                <a:solidFill>
                  <a:srgbClr val="FFFF00"/>
                </a:solidFill>
              </a:rPr>
              <a:t>Upon illumination by violet or blue light (380 to 460 nm), normal bronchial tissues fluoresce strongly in the green (480 to 520 nm). As the bronchial epithelium changes from normal to dysplasia, and then to carcinoma in situ and invasive cancer, there is a progressive decrease in green autofluorescence but proportionately less decrease in the red fluorescence intensity</a:t>
            </a:r>
            <a:endParaRPr sz="1800">
              <a:solidFill>
                <a:srgbClr val="FFFF00"/>
              </a:solidFill>
            </a:endParaRPr>
          </a:p>
        </p:txBody>
      </p:sp>
      <p:pic>
        <p:nvPicPr>
          <p:cNvPr id="299" name="Google Shape;299;p40"/>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1"/>
          <p:cNvSpPr txBox="1"/>
          <p:nvPr>
            <p:ph type="title"/>
          </p:nvPr>
        </p:nvSpPr>
        <p:spPr>
          <a:xfrm>
            <a:off x="755650" y="333375"/>
            <a:ext cx="7632700" cy="79216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solidFill>
                  <a:srgbClr val="FFFF00"/>
                </a:solidFill>
              </a:rPr>
              <a:t>AUTOFLUORESCENT BRONCHOSCOPY</a:t>
            </a:r>
            <a:endParaRPr b="1" sz="2800">
              <a:solidFill>
                <a:srgbClr val="FFFF00"/>
              </a:solidFill>
            </a:endParaRPr>
          </a:p>
        </p:txBody>
      </p:sp>
      <p:pic>
        <p:nvPicPr>
          <p:cNvPr descr="cancercell" id="305" name="Google Shape;305;p41"/>
          <p:cNvPicPr preferRelativeResize="0"/>
          <p:nvPr/>
        </p:nvPicPr>
        <p:blipFill rotWithShape="1">
          <a:blip r:embed="rId3">
            <a:alphaModFix/>
          </a:blip>
          <a:srcRect b="0" l="0" r="0" t="0"/>
          <a:stretch/>
        </p:blipFill>
        <p:spPr>
          <a:xfrm>
            <a:off x="5072063" y="4149725"/>
            <a:ext cx="2963862" cy="1727200"/>
          </a:xfrm>
          <a:prstGeom prst="rect">
            <a:avLst/>
          </a:prstGeom>
          <a:noFill/>
          <a:ln cap="flat" cmpd="sng" w="9525">
            <a:solidFill>
              <a:srgbClr val="FF3300"/>
            </a:solidFill>
            <a:prstDash val="solid"/>
            <a:miter lim="800000"/>
            <a:headEnd len="sm" w="sm" type="none"/>
            <a:tailEnd len="sm" w="sm" type="none"/>
          </a:ln>
        </p:spPr>
      </p:pic>
      <p:pic>
        <p:nvPicPr>
          <p:cNvPr descr="Technological Advances" id="306" name="Google Shape;306;p41"/>
          <p:cNvPicPr preferRelativeResize="0"/>
          <p:nvPr/>
        </p:nvPicPr>
        <p:blipFill rotWithShape="1">
          <a:blip r:embed="rId4">
            <a:alphaModFix/>
          </a:blip>
          <a:srcRect b="0" l="0" r="0" t="0"/>
          <a:stretch/>
        </p:blipFill>
        <p:spPr>
          <a:xfrm>
            <a:off x="903288" y="2028825"/>
            <a:ext cx="3168650" cy="3960813"/>
          </a:xfrm>
          <a:prstGeom prst="rect">
            <a:avLst/>
          </a:prstGeom>
          <a:noFill/>
          <a:ln>
            <a:noFill/>
          </a:ln>
        </p:spPr>
      </p:pic>
      <p:pic>
        <p:nvPicPr>
          <p:cNvPr descr="Figure6" id="307" name="Google Shape;307;p41"/>
          <p:cNvPicPr preferRelativeResize="0"/>
          <p:nvPr/>
        </p:nvPicPr>
        <p:blipFill rotWithShape="1">
          <a:blip r:embed="rId5">
            <a:alphaModFix/>
          </a:blip>
          <a:srcRect b="0" l="0" r="0" t="0"/>
          <a:stretch/>
        </p:blipFill>
        <p:spPr>
          <a:xfrm>
            <a:off x="4716463" y="2060575"/>
            <a:ext cx="3675062" cy="1592263"/>
          </a:xfrm>
          <a:prstGeom prst="rect">
            <a:avLst/>
          </a:prstGeom>
          <a:noFill/>
          <a:ln cap="flat" cmpd="sng" w="9525">
            <a:solidFill>
              <a:srgbClr val="FF3300"/>
            </a:solidFill>
            <a:prstDash val="solid"/>
            <a:miter lim="800000"/>
            <a:headEnd len="sm" w="sm" type="none"/>
            <a:tailEnd len="sm" w="sm" type="none"/>
          </a:ln>
        </p:spPr>
      </p:pic>
      <p:pic>
        <p:nvPicPr>
          <p:cNvPr id="308" name="Google Shape;308;p41"/>
          <p:cNvPicPr preferRelativeResize="0"/>
          <p:nvPr/>
        </p:nvPicPr>
        <p:blipFill rotWithShape="1">
          <a:blip r:embed="rId6">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how-NBI-is-created250" id="313" name="Google Shape;313;p42"/>
          <p:cNvPicPr preferRelativeResize="0"/>
          <p:nvPr/>
        </p:nvPicPr>
        <p:blipFill rotWithShape="1">
          <a:blip r:embed="rId3">
            <a:alphaModFix/>
          </a:blip>
          <a:srcRect b="0" l="0" r="0" t="0"/>
          <a:stretch/>
        </p:blipFill>
        <p:spPr>
          <a:xfrm>
            <a:off x="2843213" y="260350"/>
            <a:ext cx="3241675" cy="2217738"/>
          </a:xfrm>
          <a:prstGeom prst="rect">
            <a:avLst/>
          </a:prstGeom>
          <a:noFill/>
          <a:ln cap="flat" cmpd="sng" w="9525">
            <a:solidFill>
              <a:srgbClr val="FF3300"/>
            </a:solidFill>
            <a:prstDash val="solid"/>
            <a:miter lim="800000"/>
            <a:headEnd len="sm" w="sm" type="none"/>
            <a:tailEnd len="sm" w="sm" type="none"/>
          </a:ln>
        </p:spPr>
      </p:pic>
      <p:pic>
        <p:nvPicPr>
          <p:cNvPr descr="hyperplastic-mucosa250" id="314" name="Google Shape;314;p42"/>
          <p:cNvPicPr preferRelativeResize="0"/>
          <p:nvPr/>
        </p:nvPicPr>
        <p:blipFill rotWithShape="1">
          <a:blip r:embed="rId4">
            <a:alphaModFix/>
          </a:blip>
          <a:srcRect b="0" l="0" r="0" t="0"/>
          <a:stretch/>
        </p:blipFill>
        <p:spPr>
          <a:xfrm>
            <a:off x="4860925" y="3500438"/>
            <a:ext cx="3455988" cy="2433637"/>
          </a:xfrm>
          <a:prstGeom prst="rect">
            <a:avLst/>
          </a:prstGeom>
          <a:noFill/>
          <a:ln cap="flat" cmpd="sng" w="9525">
            <a:solidFill>
              <a:srgbClr val="FF3300"/>
            </a:solidFill>
            <a:prstDash val="solid"/>
            <a:miter lim="800000"/>
            <a:headEnd len="sm" w="sm" type="none"/>
            <a:tailEnd len="sm" w="sm" type="none"/>
          </a:ln>
        </p:spPr>
      </p:pic>
      <p:pic>
        <p:nvPicPr>
          <p:cNvPr descr="normal-mucosa250" id="315" name="Google Shape;315;p42"/>
          <p:cNvPicPr preferRelativeResize="0"/>
          <p:nvPr/>
        </p:nvPicPr>
        <p:blipFill rotWithShape="1">
          <a:blip r:embed="rId5">
            <a:alphaModFix/>
          </a:blip>
          <a:srcRect b="0" l="0" r="0" t="3000"/>
          <a:stretch/>
        </p:blipFill>
        <p:spPr>
          <a:xfrm>
            <a:off x="539750" y="3525838"/>
            <a:ext cx="3527425" cy="2408237"/>
          </a:xfrm>
          <a:prstGeom prst="rect">
            <a:avLst/>
          </a:prstGeom>
          <a:noFill/>
          <a:ln cap="flat" cmpd="sng" w="9525">
            <a:solidFill>
              <a:srgbClr val="FF3300"/>
            </a:solidFill>
            <a:prstDash val="solid"/>
            <a:miter lim="800000"/>
            <a:headEnd len="sm" w="sm" type="none"/>
            <a:tailEnd len="sm" w="sm" type="none"/>
          </a:ln>
        </p:spPr>
      </p:pic>
      <p:sp>
        <p:nvSpPr>
          <p:cNvPr id="316" name="Google Shape;316;p42"/>
          <p:cNvSpPr txBox="1"/>
          <p:nvPr/>
        </p:nvSpPr>
        <p:spPr>
          <a:xfrm>
            <a:off x="900113" y="2662238"/>
            <a:ext cx="2079625" cy="400050"/>
          </a:xfrm>
          <a:prstGeom prst="rect">
            <a:avLst/>
          </a:prstGeom>
          <a:noFill/>
          <a:ln cap="flat" cmpd="sng" w="9525">
            <a:solidFill>
              <a:srgbClr val="FF33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rgbClr val="FFFF00"/>
              </a:buClr>
              <a:buSzPts val="2000"/>
              <a:buFont typeface="Arial"/>
              <a:buNone/>
            </a:pPr>
            <a:r>
              <a:rPr b="1" i="0" lang="en-US" sz="2000" u="none" cap="none" strike="noStrike">
                <a:solidFill>
                  <a:srgbClr val="FFFF00"/>
                </a:solidFill>
                <a:latin typeface="Arial"/>
                <a:ea typeface="Arial"/>
                <a:cs typeface="Arial"/>
                <a:sym typeface="Arial"/>
              </a:rPr>
              <a:t>normal mucosa</a:t>
            </a:r>
            <a:endParaRPr b="1" i="0" sz="2000" u="none" cap="none" strike="noStrike">
              <a:solidFill>
                <a:srgbClr val="FFFF00"/>
              </a:solidFill>
              <a:latin typeface="Arial"/>
              <a:ea typeface="Arial"/>
              <a:cs typeface="Arial"/>
              <a:sym typeface="Arial"/>
            </a:endParaRPr>
          </a:p>
        </p:txBody>
      </p:sp>
      <p:sp>
        <p:nvSpPr>
          <p:cNvPr id="317" name="Google Shape;317;p42"/>
          <p:cNvSpPr txBox="1"/>
          <p:nvPr/>
        </p:nvSpPr>
        <p:spPr>
          <a:xfrm>
            <a:off x="5213350" y="2636838"/>
            <a:ext cx="2735263" cy="400050"/>
          </a:xfrm>
          <a:prstGeom prst="rect">
            <a:avLst/>
          </a:prstGeom>
          <a:noFill/>
          <a:ln cap="flat" cmpd="sng" w="9525">
            <a:solidFill>
              <a:srgbClr val="FF33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rgbClr val="FFFF00"/>
              </a:buClr>
              <a:buSzPts val="2000"/>
              <a:buFont typeface="Arial"/>
              <a:buNone/>
            </a:pPr>
            <a:r>
              <a:rPr b="1" i="0" lang="en-US" sz="2000" u="none" cap="none" strike="noStrike">
                <a:solidFill>
                  <a:srgbClr val="FFFF00"/>
                </a:solidFill>
                <a:latin typeface="Arial"/>
                <a:ea typeface="Arial"/>
                <a:cs typeface="Arial"/>
                <a:sym typeface="Arial"/>
              </a:rPr>
              <a:t>hyperplastic mucosa</a:t>
            </a:r>
            <a:endParaRPr b="1" i="0" sz="2000" u="none" cap="none" strike="noStrike">
              <a:solidFill>
                <a:srgbClr val="FFFF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type="title"/>
          </p:nvPr>
        </p:nvSpPr>
        <p:spPr>
          <a:xfrm>
            <a:off x="468313" y="115888"/>
            <a:ext cx="8229600" cy="43338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200">
                <a:solidFill>
                  <a:srgbClr val="FFFF00"/>
                </a:solidFill>
              </a:rPr>
              <a:t>A Short History of Bronchoscopy</a:t>
            </a:r>
            <a:endParaRPr b="1" sz="3200">
              <a:solidFill>
                <a:srgbClr val="FFFF00"/>
              </a:solidFill>
            </a:endParaRPr>
          </a:p>
        </p:txBody>
      </p:sp>
      <p:sp>
        <p:nvSpPr>
          <p:cNvPr id="108" name="Google Shape;108;p16"/>
          <p:cNvSpPr txBox="1"/>
          <p:nvPr>
            <p:ph idx="1" type="body"/>
          </p:nvPr>
        </p:nvSpPr>
        <p:spPr>
          <a:xfrm>
            <a:off x="179388" y="981075"/>
            <a:ext cx="8785225" cy="540067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1700"/>
              <a:buFont typeface="Tahoma"/>
              <a:buChar char="•"/>
            </a:pPr>
            <a:r>
              <a:rPr lang="en-US" sz="1700">
                <a:solidFill>
                  <a:srgbClr val="FFFF00"/>
                </a:solidFill>
                <a:latin typeface="Tahoma"/>
                <a:ea typeface="Tahoma"/>
                <a:cs typeface="Tahoma"/>
                <a:sym typeface="Tahoma"/>
              </a:rPr>
              <a:t>Access to the airways in the living patient was tried already by Hippocrates (460–370 B.C.), who advised the introduction of a pipe into the larynx of a suffocating patient. Avicenna of Bukhara (about 1000 ad) used a silver pipe for the same purpose.</a:t>
            </a:r>
            <a:endParaRPr/>
          </a:p>
          <a:p>
            <a:pPr indent="0" lvl="0" marL="0" rtl="0" algn="l">
              <a:spcBef>
                <a:spcPts val="340"/>
              </a:spcBef>
              <a:spcAft>
                <a:spcPts val="0"/>
              </a:spcAft>
              <a:buClr>
                <a:schemeClr val="dk1"/>
              </a:buClr>
              <a:buSzPts val="1700"/>
              <a:buFont typeface="Arial"/>
              <a:buNone/>
            </a:pPr>
            <a:r>
              <a:t/>
            </a:r>
            <a:endParaRPr sz="1700">
              <a:solidFill>
                <a:srgbClr val="FFFF00"/>
              </a:solidFill>
              <a:latin typeface="Tahoma"/>
              <a:ea typeface="Tahoma"/>
              <a:cs typeface="Tahoma"/>
              <a:sym typeface="Tahoma"/>
            </a:endParaRPr>
          </a:p>
          <a:p>
            <a:pPr indent="-342900" lvl="0" marL="342900" rtl="0" algn="l">
              <a:spcBef>
                <a:spcPts val="0"/>
              </a:spcBef>
              <a:spcAft>
                <a:spcPts val="0"/>
              </a:spcAft>
              <a:buClr>
                <a:srgbClr val="FFFF00"/>
              </a:buClr>
              <a:buSzPts val="1700"/>
              <a:buFont typeface="Tahoma"/>
              <a:buChar char="•"/>
            </a:pPr>
            <a:r>
              <a:rPr lang="en-US" sz="1700">
                <a:solidFill>
                  <a:srgbClr val="FFFF00"/>
                </a:solidFill>
                <a:latin typeface="Tahoma"/>
                <a:ea typeface="Tahoma"/>
                <a:cs typeface="Tahoma"/>
                <a:sym typeface="Tahoma"/>
              </a:rPr>
              <a:t>Desalt (1744–1795) advised nasotracheal intubation for treatment of suffocation and removal of foreign bodies. For ages, more than half of accidental inhalations of a foreign body caused the death or chronic illness of the patient because of purulent infection, abscess, fistulas, and malnutrition. Diverse instruments have been designed to remove those foreign bodies blindly from the airways via the larynx or a tracheotomy, called “bronchotomy”, which was also used for treatment of subglottic stenosis such as caused by diphtheria. Also, until late into the second half of the last century, a tracheotomy also had a high mortality of up to more than 50 percent; methods were developed for blind intubation.</a:t>
            </a:r>
            <a:endParaRPr/>
          </a:p>
          <a:p>
            <a:pPr indent="0" lvl="0" marL="0" rtl="0" algn="l">
              <a:spcBef>
                <a:spcPts val="0"/>
              </a:spcBef>
              <a:spcAft>
                <a:spcPts val="0"/>
              </a:spcAft>
              <a:buClr>
                <a:schemeClr val="dk1"/>
              </a:buClr>
              <a:buSzPts val="1700"/>
              <a:buFont typeface="Arial"/>
              <a:buNone/>
            </a:pPr>
            <a:r>
              <a:t/>
            </a:r>
            <a:endParaRPr sz="1700">
              <a:solidFill>
                <a:srgbClr val="FFFF00"/>
              </a:solidFill>
              <a:latin typeface="Tahoma"/>
              <a:ea typeface="Tahoma"/>
              <a:cs typeface="Tahoma"/>
              <a:sym typeface="Tahoma"/>
            </a:endParaRPr>
          </a:p>
          <a:p>
            <a:pPr indent="-342900" lvl="0" marL="342900" rtl="0" algn="l">
              <a:spcBef>
                <a:spcPts val="0"/>
              </a:spcBef>
              <a:spcAft>
                <a:spcPts val="0"/>
              </a:spcAft>
              <a:buClr>
                <a:srgbClr val="FFFF00"/>
              </a:buClr>
              <a:buSzPts val="1700"/>
              <a:buFont typeface="Tahoma"/>
              <a:buChar char="•"/>
            </a:pPr>
            <a:r>
              <a:rPr lang="en-US" sz="1700">
                <a:solidFill>
                  <a:srgbClr val="FFFF00"/>
                </a:solidFill>
                <a:latin typeface="Tahoma"/>
                <a:ea typeface="Tahoma"/>
                <a:cs typeface="Tahoma"/>
                <a:sym typeface="Tahoma"/>
              </a:rPr>
              <a:t>When he presented his “Treatise on the Diseases of the Air Passages,” Horace Green in 1846, however, was blamed by the Commission of the New York Academy of Medical Sciences as presenting “</a:t>
            </a:r>
            <a:r>
              <a:rPr i="1" lang="en-US" sz="1700">
                <a:solidFill>
                  <a:srgbClr val="FFFF00"/>
                </a:solidFill>
                <a:latin typeface="Tahoma"/>
                <a:ea typeface="Tahoma"/>
                <a:cs typeface="Tahoma"/>
                <a:sym typeface="Tahoma"/>
              </a:rPr>
              <a:t>. . . a monstrous assumption, ludicrously absurd, and physically impossible, . . . an anatomical impossibility and unwarrantable innovation in practical medicine</a:t>
            </a:r>
            <a:r>
              <a:rPr lang="en-US" sz="1700">
                <a:solidFill>
                  <a:srgbClr val="FFFF00"/>
                </a:solidFill>
                <a:latin typeface="Tahoma"/>
                <a:ea typeface="Tahoma"/>
                <a:cs typeface="Tahoma"/>
                <a:sym typeface="Tahoma"/>
              </a:rPr>
              <a:t>” and was removed from the society, but Joseph O’Dwyer persisted and introduced the method for emergency intubation of diphtheric children.</a:t>
            </a:r>
            <a:endParaRPr sz="1700">
              <a:solidFill>
                <a:srgbClr val="FFFF00"/>
              </a:solidFill>
              <a:latin typeface="Tahoma"/>
              <a:ea typeface="Tahoma"/>
              <a:cs typeface="Tahoma"/>
              <a:sym typeface="Tahoma"/>
            </a:endParaRPr>
          </a:p>
        </p:txBody>
      </p:sp>
      <p:sp>
        <p:nvSpPr>
          <p:cNvPr id="109" name="Google Shape;109;p16"/>
          <p:cNvSpPr txBox="1"/>
          <p:nvPr/>
        </p:nvSpPr>
        <p:spPr>
          <a:xfrm>
            <a:off x="5003800" y="6611938"/>
            <a:ext cx="4721225"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FF00"/>
              </a:buClr>
              <a:buSzPts val="1100"/>
              <a:buFont typeface="Arial"/>
              <a:buNone/>
            </a:pPr>
            <a:r>
              <a:rPr b="1" i="0" lang="en-US" sz="1100" u="none" cap="none" strike="noStrike">
                <a:solidFill>
                  <a:srgbClr val="FFFF00"/>
                </a:solidFill>
                <a:latin typeface="Arial"/>
                <a:ea typeface="Arial"/>
                <a:cs typeface="Arial"/>
                <a:sym typeface="Arial"/>
              </a:rPr>
              <a:t>Introduction to Bronchoscopy - Cambridge University Press</a:t>
            </a:r>
            <a:endParaRPr b="1" i="0" sz="1100" u="none" cap="none" strike="noStrike">
              <a:solidFill>
                <a:schemeClr val="dk1"/>
              </a:solidFill>
              <a:latin typeface="Arial"/>
              <a:ea typeface="Arial"/>
              <a:cs typeface="Arial"/>
              <a:sym typeface="Arial"/>
            </a:endParaRPr>
          </a:p>
        </p:txBody>
      </p:sp>
      <p:pic>
        <p:nvPicPr>
          <p:cNvPr id="110" name="Google Shape;110;p16"/>
          <p:cNvPicPr preferRelativeResize="0"/>
          <p:nvPr/>
        </p:nvPicPr>
        <p:blipFill rotWithShape="1">
          <a:blip r:embed="rId3">
            <a:alphaModFix/>
          </a:blip>
          <a:srcRect b="0" l="0" r="0" t="0"/>
          <a:stretch/>
        </p:blipFill>
        <p:spPr>
          <a:xfrm>
            <a:off x="1259632" y="1052736"/>
            <a:ext cx="487363" cy="487363"/>
          </a:xfrm>
          <a:prstGeom prst="rect">
            <a:avLst/>
          </a:prstGeom>
          <a:noFill/>
          <a:ln>
            <a:noFill/>
          </a:ln>
        </p:spPr>
      </p:pic>
      <p:pic>
        <p:nvPicPr>
          <p:cNvPr id="111" name="Google Shape;111;p16"/>
          <p:cNvPicPr preferRelativeResize="0"/>
          <p:nvPr/>
        </p:nvPicPr>
        <p:blipFill rotWithShape="1">
          <a:blip r:embed="rId3">
            <a:alphaModFix/>
          </a:blip>
          <a:srcRect b="0" l="0" r="0" t="0"/>
          <a:stretch/>
        </p:blipFill>
        <p:spPr>
          <a:xfrm>
            <a:off x="3835227" y="3004192"/>
            <a:ext cx="487363" cy="476512"/>
          </a:xfrm>
          <a:prstGeom prst="rect">
            <a:avLst/>
          </a:prstGeom>
          <a:noFill/>
          <a:ln>
            <a:noFill/>
          </a:ln>
        </p:spPr>
      </p:pic>
      <p:pic>
        <p:nvPicPr>
          <p:cNvPr id="112" name="Google Shape;112;p16"/>
          <p:cNvPicPr preferRelativeResize="0"/>
          <p:nvPr/>
        </p:nvPicPr>
        <p:blipFill rotWithShape="1">
          <a:blip r:embed="rId3">
            <a:alphaModFix/>
          </a:blip>
          <a:srcRect b="0" l="0" r="0" t="0"/>
          <a:stretch/>
        </p:blipFill>
        <p:spPr>
          <a:xfrm>
            <a:off x="5436096" y="5085184"/>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0"/>
                                        <p:tgtEl>
                                          <p:spTgt spid="110"/>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5000"/>
                                        <p:tgtEl>
                                          <p:spTgt spid="111"/>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0"/>
                                        <p:tgtEl>
                                          <p:spTgt spid="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3"/>
          <p:cNvSpPr/>
          <p:nvPr/>
        </p:nvSpPr>
        <p:spPr>
          <a:xfrm>
            <a:off x="539750" y="1700213"/>
            <a:ext cx="8064500" cy="4710112"/>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FFFF00"/>
              </a:buClr>
              <a:buSzPts val="2000"/>
              <a:buFont typeface="Arial"/>
              <a:buChar char="•"/>
            </a:pPr>
            <a:r>
              <a:rPr b="0" i="0" lang="en-US" sz="2000" u="none" cap="none" strike="noStrike">
                <a:solidFill>
                  <a:srgbClr val="FFFF00"/>
                </a:solidFill>
                <a:latin typeface="Arial"/>
                <a:ea typeface="Arial"/>
                <a:cs typeface="Arial"/>
                <a:sym typeface="Arial"/>
              </a:rPr>
              <a:t>Autofluorescence bronchoscopy plays an important role in the localization of preinvasive and early invasive bronchial lesions, delineation of the extent of tumor spread, and for guiding bronchoscopic biopsy.</a:t>
            </a:r>
            <a:endParaRPr/>
          </a:p>
          <a:p>
            <a:pPr indent="-215900" lvl="0" marL="342900" marR="0" rtl="0" algn="l">
              <a:spcBef>
                <a:spcPts val="0"/>
              </a:spcBef>
              <a:spcAft>
                <a:spcPts val="0"/>
              </a:spcAft>
              <a:buClr>
                <a:schemeClr val="dk1"/>
              </a:buClr>
              <a:buSzPts val="2000"/>
              <a:buFont typeface="Arial"/>
              <a:buNone/>
            </a:pPr>
            <a:r>
              <a:t/>
            </a:r>
            <a:endParaRPr b="0" i="0" sz="2000" u="none" cap="none" strike="noStrike">
              <a:solidFill>
                <a:srgbClr val="FFFF00"/>
              </a:solidFill>
              <a:latin typeface="Arial"/>
              <a:ea typeface="Arial"/>
              <a:cs typeface="Arial"/>
              <a:sym typeface="Arial"/>
            </a:endParaRPr>
          </a:p>
          <a:p>
            <a:pPr indent="-342900" lvl="0" marL="342900" marR="0" rtl="0" algn="l">
              <a:spcBef>
                <a:spcPts val="0"/>
              </a:spcBef>
              <a:spcAft>
                <a:spcPts val="0"/>
              </a:spcAft>
              <a:buClr>
                <a:srgbClr val="FFFF00"/>
              </a:buClr>
              <a:buSzPts val="2000"/>
              <a:buFont typeface="Arial"/>
              <a:buChar char="•"/>
            </a:pPr>
            <a:r>
              <a:rPr b="0" i="0" lang="en-US" sz="2000" u="none" cap="none" strike="noStrike">
                <a:solidFill>
                  <a:srgbClr val="FFFF00"/>
                </a:solidFill>
                <a:latin typeface="Arial"/>
                <a:ea typeface="Arial"/>
                <a:cs typeface="Arial"/>
                <a:sym typeface="Arial"/>
              </a:rPr>
              <a:t>Localization of early central lesions enables minimally invasive endobronchial treatment without removing adjacent normal lung tissue. False positive fluorescence can occur in areas with inflammation or severe mucus gland hyperplasia. Quantifying the red to green fluorescence ratio of target sites can improve the specificity.</a:t>
            </a:r>
            <a:endParaRPr/>
          </a:p>
          <a:p>
            <a:pPr indent="-215900" lvl="0" marL="342900" marR="0" rtl="0" algn="l">
              <a:spcBef>
                <a:spcPts val="0"/>
              </a:spcBef>
              <a:spcAft>
                <a:spcPts val="0"/>
              </a:spcAft>
              <a:buClr>
                <a:schemeClr val="dk1"/>
              </a:buClr>
              <a:buSzPts val="2000"/>
              <a:buFont typeface="Arial"/>
              <a:buNone/>
            </a:pPr>
            <a:r>
              <a:t/>
            </a:r>
            <a:endParaRPr b="0" i="0" sz="2000" u="none" cap="none" strike="noStrike">
              <a:solidFill>
                <a:srgbClr val="FFFF00"/>
              </a:solidFill>
              <a:latin typeface="Arial"/>
              <a:ea typeface="Arial"/>
              <a:cs typeface="Arial"/>
              <a:sym typeface="Arial"/>
            </a:endParaRPr>
          </a:p>
          <a:p>
            <a:pPr indent="-342900" lvl="0" marL="342900" marR="0" rtl="0" algn="l">
              <a:spcBef>
                <a:spcPts val="0"/>
              </a:spcBef>
              <a:spcAft>
                <a:spcPts val="0"/>
              </a:spcAft>
              <a:buClr>
                <a:srgbClr val="FFFF00"/>
              </a:buClr>
              <a:buSzPts val="2000"/>
              <a:buFont typeface="Arial"/>
              <a:buChar char="•"/>
            </a:pPr>
            <a:r>
              <a:rPr b="0" i="0" lang="en-US" sz="2000" u="none" cap="none" strike="noStrike">
                <a:solidFill>
                  <a:srgbClr val="FFFF00"/>
                </a:solidFill>
                <a:latin typeface="Arial"/>
                <a:ea typeface="Arial"/>
                <a:cs typeface="Arial"/>
                <a:sym typeface="Arial"/>
              </a:rPr>
              <a:t>The role of autofluorescence bronchoscopy as part of a multimodal early lung cancer detection program needs to be investigated further.</a:t>
            </a:r>
            <a:endParaRPr b="0" i="0" sz="2000" u="none" cap="none" strike="noStrike">
              <a:solidFill>
                <a:srgbClr val="FFFF00"/>
              </a:solidFill>
              <a:latin typeface="Arial"/>
              <a:ea typeface="Arial"/>
              <a:cs typeface="Arial"/>
              <a:sym typeface="Arial"/>
            </a:endParaRPr>
          </a:p>
        </p:txBody>
      </p:sp>
      <p:sp>
        <p:nvSpPr>
          <p:cNvPr id="323" name="Google Shape;323;p43"/>
          <p:cNvSpPr txBox="1"/>
          <p:nvPr/>
        </p:nvSpPr>
        <p:spPr>
          <a:xfrm>
            <a:off x="755650" y="549275"/>
            <a:ext cx="7632700" cy="647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00"/>
              </a:buClr>
              <a:buSzPts val="2800"/>
              <a:buFont typeface="Arial"/>
              <a:buNone/>
            </a:pPr>
            <a:r>
              <a:rPr b="1" i="0" lang="en-US" sz="2800" u="none" cap="none" strike="noStrike">
                <a:solidFill>
                  <a:srgbClr val="FFFF00"/>
                </a:solidFill>
                <a:latin typeface="Arial"/>
                <a:ea typeface="Arial"/>
                <a:cs typeface="Arial"/>
                <a:sym typeface="Arial"/>
              </a:rPr>
              <a:t>AUTOFLUORESCENT BRONCHOSCOPY</a:t>
            </a:r>
            <a:endParaRPr b="1" i="0" sz="2800" u="none" cap="none" strike="noStrike">
              <a:solidFill>
                <a:srgbClr val="FFFF00"/>
              </a:solidFill>
              <a:latin typeface="Arial"/>
              <a:ea typeface="Arial"/>
              <a:cs typeface="Arial"/>
              <a:sym typeface="Arial"/>
            </a:endParaRPr>
          </a:p>
        </p:txBody>
      </p:sp>
      <p:pic>
        <p:nvPicPr>
          <p:cNvPr id="324" name="Google Shape;324;p43"/>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4"/>
          <p:cNvSpPr/>
          <p:nvPr/>
        </p:nvSpPr>
        <p:spPr>
          <a:xfrm>
            <a:off x="2538413" y="260350"/>
            <a:ext cx="4067175" cy="5238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00"/>
              </a:buClr>
              <a:buSzPts val="2800"/>
              <a:buFont typeface="Arial"/>
              <a:buNone/>
            </a:pPr>
            <a:r>
              <a:rPr b="1" i="0" lang="en-US" sz="2800" u="none" cap="none" strike="noStrike">
                <a:solidFill>
                  <a:srgbClr val="FFFF00"/>
                </a:solidFill>
                <a:latin typeface="Arial"/>
                <a:ea typeface="Arial"/>
                <a:cs typeface="Arial"/>
                <a:sym typeface="Arial"/>
              </a:rPr>
              <a:t>Endobronchial Ultrasound</a:t>
            </a:r>
            <a:endParaRPr b="1" i="0" sz="2800" u="none" cap="none" strike="noStrike">
              <a:solidFill>
                <a:srgbClr val="FFFF00"/>
              </a:solidFill>
              <a:latin typeface="Arial"/>
              <a:ea typeface="Arial"/>
              <a:cs typeface="Arial"/>
              <a:sym typeface="Arial"/>
            </a:endParaRPr>
          </a:p>
        </p:txBody>
      </p:sp>
      <p:sp>
        <p:nvSpPr>
          <p:cNvPr id="330" name="Google Shape;330;p44"/>
          <p:cNvSpPr/>
          <p:nvPr/>
        </p:nvSpPr>
        <p:spPr>
          <a:xfrm>
            <a:off x="250825" y="1125538"/>
            <a:ext cx="8893175" cy="5076825"/>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FF00"/>
              </a:buClr>
              <a:buSzPts val="1800"/>
              <a:buFont typeface="Arial"/>
              <a:buChar char="•"/>
            </a:pPr>
            <a:r>
              <a:rPr b="0" i="0" lang="en-US" sz="1800" u="none" cap="none" strike="noStrike">
                <a:solidFill>
                  <a:srgbClr val="FFFF00"/>
                </a:solidFill>
                <a:latin typeface="Arial"/>
                <a:ea typeface="Arial"/>
                <a:cs typeface="Arial"/>
                <a:sym typeface="Arial"/>
              </a:rPr>
              <a:t>Within the central airways, the endoscopist’s view is restricted to the lumen and to the internal surface. Intramural processes and those adjacent to the airways, as well as mediastinal structures, can only be assessed from indirect signs, including discoloration, displacement, and destruction of anatomical structures.</a:t>
            </a:r>
            <a:endParaRPr b="0"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u="none" cap="none" strike="noStrike">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Arial"/>
              <a:buChar char="•"/>
            </a:pPr>
            <a:r>
              <a:rPr b="0" i="0" lang="en-US" sz="1800" u="none" cap="none" strike="noStrike">
                <a:solidFill>
                  <a:srgbClr val="FFFF00"/>
                </a:solidFill>
                <a:latin typeface="Arial"/>
                <a:ea typeface="Arial"/>
                <a:cs typeface="Arial"/>
                <a:sym typeface="Arial"/>
              </a:rPr>
              <a:t>As external mediastinal ultrasound and transesophageal endosonography proved insufficient for exploration of the mediastinal structures, in 1989 we approached the Olympus Co. for the development of endobronchial ultrasound (EBUS), first using miniaturized radial scanning probes which were applied in the gastrointestinal tract (EUS) and cardiovascular endosonography, preliminary experience of which had been reported in endovascular sonography of the pulmonary artery to exclude tumor invasion</a:t>
            </a:r>
            <a:endParaRPr b="0"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u="none" cap="none" strike="noStrike">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Arial"/>
              <a:buChar char="•"/>
            </a:pPr>
            <a:r>
              <a:rPr b="0" i="0" lang="en-US" sz="1800" u="none" cap="none" strike="noStrike">
                <a:solidFill>
                  <a:srgbClr val="FFFF00"/>
                </a:solidFill>
                <a:latin typeface="Arial"/>
                <a:ea typeface="Arial"/>
                <a:cs typeface="Arial"/>
                <a:sym typeface="Arial"/>
              </a:rPr>
              <a:t>After extensive experience with dedicated radial ultrasound probes, in addition bronchoscopes with integrated linear electronic transducers were developed with Doppler function for visualization of vessels and real-time observation of transbronchial needle aspiration</a:t>
            </a:r>
            <a:endParaRPr b="0"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p:txBody>
      </p:sp>
      <p:pic>
        <p:nvPicPr>
          <p:cNvPr id="331" name="Google Shape;331;p44"/>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5"/>
          <p:cNvSpPr/>
          <p:nvPr/>
        </p:nvSpPr>
        <p:spPr>
          <a:xfrm>
            <a:off x="0" y="26988"/>
            <a:ext cx="9144000" cy="72945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FF00"/>
              </a:buClr>
              <a:buSzPts val="1800"/>
              <a:buFont typeface="Arial"/>
              <a:buNone/>
            </a:pPr>
            <a:r>
              <a:rPr b="1" i="0" lang="en-US" sz="1800" u="none" cap="none" strike="noStrike">
                <a:solidFill>
                  <a:srgbClr val="FFFF00"/>
                </a:solidFill>
                <a:latin typeface="Arial"/>
                <a:ea typeface="Arial"/>
                <a:cs typeface="Arial"/>
                <a:sym typeface="Arial"/>
              </a:rPr>
              <a:t>There are two basic devices of EBUS systems: miniaturized probes with radial mechanical transducers and linear electronic transducers, which are integrated into the tip of bronchoscopes. In the radial probes the transducer is attached to</a:t>
            </a:r>
            <a:endParaRPr/>
          </a:p>
          <a:p>
            <a:pPr indent="0" lvl="0" marL="0" marR="0" rtl="0" algn="l">
              <a:spcBef>
                <a:spcPts val="0"/>
              </a:spcBef>
              <a:spcAft>
                <a:spcPts val="0"/>
              </a:spcAft>
              <a:buClr>
                <a:srgbClr val="FFFF00"/>
              </a:buClr>
              <a:buSzPts val="1800"/>
              <a:buFont typeface="Arial"/>
              <a:buNone/>
            </a:pPr>
            <a:r>
              <a:rPr b="1" i="0" lang="en-US" sz="1800" u="none" cap="none" strike="noStrike">
                <a:solidFill>
                  <a:srgbClr val="FFFF00"/>
                </a:solidFill>
                <a:latin typeface="Arial"/>
                <a:ea typeface="Arial"/>
                <a:cs typeface="Arial"/>
                <a:sym typeface="Arial"/>
              </a:rPr>
              <a:t>a wire that is rotated by a motor to send out waves perpendicular to the axis of the bronchi and provides a 360° surround view of the airways and adjacent mediastinal structures. The linear electronic transducers provide a sectorial</a:t>
            </a:r>
            <a:endParaRPr/>
          </a:p>
          <a:p>
            <a:pPr indent="0" lvl="0" marL="0" marR="0" rtl="0" algn="l">
              <a:spcBef>
                <a:spcPts val="0"/>
              </a:spcBef>
              <a:spcAft>
                <a:spcPts val="0"/>
              </a:spcAft>
              <a:buClr>
                <a:srgbClr val="FFFF00"/>
              </a:buClr>
              <a:buSzPts val="1800"/>
              <a:buFont typeface="Arial"/>
              <a:buNone/>
            </a:pPr>
            <a:r>
              <a:rPr b="1" i="0" lang="en-US" sz="1800" u="none" cap="none" strike="noStrike">
                <a:solidFill>
                  <a:srgbClr val="FFFF00"/>
                </a:solidFill>
                <a:latin typeface="Arial"/>
                <a:ea typeface="Arial"/>
                <a:cs typeface="Arial"/>
                <a:sym typeface="Arial"/>
              </a:rPr>
              <a:t>view along the axis of the bronchi and by Doppler function can give information on intravascular blood flow. Currently, mechanical transducers have higher frequencies of 20 and 30 MHz, which give higher resolution of structures,</a:t>
            </a:r>
            <a:endParaRPr/>
          </a:p>
          <a:p>
            <a:pPr indent="0" lvl="0" marL="0" marR="0" rtl="0" algn="l">
              <a:spcBef>
                <a:spcPts val="0"/>
              </a:spcBef>
              <a:spcAft>
                <a:spcPts val="0"/>
              </a:spcAft>
              <a:buClr>
                <a:srgbClr val="FFFF00"/>
              </a:buClr>
              <a:buSzPts val="1800"/>
              <a:buFont typeface="Arial"/>
              <a:buNone/>
            </a:pPr>
            <a:r>
              <a:rPr b="1" i="0" lang="en-US" sz="1800" u="none" cap="none" strike="noStrike">
                <a:solidFill>
                  <a:srgbClr val="FFFF00"/>
                </a:solidFill>
                <a:latin typeface="Arial"/>
                <a:ea typeface="Arial"/>
                <a:cs typeface="Arial"/>
                <a:sym typeface="Arial"/>
              </a:rPr>
              <a:t>but less penetration into distant structures. Electronic transducers have frequencies of 5–10 MHz, with less resolution but higher penetration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i="0" sz="1800" u="none" cap="none" strike="noStrike">
              <a:solidFill>
                <a:srgbClr val="FFFF00"/>
              </a:solidFill>
              <a:latin typeface="Arial"/>
              <a:ea typeface="Arial"/>
              <a:cs typeface="Arial"/>
              <a:sym typeface="Arial"/>
            </a:endParaRPr>
          </a:p>
        </p:txBody>
      </p:sp>
      <p:pic>
        <p:nvPicPr>
          <p:cNvPr id="337" name="Google Shape;337;p45"/>
          <p:cNvPicPr preferRelativeResize="0"/>
          <p:nvPr/>
        </p:nvPicPr>
        <p:blipFill rotWithShape="1">
          <a:blip r:embed="rId3">
            <a:alphaModFix/>
          </a:blip>
          <a:srcRect b="0" l="0" r="2593" t="0"/>
          <a:stretch/>
        </p:blipFill>
        <p:spPr>
          <a:xfrm>
            <a:off x="1588" y="3500438"/>
            <a:ext cx="3059112" cy="2339975"/>
          </a:xfrm>
          <a:prstGeom prst="rect">
            <a:avLst/>
          </a:prstGeom>
          <a:noFill/>
          <a:ln cap="flat" cmpd="sng" w="28575">
            <a:solidFill>
              <a:srgbClr val="FF3300"/>
            </a:solidFill>
            <a:prstDash val="solid"/>
            <a:miter lim="800000"/>
            <a:headEnd len="sm" w="sm" type="none"/>
            <a:tailEnd len="sm" w="sm" type="none"/>
          </a:ln>
        </p:spPr>
      </p:pic>
      <p:pic>
        <p:nvPicPr>
          <p:cNvPr id="338" name="Google Shape;338;p45"/>
          <p:cNvPicPr preferRelativeResize="0"/>
          <p:nvPr/>
        </p:nvPicPr>
        <p:blipFill rotWithShape="1">
          <a:blip r:embed="rId4">
            <a:alphaModFix/>
          </a:blip>
          <a:srcRect b="0" l="0" r="0" t="0"/>
          <a:stretch/>
        </p:blipFill>
        <p:spPr>
          <a:xfrm>
            <a:off x="6119813" y="3500438"/>
            <a:ext cx="3024187" cy="2376487"/>
          </a:xfrm>
          <a:prstGeom prst="rect">
            <a:avLst/>
          </a:prstGeom>
          <a:noFill/>
          <a:ln cap="flat" cmpd="sng" w="28575">
            <a:solidFill>
              <a:srgbClr val="FF3300"/>
            </a:solidFill>
            <a:prstDash val="solid"/>
            <a:miter lim="800000"/>
            <a:headEnd len="sm" w="sm" type="none"/>
            <a:tailEnd len="sm" w="sm" type="none"/>
          </a:ln>
        </p:spPr>
      </p:pic>
      <p:pic>
        <p:nvPicPr>
          <p:cNvPr descr="LN 4L BF P" id="339" name="Google Shape;339;p45"/>
          <p:cNvPicPr preferRelativeResize="0"/>
          <p:nvPr/>
        </p:nvPicPr>
        <p:blipFill rotWithShape="1">
          <a:blip r:embed="rId5">
            <a:alphaModFix/>
          </a:blip>
          <a:srcRect b="0" l="7528" r="5658" t="0"/>
          <a:stretch/>
        </p:blipFill>
        <p:spPr>
          <a:xfrm>
            <a:off x="3059113" y="3500438"/>
            <a:ext cx="3032125" cy="2376487"/>
          </a:xfrm>
          <a:prstGeom prst="rect">
            <a:avLst/>
          </a:prstGeom>
          <a:noFill/>
          <a:ln cap="flat" cmpd="sng" w="28575">
            <a:solidFill>
              <a:srgbClr val="FF3300"/>
            </a:solidFill>
            <a:prstDash val="solid"/>
            <a:miter lim="800000"/>
            <a:headEnd len="sm" w="sm" type="none"/>
            <a:tailEnd len="sm" w="sm" type="none"/>
          </a:ln>
        </p:spPr>
      </p:pic>
      <p:pic>
        <p:nvPicPr>
          <p:cNvPr id="340" name="Google Shape;340;p45"/>
          <p:cNvPicPr preferRelativeResize="0"/>
          <p:nvPr/>
        </p:nvPicPr>
        <p:blipFill rotWithShape="1">
          <a:blip r:embed="rId6">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6"/>
          <p:cNvSpPr/>
          <p:nvPr/>
        </p:nvSpPr>
        <p:spPr>
          <a:xfrm>
            <a:off x="250825" y="260350"/>
            <a:ext cx="8893175" cy="65563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FF00"/>
              </a:buClr>
              <a:buSzPts val="2000"/>
              <a:buFont typeface="Arial"/>
              <a:buNone/>
            </a:pPr>
            <a:r>
              <a:rPr b="1" i="0" lang="en-US" sz="2000" u="none" cap="none" strike="noStrike">
                <a:solidFill>
                  <a:srgbClr val="FFFF00"/>
                </a:solidFill>
                <a:latin typeface="Arial"/>
                <a:ea typeface="Arial"/>
                <a:cs typeface="Arial"/>
                <a:sym typeface="Arial"/>
              </a:rPr>
              <a:t>By the application of EBUS, diagnostic and therapeutic decisions can be made immediately during bronchoscopy without the need for further time-consuming and costly procedures. As has been shown by the introduction of the ultrasonic bronchoscope, interest in this new technique has increased significantly, and we are currently observing the beginning rather than the end of a development that will provide an</a:t>
            </a:r>
            <a:endParaRPr/>
          </a:p>
          <a:p>
            <a:pPr indent="0" lvl="0" marL="0" marR="0" rtl="0" algn="l">
              <a:spcBef>
                <a:spcPts val="0"/>
              </a:spcBef>
              <a:spcAft>
                <a:spcPts val="0"/>
              </a:spcAft>
              <a:buClr>
                <a:srgbClr val="FFFF00"/>
              </a:buClr>
              <a:buSzPts val="2000"/>
              <a:buFont typeface="Arial"/>
              <a:buNone/>
            </a:pPr>
            <a:r>
              <a:rPr b="1" i="0" lang="en-US" sz="2000" u="none" cap="none" strike="noStrike">
                <a:solidFill>
                  <a:srgbClr val="FFFF00"/>
                </a:solidFill>
                <a:latin typeface="Arial"/>
                <a:ea typeface="Arial"/>
                <a:cs typeface="Arial"/>
                <a:sym typeface="Arial"/>
              </a:rPr>
              <a:t>ever-increasing range of instruments and applications.</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p:txBody>
      </p:sp>
      <p:pic>
        <p:nvPicPr>
          <p:cNvPr id="346" name="Google Shape;346;p46"/>
          <p:cNvPicPr preferRelativeResize="0"/>
          <p:nvPr/>
        </p:nvPicPr>
        <p:blipFill rotWithShape="1">
          <a:blip r:embed="rId3">
            <a:alphaModFix/>
          </a:blip>
          <a:srcRect b="0" l="0" r="0" t="0"/>
          <a:stretch/>
        </p:blipFill>
        <p:spPr>
          <a:xfrm>
            <a:off x="2865438" y="2565400"/>
            <a:ext cx="3662362" cy="4032250"/>
          </a:xfrm>
          <a:prstGeom prst="rect">
            <a:avLst/>
          </a:prstGeom>
          <a:noFill/>
          <a:ln>
            <a:noFill/>
          </a:ln>
        </p:spPr>
      </p:pic>
      <p:pic>
        <p:nvPicPr>
          <p:cNvPr id="347" name="Google Shape;347;p46"/>
          <p:cNvPicPr preferRelativeResize="0"/>
          <p:nvPr/>
        </p:nvPicPr>
        <p:blipFill rotWithShape="1">
          <a:blip r:embed="rId4">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7"/>
          <p:cNvSpPr/>
          <p:nvPr/>
        </p:nvSpPr>
        <p:spPr>
          <a:xfrm>
            <a:off x="863600" y="1616075"/>
            <a:ext cx="7416800" cy="5062538"/>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FF00"/>
              </a:buClr>
              <a:buSzPts val="1700"/>
              <a:buFont typeface="Arial"/>
              <a:buChar char="•"/>
            </a:pPr>
            <a:r>
              <a:rPr b="0" i="0" lang="en-US" sz="1700" u="none" cap="none" strike="noStrike">
                <a:solidFill>
                  <a:srgbClr val="FFFF00"/>
                </a:solidFill>
                <a:latin typeface="Arial"/>
                <a:ea typeface="Arial"/>
                <a:cs typeface="Arial"/>
                <a:sym typeface="Arial"/>
              </a:rPr>
              <a:t>Benign or malignant tracheobronchial obstruction can lead to acute respiratory distress or even asphyxia and death. Endobronchial obstruction may present as an endobronchial lesion, or an extraluminal obstruction, or sometimes a combined endobronchial and extraluminal form</a:t>
            </a:r>
            <a:endParaRPr b="0" i="0" sz="17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700"/>
              <a:buFont typeface="Arial"/>
              <a:buNone/>
            </a:pPr>
            <a:r>
              <a:t/>
            </a:r>
            <a:endParaRPr b="0" i="0" sz="1700" u="none" cap="none" strike="noStrike">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700"/>
              <a:buFont typeface="Arial"/>
              <a:buChar char="•"/>
            </a:pPr>
            <a:r>
              <a:rPr b="0" i="0" lang="en-US" sz="1700" u="none" cap="none" strike="noStrike">
                <a:solidFill>
                  <a:srgbClr val="FFFF00"/>
                </a:solidFill>
                <a:latin typeface="Arial"/>
                <a:ea typeface="Arial"/>
                <a:cs typeface="Arial"/>
                <a:sym typeface="Arial"/>
              </a:rPr>
              <a:t>If curative resection is not possible, various endoscopic methods for palliation are available, such as Nd : YAG laser therapy, cryotherapy, electrocautery, and argon plasma coagulation. In cases of extraluminal lesions, palliation is performed by balloon dilatation, stent placement, and/or external beam radiation, which are discussed in other chapters</a:t>
            </a:r>
            <a:endParaRPr b="0" i="0" sz="17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700"/>
              <a:buFont typeface="Arial"/>
              <a:buNone/>
            </a:pPr>
            <a:r>
              <a:t/>
            </a:r>
            <a:endParaRPr b="0" i="0" sz="1700" u="none" cap="none" strike="noStrike">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700"/>
              <a:buFont typeface="Arial"/>
              <a:buChar char="•"/>
            </a:pPr>
            <a:r>
              <a:rPr b="0" i="0" lang="en-US" sz="1700" u="none" cap="none" strike="noStrike">
                <a:solidFill>
                  <a:srgbClr val="FFFF00"/>
                </a:solidFill>
                <a:latin typeface="Arial"/>
                <a:ea typeface="Arial"/>
                <a:cs typeface="Arial"/>
                <a:sym typeface="Arial"/>
              </a:rPr>
              <a:t>These lesions may be detected on chest radiography or CT scan, but direct airway visualization with bronchoscopy is often needed to define the lesion. Bronchoscopy will determine the appropriateness of treatment, for example by removing a foreign body or using a laser to debulk a tracheal tumor. When treatment is not emergent, therapy may be determined by the histology of an obstructing lesion, potential curative therapy, properties of the lesion such as location, endobronchial mass with complete or partial obstruction, extrinsic compression, malacia, etc., and patient tolerance and acceptance.</a:t>
            </a:r>
            <a:endParaRPr b="0" i="0" sz="1700" u="none" cap="none" strike="noStrike">
              <a:solidFill>
                <a:srgbClr val="FFFF00"/>
              </a:solidFill>
              <a:latin typeface="Arial"/>
              <a:ea typeface="Arial"/>
              <a:cs typeface="Arial"/>
              <a:sym typeface="Arial"/>
            </a:endParaRPr>
          </a:p>
        </p:txBody>
      </p:sp>
      <p:sp>
        <p:nvSpPr>
          <p:cNvPr id="353" name="Google Shape;353;p47"/>
          <p:cNvSpPr/>
          <p:nvPr/>
        </p:nvSpPr>
        <p:spPr>
          <a:xfrm>
            <a:off x="431800" y="260350"/>
            <a:ext cx="8280400" cy="13858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00"/>
              </a:buClr>
              <a:buSzPts val="2800"/>
              <a:buFont typeface="Arial"/>
              <a:buNone/>
            </a:pPr>
            <a:r>
              <a:rPr b="1" i="0" lang="en-US" sz="2800" u="none" cap="none" strike="noStrike">
                <a:solidFill>
                  <a:srgbClr val="FFFF00"/>
                </a:solidFill>
                <a:latin typeface="Arial"/>
                <a:ea typeface="Arial"/>
                <a:cs typeface="Arial"/>
                <a:sym typeface="Arial"/>
              </a:rPr>
              <a:t>Application of Laser, Electrocautery, Argon, Plasma Coagulation, and Cryotherapy in Flexible Bronchoscopy</a:t>
            </a:r>
            <a:endParaRPr b="1" i="0" sz="2800" u="none" cap="none" strike="noStrike">
              <a:solidFill>
                <a:srgbClr val="FFFF00"/>
              </a:solidFill>
              <a:latin typeface="Arial"/>
              <a:ea typeface="Arial"/>
              <a:cs typeface="Arial"/>
              <a:sym typeface="Arial"/>
            </a:endParaRPr>
          </a:p>
        </p:txBody>
      </p:sp>
      <p:pic>
        <p:nvPicPr>
          <p:cNvPr id="354" name="Google Shape;354;p47"/>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8"/>
          <p:cNvSpPr/>
          <p:nvPr/>
        </p:nvSpPr>
        <p:spPr>
          <a:xfrm>
            <a:off x="2124075" y="3228975"/>
            <a:ext cx="4429125" cy="7080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p:txBody>
      </p:sp>
      <p:sp>
        <p:nvSpPr>
          <p:cNvPr id="360" name="Google Shape;360;p48"/>
          <p:cNvSpPr/>
          <p:nvPr/>
        </p:nvSpPr>
        <p:spPr>
          <a:xfrm>
            <a:off x="144463" y="1125538"/>
            <a:ext cx="8855075" cy="532447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FFFF00"/>
              </a:buClr>
              <a:buSzPts val="2000"/>
              <a:buFont typeface="Arial"/>
              <a:buChar char="•"/>
            </a:pPr>
            <a:r>
              <a:rPr b="0" i="0" lang="en-US" sz="2000" u="none" cap="none" strike="noStrike">
                <a:solidFill>
                  <a:srgbClr val="FFFF00"/>
                </a:solidFill>
                <a:latin typeface="Arial"/>
                <a:ea typeface="Arial"/>
                <a:cs typeface="Arial"/>
                <a:sym typeface="Arial"/>
              </a:rPr>
              <a:t>The two most commonly used media in interventional bronchology are the carbon dioxide (CO2) and neodymium : yttrium–aluminum–garnet (Nd : YAG) Lasers</a:t>
            </a:r>
            <a:endParaRPr/>
          </a:p>
          <a:p>
            <a:pPr indent="-215900" lvl="0" marL="342900" marR="0" rtl="0" algn="l">
              <a:spcBef>
                <a:spcPts val="0"/>
              </a:spcBef>
              <a:spcAft>
                <a:spcPts val="0"/>
              </a:spcAft>
              <a:buClr>
                <a:schemeClr val="dk1"/>
              </a:buClr>
              <a:buSzPts val="2000"/>
              <a:buFont typeface="Arial"/>
              <a:buNone/>
            </a:pPr>
            <a:r>
              <a:t/>
            </a:r>
            <a:endParaRPr b="0" i="0" sz="2000" u="none" cap="none" strike="noStrike">
              <a:solidFill>
                <a:srgbClr val="FFFF00"/>
              </a:solidFill>
              <a:latin typeface="Arial"/>
              <a:ea typeface="Arial"/>
              <a:cs typeface="Arial"/>
              <a:sym typeface="Arial"/>
            </a:endParaRPr>
          </a:p>
          <a:p>
            <a:pPr indent="-342900" lvl="0" marL="342900" marR="0" rtl="0" algn="l">
              <a:spcBef>
                <a:spcPts val="0"/>
              </a:spcBef>
              <a:spcAft>
                <a:spcPts val="0"/>
              </a:spcAft>
              <a:buClr>
                <a:srgbClr val="FFFF00"/>
              </a:buClr>
              <a:buSzPts val="2000"/>
              <a:buFont typeface="Arial"/>
              <a:buChar char="•"/>
            </a:pPr>
            <a:r>
              <a:rPr b="0" i="0" lang="en-US" sz="2000" u="none" cap="none" strike="noStrike">
                <a:solidFill>
                  <a:srgbClr val="FFFF00"/>
                </a:solidFill>
                <a:latin typeface="Arial"/>
                <a:ea typeface="Arial"/>
                <a:cs typeface="Arial"/>
                <a:sym typeface="Arial"/>
              </a:rPr>
              <a:t>In the CO2, laser light is produced in the infrared spectrum at a wavelength of 10,600 nm. The CO2 laser has an exact interaction with soft tissue, owing to its almost complete absorption by most tissues. When the CO2 laser contacts tissue, the water content of the tissue is raised to temperatures of 100°C with subsequent vaporization. The CO2 laser can be used as a precise cutting tool, with only minimal blood loss, owing to a relatively shallow depth of penetration.</a:t>
            </a:r>
            <a:endParaRPr/>
          </a:p>
          <a:p>
            <a:pPr indent="-215900" lvl="0" marL="342900" marR="0" rtl="0" algn="l">
              <a:spcBef>
                <a:spcPts val="0"/>
              </a:spcBef>
              <a:spcAft>
                <a:spcPts val="0"/>
              </a:spcAft>
              <a:buClr>
                <a:schemeClr val="dk1"/>
              </a:buClr>
              <a:buSzPts val="2000"/>
              <a:buFont typeface="Arial"/>
              <a:buNone/>
            </a:pPr>
            <a:r>
              <a:t/>
            </a:r>
            <a:endParaRPr b="0" i="0" sz="2000" u="none" cap="none" strike="noStrike">
              <a:solidFill>
                <a:srgbClr val="FFFF00"/>
              </a:solidFill>
              <a:latin typeface="Arial"/>
              <a:ea typeface="Arial"/>
              <a:cs typeface="Arial"/>
              <a:sym typeface="Arial"/>
            </a:endParaRPr>
          </a:p>
          <a:p>
            <a:pPr indent="-342900" lvl="0" marL="342900" marR="0" rtl="0" algn="l">
              <a:spcBef>
                <a:spcPts val="0"/>
              </a:spcBef>
              <a:spcAft>
                <a:spcPts val="0"/>
              </a:spcAft>
              <a:buClr>
                <a:srgbClr val="FFFF00"/>
              </a:buClr>
              <a:buSzPts val="2000"/>
              <a:buFont typeface="Arial"/>
              <a:buChar char="•"/>
            </a:pPr>
            <a:r>
              <a:rPr b="0" i="0" lang="en-US" sz="2000" u="none" cap="none" strike="noStrike">
                <a:solidFill>
                  <a:srgbClr val="FFFF00"/>
                </a:solidFill>
                <a:latin typeface="Arial"/>
                <a:ea typeface="Arial"/>
                <a:cs typeface="Arial"/>
                <a:sym typeface="Arial"/>
              </a:rPr>
              <a:t>The most widely used laser light for tracheobronchial lesions is the Nd : YAG laser, which is produced by the stimulation of an yttrium–aluminum–garnet glass, coated with neodymium. The Nd : YAG laser has a wavelength of 1064 nm and is easily transmitted through pale tissues, with sizeable scatter and a potential penetration of up to 5 to 10 mm from the focal point</a:t>
            </a:r>
            <a:endParaRPr b="0" i="0" sz="20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p:txBody>
      </p:sp>
      <p:sp>
        <p:nvSpPr>
          <p:cNvPr id="361" name="Google Shape;361;p48"/>
          <p:cNvSpPr/>
          <p:nvPr/>
        </p:nvSpPr>
        <p:spPr>
          <a:xfrm>
            <a:off x="431800" y="404813"/>
            <a:ext cx="8280400" cy="5222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00"/>
              </a:buClr>
              <a:buSzPts val="2800"/>
              <a:buFont typeface="Arial"/>
              <a:buNone/>
            </a:pPr>
            <a:r>
              <a:rPr b="1" i="0" lang="en-US" sz="2800" u="none" cap="none" strike="noStrike">
                <a:solidFill>
                  <a:srgbClr val="FFFF00"/>
                </a:solidFill>
                <a:latin typeface="Arial"/>
                <a:ea typeface="Arial"/>
                <a:cs typeface="Arial"/>
                <a:sym typeface="Arial"/>
              </a:rPr>
              <a:t>Application of Laser in Flexible Bronchoscopy</a:t>
            </a:r>
            <a:endParaRPr b="1" i="0" sz="2800" u="none" cap="none" strike="noStrike">
              <a:solidFill>
                <a:srgbClr val="FFFF00"/>
              </a:solidFill>
              <a:latin typeface="Arial"/>
              <a:ea typeface="Arial"/>
              <a:cs typeface="Arial"/>
              <a:sym typeface="Arial"/>
            </a:endParaRPr>
          </a:p>
        </p:txBody>
      </p:sp>
      <p:pic>
        <p:nvPicPr>
          <p:cNvPr id="362" name="Google Shape;362;p48"/>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9"/>
          <p:cNvSpPr/>
          <p:nvPr/>
        </p:nvSpPr>
        <p:spPr>
          <a:xfrm>
            <a:off x="125413" y="1196975"/>
            <a:ext cx="8893175" cy="5354638"/>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FF00"/>
              </a:buClr>
              <a:buSzPts val="1800"/>
              <a:buFont typeface="Arial"/>
              <a:buChar char="•"/>
            </a:pPr>
            <a:r>
              <a:rPr b="0" i="0" lang="en-US" sz="1800" u="none" cap="none" strike="noStrike">
                <a:solidFill>
                  <a:srgbClr val="FFFF00"/>
                </a:solidFill>
                <a:latin typeface="Arial"/>
                <a:ea typeface="Arial"/>
                <a:cs typeface="Arial"/>
                <a:sym typeface="Arial"/>
              </a:rPr>
              <a:t>Electrocautery uses an electric current to produce heat and to destroy tissue. Strauss and colleagues used electrocautery for treating gastrointestinal tumors in 1913, and in 1935 reported their experience on over 40 cases. Electrocautery uses alternating current at a high frequency (105 to 107 Hz) to generate heat that coagulates, vaporizes, or cuts tissue depending on the power</a:t>
            </a:r>
            <a:endParaRPr b="0"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u="none" cap="none" strike="noStrike">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Arial"/>
              <a:buChar char="•"/>
            </a:pPr>
            <a:r>
              <a:rPr b="0" i="0" lang="en-US" sz="1800" u="none" cap="none" strike="noStrike">
                <a:solidFill>
                  <a:srgbClr val="FFFF00"/>
                </a:solidFill>
                <a:latin typeface="Arial"/>
                <a:ea typeface="Arial"/>
                <a:cs typeface="Arial"/>
                <a:sym typeface="Arial"/>
              </a:rPr>
              <a:t>Coagulation involves high amperage and low voltage, whereas vaporization uses high voltage and low amperage. Cutting tissue with the ability to coagulate blends these two settings. At a temperature of approximately 70°C tissue coagulates and over 200°C tissue carbonizes. The degree of destruction depends on the applied power, the electrical properties of the tissue, the device–tissue contact time, and the device–tissue contact surface area</a:t>
            </a:r>
            <a:endParaRPr b="0"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u="none" cap="none" strike="noStrike">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Arial"/>
              <a:buChar char="•"/>
            </a:pPr>
            <a:r>
              <a:rPr b="0" i="0" lang="en-US" sz="1800" u="none" cap="none" strike="noStrike">
                <a:solidFill>
                  <a:srgbClr val="FFFF00"/>
                </a:solidFill>
                <a:latin typeface="Arial"/>
                <a:ea typeface="Arial"/>
                <a:cs typeface="Arial"/>
                <a:sym typeface="Arial"/>
              </a:rPr>
              <a:t>When a tissue is heated sufficiently, cellular water evaporates, thereby destroying the cell and then the tissue. Heating to higher temperatures leads to chemical breakdown of the cell and tissue constituents and eventual vaporization/ carbonization. Electrocautery devices are monopolar; that is, they require the bronchoscope, the generator, and thepatient to be grounded to complete the circuit, or otherwise shocks and burns may occur. The bronchoscope should be insulated. </a:t>
            </a:r>
            <a:endParaRPr b="0" i="0" sz="1800" u="none" cap="none" strike="noStrike">
              <a:solidFill>
                <a:srgbClr val="FFFF00"/>
              </a:solidFill>
              <a:latin typeface="Arial"/>
              <a:ea typeface="Arial"/>
              <a:cs typeface="Arial"/>
              <a:sym typeface="Arial"/>
            </a:endParaRPr>
          </a:p>
        </p:txBody>
      </p:sp>
      <p:sp>
        <p:nvSpPr>
          <p:cNvPr id="368" name="Google Shape;368;p49"/>
          <p:cNvSpPr/>
          <p:nvPr/>
        </p:nvSpPr>
        <p:spPr>
          <a:xfrm>
            <a:off x="431800" y="333375"/>
            <a:ext cx="8280400" cy="5222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00"/>
              </a:buClr>
              <a:buSzPts val="2800"/>
              <a:buFont typeface="Arial"/>
              <a:buNone/>
            </a:pPr>
            <a:r>
              <a:rPr b="1" i="0" lang="en-US" sz="2800" u="none" cap="none" strike="noStrike">
                <a:solidFill>
                  <a:srgbClr val="FFFF00"/>
                </a:solidFill>
                <a:latin typeface="Arial"/>
                <a:ea typeface="Arial"/>
                <a:cs typeface="Arial"/>
                <a:sym typeface="Arial"/>
              </a:rPr>
              <a:t>Application of  Electrocautery in Flexible Bronchoscopy</a:t>
            </a:r>
            <a:endParaRPr/>
          </a:p>
        </p:txBody>
      </p:sp>
      <p:pic>
        <p:nvPicPr>
          <p:cNvPr id="369" name="Google Shape;369;p49"/>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0"/>
          <p:cNvSpPr/>
          <p:nvPr/>
        </p:nvSpPr>
        <p:spPr>
          <a:xfrm>
            <a:off x="90488" y="1273175"/>
            <a:ext cx="8963025" cy="53244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t/>
            </a:r>
            <a:endParaRPr b="1" i="0" sz="2000" u="none" cap="none" strike="noStrike">
              <a:solidFill>
                <a:srgbClr val="FFFF00"/>
              </a:solidFill>
              <a:latin typeface="Arial"/>
              <a:ea typeface="Arial"/>
              <a:cs typeface="Arial"/>
              <a:sym typeface="Arial"/>
            </a:endParaRPr>
          </a:p>
          <a:p>
            <a:pPr indent="-342900" lvl="0" marL="342900" marR="0" rtl="0" algn="l">
              <a:spcBef>
                <a:spcPts val="0"/>
              </a:spcBef>
              <a:spcAft>
                <a:spcPts val="0"/>
              </a:spcAft>
              <a:buClr>
                <a:srgbClr val="FFFF00"/>
              </a:buClr>
              <a:buSzPts val="2000"/>
              <a:buFont typeface="Arial"/>
              <a:buChar char="•"/>
            </a:pPr>
            <a:r>
              <a:rPr b="0" i="0" lang="en-US" sz="2000" u="none" cap="none" strike="noStrike">
                <a:solidFill>
                  <a:srgbClr val="FFFF00"/>
                </a:solidFill>
                <a:latin typeface="Arial"/>
                <a:ea typeface="Arial"/>
                <a:cs typeface="Arial"/>
                <a:sym typeface="Arial"/>
              </a:rPr>
              <a:t>Argon plasma coagulation (APC) is an electrosurgical technique similar to laser or electrocautery, used to remove an obstructing lesion and/or to achieve homeostasis. APC was developed more than 20 years ago to improve surgical hemostasis. In the early 1990s, a flexible probe was introduced that facilitated its use during endoscopic procedures. APC has been used during bronchoscopic procedures to debulk malignant airway tumors, control hemoptysis, remove granulation tissue from stents or anastomoses, and treat a variety of other benign disorders</a:t>
            </a:r>
            <a:endParaRPr/>
          </a:p>
          <a:p>
            <a:pPr indent="-215900" lvl="0" marL="342900" marR="0" rtl="0" algn="l">
              <a:spcBef>
                <a:spcPts val="0"/>
              </a:spcBef>
              <a:spcAft>
                <a:spcPts val="0"/>
              </a:spcAft>
              <a:buClr>
                <a:schemeClr val="dk1"/>
              </a:buClr>
              <a:buSzPts val="2000"/>
              <a:buFont typeface="Arial"/>
              <a:buNone/>
            </a:pPr>
            <a:r>
              <a:t/>
            </a:r>
            <a:endParaRPr b="0" i="0" sz="2000" u="none" cap="none" strike="noStrike">
              <a:solidFill>
                <a:srgbClr val="FFFF00"/>
              </a:solidFill>
              <a:latin typeface="Arial"/>
              <a:ea typeface="Arial"/>
              <a:cs typeface="Arial"/>
              <a:sym typeface="Arial"/>
            </a:endParaRPr>
          </a:p>
          <a:p>
            <a:pPr indent="-342900" lvl="0" marL="342900" marR="0" rtl="0" algn="l">
              <a:spcBef>
                <a:spcPts val="0"/>
              </a:spcBef>
              <a:spcAft>
                <a:spcPts val="0"/>
              </a:spcAft>
              <a:buClr>
                <a:srgbClr val="FFFF00"/>
              </a:buClr>
              <a:buSzPts val="2000"/>
              <a:buFont typeface="Arial"/>
              <a:buChar char="•"/>
            </a:pPr>
            <a:r>
              <a:rPr b="0" i="0" lang="en-US" sz="2000" u="none" cap="none" strike="noStrike">
                <a:solidFill>
                  <a:srgbClr val="FFFF00"/>
                </a:solidFill>
                <a:latin typeface="Arial"/>
                <a:ea typeface="Arial"/>
                <a:cs typeface="Arial"/>
                <a:sym typeface="Arial"/>
              </a:rPr>
              <a:t>Similar to electrocautery, a grounding pad should be placed on the patient back. The settings should be power of 30 watts and an argon flow rate of 0.8 to 1 L/min. The argon flow rate will determine the length of the flame. As the argon will seek biological tissue or any combustible object, the flame length is important in its airway application. This ensures that the bronchoscope will not be burned. The probe tip should be within 1 cm of the target lesion. The electric current will not be conducted if the probe is further from the target lesion</a:t>
            </a:r>
            <a:endParaRPr b="0" i="0" sz="2000" u="none" cap="none" strike="noStrike">
              <a:solidFill>
                <a:srgbClr val="FFFF00"/>
              </a:solidFill>
              <a:latin typeface="Arial"/>
              <a:ea typeface="Arial"/>
              <a:cs typeface="Arial"/>
              <a:sym typeface="Arial"/>
            </a:endParaRPr>
          </a:p>
        </p:txBody>
      </p:sp>
      <p:sp>
        <p:nvSpPr>
          <p:cNvPr id="375" name="Google Shape;375;p50"/>
          <p:cNvSpPr/>
          <p:nvPr/>
        </p:nvSpPr>
        <p:spPr>
          <a:xfrm>
            <a:off x="431800" y="333375"/>
            <a:ext cx="8280400" cy="9540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00"/>
              </a:buClr>
              <a:buSzPts val="2800"/>
              <a:buFont typeface="Arial"/>
              <a:buNone/>
            </a:pPr>
            <a:r>
              <a:rPr b="1" i="0" lang="en-US" sz="2800" u="none" cap="none" strike="noStrike">
                <a:solidFill>
                  <a:srgbClr val="FFFF00"/>
                </a:solidFill>
                <a:latin typeface="Arial"/>
                <a:ea typeface="Arial"/>
                <a:cs typeface="Arial"/>
                <a:sym typeface="Arial"/>
              </a:rPr>
              <a:t>Application of  Argon Plasma Coagulation  in Flexible Bronchoscopy</a:t>
            </a:r>
            <a:endParaRPr/>
          </a:p>
        </p:txBody>
      </p:sp>
      <p:pic>
        <p:nvPicPr>
          <p:cNvPr id="376" name="Google Shape;376;p50"/>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1"/>
          <p:cNvSpPr/>
          <p:nvPr/>
        </p:nvSpPr>
        <p:spPr>
          <a:xfrm>
            <a:off x="0" y="1268413"/>
            <a:ext cx="9144000" cy="4802187"/>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FF00"/>
              </a:buClr>
              <a:buSzPts val="1800"/>
              <a:buFont typeface="Arial"/>
              <a:buChar char="•"/>
            </a:pPr>
            <a:r>
              <a:rPr b="0" i="0" lang="en-US" sz="1800" u="none" cap="none" strike="noStrike">
                <a:solidFill>
                  <a:srgbClr val="FFFF00"/>
                </a:solidFill>
                <a:latin typeface="Arial"/>
                <a:ea typeface="Arial"/>
                <a:cs typeface="Arial"/>
                <a:sym typeface="Arial"/>
              </a:rPr>
              <a:t>Documents from 3500 BC described the use of cold as treatment for swelling and war wounds [43]. Hippocrates described the use of cold to treat orthopedic injuries. Arnott described the use of salt solutions containing crushed ice at a temperature of about −8 to −12°C to freeze advanced cancers in accessible sites, producing a reduction in tumor size and improvement of pain</a:t>
            </a:r>
            <a:endParaRPr b="0"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u="none" cap="none" strike="noStrike">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Arial"/>
              <a:buChar char="•"/>
            </a:pPr>
            <a:r>
              <a:rPr b="0" i="0" lang="en-US" sz="1800" u="none" cap="none" strike="noStrike">
                <a:solidFill>
                  <a:srgbClr val="FFFF00"/>
                </a:solidFill>
                <a:latin typeface="Arial"/>
                <a:ea typeface="Arial"/>
                <a:cs typeface="Arial"/>
                <a:sym typeface="Arial"/>
              </a:rPr>
              <a:t>Cryotherapy deals with the destruction of biological materials through the cytotoxic effects of freezing. The damage induced by freezing occurs at several levels, including the molecular, cellular, and structural levels and the whole tissue. The effect of freeze injury is influenced by many factors and the survival of cells is dependent on the cooling rate, the thawing rate, the lowest temperature achieved, and repeated freezing thawing cycles</a:t>
            </a:r>
            <a:endParaRPr b="0" i="0" sz="1800" u="none" cap="none" strike="noStrike">
              <a:solidFill>
                <a:srgbClr val="FFFF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u="none" cap="none" strike="noStrike">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Arial"/>
              <a:buChar char="•"/>
            </a:pPr>
            <a:r>
              <a:rPr b="0" i="0" lang="en-US" sz="1800" u="none" cap="none" strike="noStrike">
                <a:solidFill>
                  <a:srgbClr val="FFFF00"/>
                </a:solidFill>
                <a:latin typeface="Arial"/>
                <a:ea typeface="Arial"/>
                <a:cs typeface="Arial"/>
                <a:sym typeface="Arial"/>
              </a:rPr>
              <a:t>There are three parts to the cryomachine: the console, the cryoprobe, and the transfer line that connect the console and gas cylinder to the probe. Cryoprobes are flexible can be used through the channel of the fiberoptic bronchoscope. The efficacy of a cryoprobe depends in part on its diameter, thus if a fiberoptic bronchoscope is used, the operative lumen must be as large as possible (2.6 to 3.2 mm)</a:t>
            </a:r>
            <a:endParaRPr b="0" i="0" sz="1800" u="none" cap="none" strike="noStrike">
              <a:solidFill>
                <a:srgbClr val="FFFF00"/>
              </a:solidFill>
              <a:latin typeface="Arial"/>
              <a:ea typeface="Arial"/>
              <a:cs typeface="Arial"/>
              <a:sym typeface="Arial"/>
            </a:endParaRPr>
          </a:p>
        </p:txBody>
      </p:sp>
      <p:sp>
        <p:nvSpPr>
          <p:cNvPr id="382" name="Google Shape;382;p51"/>
          <p:cNvSpPr/>
          <p:nvPr/>
        </p:nvSpPr>
        <p:spPr>
          <a:xfrm>
            <a:off x="431800" y="333375"/>
            <a:ext cx="8280400" cy="5222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00"/>
              </a:buClr>
              <a:buSzPts val="2800"/>
              <a:buFont typeface="Arial"/>
              <a:buNone/>
            </a:pPr>
            <a:r>
              <a:rPr b="1" i="0" lang="en-US" sz="2800" u="none" cap="none" strike="noStrike">
                <a:solidFill>
                  <a:srgbClr val="FFFF00"/>
                </a:solidFill>
                <a:latin typeface="Arial"/>
                <a:ea typeface="Arial"/>
                <a:cs typeface="Arial"/>
                <a:sym typeface="Arial"/>
              </a:rPr>
              <a:t>Application of Cryotherapy in Flexible Bronchoscopy</a:t>
            </a:r>
            <a:endParaRPr/>
          </a:p>
        </p:txBody>
      </p:sp>
      <p:pic>
        <p:nvPicPr>
          <p:cNvPr id="383" name="Google Shape;383;p51"/>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2"/>
          <p:cNvSpPr/>
          <p:nvPr/>
        </p:nvSpPr>
        <p:spPr>
          <a:xfrm>
            <a:off x="0" y="1125538"/>
            <a:ext cx="9123363" cy="563245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FF00"/>
              </a:buClr>
              <a:buSzPts val="1800"/>
              <a:buFont typeface="Arial"/>
              <a:buChar char="•"/>
            </a:pPr>
            <a:r>
              <a:rPr b="0" i="0" lang="en-US" sz="1800" u="none" cap="none" strike="noStrike">
                <a:solidFill>
                  <a:srgbClr val="FFFF00"/>
                </a:solidFill>
                <a:latin typeface="Arial"/>
                <a:ea typeface="Arial"/>
                <a:cs typeface="Arial"/>
                <a:sym typeface="Arial"/>
              </a:rPr>
              <a:t>The flexible bronchoscopy is the “gold standard” for the diagnosis of an airway foreign body and is the preferred instrument for its removal in adults. Aspiration of foreign bodies occurs most commonly at the extremes of age—the young and the elderly. Although the symptoms are non-specific, a detailed history and physical exam, as well as chest X rays, are invaluable. Most often, the diagnosis can only be made through direct visualization with the flexible bronchoscope. In most cases in adults, the removal can be accomplished during the initial bronchoscopic procedure</a:t>
            </a:r>
            <a:endParaRPr/>
          </a:p>
          <a:p>
            <a:pPr indent="-171450" lvl="0" marL="285750" marR="0" rtl="0" algn="l">
              <a:spcBef>
                <a:spcPts val="0"/>
              </a:spcBef>
              <a:spcAft>
                <a:spcPts val="0"/>
              </a:spcAft>
              <a:buClr>
                <a:schemeClr val="dk1"/>
              </a:buClr>
              <a:buSzPts val="1800"/>
              <a:buFont typeface="Arial"/>
              <a:buNone/>
            </a:pPr>
            <a:r>
              <a:t/>
            </a:r>
            <a:endParaRPr b="0" i="0" sz="1800" u="none" cap="none" strike="noStrike">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Arial"/>
              <a:buChar char="•"/>
            </a:pPr>
            <a:r>
              <a:rPr b="0" i="0" lang="en-US" sz="1800" u="none" cap="none" strike="noStrike">
                <a:solidFill>
                  <a:srgbClr val="FFFF00"/>
                </a:solidFill>
                <a:latin typeface="Arial"/>
                <a:ea typeface="Arial"/>
                <a:cs typeface="Arial"/>
                <a:sym typeface="Arial"/>
              </a:rPr>
              <a:t>In children, the most common procedure performed for removal of foreign bodies is by the rigid bronchoscopy, with or without the use of adjuvant flexible bronchoscopy. However, in recent years data have emerged that support use of the flexible bronchoscope among pediatric patients as well. </a:t>
            </a:r>
            <a:endParaRPr/>
          </a:p>
          <a:p>
            <a:pPr indent="-171450" lvl="0" marL="285750" marR="0" rtl="0" algn="l">
              <a:spcBef>
                <a:spcPts val="0"/>
              </a:spcBef>
              <a:spcAft>
                <a:spcPts val="0"/>
              </a:spcAft>
              <a:buClr>
                <a:schemeClr val="dk1"/>
              </a:buClr>
              <a:buSzPts val="1800"/>
              <a:buFont typeface="Arial"/>
              <a:buNone/>
            </a:pPr>
            <a:r>
              <a:t/>
            </a:r>
            <a:endParaRPr b="0" i="0" sz="1800" u="none" cap="none" strike="noStrike">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Arial"/>
              <a:buChar char="•"/>
            </a:pPr>
            <a:r>
              <a:rPr b="0" i="0" lang="en-US" sz="1800" u="none" cap="none" strike="noStrike">
                <a:solidFill>
                  <a:srgbClr val="FFFF00"/>
                </a:solidFill>
                <a:latin typeface="Arial"/>
                <a:ea typeface="Arial"/>
                <a:cs typeface="Arial"/>
                <a:sym typeface="Arial"/>
              </a:rPr>
              <a:t>Foreign body aspiration (FBA) is most common in early childhood (&lt;5 years old) and amongst the elderly.</a:t>
            </a:r>
            <a:endParaRPr/>
          </a:p>
          <a:p>
            <a:pPr indent="-171450" lvl="0" marL="285750" marR="0" rtl="0" algn="l">
              <a:spcBef>
                <a:spcPts val="0"/>
              </a:spcBef>
              <a:spcAft>
                <a:spcPts val="0"/>
              </a:spcAft>
              <a:buClr>
                <a:schemeClr val="dk1"/>
              </a:buClr>
              <a:buSzPts val="1800"/>
              <a:buFont typeface="Arial"/>
              <a:buNone/>
            </a:pPr>
            <a:r>
              <a:t/>
            </a:r>
            <a:endParaRPr b="0" i="0" sz="1800" u="none" cap="none" strike="noStrike">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Arial"/>
              <a:buChar char="•"/>
            </a:pPr>
            <a:r>
              <a:rPr b="0" i="0" lang="en-US" sz="1800" u="none" cap="none" strike="noStrike">
                <a:solidFill>
                  <a:srgbClr val="FFFF00"/>
                </a:solidFill>
                <a:latin typeface="Arial"/>
                <a:ea typeface="Arial"/>
                <a:cs typeface="Arial"/>
                <a:sym typeface="Arial"/>
              </a:rPr>
              <a:t>Unfortunately, death from asphyxiation still occurs, and usually occurs at home (41%), restaurants (29%), or in nursing homes or mental institutions (14%). Approximately 3700 (1.2 per 100,000 population) cases of death due to choking were reported in 2007 in the United States.</a:t>
            </a:r>
            <a:endParaRPr b="0" i="0" sz="1800" u="none" cap="none" strike="noStrike">
              <a:solidFill>
                <a:srgbClr val="FFFF00"/>
              </a:solidFill>
              <a:latin typeface="Arial"/>
              <a:ea typeface="Arial"/>
              <a:cs typeface="Arial"/>
              <a:sym typeface="Arial"/>
            </a:endParaRPr>
          </a:p>
        </p:txBody>
      </p:sp>
      <p:sp>
        <p:nvSpPr>
          <p:cNvPr id="389" name="Google Shape;389;p52"/>
          <p:cNvSpPr/>
          <p:nvPr/>
        </p:nvSpPr>
        <p:spPr>
          <a:xfrm>
            <a:off x="431800" y="188913"/>
            <a:ext cx="8280400" cy="5222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00"/>
              </a:buClr>
              <a:buSzPts val="2800"/>
              <a:buFont typeface="Arial"/>
              <a:buNone/>
            </a:pPr>
            <a:r>
              <a:rPr b="1" i="0" lang="en-US" sz="2800" u="none" cap="none" strike="noStrike">
                <a:solidFill>
                  <a:srgbClr val="FFFF00"/>
                </a:solidFill>
                <a:latin typeface="Arial"/>
                <a:ea typeface="Arial"/>
                <a:cs typeface="Arial"/>
                <a:sym typeface="Arial"/>
              </a:rPr>
              <a:t>Foreign Body Aspiration and Flexible Bronchoscopy</a:t>
            </a:r>
            <a:endParaRPr/>
          </a:p>
        </p:txBody>
      </p:sp>
      <p:pic>
        <p:nvPicPr>
          <p:cNvPr id="390" name="Google Shape;390;p52"/>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0"/>
                                        <p:tgtEl>
                                          <p:spTgt spid="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7"/>
          <p:cNvSpPr txBox="1"/>
          <p:nvPr>
            <p:ph type="title"/>
          </p:nvPr>
        </p:nvSpPr>
        <p:spPr>
          <a:xfrm>
            <a:off x="457200" y="274638"/>
            <a:ext cx="8229600" cy="99377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200">
                <a:solidFill>
                  <a:srgbClr val="FFFF00"/>
                </a:solidFill>
              </a:rPr>
              <a:t>The First Endoscopes and Light Sources</a:t>
            </a:r>
            <a:endParaRPr b="1" sz="3200">
              <a:solidFill>
                <a:srgbClr val="FFFF00"/>
              </a:solidFill>
            </a:endParaRPr>
          </a:p>
        </p:txBody>
      </p:sp>
      <p:sp>
        <p:nvSpPr>
          <p:cNvPr id="118" name="Google Shape;118;p17"/>
          <p:cNvSpPr txBox="1"/>
          <p:nvPr>
            <p:ph idx="1" type="body"/>
          </p:nvPr>
        </p:nvSpPr>
        <p:spPr>
          <a:xfrm>
            <a:off x="306388" y="2157413"/>
            <a:ext cx="8531225" cy="356552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1800"/>
              <a:buFont typeface="Tahoma"/>
              <a:buChar char="•"/>
            </a:pPr>
            <a:r>
              <a:rPr lang="en-US" sz="1800">
                <a:solidFill>
                  <a:srgbClr val="FFFF00"/>
                </a:solidFill>
                <a:latin typeface="Tahoma"/>
                <a:ea typeface="Tahoma"/>
                <a:cs typeface="Tahoma"/>
                <a:sym typeface="Tahoma"/>
              </a:rPr>
              <a:t>In contrast to other fields of endoscopy, where daylight or candlelight could be introduced for inspection of the vagina, rectum, urethra, and so on, it was only after Philipp Bozzini, a general practitioner in Frankfurt, had developed his “illuminator” in 1805 that a suitable light source for the inspection of the trachea came within sight. The device consisted of a box containing a candle, the light of which was reflected by a hollow mirror into a “conductor,” a split metallic tube that could be spread by a simple mechanism.</a:t>
            </a:r>
            <a:endParaRPr/>
          </a:p>
          <a:p>
            <a:pPr indent="-228600" lvl="0" marL="342900" rtl="0" algn="l">
              <a:spcBef>
                <a:spcPts val="360"/>
              </a:spcBef>
              <a:spcAft>
                <a:spcPts val="0"/>
              </a:spcAft>
              <a:buClr>
                <a:schemeClr val="dk1"/>
              </a:buClr>
              <a:buSzPts val="1800"/>
              <a:buFont typeface="Arial"/>
              <a:buNone/>
            </a:pPr>
            <a:r>
              <a:t/>
            </a:r>
            <a:endParaRPr sz="1800">
              <a:solidFill>
                <a:srgbClr val="FFFF00"/>
              </a:solidFill>
              <a:latin typeface="Tahoma"/>
              <a:ea typeface="Tahoma"/>
              <a:cs typeface="Tahoma"/>
              <a:sym typeface="Tahoma"/>
            </a:endParaRPr>
          </a:p>
          <a:p>
            <a:pPr indent="-342900" lvl="0" marL="342900" rtl="0" algn="l">
              <a:spcBef>
                <a:spcPts val="360"/>
              </a:spcBef>
              <a:spcAft>
                <a:spcPts val="0"/>
              </a:spcAft>
              <a:buClr>
                <a:srgbClr val="FFFF00"/>
              </a:buClr>
              <a:buSzPts val="1800"/>
              <a:buFont typeface="Tahoma"/>
              <a:buChar char="•"/>
            </a:pPr>
            <a:r>
              <a:rPr lang="en-US" sz="1800">
                <a:solidFill>
                  <a:srgbClr val="FFFF00"/>
                </a:solidFill>
                <a:latin typeface="Tahoma"/>
                <a:ea typeface="Tahoma"/>
                <a:cs typeface="Tahoma"/>
                <a:sym typeface="Tahoma"/>
              </a:rPr>
              <a:t>The first suitable successor was in 1853: the instrument of Desormeaux, who also introduced the word “endoscope” for his instrument to inspect the body cavities (Figure 1.2). It was by Desormeaux’s endoscope that A. Kußmaul in 1867–1868 performed the first esophagoscopies.</a:t>
            </a:r>
            <a:endParaRPr sz="1800">
              <a:solidFill>
                <a:srgbClr val="FFFF00"/>
              </a:solidFill>
              <a:latin typeface="Tahoma"/>
              <a:ea typeface="Tahoma"/>
              <a:cs typeface="Tahoma"/>
              <a:sym typeface="Tahoma"/>
            </a:endParaRPr>
          </a:p>
        </p:txBody>
      </p:sp>
      <p:sp>
        <p:nvSpPr>
          <p:cNvPr id="119" name="Google Shape;119;p17"/>
          <p:cNvSpPr txBox="1"/>
          <p:nvPr/>
        </p:nvSpPr>
        <p:spPr>
          <a:xfrm>
            <a:off x="5003800" y="6611938"/>
            <a:ext cx="4721225"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FF00"/>
              </a:buClr>
              <a:buSzPts val="1100"/>
              <a:buFont typeface="Arial"/>
              <a:buNone/>
            </a:pPr>
            <a:r>
              <a:rPr b="1" i="0" lang="en-US" sz="1100" u="none" cap="none" strike="noStrike">
                <a:solidFill>
                  <a:srgbClr val="FFFF00"/>
                </a:solidFill>
                <a:latin typeface="Arial"/>
                <a:ea typeface="Arial"/>
                <a:cs typeface="Arial"/>
                <a:sym typeface="Arial"/>
              </a:rPr>
              <a:t>Introduction to Bronchoscopy - Cambridge University Press</a:t>
            </a:r>
            <a:endParaRPr b="1" i="0" sz="1100" u="none" cap="none" strike="noStrike">
              <a:solidFill>
                <a:schemeClr val="dk1"/>
              </a:solidFill>
              <a:latin typeface="Arial"/>
              <a:ea typeface="Arial"/>
              <a:cs typeface="Arial"/>
              <a:sym typeface="Arial"/>
            </a:endParaRPr>
          </a:p>
        </p:txBody>
      </p:sp>
      <p:pic>
        <p:nvPicPr>
          <p:cNvPr id="120" name="Google Shape;120;p17"/>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50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53"/>
          <p:cNvPicPr preferRelativeResize="0"/>
          <p:nvPr/>
        </p:nvPicPr>
        <p:blipFill rotWithShape="1">
          <a:blip r:embed="rId3">
            <a:alphaModFix/>
          </a:blip>
          <a:srcRect b="0" l="0" r="0" t="0"/>
          <a:stretch/>
        </p:blipFill>
        <p:spPr>
          <a:xfrm>
            <a:off x="611188" y="1700213"/>
            <a:ext cx="2865437" cy="4940300"/>
          </a:xfrm>
          <a:prstGeom prst="rect">
            <a:avLst/>
          </a:prstGeom>
          <a:noFill/>
          <a:ln>
            <a:noFill/>
          </a:ln>
        </p:spPr>
      </p:pic>
      <p:pic>
        <p:nvPicPr>
          <p:cNvPr id="396" name="Google Shape;396;p53"/>
          <p:cNvPicPr preferRelativeResize="0"/>
          <p:nvPr/>
        </p:nvPicPr>
        <p:blipFill rotWithShape="1">
          <a:blip r:embed="rId4">
            <a:alphaModFix/>
          </a:blip>
          <a:srcRect b="0" l="0" r="0" t="0"/>
          <a:stretch/>
        </p:blipFill>
        <p:spPr>
          <a:xfrm>
            <a:off x="3924300" y="1555750"/>
            <a:ext cx="5003800" cy="2614613"/>
          </a:xfrm>
          <a:prstGeom prst="rect">
            <a:avLst/>
          </a:prstGeom>
          <a:noFill/>
          <a:ln>
            <a:noFill/>
          </a:ln>
        </p:spPr>
      </p:pic>
      <p:pic>
        <p:nvPicPr>
          <p:cNvPr id="397" name="Google Shape;397;p53"/>
          <p:cNvPicPr preferRelativeResize="0"/>
          <p:nvPr/>
        </p:nvPicPr>
        <p:blipFill rotWithShape="1">
          <a:blip r:embed="rId5">
            <a:alphaModFix/>
          </a:blip>
          <a:srcRect b="0" l="0" r="0" t="0"/>
          <a:stretch/>
        </p:blipFill>
        <p:spPr>
          <a:xfrm>
            <a:off x="5175250" y="4198938"/>
            <a:ext cx="2501900" cy="2605087"/>
          </a:xfrm>
          <a:prstGeom prst="rect">
            <a:avLst/>
          </a:prstGeom>
          <a:noFill/>
          <a:ln>
            <a:noFill/>
          </a:ln>
        </p:spPr>
      </p:pic>
      <p:sp>
        <p:nvSpPr>
          <p:cNvPr id="398" name="Google Shape;398;p53"/>
          <p:cNvSpPr/>
          <p:nvPr/>
        </p:nvSpPr>
        <p:spPr>
          <a:xfrm>
            <a:off x="431800" y="333375"/>
            <a:ext cx="8280400" cy="5222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00"/>
              </a:buClr>
              <a:buSzPts val="2800"/>
              <a:buFont typeface="Arial"/>
              <a:buNone/>
            </a:pPr>
            <a:r>
              <a:rPr b="1" i="0" lang="en-US" sz="2800" u="none" cap="none" strike="noStrike">
                <a:solidFill>
                  <a:srgbClr val="FFFF00"/>
                </a:solidFill>
                <a:latin typeface="Arial"/>
                <a:ea typeface="Arial"/>
                <a:cs typeface="Arial"/>
                <a:sym typeface="Arial"/>
              </a:rPr>
              <a:t>Foreign Body Aspiration and Flexible Bronchoscopy</a:t>
            </a:r>
            <a:endParaRPr/>
          </a:p>
        </p:txBody>
      </p:sp>
      <p:pic>
        <p:nvPicPr>
          <p:cNvPr id="399" name="Google Shape;399;p53"/>
          <p:cNvPicPr preferRelativeResize="0"/>
          <p:nvPr/>
        </p:nvPicPr>
        <p:blipFill rotWithShape="1">
          <a:blip r:embed="rId6">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FF00"/>
              </a:buClr>
              <a:buSzPts val="3200"/>
              <a:buFont typeface="Arial"/>
              <a:buNone/>
            </a:pPr>
            <a:r>
              <a:rPr b="1" lang="en-US">
                <a:solidFill>
                  <a:srgbClr val="FFFF00"/>
                </a:solidFill>
              </a:rPr>
              <a:t>      </a:t>
            </a:r>
            <a:endParaRPr/>
          </a:p>
          <a:p>
            <a:pPr indent="0" lvl="0" marL="0" rtl="0" algn="l">
              <a:spcBef>
                <a:spcPts val="640"/>
              </a:spcBef>
              <a:spcAft>
                <a:spcPts val="0"/>
              </a:spcAft>
              <a:buClr>
                <a:schemeClr val="dk1"/>
              </a:buClr>
              <a:buSzPts val="3200"/>
              <a:buFont typeface="Arial"/>
              <a:buNone/>
            </a:pPr>
            <a:r>
              <a:t/>
            </a:r>
            <a:endParaRPr b="1">
              <a:solidFill>
                <a:srgbClr val="FFFF00"/>
              </a:solidFill>
            </a:endParaRPr>
          </a:p>
          <a:p>
            <a:pPr indent="0" lvl="0" marL="0" rtl="0" algn="l">
              <a:spcBef>
                <a:spcPts val="640"/>
              </a:spcBef>
              <a:spcAft>
                <a:spcPts val="0"/>
              </a:spcAft>
              <a:buClr>
                <a:srgbClr val="FFFF00"/>
              </a:buClr>
              <a:buSzPts val="3200"/>
              <a:buFont typeface="Arial"/>
              <a:buNone/>
            </a:pPr>
            <a:r>
              <a:rPr b="1" lang="en-US">
                <a:solidFill>
                  <a:srgbClr val="FFFF00"/>
                </a:solidFill>
              </a:rPr>
              <a:t>    THANK YOU FOR YOUR ATTENTION</a:t>
            </a:r>
            <a:endParaRPr b="1">
              <a:solidFill>
                <a:srgbClr val="FFFF00"/>
              </a:solidFill>
            </a:endParaRPr>
          </a:p>
        </p:txBody>
      </p:sp>
      <p:pic>
        <p:nvPicPr>
          <p:cNvPr id="405" name="Google Shape;405;p54"/>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34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8"/>
          <p:cNvPicPr preferRelativeResize="0"/>
          <p:nvPr>
            <p:ph idx="4294967295" type="body"/>
          </p:nvPr>
        </p:nvPicPr>
        <p:blipFill rotWithShape="1">
          <a:blip r:embed="rId3">
            <a:alphaModFix/>
          </a:blip>
          <a:srcRect b="0" l="0" r="0" t="0"/>
          <a:stretch/>
        </p:blipFill>
        <p:spPr>
          <a:xfrm>
            <a:off x="2492375" y="1076325"/>
            <a:ext cx="4157663" cy="5197475"/>
          </a:xfrm>
          <a:prstGeom prst="rect">
            <a:avLst/>
          </a:prstGeom>
          <a:noFill/>
          <a:ln>
            <a:noFill/>
          </a:ln>
        </p:spPr>
      </p:pic>
      <p:sp>
        <p:nvSpPr>
          <p:cNvPr id="126" name="Google Shape;126;p18"/>
          <p:cNvSpPr txBox="1"/>
          <p:nvPr/>
        </p:nvSpPr>
        <p:spPr>
          <a:xfrm>
            <a:off x="2663825" y="185738"/>
            <a:ext cx="3816350" cy="7080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00"/>
              </a:buClr>
              <a:buSzPts val="2000"/>
              <a:buFont typeface="Arial"/>
              <a:buNone/>
            </a:pPr>
            <a:r>
              <a:rPr b="1" i="0" lang="en-US" sz="2000" u="none" cap="none" strike="noStrike">
                <a:solidFill>
                  <a:srgbClr val="FFFF00"/>
                </a:solidFill>
                <a:latin typeface="Arial"/>
                <a:ea typeface="Arial"/>
                <a:cs typeface="Arial"/>
                <a:sym typeface="Arial"/>
              </a:rPr>
              <a:t>An illustration of the</a:t>
            </a:r>
            <a:br>
              <a:rPr b="1" i="0" lang="en-US" sz="2000" u="none" cap="none" strike="noStrike">
                <a:solidFill>
                  <a:srgbClr val="FFFF00"/>
                </a:solidFill>
                <a:latin typeface="Arial"/>
                <a:ea typeface="Arial"/>
                <a:cs typeface="Arial"/>
                <a:sym typeface="Arial"/>
              </a:rPr>
            </a:br>
            <a:r>
              <a:rPr b="1" i="0" lang="en-US" sz="2000" u="none" cap="none" strike="noStrike">
                <a:solidFill>
                  <a:srgbClr val="FFFF00"/>
                </a:solidFill>
                <a:latin typeface="Arial"/>
                <a:ea typeface="Arial"/>
                <a:cs typeface="Arial"/>
                <a:sym typeface="Arial"/>
              </a:rPr>
              <a:t>Desormeaux’s endoscope</a:t>
            </a:r>
            <a:endParaRPr b="1" i="0" sz="2000" u="none" cap="none" strike="noStrike">
              <a:solidFill>
                <a:schemeClr val="dk1"/>
              </a:solidFill>
              <a:latin typeface="Arial"/>
              <a:ea typeface="Arial"/>
              <a:cs typeface="Arial"/>
              <a:sym typeface="Arial"/>
            </a:endParaRPr>
          </a:p>
        </p:txBody>
      </p:sp>
      <p:sp>
        <p:nvSpPr>
          <p:cNvPr id="127" name="Google Shape;127;p18"/>
          <p:cNvSpPr txBox="1"/>
          <p:nvPr/>
        </p:nvSpPr>
        <p:spPr>
          <a:xfrm>
            <a:off x="5003800" y="6611938"/>
            <a:ext cx="4721225"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FF00"/>
              </a:buClr>
              <a:buSzPts val="1100"/>
              <a:buFont typeface="Arial"/>
              <a:buNone/>
            </a:pPr>
            <a:r>
              <a:rPr b="1" i="0" lang="en-US" sz="1100" u="none" cap="none" strike="noStrike">
                <a:solidFill>
                  <a:srgbClr val="FFFF00"/>
                </a:solidFill>
                <a:latin typeface="Arial"/>
                <a:ea typeface="Arial"/>
                <a:cs typeface="Arial"/>
                <a:sym typeface="Arial"/>
              </a:rPr>
              <a:t>Introduction to Bronchoscopy - Cambridge University Press</a:t>
            </a:r>
            <a:endParaRPr b="1" i="0" sz="1100" u="none" cap="none" strike="noStrike">
              <a:solidFill>
                <a:schemeClr val="dk1"/>
              </a:solidFill>
              <a:latin typeface="Arial"/>
              <a:ea typeface="Arial"/>
              <a:cs typeface="Arial"/>
              <a:sym typeface="Arial"/>
            </a:endParaRPr>
          </a:p>
        </p:txBody>
      </p:sp>
      <p:pic>
        <p:nvPicPr>
          <p:cNvPr id="128" name="Google Shape;128;p18"/>
          <p:cNvPicPr preferRelativeResize="0"/>
          <p:nvPr/>
        </p:nvPicPr>
        <p:blipFill rotWithShape="1">
          <a:blip r:embed="rId4">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9"/>
          <p:cNvSpPr txBox="1"/>
          <p:nvPr>
            <p:ph type="title"/>
          </p:nvPr>
        </p:nvSpPr>
        <p:spPr>
          <a:xfrm>
            <a:off x="457200" y="115888"/>
            <a:ext cx="8229600" cy="5048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600">
                <a:solidFill>
                  <a:srgbClr val="FFFF00"/>
                </a:solidFill>
              </a:rPr>
              <a:t>Development of bronchoscopy</a:t>
            </a:r>
            <a:endParaRPr b="1" sz="3600">
              <a:solidFill>
                <a:srgbClr val="FFFF00"/>
              </a:solidFill>
            </a:endParaRPr>
          </a:p>
        </p:txBody>
      </p:sp>
      <p:sp>
        <p:nvSpPr>
          <p:cNvPr id="134" name="Google Shape;134;p19"/>
          <p:cNvSpPr txBox="1"/>
          <p:nvPr>
            <p:ph idx="1" type="body"/>
          </p:nvPr>
        </p:nvSpPr>
        <p:spPr>
          <a:xfrm>
            <a:off x="90488" y="1125538"/>
            <a:ext cx="8963025" cy="5732462"/>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rgbClr val="FFFF00"/>
              </a:buClr>
              <a:buSzPts val="1800"/>
              <a:buFont typeface="Tahoma"/>
              <a:buChar char="•"/>
            </a:pPr>
            <a:r>
              <a:rPr lang="en-US" sz="1800">
                <a:solidFill>
                  <a:srgbClr val="FFFF00"/>
                </a:solidFill>
                <a:latin typeface="Tahoma"/>
                <a:ea typeface="Tahoma"/>
                <a:cs typeface="Tahoma"/>
                <a:sym typeface="Tahoma"/>
              </a:rPr>
              <a:t>Bronchoscopy was born in 1897, Gustav Killian dared to perform the first direct endoscopy via the larynx in a volunteer. </a:t>
            </a:r>
            <a:endParaRPr sz="1800">
              <a:solidFill>
                <a:srgbClr val="FFFF00"/>
              </a:solidFill>
              <a:latin typeface="Tahoma"/>
              <a:ea typeface="Tahoma"/>
              <a:cs typeface="Tahoma"/>
              <a:sym typeface="Tahoma"/>
            </a:endParaRPr>
          </a:p>
          <a:p>
            <a:pPr indent="-342900" lvl="0" marL="342900" rtl="0" algn="l">
              <a:lnSpc>
                <a:spcPct val="80000"/>
              </a:lnSpc>
              <a:spcBef>
                <a:spcPts val="360"/>
              </a:spcBef>
              <a:spcAft>
                <a:spcPts val="0"/>
              </a:spcAft>
              <a:buClr>
                <a:srgbClr val="FFFF00"/>
              </a:buClr>
              <a:buSzPts val="1800"/>
              <a:buFont typeface="Tahoma"/>
              <a:buChar char="•"/>
            </a:pPr>
            <a:r>
              <a:rPr lang="en-US" sz="1800">
                <a:solidFill>
                  <a:srgbClr val="FFFF00"/>
                </a:solidFill>
                <a:latin typeface="Tahoma"/>
                <a:ea typeface="Tahoma"/>
                <a:cs typeface="Tahoma"/>
                <a:sym typeface="Tahoma"/>
              </a:rPr>
              <a:t>In the same year (1897), he removed the first foreign body via the trans laryngeal route on which his coworker Kollofrath reported in his paper.</a:t>
            </a:r>
            <a:endParaRPr sz="1800">
              <a:solidFill>
                <a:srgbClr val="FFFF00"/>
              </a:solidFill>
              <a:latin typeface="Tahoma"/>
              <a:ea typeface="Tahoma"/>
              <a:cs typeface="Tahoma"/>
              <a:sym typeface="Tahoma"/>
            </a:endParaRPr>
          </a:p>
          <a:p>
            <a:pPr indent="-342900" lvl="0" marL="342900" rtl="0" algn="l">
              <a:lnSpc>
                <a:spcPct val="80000"/>
              </a:lnSpc>
              <a:spcBef>
                <a:spcPts val="360"/>
              </a:spcBef>
              <a:spcAft>
                <a:spcPts val="0"/>
              </a:spcAft>
              <a:buClr>
                <a:srgbClr val="FFFF00"/>
              </a:buClr>
              <a:buSzPts val="1800"/>
              <a:buFont typeface="Tahoma"/>
              <a:buChar char="•"/>
            </a:pPr>
            <a:r>
              <a:rPr lang="en-US" sz="1800">
                <a:solidFill>
                  <a:srgbClr val="FFFF00"/>
                </a:solidFill>
                <a:latin typeface="Tahoma"/>
                <a:ea typeface="Tahoma"/>
                <a:cs typeface="Tahoma"/>
                <a:sym typeface="Tahoma"/>
              </a:rPr>
              <a:t>He noticed the flexibility of the trachea and how easily he could adjust it to the angle of the main bronchi and introduce the endoscope down to the lobar level. “I think I have made an important discovery,” he noted afterwards. </a:t>
            </a:r>
            <a:endParaRPr/>
          </a:p>
        </p:txBody>
      </p:sp>
      <p:pic>
        <p:nvPicPr>
          <p:cNvPr id="135" name="Google Shape;135;p19"/>
          <p:cNvPicPr preferRelativeResize="0"/>
          <p:nvPr/>
        </p:nvPicPr>
        <p:blipFill rotWithShape="1">
          <a:blip r:embed="rId3">
            <a:alphaModFix/>
          </a:blip>
          <a:srcRect b="0" l="0" r="0" t="0"/>
          <a:stretch/>
        </p:blipFill>
        <p:spPr>
          <a:xfrm>
            <a:off x="2322513" y="2997200"/>
            <a:ext cx="4498975" cy="3479800"/>
          </a:xfrm>
          <a:prstGeom prst="rect">
            <a:avLst/>
          </a:prstGeom>
          <a:noFill/>
          <a:ln>
            <a:noFill/>
          </a:ln>
        </p:spPr>
      </p:pic>
      <p:sp>
        <p:nvSpPr>
          <p:cNvPr id="136" name="Google Shape;136;p19"/>
          <p:cNvSpPr txBox="1"/>
          <p:nvPr/>
        </p:nvSpPr>
        <p:spPr>
          <a:xfrm>
            <a:off x="5003800" y="6611938"/>
            <a:ext cx="4721225"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FF00"/>
              </a:buClr>
              <a:buSzPts val="1100"/>
              <a:buFont typeface="Arial"/>
              <a:buNone/>
            </a:pPr>
            <a:r>
              <a:rPr b="1" i="0" lang="en-US" sz="1100" u="none" cap="none" strike="noStrike">
                <a:solidFill>
                  <a:srgbClr val="FFFF00"/>
                </a:solidFill>
                <a:latin typeface="Arial"/>
                <a:ea typeface="Arial"/>
                <a:cs typeface="Arial"/>
                <a:sym typeface="Arial"/>
              </a:rPr>
              <a:t>Introduction to Bronchoscopy - Cambridge University Press</a:t>
            </a:r>
            <a:endParaRPr b="1" i="0" sz="1100" u="none" cap="none" strike="noStrike">
              <a:solidFill>
                <a:schemeClr val="dk1"/>
              </a:solidFill>
              <a:latin typeface="Arial"/>
              <a:ea typeface="Arial"/>
              <a:cs typeface="Arial"/>
              <a:sym typeface="Arial"/>
            </a:endParaRPr>
          </a:p>
        </p:txBody>
      </p:sp>
      <p:pic>
        <p:nvPicPr>
          <p:cNvPr id="137" name="Google Shape;137;p19"/>
          <p:cNvPicPr preferRelativeResize="0"/>
          <p:nvPr/>
        </p:nvPicPr>
        <p:blipFill rotWithShape="1">
          <a:blip r:embed="rId4">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0"/>
          <p:cNvSpPr txBox="1"/>
          <p:nvPr>
            <p:ph idx="1" type="body"/>
          </p:nvPr>
        </p:nvSpPr>
        <p:spPr>
          <a:xfrm>
            <a:off x="250825" y="1773238"/>
            <a:ext cx="8642350" cy="424815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1800"/>
              <a:buFont typeface="Tahoma"/>
              <a:buChar char="•"/>
            </a:pPr>
            <a:r>
              <a:rPr lang="en-US" sz="1800">
                <a:solidFill>
                  <a:srgbClr val="FFFF00"/>
                </a:solidFill>
                <a:latin typeface="Tahoma"/>
                <a:ea typeface="Tahoma"/>
                <a:cs typeface="Tahoma"/>
                <a:sym typeface="Tahoma"/>
              </a:rPr>
              <a:t>Because of enthusiastic activities of Killian and his assistants in teaching and spreading the new technique, hundreds of specialists all over the world learned bronchoscopy and many improvements were added to the instrument</a:t>
            </a:r>
            <a:endParaRPr/>
          </a:p>
          <a:p>
            <a:pPr indent="-342900" lvl="0" marL="342900" rtl="0" algn="l">
              <a:spcBef>
                <a:spcPts val="360"/>
              </a:spcBef>
              <a:spcAft>
                <a:spcPts val="0"/>
              </a:spcAft>
              <a:buClr>
                <a:srgbClr val="FFFF00"/>
              </a:buClr>
              <a:buSzPts val="1800"/>
              <a:buFont typeface="Tahoma"/>
              <a:buChar char="•"/>
            </a:pPr>
            <a:r>
              <a:rPr lang="en-US" sz="1800">
                <a:solidFill>
                  <a:srgbClr val="FFFF00"/>
                </a:solidFill>
                <a:latin typeface="Tahoma"/>
                <a:ea typeface="Tahoma"/>
                <a:cs typeface="Tahoma"/>
                <a:sym typeface="Tahoma"/>
              </a:rPr>
              <a:t>In 1952 Riecker introduced relaxation by curare</a:t>
            </a:r>
            <a:endParaRPr/>
          </a:p>
          <a:p>
            <a:pPr indent="-342900" lvl="0" marL="342900" rtl="0" algn="l">
              <a:spcBef>
                <a:spcPts val="360"/>
              </a:spcBef>
              <a:spcAft>
                <a:spcPts val="0"/>
              </a:spcAft>
              <a:buClr>
                <a:srgbClr val="FFFF00"/>
              </a:buClr>
              <a:buSzPts val="1800"/>
              <a:buFont typeface="Tahoma"/>
              <a:buChar char="•"/>
            </a:pPr>
            <a:r>
              <a:rPr lang="en-US" sz="1800">
                <a:solidFill>
                  <a:srgbClr val="FFFF00"/>
                </a:solidFill>
                <a:latin typeface="Tahoma"/>
                <a:ea typeface="Tahoma"/>
                <a:cs typeface="Tahoma"/>
                <a:sym typeface="Tahoma"/>
              </a:rPr>
              <a:t>In 1956 Maassen introduced bronchography via double-lumen catheter </a:t>
            </a:r>
            <a:endParaRPr/>
          </a:p>
          <a:p>
            <a:pPr indent="-342900" lvl="0" marL="342900" rtl="0" algn="l">
              <a:spcBef>
                <a:spcPts val="360"/>
              </a:spcBef>
              <a:spcAft>
                <a:spcPts val="0"/>
              </a:spcAft>
              <a:buClr>
                <a:srgbClr val="FFFF00"/>
              </a:buClr>
              <a:buSzPts val="1800"/>
              <a:buFont typeface="Tahoma"/>
              <a:buChar char="•"/>
            </a:pPr>
            <a:r>
              <a:rPr lang="en-US" sz="1800">
                <a:solidFill>
                  <a:srgbClr val="FFFF00"/>
                </a:solidFill>
                <a:latin typeface="Tahoma"/>
                <a:ea typeface="Tahoma"/>
                <a:cs typeface="Tahoma"/>
                <a:sym typeface="Tahoma"/>
              </a:rPr>
              <a:t>Two companies, Storz and Wolf, became the most important instrument makers in Germany and introduced new technologies</a:t>
            </a:r>
            <a:endParaRPr/>
          </a:p>
          <a:p>
            <a:pPr indent="-342900" lvl="0" marL="342900" rtl="0" algn="l">
              <a:spcBef>
                <a:spcPts val="360"/>
              </a:spcBef>
              <a:spcAft>
                <a:spcPts val="0"/>
              </a:spcAft>
              <a:buClr>
                <a:srgbClr val="FFFF00"/>
              </a:buClr>
              <a:buSzPts val="1800"/>
              <a:buFont typeface="Tahoma"/>
              <a:buChar char="•"/>
            </a:pPr>
            <a:r>
              <a:rPr lang="en-US" sz="1800">
                <a:solidFill>
                  <a:srgbClr val="FFFF00"/>
                </a:solidFill>
                <a:latin typeface="Tahoma"/>
                <a:ea typeface="Tahoma"/>
                <a:cs typeface="Tahoma"/>
                <a:sym typeface="Tahoma"/>
              </a:rPr>
              <a:t>E. Schiepatti of Buenos Aires introduced transtracheal puncture of the carinal lymph nodes, and Euler reported on pulmonary and aortic angiography by transbronchial puncture in 1948–1949 and later on the technique of rigid transbronchial needle aspiration (TBNA) for mediastinal masses in 1955, which was further perfected by Schießle in 1962.</a:t>
            </a:r>
            <a:endParaRPr/>
          </a:p>
          <a:p>
            <a:pPr indent="-342900" lvl="0" marL="342900" rtl="0" algn="l">
              <a:spcBef>
                <a:spcPts val="360"/>
              </a:spcBef>
              <a:spcAft>
                <a:spcPts val="0"/>
              </a:spcAft>
              <a:buClr>
                <a:srgbClr val="FFFF00"/>
              </a:buClr>
              <a:buSzPts val="1800"/>
              <a:buFont typeface="Tahoma"/>
              <a:buChar char="•"/>
            </a:pPr>
            <a:r>
              <a:rPr lang="en-US" sz="1800">
                <a:solidFill>
                  <a:srgbClr val="FFFF00"/>
                </a:solidFill>
                <a:latin typeface="Tahoma"/>
                <a:ea typeface="Tahoma"/>
                <a:cs typeface="Tahoma"/>
                <a:sym typeface="Tahoma"/>
              </a:rPr>
              <a:t>On May 11, 1898, in the United States, A. Coolidge performed the first lower tracheobronchoscopy at Massachusetts General Hospital</a:t>
            </a:r>
            <a:endParaRPr/>
          </a:p>
        </p:txBody>
      </p:sp>
      <p:sp>
        <p:nvSpPr>
          <p:cNvPr id="143" name="Google Shape;143;p20"/>
          <p:cNvSpPr txBox="1"/>
          <p:nvPr>
            <p:ph type="title"/>
          </p:nvPr>
        </p:nvSpPr>
        <p:spPr>
          <a:xfrm>
            <a:off x="457200" y="274638"/>
            <a:ext cx="8229600" cy="99377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200">
                <a:solidFill>
                  <a:srgbClr val="FFFF00"/>
                </a:solidFill>
              </a:rPr>
              <a:t>Rigid Bronchoscopy in the Twentieth Century</a:t>
            </a:r>
            <a:endParaRPr b="1" sz="3200">
              <a:solidFill>
                <a:srgbClr val="FFFF00"/>
              </a:solidFill>
            </a:endParaRPr>
          </a:p>
        </p:txBody>
      </p:sp>
      <p:sp>
        <p:nvSpPr>
          <p:cNvPr id="144" name="Google Shape;144;p20"/>
          <p:cNvSpPr txBox="1"/>
          <p:nvPr/>
        </p:nvSpPr>
        <p:spPr>
          <a:xfrm>
            <a:off x="5003800" y="6611938"/>
            <a:ext cx="4721225"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FF00"/>
              </a:buClr>
              <a:buSzPts val="1100"/>
              <a:buFont typeface="Arial"/>
              <a:buNone/>
            </a:pPr>
            <a:r>
              <a:rPr b="1" i="0" lang="en-US" sz="1100" u="none" cap="none" strike="noStrike">
                <a:solidFill>
                  <a:srgbClr val="FFFF00"/>
                </a:solidFill>
                <a:latin typeface="Arial"/>
                <a:ea typeface="Arial"/>
                <a:cs typeface="Arial"/>
                <a:sym typeface="Arial"/>
              </a:rPr>
              <a:t>Introduction to Bronchoscopy - Cambridge University Press</a:t>
            </a:r>
            <a:endParaRPr b="1" i="0" sz="1100" u="none" cap="none" strike="noStrike">
              <a:solidFill>
                <a:schemeClr val="dk1"/>
              </a:solidFill>
              <a:latin typeface="Arial"/>
              <a:ea typeface="Arial"/>
              <a:cs typeface="Arial"/>
              <a:sym typeface="Arial"/>
            </a:endParaRPr>
          </a:p>
        </p:txBody>
      </p:sp>
      <p:pic>
        <p:nvPicPr>
          <p:cNvPr id="145" name="Google Shape;145;p20"/>
          <p:cNvPicPr preferRelativeResize="0"/>
          <p:nvPr/>
        </p:nvPicPr>
        <p:blipFill rotWithShape="1">
          <a:blip r:embed="rId3">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1"/>
          <p:cNvSpPr txBox="1"/>
          <p:nvPr>
            <p:ph idx="1" type="body"/>
          </p:nvPr>
        </p:nvSpPr>
        <p:spPr>
          <a:xfrm>
            <a:off x="107950" y="1598613"/>
            <a:ext cx="4032250" cy="4537075"/>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rgbClr val="FFFF00"/>
              </a:buClr>
              <a:buSzPts val="1700"/>
              <a:buFont typeface="Arial"/>
              <a:buChar char="•"/>
            </a:pPr>
            <a:r>
              <a:rPr lang="en-US" sz="1700">
                <a:solidFill>
                  <a:srgbClr val="FFFF00"/>
                </a:solidFill>
              </a:rPr>
              <a:t>The rigid bronchoscope is a stainless steel, hollow cylindrical tube with a lumen, which is equal along its length. The external diameter of the adult rigid bronchoscope ranges from 9 to 14 mm and is usually 40 cm long.</a:t>
            </a:r>
            <a:endParaRPr sz="1700">
              <a:solidFill>
                <a:srgbClr val="FFFF00"/>
              </a:solidFill>
            </a:endParaRPr>
          </a:p>
          <a:p>
            <a:pPr indent="-234950" lvl="0" marL="342900" rtl="0" algn="l">
              <a:lnSpc>
                <a:spcPct val="80000"/>
              </a:lnSpc>
              <a:spcBef>
                <a:spcPts val="340"/>
              </a:spcBef>
              <a:spcAft>
                <a:spcPts val="0"/>
              </a:spcAft>
              <a:buClr>
                <a:schemeClr val="dk1"/>
              </a:buClr>
              <a:buSzPts val="1700"/>
              <a:buFont typeface="Arial"/>
              <a:buNone/>
            </a:pPr>
            <a:r>
              <a:t/>
            </a:r>
            <a:endParaRPr sz="1700">
              <a:solidFill>
                <a:srgbClr val="FFFF00"/>
              </a:solidFill>
            </a:endParaRPr>
          </a:p>
          <a:p>
            <a:pPr indent="-342900" lvl="0" marL="342900" rtl="0" algn="l">
              <a:lnSpc>
                <a:spcPct val="80000"/>
              </a:lnSpc>
              <a:spcBef>
                <a:spcPts val="340"/>
              </a:spcBef>
              <a:spcAft>
                <a:spcPts val="0"/>
              </a:spcAft>
              <a:buClr>
                <a:srgbClr val="FFFF00"/>
              </a:buClr>
              <a:buSzPts val="1700"/>
              <a:buFont typeface="Arial"/>
              <a:buChar char="•"/>
            </a:pPr>
            <a:r>
              <a:rPr lang="en-US" sz="1700">
                <a:solidFill>
                  <a:srgbClr val="FFFF00"/>
                </a:solidFill>
              </a:rPr>
              <a:t>Rigid bronchoscopy is performed under general anesthesia</a:t>
            </a:r>
            <a:endParaRPr/>
          </a:p>
          <a:p>
            <a:pPr indent="-234950" lvl="0" marL="342900" rtl="0" algn="l">
              <a:lnSpc>
                <a:spcPct val="80000"/>
              </a:lnSpc>
              <a:spcBef>
                <a:spcPts val="340"/>
              </a:spcBef>
              <a:spcAft>
                <a:spcPts val="0"/>
              </a:spcAft>
              <a:buClr>
                <a:schemeClr val="dk1"/>
              </a:buClr>
              <a:buSzPts val="1700"/>
              <a:buFont typeface="Arial"/>
              <a:buNone/>
            </a:pPr>
            <a:r>
              <a:t/>
            </a:r>
            <a:endParaRPr sz="1700">
              <a:solidFill>
                <a:srgbClr val="FFFF00"/>
              </a:solidFill>
            </a:endParaRPr>
          </a:p>
          <a:p>
            <a:pPr indent="-342900" lvl="0" marL="342900" rtl="0" algn="l">
              <a:lnSpc>
                <a:spcPct val="80000"/>
              </a:lnSpc>
              <a:spcBef>
                <a:spcPts val="340"/>
              </a:spcBef>
              <a:spcAft>
                <a:spcPts val="0"/>
              </a:spcAft>
              <a:buClr>
                <a:srgbClr val="FFFF00"/>
              </a:buClr>
              <a:buSzPts val="1700"/>
              <a:buFont typeface="Arial"/>
              <a:buChar char="•"/>
            </a:pPr>
            <a:r>
              <a:rPr lang="en-US" sz="1700">
                <a:solidFill>
                  <a:srgbClr val="FFFF00"/>
                </a:solidFill>
              </a:rPr>
              <a:t>Jet ventilation is achieved through an open system where 100% oxygen is injected at 50 psi though one of the operator ports at the proximal end of the bronchoscope.</a:t>
            </a:r>
            <a:endParaRPr sz="1700">
              <a:solidFill>
                <a:srgbClr val="FFFF00"/>
              </a:solidFill>
            </a:endParaRPr>
          </a:p>
        </p:txBody>
      </p:sp>
      <p:sp>
        <p:nvSpPr>
          <p:cNvPr id="151" name="Google Shape;151;p21"/>
          <p:cNvSpPr/>
          <p:nvPr/>
        </p:nvSpPr>
        <p:spPr>
          <a:xfrm>
            <a:off x="1692275" y="260350"/>
            <a:ext cx="6551613" cy="4619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FF00"/>
              </a:buClr>
              <a:buSzPts val="2400"/>
              <a:buFont typeface="Arial"/>
              <a:buNone/>
            </a:pPr>
            <a:r>
              <a:rPr b="1" i="0" lang="en-US" sz="2400" u="none" cap="none" strike="noStrike">
                <a:solidFill>
                  <a:srgbClr val="FFFF00"/>
                </a:solidFill>
                <a:latin typeface="Arial"/>
                <a:ea typeface="Arial"/>
                <a:cs typeface="Arial"/>
                <a:sym typeface="Arial"/>
              </a:rPr>
              <a:t>New Innovations in Rigid Bronchoscopy</a:t>
            </a:r>
            <a:endParaRPr b="1" i="0" sz="2400" u="none" cap="none" strike="noStrike">
              <a:solidFill>
                <a:srgbClr val="FFFF00"/>
              </a:solidFill>
              <a:latin typeface="Arial"/>
              <a:ea typeface="Arial"/>
              <a:cs typeface="Arial"/>
              <a:sym typeface="Arial"/>
            </a:endParaRPr>
          </a:p>
        </p:txBody>
      </p:sp>
      <p:pic>
        <p:nvPicPr>
          <p:cNvPr id="152" name="Google Shape;152;p21"/>
          <p:cNvPicPr preferRelativeResize="0"/>
          <p:nvPr/>
        </p:nvPicPr>
        <p:blipFill rotWithShape="1">
          <a:blip r:embed="rId3">
            <a:alphaModFix/>
          </a:blip>
          <a:srcRect b="0" l="0" r="0" t="0"/>
          <a:stretch/>
        </p:blipFill>
        <p:spPr>
          <a:xfrm>
            <a:off x="4557713" y="1568450"/>
            <a:ext cx="4206875" cy="2262188"/>
          </a:xfrm>
          <a:prstGeom prst="rect">
            <a:avLst/>
          </a:prstGeom>
          <a:noFill/>
          <a:ln>
            <a:noFill/>
          </a:ln>
        </p:spPr>
      </p:pic>
      <p:pic>
        <p:nvPicPr>
          <p:cNvPr id="153" name="Google Shape;153;p21"/>
          <p:cNvPicPr preferRelativeResize="0"/>
          <p:nvPr/>
        </p:nvPicPr>
        <p:blipFill rotWithShape="1">
          <a:blip r:embed="rId4">
            <a:alphaModFix/>
          </a:blip>
          <a:srcRect b="0" l="0" r="0" t="0"/>
          <a:stretch/>
        </p:blipFill>
        <p:spPr>
          <a:xfrm>
            <a:off x="4286250" y="3833813"/>
            <a:ext cx="4749800" cy="1636712"/>
          </a:xfrm>
          <a:prstGeom prst="rect">
            <a:avLst/>
          </a:prstGeom>
          <a:noFill/>
          <a:ln>
            <a:noFill/>
          </a:ln>
        </p:spPr>
      </p:pic>
      <p:sp>
        <p:nvSpPr>
          <p:cNvPr id="154" name="Google Shape;154;p21"/>
          <p:cNvSpPr txBox="1"/>
          <p:nvPr/>
        </p:nvSpPr>
        <p:spPr>
          <a:xfrm>
            <a:off x="5003800" y="6611938"/>
            <a:ext cx="4721225"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FF00"/>
              </a:buClr>
              <a:buSzPts val="1100"/>
              <a:buFont typeface="Arial"/>
              <a:buNone/>
            </a:pPr>
            <a:r>
              <a:rPr b="1" i="0" lang="en-US" sz="1100" u="none" cap="none" strike="noStrike">
                <a:solidFill>
                  <a:srgbClr val="FFFF00"/>
                </a:solidFill>
                <a:latin typeface="Arial"/>
                <a:ea typeface="Arial"/>
                <a:cs typeface="Arial"/>
                <a:sym typeface="Arial"/>
              </a:rPr>
              <a:t>Introduction to Bronchoscopy - Cambridge University Press</a:t>
            </a:r>
            <a:endParaRPr b="1" i="0" sz="1100" u="none" cap="none" strike="noStrike">
              <a:solidFill>
                <a:schemeClr val="dk1"/>
              </a:solidFill>
              <a:latin typeface="Arial"/>
              <a:ea typeface="Arial"/>
              <a:cs typeface="Arial"/>
              <a:sym typeface="Arial"/>
            </a:endParaRPr>
          </a:p>
        </p:txBody>
      </p:sp>
      <p:pic>
        <p:nvPicPr>
          <p:cNvPr id="155" name="Google Shape;155;p21"/>
          <p:cNvPicPr preferRelativeResize="0"/>
          <p:nvPr/>
        </p:nvPicPr>
        <p:blipFill rotWithShape="1">
          <a:blip r:embed="rId5">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2"/>
          <p:cNvSpPr txBox="1"/>
          <p:nvPr>
            <p:ph idx="1" type="body"/>
          </p:nvPr>
        </p:nvSpPr>
        <p:spPr>
          <a:xfrm>
            <a:off x="179388" y="1125538"/>
            <a:ext cx="8856662" cy="554355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00"/>
              </a:buClr>
              <a:buSzPts val="1600"/>
              <a:buFont typeface="Arial"/>
              <a:buChar char="•"/>
            </a:pPr>
            <a:r>
              <a:rPr lang="en-US" sz="1600">
                <a:solidFill>
                  <a:srgbClr val="FFFF00"/>
                </a:solidFill>
              </a:rPr>
              <a:t>Optical Forceps are used for multiple modalities of bronchoscopic interventions :</a:t>
            </a:r>
            <a:endParaRPr sz="1600">
              <a:solidFill>
                <a:srgbClr val="FFFF00"/>
              </a:solidFill>
            </a:endParaRPr>
          </a:p>
          <a:p>
            <a:pPr indent="-285750" lvl="1" marL="742950" rtl="0" algn="l">
              <a:spcBef>
                <a:spcPts val="300"/>
              </a:spcBef>
              <a:spcAft>
                <a:spcPts val="0"/>
              </a:spcAft>
              <a:buClr>
                <a:srgbClr val="FFFF00"/>
              </a:buClr>
              <a:buSzPts val="1500"/>
              <a:buFont typeface="Arial"/>
              <a:buChar char="•"/>
            </a:pPr>
            <a:r>
              <a:rPr lang="en-US" sz="1500">
                <a:solidFill>
                  <a:srgbClr val="FFFF00"/>
                </a:solidFill>
              </a:rPr>
              <a:t>Stent placement (repositioning, and removal)</a:t>
            </a:r>
            <a:endParaRPr/>
          </a:p>
          <a:p>
            <a:pPr indent="-285750" lvl="1" marL="742950" rtl="0" algn="l">
              <a:spcBef>
                <a:spcPts val="300"/>
              </a:spcBef>
              <a:spcAft>
                <a:spcPts val="0"/>
              </a:spcAft>
              <a:buClr>
                <a:srgbClr val="FFFF00"/>
              </a:buClr>
              <a:buSzPts val="1500"/>
              <a:buFont typeface="Arial"/>
              <a:buChar char="•"/>
            </a:pPr>
            <a:r>
              <a:rPr lang="en-US" sz="1500">
                <a:solidFill>
                  <a:srgbClr val="FFFF00"/>
                </a:solidFill>
              </a:rPr>
              <a:t>Foreign body extraction and tumor excision</a:t>
            </a:r>
            <a:endParaRPr sz="1500">
              <a:solidFill>
                <a:srgbClr val="FFFF00"/>
              </a:solidFill>
            </a:endParaRPr>
          </a:p>
          <a:p>
            <a:pPr indent="0" lvl="0" marL="0" rtl="0" algn="l">
              <a:spcBef>
                <a:spcPts val="320"/>
              </a:spcBef>
              <a:spcAft>
                <a:spcPts val="0"/>
              </a:spcAft>
              <a:buClr>
                <a:srgbClr val="FFFF00"/>
              </a:buClr>
              <a:buSzPts val="1600"/>
              <a:buFont typeface="Arial"/>
              <a:buNone/>
            </a:pPr>
            <a:r>
              <a:rPr lang="en-US" sz="1600">
                <a:solidFill>
                  <a:srgbClr val="FFFF00"/>
                </a:solidFill>
              </a:rPr>
              <a:t> </a:t>
            </a:r>
            <a:endParaRPr sz="1600">
              <a:solidFill>
                <a:srgbClr val="FFFF00"/>
              </a:solidFill>
            </a:endParaRPr>
          </a:p>
          <a:p>
            <a:pPr indent="-342900" lvl="0" marL="342900" rtl="0" algn="l">
              <a:spcBef>
                <a:spcPts val="320"/>
              </a:spcBef>
              <a:spcAft>
                <a:spcPts val="0"/>
              </a:spcAft>
              <a:buClr>
                <a:srgbClr val="FFFF00"/>
              </a:buClr>
              <a:buSzPts val="1600"/>
              <a:buFont typeface="Arial"/>
              <a:buChar char="•"/>
            </a:pPr>
            <a:r>
              <a:rPr lang="en-US" sz="1600">
                <a:solidFill>
                  <a:srgbClr val="FFFF00"/>
                </a:solidFill>
              </a:rPr>
              <a:t>The first major new design in optical forceps is now being offered by Wolf. The new Optical Holding Forceps 3XL “Cyclops Forceps” has a centrally positioned 5.5-mm telescope that ensures optimum visualization in combination with mechanical stability</a:t>
            </a:r>
            <a:endParaRPr sz="1600">
              <a:solidFill>
                <a:srgbClr val="FFFF00"/>
              </a:solidFill>
            </a:endParaRPr>
          </a:p>
          <a:p>
            <a:pPr indent="0" lvl="0" marL="0" rtl="0" algn="l">
              <a:spcBef>
                <a:spcPts val="320"/>
              </a:spcBef>
              <a:spcAft>
                <a:spcPts val="0"/>
              </a:spcAft>
              <a:buClr>
                <a:schemeClr val="dk1"/>
              </a:buClr>
              <a:buSzPts val="1600"/>
              <a:buFont typeface="Arial"/>
              <a:buNone/>
            </a:pPr>
            <a:r>
              <a:t/>
            </a:r>
            <a:endParaRPr b="1" sz="1600">
              <a:solidFill>
                <a:srgbClr val="FFFF00"/>
              </a:solidFill>
            </a:endParaRPr>
          </a:p>
          <a:p>
            <a:pPr indent="0" lvl="0" marL="0" rtl="0" algn="l">
              <a:spcBef>
                <a:spcPts val="320"/>
              </a:spcBef>
              <a:spcAft>
                <a:spcPts val="0"/>
              </a:spcAft>
              <a:buClr>
                <a:schemeClr val="dk1"/>
              </a:buClr>
              <a:buSzPts val="1600"/>
              <a:buFont typeface="Arial"/>
              <a:buNone/>
            </a:pPr>
            <a:r>
              <a:t/>
            </a:r>
            <a:endParaRPr b="1" sz="1600">
              <a:solidFill>
                <a:srgbClr val="FFFF00"/>
              </a:solidFill>
            </a:endParaRPr>
          </a:p>
          <a:p>
            <a:pPr indent="0" lvl="0" marL="0" rtl="0" algn="l">
              <a:spcBef>
                <a:spcPts val="320"/>
              </a:spcBef>
              <a:spcAft>
                <a:spcPts val="0"/>
              </a:spcAft>
              <a:buClr>
                <a:schemeClr val="dk1"/>
              </a:buClr>
              <a:buSzPts val="1600"/>
              <a:buFont typeface="Arial"/>
              <a:buNone/>
            </a:pPr>
            <a:r>
              <a:t/>
            </a:r>
            <a:endParaRPr b="1" sz="1600">
              <a:solidFill>
                <a:srgbClr val="FFFF00"/>
              </a:solidFill>
            </a:endParaRPr>
          </a:p>
          <a:p>
            <a:pPr indent="0" lvl="0" marL="0" rtl="0" algn="l">
              <a:spcBef>
                <a:spcPts val="320"/>
              </a:spcBef>
              <a:spcAft>
                <a:spcPts val="0"/>
              </a:spcAft>
              <a:buClr>
                <a:schemeClr val="dk1"/>
              </a:buClr>
              <a:buSzPts val="1600"/>
              <a:buFont typeface="Arial"/>
              <a:buNone/>
            </a:pPr>
            <a:r>
              <a:t/>
            </a:r>
            <a:endParaRPr b="1" sz="1600">
              <a:solidFill>
                <a:srgbClr val="FFFF00"/>
              </a:solidFill>
            </a:endParaRPr>
          </a:p>
          <a:p>
            <a:pPr indent="0" lvl="0" marL="0" rtl="0" algn="l">
              <a:spcBef>
                <a:spcPts val="320"/>
              </a:spcBef>
              <a:spcAft>
                <a:spcPts val="0"/>
              </a:spcAft>
              <a:buClr>
                <a:schemeClr val="dk1"/>
              </a:buClr>
              <a:buSzPts val="1600"/>
              <a:buFont typeface="Arial"/>
              <a:buNone/>
            </a:pPr>
            <a:r>
              <a:t/>
            </a:r>
            <a:endParaRPr b="1" sz="1600">
              <a:solidFill>
                <a:srgbClr val="FFFF00"/>
              </a:solidFill>
            </a:endParaRPr>
          </a:p>
          <a:p>
            <a:pPr indent="0" lvl="0" marL="0" rtl="0" algn="l">
              <a:spcBef>
                <a:spcPts val="320"/>
              </a:spcBef>
              <a:spcAft>
                <a:spcPts val="0"/>
              </a:spcAft>
              <a:buClr>
                <a:schemeClr val="dk1"/>
              </a:buClr>
              <a:buSzPts val="1600"/>
              <a:buFont typeface="Arial"/>
              <a:buNone/>
            </a:pPr>
            <a:r>
              <a:t/>
            </a:r>
            <a:endParaRPr b="1" sz="1600">
              <a:solidFill>
                <a:srgbClr val="FFFF00"/>
              </a:solidFill>
            </a:endParaRPr>
          </a:p>
          <a:p>
            <a:pPr indent="0" lvl="0" marL="0" rtl="0" algn="l">
              <a:spcBef>
                <a:spcPts val="320"/>
              </a:spcBef>
              <a:spcAft>
                <a:spcPts val="0"/>
              </a:spcAft>
              <a:buClr>
                <a:schemeClr val="dk1"/>
              </a:buClr>
              <a:buSzPts val="1600"/>
              <a:buFont typeface="Arial"/>
              <a:buNone/>
            </a:pPr>
            <a:r>
              <a:t/>
            </a:r>
            <a:endParaRPr b="1" sz="1600">
              <a:solidFill>
                <a:srgbClr val="FFFF00"/>
              </a:solidFill>
            </a:endParaRPr>
          </a:p>
          <a:p>
            <a:pPr indent="0" lvl="0" marL="0" rtl="0" algn="l">
              <a:spcBef>
                <a:spcPts val="320"/>
              </a:spcBef>
              <a:spcAft>
                <a:spcPts val="0"/>
              </a:spcAft>
              <a:buClr>
                <a:schemeClr val="dk1"/>
              </a:buClr>
              <a:buSzPts val="1600"/>
              <a:buFont typeface="Arial"/>
              <a:buNone/>
            </a:pPr>
            <a:r>
              <a:t/>
            </a:r>
            <a:endParaRPr b="1" sz="1600">
              <a:solidFill>
                <a:srgbClr val="FFFF00"/>
              </a:solidFill>
            </a:endParaRPr>
          </a:p>
          <a:p>
            <a:pPr indent="0" lvl="0" marL="0" rtl="0" algn="l">
              <a:spcBef>
                <a:spcPts val="320"/>
              </a:spcBef>
              <a:spcAft>
                <a:spcPts val="0"/>
              </a:spcAft>
              <a:buClr>
                <a:schemeClr val="dk1"/>
              </a:buClr>
              <a:buSzPts val="1600"/>
              <a:buFont typeface="Arial"/>
              <a:buNone/>
            </a:pPr>
            <a:r>
              <a:t/>
            </a:r>
            <a:endParaRPr b="1" sz="1600">
              <a:solidFill>
                <a:srgbClr val="FFFF00"/>
              </a:solidFill>
            </a:endParaRPr>
          </a:p>
          <a:p>
            <a:pPr indent="-342900" lvl="0" marL="342900" rtl="0" algn="l">
              <a:spcBef>
                <a:spcPts val="320"/>
              </a:spcBef>
              <a:spcAft>
                <a:spcPts val="0"/>
              </a:spcAft>
              <a:buClr>
                <a:srgbClr val="FFFF00"/>
              </a:buClr>
              <a:buSzPts val="1600"/>
              <a:buFont typeface="Arial"/>
              <a:buChar char="•"/>
            </a:pPr>
            <a:r>
              <a:rPr lang="en-US" sz="1600">
                <a:solidFill>
                  <a:srgbClr val="FFFF00"/>
                </a:solidFill>
              </a:rPr>
              <a:t>Rigid bronchoscopy has stood the test of time and remains the single most important instrument for the interventional pulmonologist for the diagnosis and treatment of airway pathology.</a:t>
            </a:r>
            <a:endParaRPr sz="1600">
              <a:solidFill>
                <a:srgbClr val="FFFF00"/>
              </a:solidFill>
            </a:endParaRPr>
          </a:p>
        </p:txBody>
      </p:sp>
      <p:pic>
        <p:nvPicPr>
          <p:cNvPr id="161" name="Google Shape;161;p22"/>
          <p:cNvPicPr preferRelativeResize="0"/>
          <p:nvPr/>
        </p:nvPicPr>
        <p:blipFill rotWithShape="1">
          <a:blip r:embed="rId3">
            <a:alphaModFix/>
          </a:blip>
          <a:srcRect b="0" l="0" r="0" t="0"/>
          <a:stretch/>
        </p:blipFill>
        <p:spPr>
          <a:xfrm>
            <a:off x="2832100" y="3081338"/>
            <a:ext cx="3479800" cy="2579687"/>
          </a:xfrm>
          <a:prstGeom prst="rect">
            <a:avLst/>
          </a:prstGeom>
          <a:noFill/>
          <a:ln>
            <a:noFill/>
          </a:ln>
        </p:spPr>
      </p:pic>
      <p:sp>
        <p:nvSpPr>
          <p:cNvPr id="162" name="Google Shape;162;p22"/>
          <p:cNvSpPr/>
          <p:nvPr/>
        </p:nvSpPr>
        <p:spPr>
          <a:xfrm>
            <a:off x="2482850" y="333375"/>
            <a:ext cx="4681538" cy="4000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00"/>
              </a:buClr>
              <a:buSzPts val="2000"/>
              <a:buFont typeface="Arial"/>
              <a:buNone/>
            </a:pPr>
            <a:r>
              <a:rPr b="1" i="0" lang="en-US" sz="2000" u="none" cap="none" strike="noStrike">
                <a:solidFill>
                  <a:srgbClr val="FFFF00"/>
                </a:solidFill>
                <a:latin typeface="Arial"/>
                <a:ea typeface="Arial"/>
                <a:cs typeface="Arial"/>
                <a:sym typeface="Arial"/>
              </a:rPr>
              <a:t>New Bronchoscopic Instrumentation</a:t>
            </a:r>
            <a:endParaRPr b="1" i="0" sz="2000" u="none" cap="none" strike="noStrike">
              <a:solidFill>
                <a:schemeClr val="dk1"/>
              </a:solidFill>
              <a:latin typeface="Arial"/>
              <a:ea typeface="Arial"/>
              <a:cs typeface="Arial"/>
              <a:sym typeface="Arial"/>
            </a:endParaRPr>
          </a:p>
        </p:txBody>
      </p:sp>
      <p:pic>
        <p:nvPicPr>
          <p:cNvPr id="163" name="Google Shape;163;p22"/>
          <p:cNvPicPr preferRelativeResize="0"/>
          <p:nvPr/>
        </p:nvPicPr>
        <p:blipFill rotWithShape="1">
          <a:blip r:embed="rId4">
            <a:alphaModFix/>
          </a:blip>
          <a:srcRect b="0" l="0" r="0" t="0"/>
          <a:stretch/>
        </p:blipFill>
        <p:spPr>
          <a:xfrm>
            <a:off x="4327525" y="318452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