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7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304800" y="5285894"/>
            <a:ext cx="8839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АНАТОМИЧНИ ОСОБЕНОСТИ НА ЧОВЕШКОТО ХОДИЛО</a:t>
            </a:r>
            <a:endParaRPr sz="2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2286000" y="6085717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Доц. д-р Меглена Ангелова, дм</a:t>
            </a:r>
            <a:endParaRPr sz="24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2"/>
          <p:cNvPicPr preferRelativeResize="0"/>
          <p:nvPr/>
        </p:nvPicPr>
        <p:blipFill rotWithShape="1">
          <a:blip r:embed="rId3">
            <a:alphaModFix/>
          </a:blip>
          <a:srcRect b="8871"/>
          <a:stretch/>
        </p:blipFill>
        <p:spPr>
          <a:xfrm>
            <a:off x="457200" y="1447800"/>
            <a:ext cx="8233725" cy="499970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2"/>
          <p:cNvSpPr txBox="1"/>
          <p:nvPr/>
        </p:nvSpPr>
        <p:spPr>
          <a:xfrm>
            <a:off x="380999" y="381000"/>
            <a:ext cx="601980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ТИПОВЕ ХОДИЛО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/>
          <p:nvPr/>
        </p:nvSpPr>
        <p:spPr>
          <a:xfrm>
            <a:off x="232023" y="62672"/>
            <a:ext cx="8153400" cy="94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АНАТОМИЧНИ ОСОБЕНОСТИ НА ЧОВЕШКОТО ХОДИЛО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В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БЪЛГАРСКАТА ПОПУЛАЦИЯ</a:t>
            </a:r>
            <a:endParaRPr lang="ru-RU" sz="2000" b="1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3"/>
          <p:cNvSpPr txBox="1"/>
          <p:nvPr/>
        </p:nvSpPr>
        <p:spPr>
          <a:xfrm>
            <a:off x="92362" y="1078153"/>
            <a:ext cx="7389091" cy="173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bg-BG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Първо мащабно проучване на </a:t>
            </a:r>
            <a:r>
              <a:rPr lang="bg-BG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плантограми</a:t>
            </a:r>
            <a:r>
              <a:rPr lang="bg-BG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на български граждани между 18- и 60- годишна възраст без заболявания или травми на ходилото.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bg-BG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Типизиране на вида ходило на българските граждани според утвърдени измервания и индекси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2743200"/>
            <a:ext cx="7699623" cy="4040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/>
        </p:nvSpPr>
        <p:spPr>
          <a:xfrm>
            <a:off x="533400" y="304800"/>
            <a:ext cx="6324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CLARKE'S ANGLE и CHIPPOUX-SMIRAK INDEX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9200" y="609600"/>
            <a:ext cx="4024313" cy="26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3048000"/>
            <a:ext cx="6934200" cy="336183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4"/>
          <p:cNvSpPr txBox="1"/>
          <p:nvPr/>
        </p:nvSpPr>
        <p:spPr>
          <a:xfrm>
            <a:off x="304800" y="1143000"/>
            <a:ext cx="35052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Разпредялене на проучените плантограми според височината на свода на ходилото;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Изследване на корелацията между двата индекса (r=-0,52)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/>
        </p:nvSpPr>
        <p:spPr>
          <a:xfrm>
            <a:off x="533400" y="304800"/>
            <a:ext cx="6324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CLARKE'S ANGLE и CHIPPOUX-SMIRAK INDEX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5"/>
          <p:cNvSpPr txBox="1"/>
          <p:nvPr/>
        </p:nvSpPr>
        <p:spPr>
          <a:xfrm>
            <a:off x="83574" y="1752600"/>
            <a:ext cx="4267200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bg-BG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Изследвана стойността на индексите при двата пола, при различни стойности на BMI и различен ръст.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bg-BG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Липса на зависимост между техните стойностите и конституционални особености или пол.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4237" y="3657600"/>
            <a:ext cx="4449763" cy="284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400" y="1118317"/>
            <a:ext cx="4614619" cy="230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/>
        </p:nvSpPr>
        <p:spPr>
          <a:xfrm>
            <a:off x="152400" y="147935"/>
            <a:ext cx="29718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 INDEX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600" y="842665"/>
            <a:ext cx="3608387" cy="203041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 txBox="1"/>
          <p:nvPr/>
        </p:nvSpPr>
        <p:spPr>
          <a:xfrm>
            <a:off x="76200" y="685800"/>
            <a:ext cx="434340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Метод с изключително висока надежност (ICC =0,9)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Единствен от индексите, изследвани от нас, даващ по-висок % плоскостъпие в българската популация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Липса на корелация с BMI и при двата пола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Положителна, силно изразена корелация спрямо CSI (R=0,78)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213" y="3886200"/>
            <a:ext cx="4395787" cy="187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52335" y="3200399"/>
            <a:ext cx="4498975" cy="3243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27"/>
          <p:cNvGrpSpPr/>
          <p:nvPr/>
        </p:nvGrpSpPr>
        <p:grpSpPr>
          <a:xfrm>
            <a:off x="609600" y="840658"/>
            <a:ext cx="7924800" cy="5879690"/>
            <a:chOff x="838200" y="840658"/>
            <a:chExt cx="7924800" cy="5879690"/>
          </a:xfrm>
        </p:grpSpPr>
        <p:pic>
          <p:nvPicPr>
            <p:cNvPr id="186" name="Google Shape;186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38200" y="840658"/>
              <a:ext cx="7924800" cy="58796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27"/>
            <p:cNvSpPr txBox="1"/>
            <p:nvPr/>
          </p:nvSpPr>
          <p:spPr>
            <a:xfrm>
              <a:off x="1219200" y="5029200"/>
              <a:ext cx="2057400" cy="5232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2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Египетско</a:t>
              </a:r>
              <a:endParaRPr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7"/>
            <p:cNvSpPr txBox="1"/>
            <p:nvPr/>
          </p:nvSpPr>
          <p:spPr>
            <a:xfrm>
              <a:off x="3810000" y="5029200"/>
              <a:ext cx="2057400" cy="5232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2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Римско</a:t>
              </a:r>
              <a:endParaRPr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7"/>
            <p:cNvSpPr txBox="1"/>
            <p:nvPr/>
          </p:nvSpPr>
          <p:spPr>
            <a:xfrm>
              <a:off x="6400800" y="5029200"/>
              <a:ext cx="2057400" cy="5232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2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Гръцко</a:t>
              </a:r>
              <a:endParaRPr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27"/>
          <p:cNvSpPr txBox="1"/>
          <p:nvPr/>
        </p:nvSpPr>
        <p:spPr>
          <a:xfrm>
            <a:off x="381000" y="317438"/>
            <a:ext cx="3429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ТИПОВЕ ХОДИЛО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8" descr="E:\monogr\картинки\Picture1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9231" y="997527"/>
            <a:ext cx="6205537" cy="512603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8"/>
          <p:cNvSpPr txBox="1"/>
          <p:nvPr/>
        </p:nvSpPr>
        <p:spPr>
          <a:xfrm>
            <a:off x="228600" y="152400"/>
            <a:ext cx="8077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ГРЪЦКО ХОДИЛО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03637" y="320596"/>
            <a:ext cx="2964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ЛИГАМЕНТ НА ЛИСФРАНК</a:t>
            </a:r>
          </a:p>
          <a:p>
            <a:endParaRPr lang="bg-BG" dirty="0" smtClean="0"/>
          </a:p>
          <a:p>
            <a:pPr marL="285750" indent="-285750">
              <a:buFontTx/>
              <a:buChar char="-"/>
            </a:pPr>
            <a:r>
              <a:rPr lang="bg-BG" dirty="0" smtClean="0"/>
              <a:t>между медиалната клиновидна и </a:t>
            </a:r>
            <a:r>
              <a:rPr lang="en-GB" dirty="0" smtClean="0"/>
              <a:t>II </a:t>
            </a:r>
            <a:r>
              <a:rPr lang="bg-BG" dirty="0" err="1" smtClean="0"/>
              <a:t>метатарзална</a:t>
            </a:r>
            <a:endParaRPr lang="bg-BG" dirty="0" smtClean="0"/>
          </a:p>
          <a:p>
            <a:pPr marL="285750" indent="-285750">
              <a:buFontTx/>
              <a:buChar char="-"/>
            </a:pPr>
            <a:r>
              <a:rPr lang="bg-BG" dirty="0" err="1" smtClean="0"/>
              <a:t>дорзална</a:t>
            </a:r>
            <a:r>
              <a:rPr lang="bg-BG" dirty="0" smtClean="0"/>
              <a:t>, </a:t>
            </a:r>
            <a:r>
              <a:rPr lang="bg-BG" dirty="0" err="1" smtClean="0"/>
              <a:t>плантарна</a:t>
            </a:r>
            <a:r>
              <a:rPr lang="bg-BG" dirty="0" smtClean="0"/>
              <a:t> и </a:t>
            </a:r>
            <a:r>
              <a:rPr lang="bg-BG" dirty="0" err="1" smtClean="0"/>
              <a:t>междукостна</a:t>
            </a:r>
            <a:r>
              <a:rPr lang="bg-BG" dirty="0" smtClean="0"/>
              <a:t> част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замества липсващия </a:t>
            </a:r>
            <a:r>
              <a:rPr lang="bg-BG" dirty="0" err="1" smtClean="0"/>
              <a:t>интерметатарзален</a:t>
            </a:r>
            <a:r>
              <a:rPr lang="bg-BG" dirty="0" smtClean="0"/>
              <a:t> </a:t>
            </a:r>
            <a:r>
              <a:rPr lang="bg-BG" dirty="0" err="1" smtClean="0"/>
              <a:t>лигамент</a:t>
            </a:r>
            <a:r>
              <a:rPr lang="bg-BG" dirty="0" smtClean="0"/>
              <a:t> между </a:t>
            </a:r>
            <a:r>
              <a:rPr lang="en-GB" dirty="0" smtClean="0"/>
              <a:t>I </a:t>
            </a:r>
            <a:r>
              <a:rPr lang="bg-BG" dirty="0" smtClean="0"/>
              <a:t>и </a:t>
            </a:r>
            <a:r>
              <a:rPr lang="en-GB" dirty="0" smtClean="0"/>
              <a:t>II</a:t>
            </a:r>
            <a:r>
              <a:rPr lang="bg-BG" dirty="0" smtClean="0"/>
              <a:t> </a:t>
            </a:r>
            <a:r>
              <a:rPr lang="bg-BG" dirty="0" err="1" smtClean="0"/>
              <a:t>метатарзални</a:t>
            </a:r>
            <a:r>
              <a:rPr lang="bg-BG" dirty="0" smtClean="0"/>
              <a:t> кости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83129" y="320596"/>
            <a:ext cx="6086761" cy="4231092"/>
            <a:chOff x="-323271" y="202363"/>
            <a:chExt cx="6086761" cy="42310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644" y="202363"/>
              <a:ext cx="5149684" cy="42310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925454" y="2564773"/>
              <a:ext cx="183803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bg-BG" dirty="0" smtClean="0"/>
                <a:t>става на </a:t>
              </a:r>
              <a:r>
                <a:rPr lang="bg-BG" dirty="0" err="1"/>
                <a:t>Л</a:t>
              </a:r>
              <a:r>
                <a:rPr lang="bg-BG" dirty="0" err="1" smtClean="0"/>
                <a:t>исфранк</a:t>
              </a:r>
              <a:endParaRPr lang="en-GB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62346" y="2238524"/>
              <a:ext cx="204585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bg-BG" dirty="0" smtClean="0"/>
                <a:t>връзка на </a:t>
              </a:r>
              <a:r>
                <a:rPr lang="bg-BG" dirty="0" err="1"/>
                <a:t>Л</a:t>
              </a:r>
              <a:r>
                <a:rPr lang="bg-BG" dirty="0" err="1" smtClean="0"/>
                <a:t>исфранк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5473" y="1995399"/>
              <a:ext cx="183803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bg-BG" dirty="0" smtClean="0"/>
                <a:t>става на </a:t>
              </a:r>
              <a:r>
                <a:rPr lang="bg-BG" dirty="0" err="1"/>
                <a:t>Л</a:t>
              </a:r>
              <a:r>
                <a:rPr lang="bg-BG" dirty="0" err="1" smtClean="0"/>
                <a:t>исфранк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1136204"/>
              <a:ext cx="183803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/>
                <a:t>I </a:t>
              </a:r>
              <a:r>
                <a:rPr lang="bg-BG" dirty="0" err="1" smtClean="0"/>
                <a:t>метатарзална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2586" y="1419521"/>
              <a:ext cx="167598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/>
                <a:t>II </a:t>
              </a:r>
              <a:r>
                <a:rPr lang="bg-BG" dirty="0" err="1" smtClean="0"/>
                <a:t>метатарзална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323271" y="2818618"/>
              <a:ext cx="1634835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bg-BG" dirty="0"/>
                <a:t>м</a:t>
              </a:r>
              <a:r>
                <a:rPr lang="bg-BG" dirty="0" smtClean="0"/>
                <a:t>едиална и междинна клиновидна кост</a:t>
              </a:r>
              <a:endParaRPr lang="en-GB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5488" b="17562"/>
          <a:stretch/>
        </p:blipFill>
        <p:spPr>
          <a:xfrm>
            <a:off x="4223763" y="4016652"/>
            <a:ext cx="4670856" cy="26600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1873" y="766618"/>
            <a:ext cx="1914236" cy="4878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64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 descr="E:\monogr\картинки\плантарен комплекс.png"/>
          <p:cNvPicPr preferRelativeResize="0"/>
          <p:nvPr/>
        </p:nvPicPr>
        <p:blipFill rotWithShape="1">
          <a:blip r:embed="rId3">
            <a:alphaModFix/>
          </a:blip>
          <a:srcRect t="25110"/>
          <a:stretch/>
        </p:blipFill>
        <p:spPr>
          <a:xfrm>
            <a:off x="166790" y="1064491"/>
            <a:ext cx="8497887" cy="494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 txBox="1"/>
          <p:nvPr/>
        </p:nvSpPr>
        <p:spPr>
          <a:xfrm>
            <a:off x="206477" y="164068"/>
            <a:ext cx="8458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ПЛАНТАРЕН КОМПЛЕКС ОКОЛО ПЪРВАТА МЕТАТАРЗОФАЛАНГЕАЛНА СТАВА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0" descr="E:\monogr\картинки\Picture1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6600" y="1143000"/>
            <a:ext cx="5635449" cy="48339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0"/>
          <p:cNvSpPr txBox="1"/>
          <p:nvPr/>
        </p:nvSpPr>
        <p:spPr>
          <a:xfrm>
            <a:off x="152400" y="1828800"/>
            <a:ext cx="281940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Плантарната флексия на глезена при повдигане на петата се съпровожда от дорзифлексия на метатарзофалангеалните стави, която активира подемния механизъм на плантарната фасция.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Халуксните сезамовидни костици се придвижват в дистална посока и предпазват главата на метатарзалната кост, като се позиционират под нея.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0"/>
          <p:cNvSpPr txBox="1"/>
          <p:nvPr/>
        </p:nvSpPr>
        <p:spPr>
          <a:xfrm>
            <a:off x="115528" y="304800"/>
            <a:ext cx="857127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ПРЕСЕЧНА ТОЧКА МЕЖДУ НАДЛЪЖНИЯ И НАПРЕЧНИЯ СВОД НА ХОДИЛОТО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362" y="501937"/>
            <a:ext cx="7153275" cy="498446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4"/>
          <p:cNvSpPr txBox="1"/>
          <p:nvPr/>
        </p:nvSpPr>
        <p:spPr>
          <a:xfrm>
            <a:off x="342900" y="5658465"/>
            <a:ext cx="84582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bg-BG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Човешко ходило и </a:t>
            </a:r>
            <a:r>
              <a:rPr lang="bg-BG" sz="2400" b="1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ходило </a:t>
            </a:r>
            <a:r>
              <a:rPr lang="bg-BG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шимпанзе</a:t>
            </a:r>
            <a:r>
              <a:rPr lang="bg-BG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А. Наличие на надлъжен </a:t>
            </a:r>
            <a:r>
              <a:rPr lang="bg-BG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ходилен</a:t>
            </a:r>
            <a:r>
              <a:rPr lang="bg-BG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свод при човек. Б. Механизъм на </a:t>
            </a:r>
            <a:r>
              <a:rPr lang="bg-BG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отласкване</a:t>
            </a:r>
            <a:r>
              <a:rPr lang="bg-BG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при би-</a:t>
            </a:r>
            <a:r>
              <a:rPr lang="bg-BG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педална</a:t>
            </a:r>
            <a:r>
              <a:rPr lang="bg-BG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походка при човек и шимпанзе </a:t>
            </a:r>
            <a:r>
              <a:rPr lang="bg-BG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Asghar</a:t>
            </a:r>
            <a:r>
              <a:rPr lang="bg-BG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A., &amp; </a:t>
            </a:r>
            <a:r>
              <a:rPr lang="bg-BG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Naaz</a:t>
            </a:r>
            <a:r>
              <a:rPr lang="bg-BG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S. (2022).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/>
          <p:nvPr/>
        </p:nvSpPr>
        <p:spPr>
          <a:xfrm>
            <a:off x="228600" y="152400"/>
            <a:ext cx="8077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ГРЪЦКО ХОДИЛО И НЕГОВАТА ЧЕСТОТА В БЪЛГАРСКАТА ПОПУЛАЦИЯ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31"/>
          <p:cNvGrpSpPr/>
          <p:nvPr/>
        </p:nvGrpSpPr>
        <p:grpSpPr>
          <a:xfrm>
            <a:off x="1524000" y="1066800"/>
            <a:ext cx="6007100" cy="5541908"/>
            <a:chOff x="1524000" y="1066800"/>
            <a:chExt cx="6007100" cy="5541908"/>
          </a:xfrm>
        </p:grpSpPr>
        <p:pic>
          <p:nvPicPr>
            <p:cNvPr id="216" name="Google Shape;216;p31" descr="E:\monogr\картинки\Picture 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24000" y="1066800"/>
              <a:ext cx="6007100" cy="55419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p31"/>
            <p:cNvSpPr/>
            <p:nvPr/>
          </p:nvSpPr>
          <p:spPr>
            <a:xfrm>
              <a:off x="1524000" y="6096000"/>
              <a:ext cx="304800" cy="381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31"/>
            <p:cNvSpPr/>
            <p:nvPr/>
          </p:nvSpPr>
          <p:spPr>
            <a:xfrm>
              <a:off x="4953000" y="6096000"/>
              <a:ext cx="304800" cy="381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/>
          <p:nvPr/>
        </p:nvSpPr>
        <p:spPr>
          <a:xfrm>
            <a:off x="228600" y="152400"/>
            <a:ext cx="80772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ГРЪЦКО ХОДИЛО, НЕГОВАТА ЧЕСТОТА И ХАРАКТЕРИСТИКИ В БЪЛГАРСКАТА ПОПУЛАЦИЯ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768" y="1169987"/>
            <a:ext cx="3859213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6413" y="1169987"/>
            <a:ext cx="4348184" cy="229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2"/>
          <p:cNvPicPr preferRelativeResize="0"/>
          <p:nvPr/>
        </p:nvPicPr>
        <p:blipFill rotWithShape="1">
          <a:blip r:embed="rId5">
            <a:alphaModFix/>
          </a:blip>
          <a:srcRect b="22886"/>
          <a:stretch/>
        </p:blipFill>
        <p:spPr>
          <a:xfrm>
            <a:off x="4659427" y="4191000"/>
            <a:ext cx="4255973" cy="231549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2"/>
          <p:cNvSpPr txBox="1"/>
          <p:nvPr/>
        </p:nvSpPr>
        <p:spPr>
          <a:xfrm>
            <a:off x="457200" y="3810000"/>
            <a:ext cx="38100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комбинираното използване на измерените индекси </a:t>
            </a:r>
            <a:r>
              <a:rPr lang="bg-BG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17,4% </a:t>
            </a: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 хората с гръцко ходило попадат в групата с </a:t>
            </a:r>
            <a:r>
              <a:rPr lang="bg-BG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висок свод, </a:t>
            </a: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3,58%  такива в останалите случаи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637" y="152400"/>
            <a:ext cx="8848725" cy="591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3"/>
          <p:cNvSpPr txBox="1"/>
          <p:nvPr/>
        </p:nvSpPr>
        <p:spPr>
          <a:xfrm>
            <a:off x="1307690" y="6172200"/>
            <a:ext cx="655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Благодаря за вниманието!</a:t>
            </a:r>
            <a:endParaRPr sz="2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5"/>
          <p:cNvGrpSpPr/>
          <p:nvPr/>
        </p:nvGrpSpPr>
        <p:grpSpPr>
          <a:xfrm>
            <a:off x="381000" y="1202616"/>
            <a:ext cx="8458200" cy="4808331"/>
            <a:chOff x="228600" y="1059069"/>
            <a:chExt cx="8458200" cy="4808331"/>
          </a:xfrm>
        </p:grpSpPr>
        <p:pic>
          <p:nvPicPr>
            <p:cNvPr id="97" name="Google Shape;97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8600" y="1059069"/>
              <a:ext cx="8458200" cy="47398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Google Shape;98;p15"/>
            <p:cNvSpPr/>
            <p:nvPr/>
          </p:nvSpPr>
          <p:spPr>
            <a:xfrm>
              <a:off x="2209800" y="2667000"/>
              <a:ext cx="2209800" cy="702588"/>
            </a:xfrm>
            <a:prstGeom prst="snip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Медиален надлъжен свод</a:t>
              </a:r>
              <a:endParaRPr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1295400" y="5164812"/>
              <a:ext cx="2209800" cy="702588"/>
            </a:xfrm>
            <a:prstGeom prst="snip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Латерален надлъжен свод</a:t>
              </a:r>
              <a:endParaRPr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5"/>
            <p:cNvSpPr txBox="1"/>
            <p:nvPr/>
          </p:nvSpPr>
          <p:spPr>
            <a:xfrm>
              <a:off x="5837380" y="4876800"/>
              <a:ext cx="1752600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Напречен свод</a:t>
              </a:r>
              <a:endParaRPr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15"/>
          <p:cNvSpPr txBox="1"/>
          <p:nvPr/>
        </p:nvSpPr>
        <p:spPr>
          <a:xfrm>
            <a:off x="342900" y="228600"/>
            <a:ext cx="42291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СВОДОВЕ НА ЧОВЕШКОТО ХОДИЛО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52" y="1009710"/>
            <a:ext cx="8929902" cy="469962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/>
          <p:nvPr/>
        </p:nvSpPr>
        <p:spPr>
          <a:xfrm>
            <a:off x="457200" y="609600"/>
            <a:ext cx="4648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ПАРАМЕТРИ НА Ч0ВЕШКАТА ПОХОДКА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 descr="E:\monogr\картинки\Picture1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832" y="2286000"/>
            <a:ext cx="8637587" cy="358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/>
        </p:nvSpPr>
        <p:spPr>
          <a:xfrm>
            <a:off x="609600" y="457200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ФАЗИ НА ПОХОДКАТА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/>
        </p:nvSpPr>
        <p:spPr>
          <a:xfrm>
            <a:off x="304800" y="228600"/>
            <a:ext cx="5638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bg-BG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ПРОНАЦИЯ И СУПИНАЦИЯ В </a:t>
            </a:r>
            <a:r>
              <a:rPr lang="bg-BG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СТАВАТА НА ШОПАРТ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8" descr="E:\monogr\сшопарт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5968" y="1292225"/>
            <a:ext cx="5867832" cy="40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381000" y="6096000"/>
            <a:ext cx="68880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А) – при </a:t>
            </a:r>
            <a:r>
              <a:rPr lang="bg-BG" sz="1800" i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пронация</a:t>
            </a:r>
            <a:r>
              <a:rPr lang="bg-BG" sz="1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В) – при </a:t>
            </a:r>
            <a:r>
              <a:rPr lang="bg-BG" sz="1800" i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супинация</a:t>
            </a:r>
            <a:r>
              <a:rPr lang="bg-BG" sz="1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 </a:t>
            </a:r>
            <a:r>
              <a:rPr lang="bg-BG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bg-BG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</a:t>
            </a:r>
            <a:r>
              <a:rPr lang="bg-BG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bg-BG" sz="1800" i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calcaneocuboidea</a:t>
            </a:r>
            <a:r>
              <a:rPr lang="bg-BG" sz="1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r>
              <a:rPr lang="bg-BG" dirty="0">
                <a:ea typeface="Calibri"/>
              </a:rPr>
              <a:t> </a:t>
            </a:r>
            <a:r>
              <a:rPr lang="bg-BG" sz="1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ATN </a:t>
            </a:r>
            <a:r>
              <a:rPr lang="bg-BG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bg-BG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</a:t>
            </a:r>
            <a:r>
              <a:rPr lang="bg-BG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bg-BG" sz="1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talonaviculare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9" descr="E:\monogr\картинки\Picture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598" y="879987"/>
            <a:ext cx="6374804" cy="249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/>
        </p:nvSpPr>
        <p:spPr>
          <a:xfrm>
            <a:off x="228600" y="196334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ВАРИАЦИИ В СТАВНИТЕ ПОВЪРХНОСТИ НА ТАЛУСА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" name="Google Shape;127;p19"/>
          <p:cNvGrpSpPr/>
          <p:nvPr/>
        </p:nvGrpSpPr>
        <p:grpSpPr>
          <a:xfrm>
            <a:off x="1355101" y="3454400"/>
            <a:ext cx="7407899" cy="3175000"/>
            <a:chOff x="1355101" y="3454400"/>
            <a:chExt cx="7407899" cy="3175000"/>
          </a:xfrm>
        </p:grpSpPr>
        <p:pic>
          <p:nvPicPr>
            <p:cNvPr id="128" name="Google Shape;128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36306" y="3454400"/>
              <a:ext cx="4026694" cy="317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19"/>
            <p:cNvSpPr txBox="1"/>
            <p:nvPr/>
          </p:nvSpPr>
          <p:spPr>
            <a:xfrm>
              <a:off x="1355101" y="4572000"/>
              <a:ext cx="3124200" cy="1015663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2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Резултати при проучване на костите от сбирката в МУ-Варна</a:t>
              </a:r>
              <a:endPara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0" descr="E:\monogr\картинки\Picture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143000"/>
            <a:ext cx="6629400" cy="503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/>
        </p:nvSpPr>
        <p:spPr>
          <a:xfrm>
            <a:off x="228600" y="196334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ВАРИАЦИИ В СТАВНИТЕ ПОВЪРХНОСТИ НА КАЛКАНЕУСА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5226" y="1295400"/>
            <a:ext cx="5933547" cy="337661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/>
          <p:nvPr/>
        </p:nvSpPr>
        <p:spPr>
          <a:xfrm>
            <a:off x="334297" y="176895"/>
            <a:ext cx="6934200" cy="830997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Резултати при проучване на костите от сбирката в МУ-Варна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1"/>
          <p:cNvSpPr txBox="1"/>
          <p:nvPr/>
        </p:nvSpPr>
        <p:spPr>
          <a:xfrm>
            <a:off x="533400" y="5414665"/>
            <a:ext cx="807719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– три самостоятелни ставни фасетки;2 – слети предна и средна фасетка с прищъпване; 3  - слети в една овална форма предна и средна фасетка; 4 – липсваща предна фасетка и отделни средна и задна такива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480</Words>
  <Application>Microsoft Office PowerPoint</Application>
  <PresentationFormat>On-screen Show (4:3)</PresentationFormat>
  <Paragraphs>58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Noto Sans Symbols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Меглена Валдемарова Ангелова</cp:lastModifiedBy>
  <cp:revision>7</cp:revision>
  <dcterms:modified xsi:type="dcterms:W3CDTF">2024-12-18T08:28:19Z</dcterms:modified>
</cp:coreProperties>
</file>