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59" r:id="rId2"/>
    <p:sldMasterId id="2147483662" r:id="rId3"/>
    <p:sldMasterId id="2147483665" r:id="rId4"/>
    <p:sldMasterId id="2147483668" r:id="rId5"/>
  </p:sldMasterIdLst>
  <p:notesMasterIdLst>
    <p:notesMasterId r:id="rId18"/>
  </p:notesMasterIdLst>
  <p:handoutMasterIdLst>
    <p:handoutMasterId r:id="rId19"/>
  </p:handoutMasterIdLst>
  <p:sldIdLst>
    <p:sldId id="270" r:id="rId6"/>
    <p:sldId id="272" r:id="rId7"/>
    <p:sldId id="302" r:id="rId8"/>
    <p:sldId id="274" r:id="rId9"/>
    <p:sldId id="277" r:id="rId10"/>
    <p:sldId id="309" r:id="rId11"/>
    <p:sldId id="308" r:id="rId12"/>
    <p:sldId id="310" r:id="rId13"/>
    <p:sldId id="314" r:id="rId14"/>
    <p:sldId id="311" r:id="rId15"/>
    <p:sldId id="304" r:id="rId16"/>
    <p:sldId id="293" r:id="rId17"/>
  </p:sldIdLst>
  <p:sldSz cx="9144000" cy="5143500" type="screen16x9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244"/>
    <a:srgbClr val="3279A5"/>
    <a:srgbClr val="0099CC"/>
    <a:srgbClr val="007BA3"/>
    <a:srgbClr val="00A7DA"/>
    <a:srgbClr val="00B6E2"/>
    <a:srgbClr val="55BFD1"/>
    <a:srgbClr val="9E9F9E"/>
    <a:srgbClr val="74A921"/>
    <a:srgbClr val="5E9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4"/>
    <p:restoredTop sz="94475"/>
  </p:normalViewPr>
  <p:slideViewPr>
    <p:cSldViewPr snapToGrid="0" snapToObjects="1" showGuides="1">
      <p:cViewPr varScale="1">
        <p:scale>
          <a:sx n="88" d="100"/>
          <a:sy n="88" d="100"/>
        </p:scale>
        <p:origin x="390" y="78"/>
      </p:cViewPr>
      <p:guideLst>
        <p:guide orient="horz" pos="1620"/>
        <p:guide pos="28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A13B8-FADD-B147-B0F9-2E4EA2C3CE73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E129-085A-FD4E-A1C4-B9329A573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0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49C25-B53B-664A-B694-784415687BC2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3AE30-D024-F048-B6A0-908E9004EA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95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AE30-D024-F048-B6A0-908E9004EA3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50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8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935666"/>
            <a:ext cx="9144000" cy="128654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arial" charset="0"/>
                <a:cs typeface="EC Square Sans Pro Light"/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392326"/>
            <a:ext cx="9144000" cy="154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rgbClr val="233244"/>
                </a:solidFill>
                <a:latin typeface="arial" charset="0"/>
                <a:cs typeface="EC Square Sans Pro Ligh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946298"/>
          </a:xfrm>
          <a:prstGeom prst="rect">
            <a:avLst/>
          </a:prstGeom>
        </p:spPr>
        <p:txBody>
          <a:bodyPr lIns="720000" anchor="b" anchorCtr="0">
            <a:normAutofit/>
          </a:bodyPr>
          <a:lstStyle>
            <a:lvl1pPr>
              <a:defRPr sz="225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BE" dirty="0" smtClean="0"/>
              <a:t>Insert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27051"/>
            <a:ext cx="9144000" cy="3136298"/>
          </a:xfrm>
          <a:prstGeom prst="rect">
            <a:avLst/>
          </a:prstGeom>
        </p:spPr>
        <p:txBody>
          <a:bodyPr lIns="720000"/>
          <a:lstStyle>
            <a:lvl1pPr>
              <a:defRPr sz="2000" baseline="0">
                <a:solidFill>
                  <a:srgbClr val="233244"/>
                </a:solidFill>
                <a:latin typeface="arial" charset="0"/>
              </a:defRPr>
            </a:lvl1pPr>
            <a:lvl2pPr>
              <a:defRPr sz="1800" baseline="0">
                <a:solidFill>
                  <a:srgbClr val="233244"/>
                </a:solidFill>
                <a:latin typeface="arial" charset="0"/>
              </a:defRPr>
            </a:lvl2pPr>
            <a:lvl3pPr>
              <a:defRPr sz="1600" baseline="0">
                <a:solidFill>
                  <a:srgbClr val="233244"/>
                </a:solidFill>
                <a:latin typeface="arial" charset="0"/>
              </a:defRPr>
            </a:lvl3pPr>
            <a:lvl4pPr>
              <a:defRPr baseline="0">
                <a:solidFill>
                  <a:srgbClr val="233244"/>
                </a:solidFill>
              </a:defRPr>
            </a:lvl4pPr>
            <a:lvl5pPr>
              <a:defRPr baseline="0">
                <a:solidFill>
                  <a:srgbClr val="233244"/>
                </a:solidFill>
              </a:defRPr>
            </a:lvl5pPr>
          </a:lstStyle>
          <a:p>
            <a:pPr lvl="0"/>
            <a:r>
              <a:rPr lang="nl-BE" dirty="0" smtClean="0"/>
              <a:t>Insert text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2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935666"/>
            <a:ext cx="9144000" cy="128654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arial" charset="0"/>
                <a:cs typeface="EC Square Sans Pro Light"/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392326"/>
            <a:ext cx="9144000" cy="154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rgbClr val="233244"/>
                </a:solidFill>
                <a:latin typeface="arial" charset="0"/>
                <a:cs typeface="EC Square Sans Pro Ligh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946298"/>
          </a:xfrm>
          <a:prstGeom prst="rect">
            <a:avLst/>
          </a:prstGeom>
        </p:spPr>
        <p:txBody>
          <a:bodyPr lIns="720000" anchor="b" anchorCtr="0">
            <a:normAutofit/>
          </a:bodyPr>
          <a:lstStyle>
            <a:lvl1pPr>
              <a:defRPr sz="225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BE" dirty="0" smtClean="0"/>
              <a:t>Insert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27051"/>
            <a:ext cx="9144000" cy="3136298"/>
          </a:xfrm>
          <a:prstGeom prst="rect">
            <a:avLst/>
          </a:prstGeom>
        </p:spPr>
        <p:txBody>
          <a:bodyPr lIns="720000"/>
          <a:lstStyle>
            <a:lvl1pPr>
              <a:defRPr sz="2000" baseline="0">
                <a:solidFill>
                  <a:srgbClr val="233244"/>
                </a:solidFill>
                <a:latin typeface="arial" charset="0"/>
              </a:defRPr>
            </a:lvl1pPr>
            <a:lvl2pPr>
              <a:defRPr sz="1800" baseline="0">
                <a:solidFill>
                  <a:srgbClr val="233244"/>
                </a:solidFill>
                <a:latin typeface="arial" charset="0"/>
              </a:defRPr>
            </a:lvl2pPr>
            <a:lvl3pPr>
              <a:defRPr sz="1600" baseline="0">
                <a:solidFill>
                  <a:srgbClr val="233244"/>
                </a:solidFill>
                <a:latin typeface="arial" charset="0"/>
              </a:defRPr>
            </a:lvl3pPr>
            <a:lvl4pPr>
              <a:defRPr baseline="0">
                <a:solidFill>
                  <a:srgbClr val="233244"/>
                </a:solidFill>
              </a:defRPr>
            </a:lvl4pPr>
            <a:lvl5pPr>
              <a:defRPr baseline="0">
                <a:solidFill>
                  <a:srgbClr val="233244"/>
                </a:solidFill>
              </a:defRPr>
            </a:lvl5pPr>
          </a:lstStyle>
          <a:p>
            <a:pPr lvl="0"/>
            <a:r>
              <a:rPr lang="nl-BE" dirty="0" smtClean="0"/>
              <a:t>Insert text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1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935666"/>
            <a:ext cx="9144000" cy="128654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arial" charset="0"/>
                <a:cs typeface="EC Square Sans Pro Light"/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392326"/>
            <a:ext cx="9144000" cy="154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rgbClr val="233244"/>
                </a:solidFill>
                <a:latin typeface="arial" charset="0"/>
                <a:cs typeface="EC Square Sans Pro Ligh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0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946298"/>
          </a:xfrm>
          <a:prstGeom prst="rect">
            <a:avLst/>
          </a:prstGeom>
        </p:spPr>
        <p:txBody>
          <a:bodyPr lIns="720000" anchor="b" anchorCtr="0">
            <a:normAutofit/>
          </a:bodyPr>
          <a:lstStyle>
            <a:lvl1pPr>
              <a:defRPr sz="225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BE" dirty="0" smtClean="0"/>
              <a:t>Insert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27051"/>
            <a:ext cx="9144000" cy="3136298"/>
          </a:xfrm>
          <a:prstGeom prst="rect">
            <a:avLst/>
          </a:prstGeom>
        </p:spPr>
        <p:txBody>
          <a:bodyPr lIns="720000"/>
          <a:lstStyle>
            <a:lvl1pPr>
              <a:defRPr sz="2000" baseline="0">
                <a:solidFill>
                  <a:srgbClr val="233244"/>
                </a:solidFill>
                <a:latin typeface="arial" charset="0"/>
              </a:defRPr>
            </a:lvl1pPr>
            <a:lvl2pPr>
              <a:defRPr sz="1800" baseline="0">
                <a:solidFill>
                  <a:srgbClr val="233244"/>
                </a:solidFill>
                <a:latin typeface="arial" charset="0"/>
              </a:defRPr>
            </a:lvl2pPr>
            <a:lvl3pPr>
              <a:defRPr sz="1600" baseline="0">
                <a:solidFill>
                  <a:srgbClr val="233244"/>
                </a:solidFill>
                <a:latin typeface="arial" charset="0"/>
              </a:defRPr>
            </a:lvl3pPr>
            <a:lvl4pPr>
              <a:defRPr baseline="0">
                <a:solidFill>
                  <a:srgbClr val="233244"/>
                </a:solidFill>
              </a:defRPr>
            </a:lvl4pPr>
            <a:lvl5pPr>
              <a:defRPr baseline="0">
                <a:solidFill>
                  <a:srgbClr val="233244"/>
                </a:solidFill>
              </a:defRPr>
            </a:lvl5pPr>
          </a:lstStyle>
          <a:p>
            <a:pPr lvl="0"/>
            <a:r>
              <a:rPr lang="nl-BE" dirty="0" smtClean="0"/>
              <a:t>Insert text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8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935666"/>
            <a:ext cx="9144000" cy="128654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2400" baseline="0">
                <a:solidFill>
                  <a:srgbClr val="3279A5"/>
                </a:solidFill>
                <a:latin typeface="arial" charset="0"/>
                <a:cs typeface="EC Square Sans Pro Light"/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392326"/>
            <a:ext cx="9144000" cy="154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rgbClr val="233244"/>
                </a:solidFill>
                <a:latin typeface="arial" charset="0"/>
                <a:cs typeface="EC Square Sans Pro Ligh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4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946298"/>
          </a:xfrm>
          <a:prstGeom prst="rect">
            <a:avLst/>
          </a:prstGeom>
        </p:spPr>
        <p:txBody>
          <a:bodyPr lIns="720000" anchor="b" anchorCtr="0">
            <a:normAutofit/>
          </a:bodyPr>
          <a:lstStyle>
            <a:lvl1pPr>
              <a:defRPr sz="2250" baseline="0">
                <a:solidFill>
                  <a:srgbClr val="3279A5"/>
                </a:solidFill>
                <a:latin typeface="arial" charset="0"/>
              </a:defRPr>
            </a:lvl1pPr>
          </a:lstStyle>
          <a:p>
            <a:r>
              <a:rPr lang="nl-BE" dirty="0" smtClean="0"/>
              <a:t>Insert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27051"/>
            <a:ext cx="9144000" cy="3136298"/>
          </a:xfrm>
          <a:prstGeom prst="rect">
            <a:avLst/>
          </a:prstGeom>
        </p:spPr>
        <p:txBody>
          <a:bodyPr lIns="720000"/>
          <a:lstStyle>
            <a:lvl1pPr>
              <a:defRPr sz="2000" baseline="0">
                <a:solidFill>
                  <a:srgbClr val="233244"/>
                </a:solidFill>
                <a:latin typeface="arial" charset="0"/>
              </a:defRPr>
            </a:lvl1pPr>
            <a:lvl2pPr>
              <a:defRPr sz="1800" baseline="0">
                <a:solidFill>
                  <a:srgbClr val="233244"/>
                </a:solidFill>
                <a:latin typeface="arial" charset="0"/>
              </a:defRPr>
            </a:lvl2pPr>
            <a:lvl3pPr>
              <a:defRPr sz="1600" baseline="0">
                <a:solidFill>
                  <a:srgbClr val="233244"/>
                </a:solidFill>
                <a:latin typeface="arial" charset="0"/>
              </a:defRPr>
            </a:lvl3pPr>
            <a:lvl4pPr>
              <a:defRPr baseline="0">
                <a:solidFill>
                  <a:srgbClr val="233244"/>
                </a:solidFill>
              </a:defRPr>
            </a:lvl4pPr>
            <a:lvl5pPr>
              <a:defRPr baseline="0">
                <a:solidFill>
                  <a:srgbClr val="233244"/>
                </a:solidFill>
              </a:defRPr>
            </a:lvl5pPr>
          </a:lstStyle>
          <a:p>
            <a:pPr lvl="0"/>
            <a:r>
              <a:rPr lang="nl-BE" dirty="0" smtClean="0"/>
              <a:t>Insert text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0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5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1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9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u-varna.bg/BG/InternationalActivity/Pages/erazmus.aspx" TargetMode="External"/><Relationship Id="rId2" Type="http://schemas.openxmlformats.org/officeDocument/2006/relationships/hyperlink" Target="http://www.mu-varna.bg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eacea.ec.europa.eu/erasmus-plus_en" TargetMode="External"/><Relationship Id="rId4" Type="http://schemas.openxmlformats.org/officeDocument/2006/relationships/hyperlink" Target="http://www.hrdc.b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mu-varna.b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mu-varna.b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57784"/>
            <a:ext cx="9144000" cy="2333462"/>
          </a:xfrm>
        </p:spPr>
        <p:txBody>
          <a:bodyPr>
            <a:normAutofit/>
          </a:bodyPr>
          <a:lstStyle/>
          <a:p>
            <a:pPr marL="685800">
              <a:lnSpc>
                <a:spcPct val="1500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Възможности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мобилност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b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 </a:t>
            </a:r>
            <a:r>
              <a:rPr lang="bg-BG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преподаватели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 </a:t>
            </a:r>
            <a:r>
              <a:rPr lang="ru-RU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програма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“</a:t>
            </a:r>
            <a:r>
              <a:rPr lang="ru-RU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Еразъм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”</a:t>
            </a:r>
            <a:endParaRPr lang="fr-FR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995750"/>
            <a:ext cx="9144000" cy="939642"/>
          </a:xfrm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bg-BG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Медицински </a:t>
            </a:r>
            <a:r>
              <a:rPr lang="bg-BG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университет - Варна</a:t>
            </a:r>
            <a:endParaRPr lang="fr-FR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" y="313993"/>
            <a:ext cx="1940019" cy="163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768096" y="477949"/>
            <a:ext cx="7607808" cy="576071"/>
          </a:xfrm>
          <a:prstGeom prst="roundRect">
            <a:avLst/>
          </a:prstGeom>
          <a:gradFill flip="none" rotWithShape="1">
            <a:gsLst>
              <a:gs pos="2000">
                <a:srgbClr val="2DA2BF">
                  <a:lumMod val="50000"/>
                </a:srgbClr>
              </a:gs>
              <a:gs pos="20000">
                <a:sysClr val="window" lastClr="FFFFFF">
                  <a:tint val="93000"/>
                  <a:satMod val="150000"/>
                  <a:shade val="98000"/>
                  <a:lumMod val="102000"/>
                </a:sysClr>
              </a:gs>
              <a:gs pos="48000">
                <a:sysClr val="window" lastClr="FFFFFF">
                  <a:tint val="98000"/>
                  <a:satMod val="130000"/>
                  <a:shade val="90000"/>
                  <a:lumMod val="103000"/>
                </a:sysClr>
              </a:gs>
              <a:gs pos="95000">
                <a:srgbClr val="2DA2BF">
                  <a:lumMod val="50000"/>
                </a:srgbClr>
              </a:gs>
              <a:gs pos="89000">
                <a:srgbClr val="DEF5FA">
                  <a:lumMod val="90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8" tIns="45719" rIns="91438" bIns="45719" anchor="ctr">
            <a:norm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Мобилност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на преподаватели и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служители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 </a:t>
            </a:r>
            <a:endParaRPr lang="en-US" sz="2000" b="1" dirty="0">
              <a:solidFill>
                <a:srgbClr val="002060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9031"/>
            <a:ext cx="8668512" cy="28643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Продължителността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финансираната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мобилност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- между 2 дни и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5 дни,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без да се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отчита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времето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пътуване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преподавателската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дейност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- минимум 8 часа);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Финанасиране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на принципа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дневна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ставка (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140-180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€) +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транспортни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разходи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според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разстоянието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).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172" y="3206898"/>
            <a:ext cx="1792296" cy="16894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6685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98932" y="292608"/>
            <a:ext cx="7946136" cy="585215"/>
          </a:xfrm>
          <a:prstGeom prst="roundRect">
            <a:avLst/>
          </a:prstGeom>
          <a:gradFill flip="none" rotWithShape="1">
            <a:gsLst>
              <a:gs pos="2000">
                <a:srgbClr val="2DA2BF">
                  <a:lumMod val="50000"/>
                </a:srgbClr>
              </a:gs>
              <a:gs pos="20000">
                <a:sysClr val="window" lastClr="FFFFFF">
                  <a:tint val="93000"/>
                  <a:satMod val="150000"/>
                  <a:shade val="98000"/>
                  <a:lumMod val="102000"/>
                </a:sysClr>
              </a:gs>
              <a:gs pos="48000">
                <a:sysClr val="window" lastClr="FFFFFF">
                  <a:tint val="98000"/>
                  <a:satMod val="130000"/>
                  <a:shade val="90000"/>
                  <a:lumMod val="103000"/>
                </a:sysClr>
              </a:gs>
              <a:gs pos="95000">
                <a:srgbClr val="2DA2BF">
                  <a:lumMod val="50000"/>
                </a:srgbClr>
              </a:gs>
              <a:gs pos="89000">
                <a:srgbClr val="DEF5FA">
                  <a:lumMod val="90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8" tIns="45719" rIns="91438" bIns="45719" anchor="ctr">
            <a:norm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bg-BG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Полезни </a:t>
            </a:r>
            <a:r>
              <a:rPr lang="bg-BG" sz="2000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връзки</a:t>
            </a:r>
            <a:endParaRPr lang="en-US" sz="2000" b="1" dirty="0">
              <a:solidFill>
                <a:srgbClr val="002060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7051"/>
            <a:ext cx="8545068" cy="313629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Медицински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bg-BG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у</a:t>
            </a:r>
            <a:r>
              <a:rPr lang="ru-RU" sz="18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ниверситет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– Варна -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  <a:hlinkClick r:id="rId2"/>
              </a:rPr>
              <a:t>www.mu-varna.bg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  <a:hlinkClick r:id="rId3"/>
              </a:rPr>
              <a:t>http://mu-varna.bg/BG/InternationalActivity/Pages/erazmus.aspx</a:t>
            </a:r>
            <a:endParaRPr lang="bg-BG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Център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за развитие на </a:t>
            </a:r>
            <a:r>
              <a:rPr lang="ru-RU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човешките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ресурси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(ЦРЧР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)- </a:t>
            </a:r>
            <a:r>
              <a:rPr lang="ru-RU" sz="18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Национална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агенция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за </a:t>
            </a:r>
            <a:r>
              <a:rPr lang="ru-RU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администриране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sz="18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Програма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„</a:t>
            </a:r>
            <a:r>
              <a:rPr lang="ru-RU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Еразъм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+” -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www.hrdc.bg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8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Изпълнителна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ru-RU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агенция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за образование, 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аудио-</a:t>
            </a:r>
            <a:r>
              <a:rPr lang="ru-RU" sz="18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визия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и </a:t>
            </a:r>
            <a:r>
              <a:rPr lang="ru-RU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култура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към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Европейската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комисия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-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  <a:hlinkClick r:id="rId5"/>
              </a:rPr>
              <a:t>http://eacea.ec.europa.eu/erasmus-plus_en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675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626" y="366291"/>
            <a:ext cx="3590467" cy="230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280160" y="2668304"/>
            <a:ext cx="6629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 smtClean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i="1" dirty="0" smtClean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600" b="1" i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Мариана Мирчева </a:t>
            </a:r>
            <a:r>
              <a:rPr lang="ru-RU" sz="1600" b="1" i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i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Силвана Добрева</a:t>
            </a:r>
          </a:p>
          <a:p>
            <a:pPr algn="ctr"/>
            <a:r>
              <a:rPr lang="ru-RU" sz="1600" i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Административни</a:t>
            </a:r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координатори</a:t>
            </a:r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"</a:t>
            </a:r>
            <a:r>
              <a:rPr lang="ru-RU" sz="1600" i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Еразъм</a:t>
            </a:r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+"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Отдел "</a:t>
            </a:r>
            <a:r>
              <a:rPr lang="ru-RU" sz="1600" i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Международно</a:t>
            </a:r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сътрудничество</a:t>
            </a:r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" (</a:t>
            </a:r>
            <a:r>
              <a:rPr lang="ru-RU" sz="1600" i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каб</a:t>
            </a:r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209)</a:t>
            </a:r>
          </a:p>
          <a:p>
            <a:pPr algn="ctr"/>
            <a:r>
              <a:rPr lang="ru-RU" sz="1600" i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Медицински</a:t>
            </a:r>
            <a:r>
              <a:rPr lang="ru-RU" sz="1600" i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университет – Варна</a:t>
            </a:r>
          </a:p>
          <a:p>
            <a:pPr algn="ctr"/>
            <a:r>
              <a:rPr lang="en-US" sz="1600" i="1" u="sng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erasmus@mu-varna.bg</a:t>
            </a:r>
            <a:r>
              <a:rPr lang="bg-BG" sz="1600" i="1" u="sng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bg-BG" sz="1600" i="1" u="sng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u="sng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4"/>
              </a:rPr>
              <a:t>www.mu-varna.bg</a:t>
            </a:r>
            <a:r>
              <a:rPr lang="bg-BG" sz="1600" i="1" u="sng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1600" i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5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62743"/>
            <a:ext cx="6235338" cy="30006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Програма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Европейската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комисия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ru-RU" sz="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Университети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от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32 програмни страни - всички 27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страни-членки на Европейския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съюз, както и страните Исландия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Лихтенщайн, Норвегия,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Турция и Македония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Университети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от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партниращи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страни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ru-RU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5098" y="188703"/>
            <a:ext cx="8255724" cy="539015"/>
          </a:xfrm>
          <a:prstGeom prst="roundRect">
            <a:avLst/>
          </a:prstGeom>
          <a:gradFill flip="none" rotWithShape="1">
            <a:gsLst>
              <a:gs pos="2000">
                <a:srgbClr val="2DA2BF">
                  <a:lumMod val="50000"/>
                </a:srgbClr>
              </a:gs>
              <a:gs pos="20000">
                <a:sysClr val="window" lastClr="FFFFFF">
                  <a:tint val="93000"/>
                  <a:satMod val="150000"/>
                  <a:shade val="98000"/>
                  <a:lumMod val="102000"/>
                </a:sysClr>
              </a:gs>
              <a:gs pos="48000">
                <a:sysClr val="window" lastClr="FFFFFF">
                  <a:tint val="98000"/>
                  <a:satMod val="130000"/>
                  <a:shade val="90000"/>
                  <a:lumMod val="103000"/>
                </a:sysClr>
              </a:gs>
              <a:gs pos="95000">
                <a:srgbClr val="2DA2BF">
                  <a:lumMod val="50000"/>
                </a:srgbClr>
              </a:gs>
              <a:gs pos="89000">
                <a:srgbClr val="DEF5FA">
                  <a:lumMod val="90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8" tIns="45719" rIns="91438" bIns="45719" anchor="ctr"/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bg-BG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Програма „Еразъм+“</a:t>
            </a:r>
            <a:endParaRPr lang="en-US" sz="2000" b="1" dirty="0">
              <a:solidFill>
                <a:srgbClr val="002060"/>
              </a:solidFill>
              <a:latin typeface="Century Gothic" pitchFamily="34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725" y="1048294"/>
            <a:ext cx="2179089" cy="22464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047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154"/>
            <a:ext cx="8665029" cy="2967446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endParaRPr lang="bg-BG" sz="11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Институционален координатор – Директор, Дирекция „Акредитация, качество и проектна дейност“</a:t>
            </a:r>
          </a:p>
          <a:p>
            <a:pPr marL="0" indent="0">
              <a:spcBef>
                <a:spcPts val="0"/>
              </a:spcBef>
              <a:buNone/>
            </a:pPr>
            <a:endParaRPr lang="bg-BG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bg-BG" dirty="0">
                <a:solidFill>
                  <a:srgbClr val="002060"/>
                </a:solidFill>
                <a:latin typeface="Century Gothic" panose="020B0502020202020204" pitchFamily="34" charset="0"/>
              </a:rPr>
              <a:t>Факултетни </a:t>
            </a:r>
            <a:r>
              <a:rPr lang="bg-B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координатори - Декани </a:t>
            </a:r>
            <a:r>
              <a:rPr lang="bg-BG" dirty="0">
                <a:solidFill>
                  <a:srgbClr val="002060"/>
                </a:solidFill>
                <a:latin typeface="Century Gothic" panose="020B0502020202020204" pitchFamily="34" charset="0"/>
              </a:rPr>
              <a:t>на факултети, Директори на колеж и </a:t>
            </a:r>
            <a:r>
              <a:rPr lang="bg-B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филиали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None/>
            </a:pPr>
            <a:endParaRPr lang="bg-BG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bg-BG" dirty="0">
                <a:solidFill>
                  <a:srgbClr val="002060"/>
                </a:solidFill>
                <a:latin typeface="Century Gothic" panose="020B0502020202020204" pitchFamily="34" charset="0"/>
              </a:rPr>
              <a:t>Научни </a:t>
            </a:r>
            <a:r>
              <a:rPr lang="bg-B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координатори – преподаватели от факултети</a:t>
            </a:r>
          </a:p>
          <a:p>
            <a:pPr marL="914400" indent="-914400">
              <a:spcBef>
                <a:spcPts val="0"/>
              </a:spcBef>
              <a:buNone/>
            </a:pPr>
            <a:endParaRPr lang="bg-BG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Административни </a:t>
            </a:r>
            <a:r>
              <a:rPr lang="bg-BG" dirty="0">
                <a:solidFill>
                  <a:srgbClr val="002060"/>
                </a:solidFill>
                <a:latin typeface="Century Gothic" panose="020B0502020202020204" pitchFamily="34" charset="0"/>
              </a:rPr>
              <a:t>координатори </a:t>
            </a:r>
            <a:r>
              <a:rPr lang="bg-B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от </a:t>
            </a:r>
            <a:r>
              <a:rPr lang="bg-BG" dirty="0">
                <a:solidFill>
                  <a:srgbClr val="002060"/>
                </a:solidFill>
                <a:latin typeface="Century Gothic" panose="020B0502020202020204" pitchFamily="34" charset="0"/>
              </a:rPr>
              <a:t>отдел „Международно сътрудничество</a:t>
            </a:r>
            <a:r>
              <a:rPr lang="bg-B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“</a:t>
            </a:r>
          </a:p>
          <a:p>
            <a:pPr marL="0" indent="0">
              <a:spcBef>
                <a:spcPts val="0"/>
              </a:spcBef>
              <a:buNone/>
            </a:pPr>
            <a:endParaRPr lang="bg-BG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6389" y="159666"/>
            <a:ext cx="8168640" cy="539015"/>
          </a:xfrm>
          <a:prstGeom prst="roundRect">
            <a:avLst/>
          </a:prstGeom>
          <a:gradFill flip="none" rotWithShape="1">
            <a:gsLst>
              <a:gs pos="2000">
                <a:srgbClr val="2DA2BF">
                  <a:lumMod val="50000"/>
                </a:srgbClr>
              </a:gs>
              <a:gs pos="20000">
                <a:sysClr val="window" lastClr="FFFFFF">
                  <a:tint val="93000"/>
                  <a:satMod val="150000"/>
                  <a:shade val="98000"/>
                  <a:lumMod val="102000"/>
                </a:sysClr>
              </a:gs>
              <a:gs pos="48000">
                <a:sysClr val="window" lastClr="FFFFFF">
                  <a:tint val="98000"/>
                  <a:satMod val="130000"/>
                  <a:shade val="90000"/>
                  <a:lumMod val="103000"/>
                </a:sysClr>
              </a:gs>
              <a:gs pos="95000">
                <a:srgbClr val="2DA2BF">
                  <a:lumMod val="50000"/>
                </a:srgbClr>
              </a:gs>
              <a:gs pos="89000">
                <a:srgbClr val="DEF5FA">
                  <a:lumMod val="90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8" tIns="45719" rIns="91438" bIns="45719" anchor="ctr"/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bg-BG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Координатори по програма „Еразъм+“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 </a:t>
            </a:r>
            <a:r>
              <a:rPr lang="bg-BG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в МУ-Варна</a:t>
            </a:r>
            <a:endParaRPr lang="en-US" sz="2000" b="1" dirty="0">
              <a:solidFill>
                <a:srgbClr val="002060"/>
              </a:solidFill>
              <a:latin typeface="Century Gothic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44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01783"/>
            <a:ext cx="8612777" cy="32221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Обмен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на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студенти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докторанти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и преподаватели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базата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сключени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двустранни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договори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между МУ-Варна и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университетите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–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партньори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Всеки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договор се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сключва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за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конкретна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област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на обучение (медицина,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дентална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медицина, фармация,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сестринство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и акушерство и т.н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.);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МУ-Варна има сключени двустранни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споразумения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 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65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партниращи  университета от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европейски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страни.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8971" y="150957"/>
            <a:ext cx="8133805" cy="554437"/>
          </a:xfrm>
          <a:prstGeom prst="roundRect">
            <a:avLst/>
          </a:prstGeom>
          <a:gradFill flip="none" rotWithShape="1">
            <a:gsLst>
              <a:gs pos="2000">
                <a:srgbClr val="2DA2BF">
                  <a:lumMod val="50000"/>
                </a:srgbClr>
              </a:gs>
              <a:gs pos="20000">
                <a:sysClr val="window" lastClr="FFFFFF">
                  <a:tint val="93000"/>
                  <a:satMod val="150000"/>
                  <a:shade val="98000"/>
                  <a:lumMod val="102000"/>
                </a:sysClr>
              </a:gs>
              <a:gs pos="48000">
                <a:sysClr val="window" lastClr="FFFFFF">
                  <a:tint val="98000"/>
                  <a:satMod val="130000"/>
                  <a:shade val="90000"/>
                  <a:lumMod val="103000"/>
                </a:sysClr>
              </a:gs>
              <a:gs pos="95000">
                <a:srgbClr val="2DA2BF">
                  <a:lumMod val="50000"/>
                </a:srgbClr>
              </a:gs>
              <a:gs pos="89000">
                <a:srgbClr val="DEF5FA">
                  <a:lumMod val="90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8" tIns="45719" rIns="91438" bIns="45719" anchor="ctr"/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bg-BG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Еразъм</a:t>
            </a:r>
            <a:r>
              <a:rPr lang="bg-BG" sz="2000" b="1" dirty="0">
                <a:solidFill>
                  <a:srgbClr val="002060"/>
                </a:solidFill>
                <a:latin typeface="Century Gothic" pitchFamily="34" charset="0"/>
              </a:rPr>
              <a:t>-</a:t>
            </a:r>
            <a:r>
              <a:rPr lang="bg-BG" sz="2000" b="1" dirty="0" smtClean="0">
                <a:solidFill>
                  <a:srgbClr val="002060"/>
                </a:solidFill>
                <a:latin typeface="Century Gothic" pitchFamily="34" charset="0"/>
              </a:rPr>
              <a:t>договори между университети</a:t>
            </a:r>
            <a:endParaRPr lang="en-US" sz="2000" b="1" dirty="0">
              <a:solidFill>
                <a:srgbClr val="002060"/>
              </a:solidFill>
              <a:latin typeface="Century Gothic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55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5429" y="159666"/>
            <a:ext cx="8264434" cy="539015"/>
          </a:xfrm>
          <a:prstGeom prst="roundRect">
            <a:avLst/>
          </a:prstGeom>
          <a:gradFill flip="none" rotWithShape="1">
            <a:gsLst>
              <a:gs pos="2000">
                <a:srgbClr val="2DA2BF">
                  <a:lumMod val="50000"/>
                </a:srgbClr>
              </a:gs>
              <a:gs pos="20000">
                <a:sysClr val="window" lastClr="FFFFFF">
                  <a:tint val="93000"/>
                  <a:satMod val="150000"/>
                  <a:shade val="98000"/>
                  <a:lumMod val="102000"/>
                </a:sysClr>
              </a:gs>
              <a:gs pos="48000">
                <a:sysClr val="window" lastClr="FFFFFF">
                  <a:tint val="98000"/>
                  <a:satMod val="130000"/>
                  <a:shade val="90000"/>
                  <a:lumMod val="103000"/>
                </a:sysClr>
              </a:gs>
              <a:gs pos="95000">
                <a:srgbClr val="2DA2BF">
                  <a:lumMod val="50000"/>
                </a:srgbClr>
              </a:gs>
              <a:gs pos="89000">
                <a:srgbClr val="DEF5FA">
                  <a:lumMod val="90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8" tIns="45719" rIns="91438" bIns="45719" anchor="ctr"/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bg-BG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Еразъм-партньори на МУ-Варна</a:t>
            </a:r>
            <a:endParaRPr lang="en-US" sz="2000" b="1" dirty="0">
              <a:solidFill>
                <a:srgbClr val="002060"/>
              </a:solidFill>
              <a:latin typeface="Century Gothic" pitchFamily="34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0" y="698680"/>
            <a:ext cx="8290023" cy="44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" y="722376"/>
            <a:ext cx="9144000" cy="3540973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bg-BG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Мобилност на преподаватели </a:t>
            </a:r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bg-BG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 служители</a:t>
            </a:r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Clr>
                <a:srgbClr val="002060"/>
              </a:buClr>
              <a:buSzPct val="130000"/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207" y="1983361"/>
            <a:ext cx="2988552" cy="25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0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768096" y="402338"/>
            <a:ext cx="7607808" cy="576071"/>
          </a:xfrm>
          <a:prstGeom prst="roundRect">
            <a:avLst/>
          </a:prstGeom>
          <a:gradFill flip="none" rotWithShape="1">
            <a:gsLst>
              <a:gs pos="2000">
                <a:srgbClr val="2DA2BF">
                  <a:lumMod val="50000"/>
                </a:srgbClr>
              </a:gs>
              <a:gs pos="20000">
                <a:sysClr val="window" lastClr="FFFFFF">
                  <a:tint val="93000"/>
                  <a:satMod val="150000"/>
                  <a:shade val="98000"/>
                  <a:lumMod val="102000"/>
                </a:sysClr>
              </a:gs>
              <a:gs pos="48000">
                <a:sysClr val="window" lastClr="FFFFFF">
                  <a:tint val="98000"/>
                  <a:satMod val="130000"/>
                  <a:shade val="90000"/>
                  <a:lumMod val="103000"/>
                </a:sysClr>
              </a:gs>
              <a:gs pos="95000">
                <a:srgbClr val="2DA2BF">
                  <a:lumMod val="50000"/>
                </a:srgbClr>
              </a:gs>
              <a:gs pos="89000">
                <a:srgbClr val="DEF5FA">
                  <a:lumMod val="90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8" tIns="45719" rIns="91438" bIns="45719" anchor="ctr">
            <a:norm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Мобилност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на преподаватели и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служители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 </a:t>
            </a:r>
            <a:endParaRPr lang="en-US" sz="2000" b="1" dirty="0">
              <a:solidFill>
                <a:srgbClr val="002060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4959"/>
            <a:ext cx="9144000" cy="26783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Право на участие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имат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всички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преподаватели и служители на МУ-Варна, без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оглед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тяхната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длъжност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и научно звание;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Период на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преподаване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или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обучение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партньорски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висши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учебни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институции в чужбина;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Основен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критерий за селекция -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осъществени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професионални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контакти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с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партниращата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институция;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Минимално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ниво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В2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владеене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езика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който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ще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се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използва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по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време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мобилността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3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768096" y="402338"/>
            <a:ext cx="7607808" cy="576071"/>
          </a:xfrm>
          <a:prstGeom prst="roundRect">
            <a:avLst/>
          </a:prstGeom>
          <a:gradFill flip="none" rotWithShape="1">
            <a:gsLst>
              <a:gs pos="2000">
                <a:srgbClr val="2DA2BF">
                  <a:lumMod val="50000"/>
                </a:srgbClr>
              </a:gs>
              <a:gs pos="20000">
                <a:sysClr val="window" lastClr="FFFFFF">
                  <a:tint val="93000"/>
                  <a:satMod val="150000"/>
                  <a:shade val="98000"/>
                  <a:lumMod val="102000"/>
                </a:sysClr>
              </a:gs>
              <a:gs pos="48000">
                <a:sysClr val="window" lastClr="FFFFFF">
                  <a:tint val="98000"/>
                  <a:satMod val="130000"/>
                  <a:shade val="90000"/>
                  <a:lumMod val="103000"/>
                </a:sysClr>
              </a:gs>
              <a:gs pos="95000">
                <a:srgbClr val="2DA2BF">
                  <a:lumMod val="50000"/>
                </a:srgbClr>
              </a:gs>
              <a:gs pos="89000">
                <a:srgbClr val="DEF5FA">
                  <a:lumMod val="90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8" tIns="45719" rIns="91438" bIns="45719" anchor="ctr">
            <a:norm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Мобилност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на преподаватели и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служители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 </a:t>
            </a:r>
            <a:endParaRPr lang="en-US" sz="2000" b="1" dirty="0">
              <a:solidFill>
                <a:srgbClr val="002060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9031"/>
            <a:ext cx="8668512" cy="28643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Програма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за </a:t>
            </a:r>
            <a:r>
              <a:rPr lang="ru-RU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преподаване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/обучение (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Staff Mobility Agreement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),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одобрена от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изпращащата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приемащата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 институция;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Възможност за провеждане на обучение в институции, с които нямаме сключен договор, но които имат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Харта по Еразъм+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за работа по европейски проекти;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17780">
              <a:spcAft>
                <a:spcPts val="600"/>
              </a:spcAft>
            </a:pPr>
            <a:r>
              <a:rPr lang="bg-BG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bg-BG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bg-BG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bg-BG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bg-BG" sz="2400" b="1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bg-BG" sz="2400" b="1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bg-BG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bg-BG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bg-BG" sz="2400" b="1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bg-BG" sz="2400" b="1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Erasmus</a:t>
            </a:r>
            <a:r>
              <a:rPr lang="en-GB" sz="2400" b="1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Mobility Agreement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400" b="1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Staff Mobility For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	</a:t>
            </a:r>
            <a:r>
              <a:rPr lang="en-GB" sz="1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PROPOSED MOBILITY </a:t>
            </a:r>
            <a:r>
              <a:rPr lang="en-GB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endParaRPr lang="bg-BG" sz="1800" b="1" u="sng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b="1" u="sng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objectives of the mobility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bg-BG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Added value of the mobility (in the context of the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modernisation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internationalisation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strategies of the institutions involved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 to be carried out (including the virtual component, if applicable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Expected outcomes and impact (e.g. on the professional development of the staff member and on both institutions)</a:t>
            </a:r>
          </a:p>
        </p:txBody>
      </p:sp>
    </p:spTree>
    <p:extLst>
      <p:ext uri="{BB962C8B-B14F-4D97-AF65-F5344CB8AC3E}">
        <p14:creationId xmlns:p14="http://schemas.microsoft.com/office/powerpoint/2010/main" val="24941323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401</Words>
  <Application>Microsoft Office PowerPoint</Application>
  <PresentationFormat>On-screen Show (16:9)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</vt:lpstr>
      <vt:lpstr>Calibri</vt:lpstr>
      <vt:lpstr>Century Gothic</vt:lpstr>
      <vt:lpstr>EC Square Sans Pro Light</vt:lpstr>
      <vt:lpstr>Times New Roman</vt:lpstr>
      <vt:lpstr>Verdana</vt:lpstr>
      <vt:lpstr>Wingdings</vt:lpstr>
      <vt:lpstr>Conception personnalisée</vt:lpstr>
      <vt:lpstr>1_Conception personnalisée</vt:lpstr>
      <vt:lpstr>2_Conception personnalisée</vt:lpstr>
      <vt:lpstr>3_Conception personnalisée</vt:lpstr>
      <vt:lpstr>4_Conception personnalisée</vt:lpstr>
      <vt:lpstr>Възможности за мобилност  на преподаватели по програма “Еразъм+”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Мобилност на преподаватели и служители </vt:lpstr>
      <vt:lpstr>Мобилност на преподаватели и служители </vt:lpstr>
      <vt:lpstr>     Erasmus+ Mobility Agreement Staff Mobility For Training</vt:lpstr>
      <vt:lpstr>Мобилност на преподаватели и служители </vt:lpstr>
      <vt:lpstr>Полезни връзки</vt:lpstr>
      <vt:lpstr>PowerPoint Presentation</vt:lpstr>
    </vt:vector>
  </TitlesOfParts>
  <Company>artmedia - vdnt bvba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Dieter Guns</dc:creator>
  <cp:lastModifiedBy>Мариана Стефанова Мирчева</cp:lastModifiedBy>
  <cp:revision>273</cp:revision>
  <cp:lastPrinted>2017-10-17T10:33:31Z</cp:lastPrinted>
  <dcterms:created xsi:type="dcterms:W3CDTF">2014-11-27T11:56:50Z</dcterms:created>
  <dcterms:modified xsi:type="dcterms:W3CDTF">2024-12-04T08:31:13Z</dcterms:modified>
</cp:coreProperties>
</file>