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18"/>
  </p:notesMasterIdLst>
  <p:sldIdLst>
    <p:sldId id="267" r:id="rId2"/>
    <p:sldId id="278" r:id="rId3"/>
    <p:sldId id="256" r:id="rId4"/>
    <p:sldId id="276" r:id="rId5"/>
    <p:sldId id="277" r:id="rId6"/>
    <p:sldId id="257" r:id="rId7"/>
    <p:sldId id="261" r:id="rId8"/>
    <p:sldId id="262" r:id="rId9"/>
    <p:sldId id="263" r:id="rId10"/>
    <p:sldId id="260" r:id="rId11"/>
    <p:sldId id="258" r:id="rId12"/>
    <p:sldId id="259" r:id="rId13"/>
    <p:sldId id="264" r:id="rId14"/>
    <p:sldId id="266" r:id="rId15"/>
    <p:sldId id="265" r:id="rId16"/>
    <p:sldId id="275" r:id="rId1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67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691F8-F9D4-45AD-8769-080801F70A85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C72EB-432C-4066-96DA-1F0AD8F59DF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977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869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147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196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5357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5954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871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0054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739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713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0961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088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4BAE5-CC75-4D5B-BDE7-7C0D00637327}" type="datetimeFigureOut">
              <a:rPr lang="bg-BG" smtClean="0"/>
              <a:t>16.12.2024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DDC3-1646-4593-A196-CD140BF1EC4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509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5740" y="1043713"/>
            <a:ext cx="85066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/>
              <a:t>Академична лекция</a:t>
            </a:r>
            <a:endParaRPr lang="bg-BG" sz="4000" b="1" dirty="0" smtClean="0"/>
          </a:p>
          <a:p>
            <a:pPr algn="ctr"/>
            <a:endParaRPr lang="bg-BG" sz="2200" dirty="0" smtClean="0"/>
          </a:p>
          <a:p>
            <a:pPr algn="ctr"/>
            <a:endParaRPr lang="bg-BG" sz="2200" dirty="0"/>
          </a:p>
          <a:p>
            <a:pPr algn="ctr"/>
            <a:endParaRPr lang="bg-BG" sz="2200" dirty="0" smtClean="0"/>
          </a:p>
          <a:p>
            <a:pPr algn="ctr"/>
            <a:endParaRPr lang="bg-BG" sz="2200" dirty="0"/>
          </a:p>
          <a:p>
            <a:pPr algn="ctr"/>
            <a:r>
              <a:rPr lang="bg-BG" sz="3200" dirty="0" smtClean="0"/>
              <a:t>Пролиферативни процеси в интактен гръбначен мозък на бозайници   </a:t>
            </a:r>
          </a:p>
          <a:p>
            <a:pPr algn="ctr"/>
            <a:endParaRPr lang="bg-BG" sz="2200" dirty="0"/>
          </a:p>
          <a:p>
            <a:pPr algn="ctr"/>
            <a:endParaRPr lang="bg-BG" sz="2200" dirty="0" smtClean="0"/>
          </a:p>
          <a:p>
            <a:pPr algn="ctr"/>
            <a:endParaRPr lang="bg-BG" sz="2200" dirty="0"/>
          </a:p>
          <a:p>
            <a:pPr algn="ctr"/>
            <a:endParaRPr lang="bg-BG" sz="2200" dirty="0" smtClean="0"/>
          </a:p>
          <a:p>
            <a:pPr algn="ctr"/>
            <a:endParaRPr lang="bg-BG" sz="2200" dirty="0" smtClean="0"/>
          </a:p>
          <a:p>
            <a:pPr algn="ctr"/>
            <a:r>
              <a:rPr lang="bg-BG" sz="2200" b="1" dirty="0"/>
              <a:t>д</a:t>
            </a:r>
            <a:r>
              <a:rPr lang="bg-BG" sz="2200" b="1" dirty="0" smtClean="0"/>
              <a:t>оц. д-р </a:t>
            </a:r>
            <a:r>
              <a:rPr lang="bg-BG" sz="2200" b="1" dirty="0" smtClean="0"/>
              <a:t>Десислава Маринова Маринова дм</a:t>
            </a:r>
            <a:endParaRPr lang="bg-BG" sz="2200" b="1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316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62" y="397165"/>
            <a:ext cx="8965552" cy="58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5471" y="184727"/>
            <a:ext cx="5167664" cy="5888250"/>
            <a:chOff x="484991" y="184727"/>
            <a:chExt cx="5167664" cy="58882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03"/>
            <a:stretch/>
          </p:blipFill>
          <p:spPr>
            <a:xfrm>
              <a:off x="484991" y="184727"/>
              <a:ext cx="5167664" cy="58882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328416" y="3736848"/>
              <a:ext cx="3577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 smtClean="0">
                  <a:solidFill>
                    <a:schemeClr val="bg1"/>
                  </a:solidFill>
                </a:rPr>
                <a:t>μ</a:t>
              </a:r>
              <a:r>
                <a:rPr lang="en-US" sz="1000" dirty="0" smtClean="0">
                  <a:solidFill>
                    <a:schemeClr val="bg1"/>
                  </a:solidFill>
                </a:rPr>
                <a:t>m</a:t>
              </a:r>
              <a:endParaRPr lang="bg-BG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44044" y="101600"/>
            <a:ext cx="5005105" cy="6216073"/>
            <a:chOff x="6544044" y="101600"/>
            <a:chExt cx="5005105" cy="62160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88"/>
            <a:stretch/>
          </p:blipFill>
          <p:spPr>
            <a:xfrm>
              <a:off x="6544044" y="101600"/>
              <a:ext cx="5005105" cy="621607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832848" y="3779520"/>
              <a:ext cx="3577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 smtClean="0">
                  <a:solidFill>
                    <a:schemeClr val="bg1"/>
                  </a:solidFill>
                </a:rPr>
                <a:t>μ</a:t>
              </a:r>
              <a:r>
                <a:rPr lang="en-US" sz="1000" dirty="0" smtClean="0">
                  <a:solidFill>
                    <a:schemeClr val="bg1"/>
                  </a:solidFill>
                </a:rPr>
                <a:t>m</a:t>
              </a:r>
              <a:endParaRPr lang="bg-BG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01819" y="6243782"/>
            <a:ext cx="849746" cy="40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2 часа</a:t>
            </a:r>
            <a:endParaRPr lang="bg-BG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693871" y="6250072"/>
            <a:ext cx="1496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5 седмици</a:t>
            </a:r>
            <a:endParaRPr lang="bg-BG" sz="2000" b="1" dirty="0"/>
          </a:p>
        </p:txBody>
      </p:sp>
    </p:spTree>
    <p:extLst>
      <p:ext uri="{BB962C8B-B14F-4D97-AF65-F5344CB8AC3E}">
        <p14:creationId xmlns:p14="http://schemas.microsoft.com/office/powerpoint/2010/main" val="24525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2906" y="-73891"/>
            <a:ext cx="9699498" cy="6858000"/>
            <a:chOff x="802906" y="-73891"/>
            <a:chExt cx="9699498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06" y="-73891"/>
              <a:ext cx="9699498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021824" y="6339840"/>
              <a:ext cx="3577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 smtClean="0">
                  <a:solidFill>
                    <a:schemeClr val="bg1"/>
                  </a:solidFill>
                </a:rPr>
                <a:t>μ</a:t>
              </a:r>
              <a:r>
                <a:rPr lang="en-US" sz="1000" dirty="0" smtClean="0">
                  <a:solidFill>
                    <a:schemeClr val="bg1"/>
                  </a:solidFill>
                </a:rPr>
                <a:t>m</a:t>
              </a:r>
              <a:endParaRPr lang="bg-BG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9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9" y="170874"/>
            <a:ext cx="5477163" cy="66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5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4" y="117764"/>
            <a:ext cx="7313673" cy="67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5" y="573715"/>
            <a:ext cx="5753551" cy="57901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25311" y="1542475"/>
            <a:ext cx="5702826" cy="3648362"/>
            <a:chOff x="129311" y="1209966"/>
            <a:chExt cx="5702826" cy="36483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17" y="1237076"/>
              <a:ext cx="5671520" cy="36212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9311" y="1219202"/>
              <a:ext cx="3971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E1</a:t>
              </a:r>
              <a:endParaRPr lang="bg-BG" sz="16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53346" y="1209966"/>
              <a:ext cx="4156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E2</a:t>
              </a:r>
              <a:endParaRPr lang="bg-BG" sz="1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25638" y="3025503"/>
              <a:ext cx="4156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E3</a:t>
              </a:r>
              <a:endParaRPr lang="bg-BG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070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3" y="5708073"/>
            <a:ext cx="82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Никога не казвай никога, защото съдбата винаги обръща така нещата, че да направиш това, което си се зарекъл да не правиш</a:t>
            </a:r>
            <a:r>
              <a:rPr lang="ru-RU" i="1" dirty="0" smtClean="0"/>
              <a:t>.</a:t>
            </a:r>
          </a:p>
          <a:p>
            <a:r>
              <a:rPr lang="ru-RU" b="1" dirty="0" smtClean="0"/>
              <a:t>Стивън Кинг</a:t>
            </a:r>
            <a:endParaRPr lang="bg-BG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80302" y="2387304"/>
            <a:ext cx="975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="1" dirty="0" smtClean="0"/>
              <a:t>Благодаря за вниманието!</a:t>
            </a:r>
            <a:endParaRPr lang="bg-BG" sz="6000" b="1" dirty="0"/>
          </a:p>
        </p:txBody>
      </p:sp>
    </p:spTree>
    <p:extLst>
      <p:ext uri="{BB962C8B-B14F-4D97-AF65-F5344CB8AC3E}">
        <p14:creationId xmlns:p14="http://schemas.microsoft.com/office/powerpoint/2010/main" val="19869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22" y="1688022"/>
            <a:ext cx="11301340" cy="36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858" y="6150790"/>
            <a:ext cx="639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/>
              <a:t>Краткосрочна експериментална група</a:t>
            </a:r>
            <a:endParaRPr lang="bg-BG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82180" y="504785"/>
            <a:ext cx="341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/>
              <a:t>Сиво мозъчно вещество</a:t>
            </a:r>
            <a:endParaRPr lang="bg-BG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02871" y="569831"/>
            <a:ext cx="3349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/>
              <a:t>Бяло мозъчно вещество</a:t>
            </a:r>
            <a:endParaRPr lang="bg-BG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3891" y="1302328"/>
            <a:ext cx="5740398" cy="3759199"/>
            <a:chOff x="73891" y="1302328"/>
            <a:chExt cx="5740398" cy="37591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47"/>
            <a:stretch/>
          </p:blipFill>
          <p:spPr>
            <a:xfrm>
              <a:off x="235607" y="1302328"/>
              <a:ext cx="5578682" cy="357047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3891" y="1507270"/>
              <a:ext cx="646545" cy="3554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81" y="1302328"/>
            <a:ext cx="5578682" cy="4848462"/>
            <a:chOff x="6096081" y="1302328"/>
            <a:chExt cx="5578682" cy="4848462"/>
          </a:xfrm>
        </p:grpSpPr>
        <p:grpSp>
          <p:nvGrpSpPr>
            <p:cNvPr id="6" name="Group 5"/>
            <p:cNvGrpSpPr/>
            <p:nvPr/>
          </p:nvGrpSpPr>
          <p:grpSpPr>
            <a:xfrm>
              <a:off x="6096081" y="1302328"/>
              <a:ext cx="5578682" cy="4664363"/>
              <a:chOff x="6493245" y="1385455"/>
              <a:chExt cx="4848928" cy="41517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252"/>
              <a:stretch/>
            </p:blipFill>
            <p:spPr>
              <a:xfrm>
                <a:off x="6493245" y="1782618"/>
                <a:ext cx="4848928" cy="375458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4680"/>
              <a:stretch/>
            </p:blipFill>
            <p:spPr>
              <a:xfrm>
                <a:off x="6493245" y="1385455"/>
                <a:ext cx="4848928" cy="364837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6096081" y="1634836"/>
              <a:ext cx="498683" cy="4515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val="6380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20896" r="60014" b="26702"/>
          <a:stretch/>
        </p:blipFill>
        <p:spPr>
          <a:xfrm>
            <a:off x="509597" y="1692142"/>
            <a:ext cx="4615032" cy="3569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2" t="23997" r="4938" b="30885"/>
          <a:stretch/>
        </p:blipFill>
        <p:spPr>
          <a:xfrm>
            <a:off x="5573452" y="1990434"/>
            <a:ext cx="6195174" cy="28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28725" y="454332"/>
            <a:ext cx="341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/>
              <a:t>Сиво мозъчно вещество</a:t>
            </a:r>
            <a:endParaRPr lang="bg-BG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438672" y="386349"/>
            <a:ext cx="341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/>
              <a:t>Бяло мозъчно вещество</a:t>
            </a:r>
            <a:endParaRPr lang="bg-BG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03789" y="1368703"/>
            <a:ext cx="6009729" cy="3897468"/>
            <a:chOff x="484409" y="1617605"/>
            <a:chExt cx="5379495" cy="3615759"/>
          </a:xfrm>
        </p:grpSpPr>
        <p:grpSp>
          <p:nvGrpSpPr>
            <p:cNvPr id="6" name="Group 5"/>
            <p:cNvGrpSpPr/>
            <p:nvPr/>
          </p:nvGrpSpPr>
          <p:grpSpPr>
            <a:xfrm>
              <a:off x="484409" y="1617605"/>
              <a:ext cx="5379495" cy="3615759"/>
              <a:chOff x="0" y="106218"/>
              <a:chExt cx="4773827" cy="324658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557"/>
              <a:stretch/>
            </p:blipFill>
            <p:spPr>
              <a:xfrm>
                <a:off x="0" y="106218"/>
                <a:ext cx="4773827" cy="3135746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50982" y="3140364"/>
                <a:ext cx="785091" cy="2124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74255" y="1884218"/>
              <a:ext cx="1090364" cy="3225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9617" y="1368703"/>
            <a:ext cx="6009729" cy="5043331"/>
            <a:chOff x="6064359" y="1056983"/>
            <a:chExt cx="5379495" cy="4678799"/>
          </a:xfrm>
        </p:grpSpPr>
        <p:grpSp>
          <p:nvGrpSpPr>
            <p:cNvPr id="15" name="Group 14"/>
            <p:cNvGrpSpPr/>
            <p:nvPr/>
          </p:nvGrpSpPr>
          <p:grpSpPr>
            <a:xfrm>
              <a:off x="6064359" y="1056983"/>
              <a:ext cx="5379495" cy="4613563"/>
              <a:chOff x="5882191" y="1223819"/>
              <a:chExt cx="4773827" cy="414250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882191" y="1223819"/>
                <a:ext cx="4773827" cy="3403598"/>
                <a:chOff x="370827" y="641928"/>
                <a:chExt cx="4773827" cy="3403598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370827" y="641928"/>
                  <a:ext cx="4773827" cy="3246582"/>
                  <a:chOff x="0" y="106218"/>
                  <a:chExt cx="4773827" cy="3246582"/>
                </a:xfrm>
              </p:grpSpPr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3557"/>
                  <a:stretch/>
                </p:blipFill>
                <p:spPr>
                  <a:xfrm>
                    <a:off x="0" y="106218"/>
                    <a:ext cx="4773827" cy="3135746"/>
                  </a:xfrm>
                  <a:prstGeom prst="rect">
                    <a:avLst/>
                  </a:prstGeom>
                </p:spPr>
              </p:pic>
              <p:sp>
                <p:nvSpPr>
                  <p:cNvPr id="23" name="Rectangle 22"/>
                  <p:cNvSpPr/>
                  <p:nvPr/>
                </p:nvSpPr>
                <p:spPr>
                  <a:xfrm>
                    <a:off x="350982" y="3140364"/>
                    <a:ext cx="785091" cy="2124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bg-BG"/>
                  </a:p>
                </p:txBody>
              </p:sp>
            </p:grpSp>
            <p:sp>
              <p:nvSpPr>
                <p:cNvPr id="21" name="Rectangle 20"/>
                <p:cNvSpPr/>
                <p:nvPr/>
              </p:nvSpPr>
              <p:spPr>
                <a:xfrm>
                  <a:off x="526473" y="1062181"/>
                  <a:ext cx="4322618" cy="29833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6225309" y="1634836"/>
                <a:ext cx="4430709" cy="3731491"/>
                <a:chOff x="5735781" y="1544780"/>
                <a:chExt cx="4430709" cy="373149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66" t="46717"/>
                <a:stretch/>
              </p:blipFill>
              <p:spPr>
                <a:xfrm>
                  <a:off x="6474691" y="1611743"/>
                  <a:ext cx="3691799" cy="3597563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45" t="44733" r="77431"/>
                <a:stretch/>
              </p:blipFill>
              <p:spPr>
                <a:xfrm>
                  <a:off x="5735781" y="1544780"/>
                  <a:ext cx="674255" cy="3731491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Rectangle 6"/>
            <p:cNvSpPr/>
            <p:nvPr/>
          </p:nvSpPr>
          <p:spPr>
            <a:xfrm>
              <a:off x="6451009" y="1514738"/>
              <a:ext cx="759800" cy="4221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val="15381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4059" b="3247"/>
          <a:stretch/>
        </p:blipFill>
        <p:spPr bwMode="auto">
          <a:xfrm>
            <a:off x="3144288" y="434109"/>
            <a:ext cx="6766329" cy="6206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0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1" t="15699" r="12909" b="44104"/>
          <a:stretch/>
        </p:blipFill>
        <p:spPr bwMode="auto">
          <a:xfrm>
            <a:off x="7505700" y="146107"/>
            <a:ext cx="3630584" cy="3049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12520" y="325755"/>
            <a:ext cx="5448300" cy="4589145"/>
            <a:chOff x="1112520" y="325755"/>
            <a:chExt cx="5448300" cy="4589145"/>
          </a:xfrm>
        </p:grpSpPr>
        <p:grpSp>
          <p:nvGrpSpPr>
            <p:cNvPr id="5" name="Group 4"/>
            <p:cNvGrpSpPr/>
            <p:nvPr/>
          </p:nvGrpSpPr>
          <p:grpSpPr>
            <a:xfrm>
              <a:off x="1112520" y="325755"/>
              <a:ext cx="5448300" cy="4589145"/>
              <a:chOff x="1112520" y="325755"/>
              <a:chExt cx="5448300" cy="4589145"/>
            </a:xfrm>
          </p:grpSpPr>
          <p:pic>
            <p:nvPicPr>
              <p:cNvPr id="2" name="Picture 1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520" y="2849880"/>
                <a:ext cx="4191000" cy="206502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73" t="15699" r="39469" b="44104"/>
              <a:stretch/>
            </p:blipFill>
            <p:spPr bwMode="auto">
              <a:xfrm>
                <a:off x="1546860" y="325755"/>
                <a:ext cx="5013960" cy="25241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3749040" y="2796540"/>
              <a:ext cx="1455420" cy="72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2" r="996"/>
          <a:stretch/>
        </p:blipFill>
        <p:spPr bwMode="auto">
          <a:xfrm>
            <a:off x="7044690" y="3520440"/>
            <a:ext cx="4541520" cy="2844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88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20" y="301568"/>
            <a:ext cx="741426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765" y="6048895"/>
            <a:ext cx="1124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Horner, P.J., Power, A.E., Kempermann, G., Kuhn, H.G., Palmer, T.D., Winkler, J., Thal, L.J., Gage, F.H., 2000. Proliferation and Differentiation of Progenitor Cells Throughout the Intact Adult Rat Spinal Cord. J. Neurosci. 20, 2218–2228. </a:t>
            </a:r>
          </a:p>
        </p:txBody>
      </p:sp>
    </p:spTree>
    <p:extLst>
      <p:ext uri="{BB962C8B-B14F-4D97-AF65-F5344CB8AC3E}">
        <p14:creationId xmlns:p14="http://schemas.microsoft.com/office/powerpoint/2010/main" val="33011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3" y="1588654"/>
            <a:ext cx="11735277" cy="3185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0328" y="5015345"/>
            <a:ext cx="923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Shechter, R., Ziv, Y., Schwartz, M., 2007. New GABAergic Interneurons Supported by Myelin-Specific T Cells Are Formed in Intact Adult Spinal Cord. Stem Cells 25, 2277–2282. </a:t>
            </a:r>
          </a:p>
        </p:txBody>
      </p:sp>
    </p:spTree>
    <p:extLst>
      <p:ext uri="{BB962C8B-B14F-4D97-AF65-F5344CB8AC3E}">
        <p14:creationId xmlns:p14="http://schemas.microsoft.com/office/powerpoint/2010/main" val="17196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9766</TotalTime>
  <Words>168</Words>
  <Application>Microsoft Office PowerPoint</Application>
  <PresentationFormat>Widescreen</PresentationFormat>
  <Paragraphs>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50</cp:revision>
  <dcterms:created xsi:type="dcterms:W3CDTF">2024-09-22T21:10:15Z</dcterms:created>
  <dcterms:modified xsi:type="dcterms:W3CDTF">2024-12-17T04:25:43Z</dcterms:modified>
</cp:coreProperties>
</file>