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7" r:id="rId5"/>
    <p:sldId id="260" r:id="rId6"/>
    <p:sldId id="270" r:id="rId7"/>
    <p:sldId id="261" r:id="rId8"/>
    <p:sldId id="271" r:id="rId9"/>
    <p:sldId id="262" r:id="rId10"/>
    <p:sldId id="263" r:id="rId11"/>
    <p:sldId id="264" r:id="rId12"/>
    <p:sldId id="265" r:id="rId13"/>
    <p:sldId id="273" r:id="rId14"/>
    <p:sldId id="274" r:id="rId15"/>
    <p:sldId id="266" r:id="rId16"/>
    <p:sldId id="276" r:id="rId17"/>
    <p:sldId id="278" r:id="rId18"/>
    <p:sldId id="268" r:id="rId19"/>
    <p:sldId id="275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11.1.2025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497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11.1.2025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382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11.1.2025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957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11.1.2025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1481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11.1.2025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0114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11.1.2025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286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11.1.2025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282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11.1.2025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359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11.1.2025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643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11.1.2025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23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t>11.1.2025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33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t>11.1.2025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804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016223"/>
          </a:xfrm>
        </p:spPr>
        <p:txBody>
          <a:bodyPr>
            <a:normAutofit/>
          </a:bodyPr>
          <a:lstStyle/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Лимфни възли в лицево-челюстната област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3384376"/>
          </a:xfrm>
        </p:spPr>
        <p:txBody>
          <a:bodyPr>
            <a:normAutofit fontScale="62500" lnSpcReduction="20000"/>
          </a:bodyPr>
          <a:lstStyle/>
          <a:p>
            <a:r>
              <a:rPr lang="bg-B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доц. д-р Янко Янков, д.м.</a:t>
            </a:r>
          </a:p>
          <a:p>
            <a:r>
              <a:rPr lang="bg-B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(лицево-челюстен хирург)</a:t>
            </a:r>
          </a:p>
          <a:p>
            <a:endParaRPr lang="bg-B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Катедра по Обща и оперативна хирургия към Медицински университет “Проф. д-р Параскев Стоянов“ – гр. </a:t>
            </a:r>
            <a:r>
              <a:rPr lang="bg-B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Варна;</a:t>
            </a:r>
          </a:p>
          <a:p>
            <a:r>
              <a:rPr lang="bg-B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 по лицево-челюстна хирургия към УМБАЛ „Св. Марина“ ЕАД – гр. Варна</a:t>
            </a:r>
            <a:r>
              <a:rPr lang="bg-B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bg-B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bg-B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януари 2025 </a:t>
            </a:r>
            <a:r>
              <a:rPr lang="bg-B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928718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идове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лимфен дренаж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64496"/>
          </a:xfrm>
        </p:spPr>
        <p:txBody>
          <a:bodyPr>
            <a:normAutofit fontScale="85000" lnSpcReduction="20000"/>
          </a:bodyPr>
          <a:lstStyle/>
          <a:p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анодален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лимфата се отича директно във венозната кръв без да преминава през лимфни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възли (задно-долната част на щитовидната жлеза)</a:t>
            </a:r>
          </a:p>
          <a:p>
            <a:pPr marL="0" indent="0">
              <a:buNone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мононодален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унинодален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между органа и венозното кръвообращение има само един лимфен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възел</a:t>
            </a:r>
          </a:p>
          <a:p>
            <a:pPr marL="0" indent="0">
              <a:buNone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полинодален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мултинодален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преди да се влее във венозния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кръвоток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лимфата преминава през няколко (повече от един) лимфни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възела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9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Регионални групи от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лимфни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възли на главата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7646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bg-BG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фациална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 лимфни възли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lymphatici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faciales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субментална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група лимфни възли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lymphatici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submentales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субмандибуларна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група лимфни възли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lymphatici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submandibulares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преаурикуларна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група лимфни възли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lymphatici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preauriculares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ретроаурикуларна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група лимфни възли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limphatici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retroauriculares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окципитална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група лимфни възли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lymphatici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occipitales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лингвална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група лимфни възли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lymphatici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linguales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01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bg-BG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ийни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цервикални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лимфни вериги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шийна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лимфна верига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lymphatici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anteriores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ретрофарингеална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шийна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лимфна верига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lymphatici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retropharyngeales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латерална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шийна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лимфна верига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lymphatici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laterales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6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3"/>
            <a:ext cx="8784976" cy="5112568"/>
          </a:xfrm>
          <a:prstGeom prst="rect">
            <a:avLst/>
          </a:prstGeo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Регионални групи от лимфни възли на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главата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шията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880751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772816"/>
            <a:ext cx="4248473" cy="4896544"/>
          </a:xfrm>
          <a:prstGeom prst="rect">
            <a:avLst/>
          </a:prstGeo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Регионални групи от лимфни възли на главата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шията</a:t>
            </a:r>
            <a:endParaRPr lang="bg-BG" b="1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60418"/>
            <a:ext cx="4392487" cy="49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2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ълтачен </a:t>
            </a: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лимфоиден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пръстен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annulus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lymphoideus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pharynges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772816"/>
            <a:ext cx="5688632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Пръстен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Валдайер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anulus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Waldeyeri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небни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сливици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tonsillae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palatinae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езикова сливица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tonsilla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lingualis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фарингеална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сливица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tonsilla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pharyngealis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тубарни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сливици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tonsillae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tubariae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лимфоепителна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тъкан в мекото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небце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лимфоепителна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тъкан в латералните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фарингеални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стени в областта на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plica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salpingopharyngea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1700808"/>
            <a:ext cx="3103551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11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Гълтачен </a:t>
            </a: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лимфоиден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пръстен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annulus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lymphoideus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pharynges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b="1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75" y="1999381"/>
            <a:ext cx="6198850" cy="4525963"/>
          </a:xfrm>
        </p:spPr>
      </p:pic>
    </p:spTree>
    <p:extLst>
      <p:ext uri="{BB962C8B-B14F-4D97-AF65-F5344CB8AC3E}">
        <p14:creationId xmlns:p14="http://schemas.microsoft.com/office/powerpoint/2010/main" val="2704831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Гълтачен </a:t>
            </a: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лимфоиден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пръстен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annulus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lymphoideus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pharynges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b="1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6906"/>
            <a:ext cx="8229600" cy="4266430"/>
          </a:xfrm>
        </p:spPr>
      </p:pic>
    </p:spTree>
    <p:extLst>
      <p:ext uri="{BB962C8B-B14F-4D97-AF65-F5344CB8AC3E}">
        <p14:creationId xmlns:p14="http://schemas.microsoft.com/office/powerpoint/2010/main" val="1471107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нкоанатомичната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класификация на лимфните възли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896544"/>
          </a:xfrm>
        </p:spPr>
        <p:txBody>
          <a:bodyPr>
            <a:noAutofit/>
          </a:bodyPr>
          <a:lstStyle/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ниво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субменталните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лимфни възли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субмандибуларните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лимфни възли (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горни 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югуларни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лимфни възли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 n.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ccesorius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зад n. 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accesorius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IIB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средни 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югуларни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лимфни възли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долни 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югуларни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лимфни възли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поднива –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IVB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bg-BG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Границата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произволно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2 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краниално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стерно-клавикуларната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става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задната 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шийна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област; три поднива –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Границата между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продължение на хоризонталната линия, започваща от долния край на 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крикоидния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хрущял на ларинкса. Границата между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VC e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зададена произволно на 2 см 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краниално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manubrium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sterni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предна област на шията; две поднива –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en-US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Границата между тях е долния ръб на щитовидния хрущял на ларинкса.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ретрофарингеалните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лимфни възли (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VIIA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ретростилоидните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лимфни възли 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VIIB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 класификация – лимфните възли в горния 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медиастинум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преаурикуларни</a:t>
            </a:r>
            <a:r>
              <a:rPr lang="bg-BG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паротидео-масетериални</a:t>
            </a:r>
            <a:r>
              <a:rPr lang="bg-BG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лимфни възли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лицеви лимфни възли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 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околоушни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лимфни възли (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bg-BG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окципиталнитлимфни</a:t>
            </a:r>
            <a:r>
              <a:rPr lang="bg-BG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възли (</a:t>
            </a:r>
            <a:r>
              <a:rPr 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XB</a:t>
            </a:r>
            <a:r>
              <a:rPr lang="bg-BG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bg-BG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211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8784976" cy="5165723"/>
          </a:xfrm>
          <a:prstGeom prst="rect">
            <a:avLst/>
          </a:prstGeo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Онкоанатомичната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класификация на лимфните възли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нива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371666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Лимфоидни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</a:t>
            </a:r>
            <a:b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organa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lymphoidea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>
          <a:xfrm>
            <a:off x="2483768" y="1988840"/>
            <a:ext cx="6336704" cy="4536504"/>
          </a:xfrm>
        </p:spPr>
        <p:txBody>
          <a:bodyPr>
            <a:normAutofit fontScale="77500" lnSpcReduction="20000"/>
          </a:bodyPr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ървичните </a:t>
            </a: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лимфоидни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lymphoidea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primaria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костен мозък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(само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червеният костен мозък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бялата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пулпа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тимус</a:t>
            </a:r>
            <a:endParaRPr lang="bg-BG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тях се образуват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лимфоцитите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след това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кръвен път се пренасят до вторичните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лимфоидни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органи.</a:t>
            </a:r>
          </a:p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вторичните </a:t>
            </a: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лимфоидни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lymphoidea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secundaria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слезка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лимфни възли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лимфни </a:t>
            </a:r>
            <a:r>
              <a:rPr lang="bg-BG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възелчета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фоликули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сливиците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стените на кухите органи на дихателната и храносмилателната система</a:t>
            </a:r>
          </a:p>
          <a:p>
            <a:pPr marL="0" indent="0">
              <a:buNone/>
            </a:pP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187220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82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440160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ниво:</a:t>
            </a:r>
            <a:b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субментални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лимфни възли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подниво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субмандибуларни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лимфни възли (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подниво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sz="32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64096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57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96144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(горни 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югуларни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лимфни възли):</a:t>
            </a:r>
            <a:b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IIA</a:t>
            </a:r>
            <a:r>
              <a:rPr 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подниво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 n.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ccesorius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IIB</a:t>
            </a:r>
            <a:r>
              <a:rPr 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подниво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 n. 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accesorius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8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7129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41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36104"/>
          </a:xfrm>
        </p:spPr>
        <p:txBody>
          <a:bodyPr>
            <a:normAutofit/>
          </a:bodyPr>
          <a:lstStyle/>
          <a:p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bg-BG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ниво </a:t>
            </a:r>
            <a:r>
              <a:rPr lang="bg-BG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(средни </a:t>
            </a:r>
            <a:r>
              <a:rPr lang="bg-BG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югуларни</a:t>
            </a:r>
            <a:r>
              <a:rPr lang="bg-BG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лимфни </a:t>
            </a:r>
            <a:r>
              <a:rPr lang="bg-BG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възли)</a:t>
            </a:r>
            <a:endParaRPr lang="bg-BG" sz="34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64096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73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долни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югуларни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лимфни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възли):</a:t>
            </a:r>
            <a:b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IVA </a:t>
            </a: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IVB</a:t>
            </a: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подниво</a:t>
            </a:r>
            <a:endParaRPr lang="bg-BG" sz="32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0" cy="4104456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251520" y="59492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Границата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IVA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IVB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произволн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2 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краниално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стерно-клавикуларната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46958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задната 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цервикална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област):</a:t>
            </a:r>
            <a:b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подниво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подниво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</a:t>
            </a:r>
            <a:r>
              <a:rPr 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endParaRPr lang="bg-BG" sz="32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640960" cy="3744416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251520" y="558924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Границите между трите поднива са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произволни: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между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продължение на хоризонталната линия, започваща от долния край на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крикоидния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хрущял 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ларинкса;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между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VB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VC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2 см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краниално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manubrium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sterni</a:t>
            </a:r>
            <a:r>
              <a:rPr lang="bg-BG" dirty="0" smtClean="0"/>
              <a:t>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786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ниво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 </a:t>
            </a:r>
            <a:r>
              <a:rPr 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цервикална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b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 </a:t>
            </a: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</a:t>
            </a: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подниво</a:t>
            </a:r>
            <a:endParaRPr lang="bg-BG" sz="32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320480" cy="4104456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251520" y="59492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Границата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VIA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произволната хоризонтална линия,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минаваща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долния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ръб на щитовидния хрущял на ларинкса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700808"/>
            <a:ext cx="396044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60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ниво </a:t>
            </a:r>
            <a:r>
              <a:rPr lang="bg-BG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(нова класификация)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VIIA</a:t>
            </a: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подниво - </a:t>
            </a:r>
            <a:r>
              <a:rPr lang="bg-BG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ретрофарингеални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лимфни възли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VIIB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подниво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bg-BG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ретростилоидните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лимфни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възли</a:t>
            </a:r>
            <a:endParaRPr lang="bg-BG" sz="3200" dirty="0"/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4248472" cy="4903740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0808"/>
            <a:ext cx="4320481" cy="49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70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ниво –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лимфни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възли в горния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медиастинум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(стара класификация)</a:t>
            </a:r>
            <a:endParaRPr lang="bg-BG" u="sn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700808"/>
            <a:ext cx="4248472" cy="504056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8"/>
            <a:ext cx="410445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8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36815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преаурикуларни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паротидео-масетериални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лимфни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възли</a:t>
            </a:r>
            <a:endParaRPr lang="bg-BG" sz="32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320480" cy="4104456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251520" y="59492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повърхностни (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субкутанни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ълбоки –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субкапсуларни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интрагландуларни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Картина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414566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54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ниво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лицеви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фациални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лимфни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възли</a:t>
            </a:r>
            <a:endParaRPr lang="bg-BG" sz="3200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392488" cy="4248472"/>
          </a:xfrm>
          <a:prstGeom prst="rect">
            <a:avLst/>
          </a:prstGeom>
        </p:spPr>
      </p:pic>
      <p:sp>
        <p:nvSpPr>
          <p:cNvPr id="7" name="Текстово поле 6"/>
          <p:cNvSpPr txBox="1"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горни –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инфраорбитални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маларни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 –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букални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долни –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супрамандибуларни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417646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4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Размери и форма на лимфните възли в норма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 fontScale="70000" lnSpcReduction="20000"/>
          </a:bodyPr>
          <a:lstStyle/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варира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сравнително големи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граници</a:t>
            </a:r>
          </a:p>
          <a:p>
            <a:pPr>
              <a:buFontTx/>
              <a:buChar char="-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ай-често от 2 мм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 в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диаметър</a:t>
            </a:r>
          </a:p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* Най-общо за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областта на глава и шия размерът им е приет за непатологичен, когато не надхвърля 10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мм.</a:t>
            </a:r>
          </a:p>
          <a:p>
            <a:pPr marL="0" indent="0">
              <a:buNone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най-разнообразна</a:t>
            </a:r>
          </a:p>
          <a:p>
            <a:pPr>
              <a:buFontTx/>
              <a:buChar char="-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ъбрековидни (като бобови зърна)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най-често</a:t>
            </a:r>
          </a:p>
          <a:p>
            <a:pPr>
              <a:buFontTx/>
              <a:buChar char="-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кръглени</a:t>
            </a:r>
          </a:p>
          <a:p>
            <a:pPr>
              <a:buFontTx/>
              <a:buChar char="-"/>
            </a:pP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риплеснати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родълговати</a:t>
            </a:r>
          </a:p>
          <a:p>
            <a:pPr>
              <a:buFontTx/>
              <a:buChar char="-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дължени</a:t>
            </a:r>
          </a:p>
          <a:p>
            <a:pPr>
              <a:buFontTx/>
              <a:buChar char="-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687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368152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ниво:</a:t>
            </a:r>
            <a:b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подниво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bg-BG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околоушни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лимфни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възли</a:t>
            </a:r>
            <a:b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XB</a:t>
            </a:r>
            <a:r>
              <a:rPr lang="bg-B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подниво</a:t>
            </a:r>
            <a:r>
              <a:rPr lang="bg-B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bg-B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окципитални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лимфни възли</a:t>
            </a:r>
            <a:endParaRPr lang="bg-BG" sz="3200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864096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76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 поле 6"/>
          <p:cNvSpPr txBox="1"/>
          <p:nvPr/>
        </p:nvSpPr>
        <p:spPr>
          <a:xfrm>
            <a:off x="251520" y="573325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51" y="260648"/>
            <a:ext cx="4404353" cy="5184576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424847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6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Брой на лимфните възли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2016225"/>
          </a:xfrm>
        </p:spPr>
        <p:txBody>
          <a:bodyPr>
            <a:normAutofit lnSpcReduction="10000"/>
          </a:bodyPr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 800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целия организъм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израсналия здрав човешки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</a:t>
            </a:r>
          </a:p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тях са в областта на 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главата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шията</a:t>
            </a: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933055"/>
            <a:ext cx="4236647" cy="25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стройство на лимфните възли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608512"/>
          </a:xfrm>
        </p:spPr>
        <p:txBody>
          <a:bodyPr>
            <a:normAutofit fontScale="62500" lnSpcReduction="20000"/>
          </a:bodyPr>
          <a:lstStyle/>
          <a:p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хилус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hilus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хилум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(hilum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отводящи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лимфни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съдове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efferentia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изнасят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 от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лимфния възел,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 броя за всеки лимфен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възел, излизат от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хилуса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внасящите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лимфни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съдове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afferentia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внасят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 в лимфните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възли,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вливат на различни места по повърхността на лимфните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възли (рядко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самите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хилуси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 на брой (два и повече пъти спрямо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efferentia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по-малък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калибър</a:t>
            </a:r>
          </a:p>
          <a:p>
            <a:pPr marL="0" indent="0">
              <a:buNone/>
            </a:pP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апсула</a:t>
            </a:r>
          </a:p>
          <a:p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bg-BG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ортикалната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cortex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струпвания от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лимфоидна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тъкан в отделно обособени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лимфни </a:t>
            </a:r>
            <a:r>
              <a:rPr lang="bg-BG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фоликули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bg-BG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лимфоцити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bg-BG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аракортикалната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T-</a:t>
            </a:r>
            <a:r>
              <a:rPr lang="bg-BG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антиген-презентиращите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</a:t>
            </a:r>
            <a:endParaRPr lang="bg-BG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bg-BG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едуларната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medulla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bg-BG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g-BG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макрофаги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плазматични </a:t>
            </a: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4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4" y="1340768"/>
            <a:ext cx="8698066" cy="5400600"/>
          </a:xfrm>
          <a:prstGeom prst="rect">
            <a:avLst/>
          </a:prstGeom>
        </p:spPr>
      </p:pic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94414" y="274638"/>
            <a:ext cx="8698066" cy="778098"/>
          </a:xfrm>
        </p:spPr>
        <p:txBody>
          <a:bodyPr>
            <a:normAutofit/>
          </a:bodyPr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стройство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лимфните възли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3123852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стройство на лимфните възли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 fontScale="70000" lnSpcReduction="20000"/>
          </a:bodyPr>
          <a:lstStyle/>
          <a:p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имфоцити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изграждащи т. нар. </a:t>
            </a:r>
            <a:r>
              <a:rPr lang="bg-BG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ретикуларна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поддържаща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мрежа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4 вида:</a:t>
            </a:r>
          </a:p>
          <a:p>
            <a:pPr>
              <a:buFontTx/>
              <a:buChar char="-"/>
            </a:pP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ретикуларни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(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ретикулоцити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фибробласти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които синтезират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ретикуларни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влакна (колагенни и еластични)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дендритни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антиген-презентиращи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клетки, които се произвеждат от костния мозък и по кръвен път се пренасят до лимфните възли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фоликуларни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–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има тънки израстъци, с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които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контактуват с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лимфоцитите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им предоставят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антигените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акрофаги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фагоцитна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антиген-презентираща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8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328592"/>
          </a:xfrm>
          <a:prstGeom prst="rect">
            <a:avLst/>
          </a:prstGeom>
        </p:spPr>
      </p:pic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78098"/>
          </a:xfrm>
        </p:spPr>
        <p:txBody>
          <a:bodyPr>
            <a:normAutofit/>
          </a:bodyPr>
          <a:lstStyle/>
          <a:p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на лимфните възли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981644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лимфните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възли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Изцяло имунна функция –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имунитет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вроден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неспецифичен)</a:t>
            </a:r>
          </a:p>
          <a:p>
            <a:pPr>
              <a:buFontTx/>
              <a:buChar char="-"/>
            </a:pP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естествените бариери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(кожа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лигавици), </a:t>
            </a: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ниско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секреторни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субстанции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лизозими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интерферони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bg-BG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комплемента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-клетките (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Killer Cells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клетки „естествени </a:t>
            </a:r>
            <a:r>
              <a:rPr lang="bg-BG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убийци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“)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фагоцитиращи</a:t>
            </a: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макрофаги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гранулоцити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еозинофили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ърз</a:t>
            </a:r>
          </a:p>
          <a:p>
            <a:pPr>
              <a:buFontTx/>
              <a:buChar char="-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 в изграждането на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имунологичната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памет</a:t>
            </a:r>
          </a:p>
          <a:p>
            <a:pPr marL="0" indent="0">
              <a:buNone/>
            </a:pP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придобит </a:t>
            </a:r>
            <a:r>
              <a:rPr lang="bg-B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(специфичен, </a:t>
            </a:r>
            <a:r>
              <a:rPr lang="bg-B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адаптивен)</a:t>
            </a:r>
          </a:p>
          <a:p>
            <a:pPr>
              <a:buFontTx/>
              <a:buChar char="-"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B-</a:t>
            </a:r>
            <a:r>
              <a:rPr lang="bg-BG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лимфоцити</a:t>
            </a: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g-BG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лимфоцити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Th,Tk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bg-BG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авен</a:t>
            </a:r>
          </a:p>
          <a:p>
            <a:pPr>
              <a:buFontTx/>
              <a:buChar char="-"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 </a:t>
            </a:r>
            <a:r>
              <a:rPr lang="bg-B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имунологичната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памет на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огранизма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455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928</Words>
  <Application>Microsoft Office PowerPoint</Application>
  <PresentationFormat>Презентация на цял екран (4:3)</PresentationFormat>
  <Paragraphs>124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31</vt:i4>
      </vt:variant>
    </vt:vector>
  </HeadingPairs>
  <TitlesOfParts>
    <vt:vector size="32" baseType="lpstr">
      <vt:lpstr>Office тема</vt:lpstr>
      <vt:lpstr>Лимфни възли в лицево-челюстната област</vt:lpstr>
      <vt:lpstr>Лимфоидни органи (organa lymphoidea)</vt:lpstr>
      <vt:lpstr>Размери и форма на лимфните възли в норма</vt:lpstr>
      <vt:lpstr>Брой на лимфните възли</vt:lpstr>
      <vt:lpstr>Устройство на лимфните възли</vt:lpstr>
      <vt:lpstr>Устройство на лимфните възли</vt:lpstr>
      <vt:lpstr>Устройство на лимфните възли</vt:lpstr>
      <vt:lpstr>Устройство на лимфните възли</vt:lpstr>
      <vt:lpstr>Функция на лимфните възли</vt:lpstr>
      <vt:lpstr>Видове лимфен дренаж</vt:lpstr>
      <vt:lpstr>Регионални групи от лимфни възли на главата</vt:lpstr>
      <vt:lpstr>Шийни (цервикални) лимфни вериги</vt:lpstr>
      <vt:lpstr>Регионални групи от лимфни възли на главата и шията</vt:lpstr>
      <vt:lpstr>Регионални групи от лимфни възли на главата и шията</vt:lpstr>
      <vt:lpstr>Гълтачен лимфоиден пръстен (annulus lymphoideus pharynges)</vt:lpstr>
      <vt:lpstr>Гълтачен лимфоиден пръстен (annulus lymphoideus pharynges)</vt:lpstr>
      <vt:lpstr>Гълтачен лимфоиден пръстен (annulus lymphoideus pharynges)</vt:lpstr>
      <vt:lpstr>Онкоанатомичната класификация на лимфните възли (10 нива)</vt:lpstr>
      <vt:lpstr>Онкоанатомичната класификация на лимфните възли (10 нива)</vt:lpstr>
      <vt:lpstr>I ниво: - субментални лимфни възли (IA подниво) - субмандибуларни лимфни възли (IB подниво)</vt:lpstr>
      <vt:lpstr>II ниво (горни югуларни лимфни възли): - IIA подниво - пред n. accesorius  - IIB подниво - зад n. accesorius </vt:lpstr>
      <vt:lpstr>III ниво (средни югуларни лимфни възли)</vt:lpstr>
      <vt:lpstr>IV ниво (долни югуларни лимфни възли): - IVA подниво - IVB подниво</vt:lpstr>
      <vt:lpstr>V ниво (задната цервикална област): - VA подниво - VB подниво - VC подниво</vt:lpstr>
      <vt:lpstr>VI ниво (предна цервикална област): - VIA подниво - VIB подниво</vt:lpstr>
      <vt:lpstr>VII ниво (нова класификация): - VIIA подниво - ретрофарингеални лимфни възли - VIIB подниво - ретростилоидните лимфни възли</vt:lpstr>
      <vt:lpstr>VII ниво – лимфни възли в горния медиастинум (стара класификация)</vt:lpstr>
      <vt:lpstr>VIII ниво – преаурикуларни (паротидео-масетериални) лимфни възли</vt:lpstr>
      <vt:lpstr>IX ниво – лицеви (фациални) лимфни възли</vt:lpstr>
      <vt:lpstr>X  ниво: - XA подниво – околоушни лимфни възли - XB подниво – окципитални лимфни възли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Лимфни възли в лицево-челюстната област</dc:title>
  <dc:creator>Yanko</dc:creator>
  <cp:lastModifiedBy>Yanko</cp:lastModifiedBy>
  <cp:revision>37</cp:revision>
  <dcterms:created xsi:type="dcterms:W3CDTF">2024-11-30T11:17:50Z</dcterms:created>
  <dcterms:modified xsi:type="dcterms:W3CDTF">2025-01-11T10:31:36Z</dcterms:modified>
</cp:coreProperties>
</file>