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omments/comment1.xml" ContentType="application/vnd.openxmlformats-officedocument.presentationml.comment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94" r:id="rId4"/>
    <p:sldId id="258" r:id="rId5"/>
    <p:sldId id="307" r:id="rId6"/>
    <p:sldId id="261" r:id="rId7"/>
    <p:sldId id="302" r:id="rId8"/>
    <p:sldId id="303" r:id="rId9"/>
    <p:sldId id="304" r:id="rId10"/>
    <p:sldId id="305" r:id="rId11"/>
    <p:sldId id="306" r:id="rId12"/>
    <p:sldId id="287" r:id="rId13"/>
    <p:sldId id="277" r:id="rId14"/>
    <p:sldId id="278" r:id="rId15"/>
    <p:sldId id="284" r:id="rId16"/>
    <p:sldId id="285" r:id="rId17"/>
    <p:sldId id="300" r:id="rId18"/>
    <p:sldId id="262" r:id="rId19"/>
    <p:sldId id="281" r:id="rId20"/>
    <p:sldId id="282" r:id="rId21"/>
    <p:sldId id="299" r:id="rId22"/>
    <p:sldId id="301" r:id="rId23"/>
    <p:sldId id="263" r:id="rId24"/>
    <p:sldId id="272" r:id="rId25"/>
    <p:sldId id="265" r:id="rId26"/>
    <p:sldId id="273" r:id="rId27"/>
    <p:sldId id="267" r:id="rId28"/>
    <p:sldId id="295" r:id="rId29"/>
  </p:sldIdLst>
  <p:sldSz cx="12192000" cy="6858000"/>
  <p:notesSz cx="6858000" cy="9144000"/>
  <p:defaultTextStyle>
    <a:defPPr>
      <a:defRPr lang="bg-BG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HP" initials="H" lastIdx="1" clrIdx="0">
    <p:extLst>
      <p:ext uri="{19B8F6BF-5375-455C-9EA6-DF929625EA0E}">
        <p15:presenceInfo xmlns:p15="http://schemas.microsoft.com/office/powerpoint/2012/main" userId="HP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17D87"/>
    <a:srgbClr val="3D767F"/>
    <a:srgbClr val="D7CF27"/>
    <a:srgbClr val="C55A11"/>
    <a:srgbClr val="ED8137"/>
    <a:srgbClr val="D7B659"/>
    <a:srgbClr val="42808A"/>
    <a:srgbClr val="3886CC"/>
    <a:srgbClr val="5B9BD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69" d="100"/>
          <a:sy n="69" d="100"/>
        </p:scale>
        <p:origin x="564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commentAuthors" Target="commentAuthors.xml"/><Relationship Id="rId8" Type="http://schemas.openxmlformats.org/officeDocument/2006/relationships/slide" Target="slides/slide7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5-02-04T08:30:33.820" idx="1">
    <p:pos x="10" y="10"/>
    <p:text/>
    <p:extLst>
      <p:ext uri="{C676402C-5697-4E1C-873F-D02D1690AC5C}">
        <p15:threadingInfo xmlns:p15="http://schemas.microsoft.com/office/powerpoint/2012/main" timeZoneBias="-120"/>
      </p:ext>
    </p:extLst>
  </p:cm>
</p:cmLst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Заглавен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bg-BG" smtClean="0"/>
              <a:t>Редакт. стил загл. образец</a:t>
            </a:r>
            <a:endParaRPr lang="bg-BG"/>
          </a:p>
        </p:txBody>
      </p:sp>
      <p:sp>
        <p:nvSpPr>
          <p:cNvPr id="3" name="Подзаглавие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bg-BG" smtClean="0"/>
              <a:t>Щракнете, за да редактирате стила на подзаглавието в образеца</a:t>
            </a:r>
            <a:endParaRPr lang="bg-BG"/>
          </a:p>
        </p:txBody>
      </p:sp>
      <p:sp>
        <p:nvSpPr>
          <p:cNvPr id="4" name="Контейнер за 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2355D5-FB4D-478E-B00C-D83E5C9FAC20}" type="datetimeFigureOut">
              <a:rPr lang="bg-BG" smtClean="0"/>
              <a:t>8.4.2025 г.</a:t>
            </a:fld>
            <a:endParaRPr lang="bg-BG"/>
          </a:p>
        </p:txBody>
      </p:sp>
      <p:sp>
        <p:nvSpPr>
          <p:cNvPr id="5" name="Контейнер за долния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6" name="Контейнер за номер н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D43629-8E1E-4F13-B03A-475F6E1B22AD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45726250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лавие и вертикален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smtClean="0"/>
              <a:t>Редакт. стил загл. образец</a:t>
            </a:r>
            <a:endParaRPr lang="bg-BG"/>
          </a:p>
        </p:txBody>
      </p:sp>
      <p:sp>
        <p:nvSpPr>
          <p:cNvPr id="3" name="Контейнер за вертикален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bg-BG" smtClean="0"/>
              <a:t>Редактиране на стиловете на текста в образеца</a:t>
            </a:r>
          </a:p>
          <a:p>
            <a:pPr lvl="1"/>
            <a:r>
              <a:rPr lang="bg-BG" smtClean="0"/>
              <a:t>Второ ниво</a:t>
            </a:r>
          </a:p>
          <a:p>
            <a:pPr lvl="2"/>
            <a:r>
              <a:rPr lang="bg-BG" smtClean="0"/>
              <a:t>Трето ниво</a:t>
            </a:r>
          </a:p>
          <a:p>
            <a:pPr lvl="3"/>
            <a:r>
              <a:rPr lang="bg-BG" smtClean="0"/>
              <a:t>Четвърто ниво</a:t>
            </a:r>
          </a:p>
          <a:p>
            <a:pPr lvl="4"/>
            <a:r>
              <a:rPr lang="bg-BG" smtClean="0"/>
              <a:t>Пето ниво</a:t>
            </a:r>
            <a:endParaRPr lang="bg-BG"/>
          </a:p>
        </p:txBody>
      </p:sp>
      <p:sp>
        <p:nvSpPr>
          <p:cNvPr id="4" name="Контейнер за 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2355D5-FB4D-478E-B00C-D83E5C9FAC20}" type="datetimeFigureOut">
              <a:rPr lang="bg-BG" smtClean="0"/>
              <a:t>8.4.2025 г.</a:t>
            </a:fld>
            <a:endParaRPr lang="bg-BG"/>
          </a:p>
        </p:txBody>
      </p:sp>
      <p:sp>
        <p:nvSpPr>
          <p:cNvPr id="5" name="Контейнер за долния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6" name="Контейнер за номер н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D43629-8E1E-4F13-B03A-475F6E1B22AD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20341429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но заглавие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но заглавие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bg-BG" smtClean="0"/>
              <a:t>Редакт. стил загл. образец</a:t>
            </a:r>
            <a:endParaRPr lang="bg-BG"/>
          </a:p>
        </p:txBody>
      </p:sp>
      <p:sp>
        <p:nvSpPr>
          <p:cNvPr id="3" name="Контейнер за вертикален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bg-BG" smtClean="0"/>
              <a:t>Редактиране на стиловете на текста в образеца</a:t>
            </a:r>
          </a:p>
          <a:p>
            <a:pPr lvl="1"/>
            <a:r>
              <a:rPr lang="bg-BG" smtClean="0"/>
              <a:t>Второ ниво</a:t>
            </a:r>
          </a:p>
          <a:p>
            <a:pPr lvl="2"/>
            <a:r>
              <a:rPr lang="bg-BG" smtClean="0"/>
              <a:t>Трето ниво</a:t>
            </a:r>
          </a:p>
          <a:p>
            <a:pPr lvl="3"/>
            <a:r>
              <a:rPr lang="bg-BG" smtClean="0"/>
              <a:t>Четвърто ниво</a:t>
            </a:r>
          </a:p>
          <a:p>
            <a:pPr lvl="4"/>
            <a:r>
              <a:rPr lang="bg-BG" smtClean="0"/>
              <a:t>Пето ниво</a:t>
            </a:r>
            <a:endParaRPr lang="bg-BG"/>
          </a:p>
        </p:txBody>
      </p:sp>
      <p:sp>
        <p:nvSpPr>
          <p:cNvPr id="4" name="Контейнер за 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2355D5-FB4D-478E-B00C-D83E5C9FAC20}" type="datetimeFigureOut">
              <a:rPr lang="bg-BG" smtClean="0"/>
              <a:t>8.4.2025 г.</a:t>
            </a:fld>
            <a:endParaRPr lang="bg-BG"/>
          </a:p>
        </p:txBody>
      </p:sp>
      <p:sp>
        <p:nvSpPr>
          <p:cNvPr id="5" name="Контейнер за долния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6" name="Контейнер за номер н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D43629-8E1E-4F13-B03A-475F6E1B22AD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17628902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лавие и съдържа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smtClean="0"/>
              <a:t>Редакт. стил загл. образец</a:t>
            </a:r>
            <a:endParaRPr lang="bg-BG"/>
          </a:p>
        </p:txBody>
      </p:sp>
      <p:sp>
        <p:nvSpPr>
          <p:cNvPr id="3" name="Контейнер за съдържани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bg-BG" smtClean="0"/>
              <a:t>Редактиране на стиловете на текста в образеца</a:t>
            </a:r>
          </a:p>
          <a:p>
            <a:pPr lvl="1"/>
            <a:r>
              <a:rPr lang="bg-BG" smtClean="0"/>
              <a:t>Второ ниво</a:t>
            </a:r>
          </a:p>
          <a:p>
            <a:pPr lvl="2"/>
            <a:r>
              <a:rPr lang="bg-BG" smtClean="0"/>
              <a:t>Трето ниво</a:t>
            </a:r>
          </a:p>
          <a:p>
            <a:pPr lvl="3"/>
            <a:r>
              <a:rPr lang="bg-BG" smtClean="0"/>
              <a:t>Четвърто ниво</a:t>
            </a:r>
          </a:p>
          <a:p>
            <a:pPr lvl="4"/>
            <a:r>
              <a:rPr lang="bg-BG" smtClean="0"/>
              <a:t>Пето ниво</a:t>
            </a:r>
            <a:endParaRPr lang="bg-BG"/>
          </a:p>
        </p:txBody>
      </p:sp>
      <p:sp>
        <p:nvSpPr>
          <p:cNvPr id="4" name="Контейнер за 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2355D5-FB4D-478E-B00C-D83E5C9FAC20}" type="datetimeFigureOut">
              <a:rPr lang="bg-BG" smtClean="0"/>
              <a:t>8.4.2025 г.</a:t>
            </a:fld>
            <a:endParaRPr lang="bg-BG"/>
          </a:p>
        </p:txBody>
      </p:sp>
      <p:sp>
        <p:nvSpPr>
          <p:cNvPr id="5" name="Контейнер за долния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6" name="Контейнер за номер н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D43629-8E1E-4F13-B03A-475F6E1B22AD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34463107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лавка на секци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bg-BG" smtClean="0"/>
              <a:t>Редакт. стил загл. образец</a:t>
            </a:r>
            <a:endParaRPr lang="bg-BG"/>
          </a:p>
        </p:txBody>
      </p:sp>
      <p:sp>
        <p:nvSpPr>
          <p:cNvPr id="3" name="Текстов контейнер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bg-BG" smtClean="0"/>
              <a:t>Редактиране на стиловете на текста в образеца</a:t>
            </a:r>
          </a:p>
        </p:txBody>
      </p:sp>
      <p:sp>
        <p:nvSpPr>
          <p:cNvPr id="4" name="Контейнер за 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2355D5-FB4D-478E-B00C-D83E5C9FAC20}" type="datetimeFigureOut">
              <a:rPr lang="bg-BG" smtClean="0"/>
              <a:t>8.4.2025 г.</a:t>
            </a:fld>
            <a:endParaRPr lang="bg-BG"/>
          </a:p>
        </p:txBody>
      </p:sp>
      <p:sp>
        <p:nvSpPr>
          <p:cNvPr id="5" name="Контейнер за долния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6" name="Контейнер за номер н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D43629-8E1E-4F13-B03A-475F6E1B22AD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4026708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е съдържани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smtClean="0"/>
              <a:t>Редакт. стил загл. образец</a:t>
            </a:r>
            <a:endParaRPr lang="bg-BG"/>
          </a:p>
        </p:txBody>
      </p:sp>
      <p:sp>
        <p:nvSpPr>
          <p:cNvPr id="3" name="Контейнер за съдържание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bg-BG" smtClean="0"/>
              <a:t>Редактиране на стиловете на текста в образеца</a:t>
            </a:r>
          </a:p>
          <a:p>
            <a:pPr lvl="1"/>
            <a:r>
              <a:rPr lang="bg-BG" smtClean="0"/>
              <a:t>Второ ниво</a:t>
            </a:r>
          </a:p>
          <a:p>
            <a:pPr lvl="2"/>
            <a:r>
              <a:rPr lang="bg-BG" smtClean="0"/>
              <a:t>Трето ниво</a:t>
            </a:r>
          </a:p>
          <a:p>
            <a:pPr lvl="3"/>
            <a:r>
              <a:rPr lang="bg-BG" smtClean="0"/>
              <a:t>Четвърто ниво</a:t>
            </a:r>
          </a:p>
          <a:p>
            <a:pPr lvl="4"/>
            <a:r>
              <a:rPr lang="bg-BG" smtClean="0"/>
              <a:t>Пето ниво</a:t>
            </a:r>
            <a:endParaRPr lang="bg-BG"/>
          </a:p>
        </p:txBody>
      </p:sp>
      <p:sp>
        <p:nvSpPr>
          <p:cNvPr id="4" name="Контейнер за съдържание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bg-BG" smtClean="0"/>
              <a:t>Редактиране на стиловете на текста в образеца</a:t>
            </a:r>
          </a:p>
          <a:p>
            <a:pPr lvl="1"/>
            <a:r>
              <a:rPr lang="bg-BG" smtClean="0"/>
              <a:t>Второ ниво</a:t>
            </a:r>
          </a:p>
          <a:p>
            <a:pPr lvl="2"/>
            <a:r>
              <a:rPr lang="bg-BG" smtClean="0"/>
              <a:t>Трето ниво</a:t>
            </a:r>
          </a:p>
          <a:p>
            <a:pPr lvl="3"/>
            <a:r>
              <a:rPr lang="bg-BG" smtClean="0"/>
              <a:t>Четвърто ниво</a:t>
            </a:r>
          </a:p>
          <a:p>
            <a:pPr lvl="4"/>
            <a:r>
              <a:rPr lang="bg-BG" smtClean="0"/>
              <a:t>Пето ниво</a:t>
            </a:r>
            <a:endParaRPr lang="bg-BG"/>
          </a:p>
        </p:txBody>
      </p:sp>
      <p:sp>
        <p:nvSpPr>
          <p:cNvPr id="5" name="Контейнер за 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2355D5-FB4D-478E-B00C-D83E5C9FAC20}" type="datetimeFigureOut">
              <a:rPr lang="bg-BG" smtClean="0"/>
              <a:t>8.4.2025 г.</a:t>
            </a:fld>
            <a:endParaRPr lang="bg-BG"/>
          </a:p>
        </p:txBody>
      </p:sp>
      <p:sp>
        <p:nvSpPr>
          <p:cNvPr id="6" name="Контейнер за долния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7" name="Контейнер за номер н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D43629-8E1E-4F13-B03A-475F6E1B22AD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6845038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bg-BG" smtClean="0"/>
              <a:t>Редакт. стил загл. образец</a:t>
            </a:r>
            <a:endParaRPr lang="bg-BG"/>
          </a:p>
        </p:txBody>
      </p:sp>
      <p:sp>
        <p:nvSpPr>
          <p:cNvPr id="3" name="Текстов контейнер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bg-BG" smtClean="0"/>
              <a:t>Редактиране на стиловете на текста в образеца</a:t>
            </a:r>
          </a:p>
        </p:txBody>
      </p:sp>
      <p:sp>
        <p:nvSpPr>
          <p:cNvPr id="4" name="Контейнер за съдържание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bg-BG" smtClean="0"/>
              <a:t>Редактиране на стиловете на текста в образеца</a:t>
            </a:r>
          </a:p>
          <a:p>
            <a:pPr lvl="1"/>
            <a:r>
              <a:rPr lang="bg-BG" smtClean="0"/>
              <a:t>Второ ниво</a:t>
            </a:r>
          </a:p>
          <a:p>
            <a:pPr lvl="2"/>
            <a:r>
              <a:rPr lang="bg-BG" smtClean="0"/>
              <a:t>Трето ниво</a:t>
            </a:r>
          </a:p>
          <a:p>
            <a:pPr lvl="3"/>
            <a:r>
              <a:rPr lang="bg-BG" smtClean="0"/>
              <a:t>Четвърто ниво</a:t>
            </a:r>
          </a:p>
          <a:p>
            <a:pPr lvl="4"/>
            <a:r>
              <a:rPr lang="bg-BG" smtClean="0"/>
              <a:t>Пето ниво</a:t>
            </a:r>
            <a:endParaRPr lang="bg-BG"/>
          </a:p>
        </p:txBody>
      </p:sp>
      <p:sp>
        <p:nvSpPr>
          <p:cNvPr id="5" name="Текстов контейнер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bg-BG" smtClean="0"/>
              <a:t>Редактиране на стиловете на текста в образеца</a:t>
            </a:r>
          </a:p>
        </p:txBody>
      </p:sp>
      <p:sp>
        <p:nvSpPr>
          <p:cNvPr id="6" name="Контейнер за съдържание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bg-BG" smtClean="0"/>
              <a:t>Редактиране на стиловете на текста в образеца</a:t>
            </a:r>
          </a:p>
          <a:p>
            <a:pPr lvl="1"/>
            <a:r>
              <a:rPr lang="bg-BG" smtClean="0"/>
              <a:t>Второ ниво</a:t>
            </a:r>
          </a:p>
          <a:p>
            <a:pPr lvl="2"/>
            <a:r>
              <a:rPr lang="bg-BG" smtClean="0"/>
              <a:t>Трето ниво</a:t>
            </a:r>
          </a:p>
          <a:p>
            <a:pPr lvl="3"/>
            <a:r>
              <a:rPr lang="bg-BG" smtClean="0"/>
              <a:t>Четвърто ниво</a:t>
            </a:r>
          </a:p>
          <a:p>
            <a:pPr lvl="4"/>
            <a:r>
              <a:rPr lang="bg-BG" smtClean="0"/>
              <a:t>Пето ниво</a:t>
            </a:r>
            <a:endParaRPr lang="bg-BG"/>
          </a:p>
        </p:txBody>
      </p:sp>
      <p:sp>
        <p:nvSpPr>
          <p:cNvPr id="7" name="Контейнер за 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2355D5-FB4D-478E-B00C-D83E5C9FAC20}" type="datetimeFigureOut">
              <a:rPr lang="bg-BG" smtClean="0"/>
              <a:t>8.4.2025 г.</a:t>
            </a:fld>
            <a:endParaRPr lang="bg-BG"/>
          </a:p>
        </p:txBody>
      </p:sp>
      <p:sp>
        <p:nvSpPr>
          <p:cNvPr id="8" name="Контейнер за долния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9" name="Контейнер за номер на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D43629-8E1E-4F13-B03A-475F6E1B22AD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18039247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Само заглав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smtClean="0"/>
              <a:t>Редакт. стил загл. образец</a:t>
            </a:r>
            <a:endParaRPr lang="bg-BG"/>
          </a:p>
        </p:txBody>
      </p:sp>
      <p:sp>
        <p:nvSpPr>
          <p:cNvPr id="3" name="Контейнер за 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2355D5-FB4D-478E-B00C-D83E5C9FAC20}" type="datetimeFigureOut">
              <a:rPr lang="bg-BG" smtClean="0"/>
              <a:t>8.4.2025 г.</a:t>
            </a:fld>
            <a:endParaRPr lang="bg-BG"/>
          </a:p>
        </p:txBody>
      </p:sp>
      <p:sp>
        <p:nvSpPr>
          <p:cNvPr id="4" name="Контейнер за долния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5" name="Контейнер за номер на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D43629-8E1E-4F13-B03A-475F6E1B22AD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36719611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разе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Контейнер за 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2355D5-FB4D-478E-B00C-D83E5C9FAC20}" type="datetimeFigureOut">
              <a:rPr lang="bg-BG" smtClean="0"/>
              <a:t>8.4.2025 г.</a:t>
            </a:fld>
            <a:endParaRPr lang="bg-BG"/>
          </a:p>
        </p:txBody>
      </p:sp>
      <p:sp>
        <p:nvSpPr>
          <p:cNvPr id="3" name="Контейнер за долния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4" name="Контейнер за номер на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D43629-8E1E-4F13-B03A-475F6E1B22AD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38400941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Съдържание с на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bg-BG" smtClean="0"/>
              <a:t>Редакт. стил загл. образец</a:t>
            </a:r>
            <a:endParaRPr lang="bg-BG"/>
          </a:p>
        </p:txBody>
      </p:sp>
      <p:sp>
        <p:nvSpPr>
          <p:cNvPr id="3" name="Контейнер за съдържание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bg-BG" smtClean="0"/>
              <a:t>Редактиране на стиловете на текста в образеца</a:t>
            </a:r>
          </a:p>
          <a:p>
            <a:pPr lvl="1"/>
            <a:r>
              <a:rPr lang="bg-BG" smtClean="0"/>
              <a:t>Второ ниво</a:t>
            </a:r>
          </a:p>
          <a:p>
            <a:pPr lvl="2"/>
            <a:r>
              <a:rPr lang="bg-BG" smtClean="0"/>
              <a:t>Трето ниво</a:t>
            </a:r>
          </a:p>
          <a:p>
            <a:pPr lvl="3"/>
            <a:r>
              <a:rPr lang="bg-BG" smtClean="0"/>
              <a:t>Четвърто ниво</a:t>
            </a:r>
          </a:p>
          <a:p>
            <a:pPr lvl="4"/>
            <a:r>
              <a:rPr lang="bg-BG" smtClean="0"/>
              <a:t>Пето ниво</a:t>
            </a:r>
            <a:endParaRPr lang="bg-BG"/>
          </a:p>
        </p:txBody>
      </p:sp>
      <p:sp>
        <p:nvSpPr>
          <p:cNvPr id="4" name="Текстов контейнер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bg-BG" smtClean="0"/>
              <a:t>Редактиране на стиловете на текста в образеца</a:t>
            </a:r>
          </a:p>
        </p:txBody>
      </p:sp>
      <p:sp>
        <p:nvSpPr>
          <p:cNvPr id="5" name="Контейнер за 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2355D5-FB4D-478E-B00C-D83E5C9FAC20}" type="datetimeFigureOut">
              <a:rPr lang="bg-BG" smtClean="0"/>
              <a:t>8.4.2025 г.</a:t>
            </a:fld>
            <a:endParaRPr lang="bg-BG"/>
          </a:p>
        </p:txBody>
      </p:sp>
      <p:sp>
        <p:nvSpPr>
          <p:cNvPr id="6" name="Контейнер за долния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7" name="Контейнер за номер н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D43629-8E1E-4F13-B03A-475F6E1B22AD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37314656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Картина с на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bg-BG" smtClean="0"/>
              <a:t>Редакт. стил загл. образец</a:t>
            </a:r>
            <a:endParaRPr lang="bg-BG"/>
          </a:p>
        </p:txBody>
      </p:sp>
      <p:sp>
        <p:nvSpPr>
          <p:cNvPr id="3" name="Контейнер за картина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bg-BG"/>
          </a:p>
        </p:txBody>
      </p:sp>
      <p:sp>
        <p:nvSpPr>
          <p:cNvPr id="4" name="Текстов контейнер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bg-BG" smtClean="0"/>
              <a:t>Редактиране на стиловете на текста в образеца</a:t>
            </a:r>
          </a:p>
        </p:txBody>
      </p:sp>
      <p:sp>
        <p:nvSpPr>
          <p:cNvPr id="5" name="Контейнер за 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2355D5-FB4D-478E-B00C-D83E5C9FAC20}" type="datetimeFigureOut">
              <a:rPr lang="bg-BG" smtClean="0"/>
              <a:t>8.4.2025 г.</a:t>
            </a:fld>
            <a:endParaRPr lang="bg-BG"/>
          </a:p>
        </p:txBody>
      </p:sp>
      <p:sp>
        <p:nvSpPr>
          <p:cNvPr id="6" name="Контейнер за долния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7" name="Контейнер за номер н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D43629-8E1E-4F13-B03A-475F6E1B22AD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35026675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Контейнер за заглавие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bg-BG" smtClean="0"/>
              <a:t>Редакт. стил загл. образец</a:t>
            </a:r>
            <a:endParaRPr lang="bg-BG"/>
          </a:p>
        </p:txBody>
      </p:sp>
      <p:sp>
        <p:nvSpPr>
          <p:cNvPr id="3" name="Текстов контейнер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bg-BG" smtClean="0"/>
              <a:t>Редактиране на стиловете на текста в образеца</a:t>
            </a:r>
          </a:p>
          <a:p>
            <a:pPr lvl="1"/>
            <a:r>
              <a:rPr lang="bg-BG" smtClean="0"/>
              <a:t>Второ ниво</a:t>
            </a:r>
          </a:p>
          <a:p>
            <a:pPr lvl="2"/>
            <a:r>
              <a:rPr lang="bg-BG" smtClean="0"/>
              <a:t>Трето ниво</a:t>
            </a:r>
          </a:p>
          <a:p>
            <a:pPr lvl="3"/>
            <a:r>
              <a:rPr lang="bg-BG" smtClean="0"/>
              <a:t>Четвърто ниво</a:t>
            </a:r>
          </a:p>
          <a:p>
            <a:pPr lvl="4"/>
            <a:r>
              <a:rPr lang="bg-BG" smtClean="0"/>
              <a:t>Пето ниво</a:t>
            </a:r>
            <a:endParaRPr lang="bg-BG"/>
          </a:p>
        </p:txBody>
      </p:sp>
      <p:sp>
        <p:nvSpPr>
          <p:cNvPr id="4" name="Контейнер за 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92355D5-FB4D-478E-B00C-D83E5C9FAC20}" type="datetimeFigureOut">
              <a:rPr lang="bg-BG" smtClean="0"/>
              <a:t>8.4.2025 г.</a:t>
            </a:fld>
            <a:endParaRPr lang="bg-BG"/>
          </a:p>
        </p:txBody>
      </p:sp>
      <p:sp>
        <p:nvSpPr>
          <p:cNvPr id="5" name="Контейнер за долния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bg-BG"/>
          </a:p>
        </p:txBody>
      </p:sp>
      <p:sp>
        <p:nvSpPr>
          <p:cNvPr id="6" name="Контейнер за номер на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DD43629-8E1E-4F13-B03A-475F6E1B22AD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2245907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bg-BG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Relationship Id="rId5" Type="http://schemas.openxmlformats.org/officeDocument/2006/relationships/comments" Target="../comments/comment1.xml"/><Relationship Id="rId4" Type="http://schemas.openxmlformats.org/officeDocument/2006/relationships/image" Target="../media/image30.jp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7" Type="http://schemas.openxmlformats.org/officeDocument/2006/relationships/image" Target="../media/image36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5.png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ctrTitle"/>
          </p:nvPr>
        </p:nvSpPr>
        <p:spPr>
          <a:xfrm>
            <a:off x="1524000" y="1625602"/>
            <a:ext cx="9144000" cy="2586180"/>
          </a:xfrm>
        </p:spPr>
        <p:txBody>
          <a:bodyPr>
            <a:noAutofit/>
          </a:bodyPr>
          <a:lstStyle/>
          <a:p>
            <a:r>
              <a:rPr lang="bg-BG" sz="48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ИЗКУСТВЕНИЯТ ИНТЕЛЕКТ В ГАСТРОЕНТЕРОЛОГИЯТА</a:t>
            </a:r>
            <a:r>
              <a:rPr lang="en-US" sz="48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endParaRPr lang="bg-BG" sz="4800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Подзаглавие 2"/>
          <p:cNvSpPr>
            <a:spLocks noGrp="1"/>
          </p:cNvSpPr>
          <p:nvPr>
            <p:ph type="subTitle" idx="1"/>
          </p:nvPr>
        </p:nvSpPr>
        <p:spPr>
          <a:xfrm>
            <a:off x="4313380" y="5708073"/>
            <a:ext cx="9144000" cy="1692561"/>
          </a:xfrm>
        </p:spPr>
        <p:txBody>
          <a:bodyPr>
            <a:normAutofit/>
          </a:bodyPr>
          <a:lstStyle/>
          <a:p>
            <a:r>
              <a:rPr lang="bg-BG" sz="3600" b="1" dirty="0" smtClean="0">
                <a:solidFill>
                  <a:srgbClr val="0070C0"/>
                </a:solidFill>
              </a:rPr>
              <a:t>Антония Атанасова</a:t>
            </a:r>
            <a:endParaRPr lang="bg-BG" sz="3600" b="1" dirty="0">
              <a:solidFill>
                <a:srgbClr val="0070C0"/>
              </a:solidFill>
            </a:endParaRPr>
          </a:p>
        </p:txBody>
      </p:sp>
      <p:sp>
        <p:nvSpPr>
          <p:cNvPr id="4" name="Текстово поле 3"/>
          <p:cNvSpPr txBox="1"/>
          <p:nvPr/>
        </p:nvSpPr>
        <p:spPr>
          <a:xfrm>
            <a:off x="674239" y="5828145"/>
            <a:ext cx="445192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g-BG" b="1" dirty="0" smtClean="0">
                <a:solidFill>
                  <a:srgbClr val="0070C0"/>
                </a:solidFill>
              </a:rPr>
              <a:t>09.04.2025</a:t>
            </a:r>
          </a:p>
          <a:p>
            <a:r>
              <a:rPr lang="bg-BG" b="1" dirty="0" smtClean="0">
                <a:solidFill>
                  <a:srgbClr val="0070C0"/>
                </a:solidFill>
              </a:rPr>
              <a:t>Варна</a:t>
            </a:r>
            <a:endParaRPr lang="bg-BG" b="1" dirty="0">
              <a:solidFill>
                <a:srgbClr val="0070C0"/>
              </a:solidFill>
            </a:endParaRPr>
          </a:p>
        </p:txBody>
      </p:sp>
      <p:sp>
        <p:nvSpPr>
          <p:cNvPr id="5" name="Заглавие 1"/>
          <p:cNvSpPr txBox="1">
            <a:spLocks/>
          </p:cNvSpPr>
          <p:nvPr/>
        </p:nvSpPr>
        <p:spPr>
          <a:xfrm>
            <a:off x="101601" y="203208"/>
            <a:ext cx="11924144" cy="1348502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bg-BG" sz="40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МУ“ПРОФ.Д-Р П.СТОЯНОВ“-ВАРНА</a:t>
            </a:r>
          </a:p>
          <a:p>
            <a:r>
              <a:rPr lang="bg-BG" sz="40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ФАКУЛТЕТ ПО МЕДИЦИНА</a:t>
            </a:r>
            <a:r>
              <a:rPr lang="en-US" sz="40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endParaRPr lang="bg-BG" sz="4000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6"/>
          <p:cNvPicPr>
            <a:picLocks noChangeAspect="1" noChangeArrowheads="1"/>
          </p:cNvPicPr>
          <p:nvPr/>
        </p:nvPicPr>
        <p:blipFill>
          <a:blip r:embed="rId2" cstate="print">
            <a:lum contras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003" y="166261"/>
            <a:ext cx="1512000" cy="1302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3">
            <a:lum contras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06541" y="102901"/>
            <a:ext cx="1143090" cy="1393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848630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>
          <a:xfrm>
            <a:off x="838200" y="-184726"/>
            <a:ext cx="10515600" cy="1496289"/>
          </a:xfrm>
        </p:spPr>
        <p:txBody>
          <a:bodyPr>
            <a:normAutofit/>
          </a:bodyPr>
          <a:lstStyle/>
          <a:p>
            <a:pPr algn="ctr"/>
            <a:r>
              <a:rPr lang="bg-BG" sz="32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Приложение на </a:t>
            </a:r>
            <a:r>
              <a:rPr lang="en-US" sz="32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AI </a:t>
            </a:r>
            <a:r>
              <a:rPr lang="bg-BG" sz="32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гастроинтестиналната </a:t>
            </a:r>
            <a:r>
              <a:rPr lang="bg-BG" sz="3200" b="1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ендоскопия</a:t>
            </a:r>
            <a:endParaRPr lang="bg-BG" sz="3200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Контейнер за съдържание 2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1166"/>
          <a:stretch/>
        </p:blipFill>
        <p:spPr>
          <a:xfrm>
            <a:off x="1093357" y="1034463"/>
            <a:ext cx="9121130" cy="5842186"/>
          </a:xfrm>
          <a:prstGeom prst="rect">
            <a:avLst/>
          </a:prstGeom>
        </p:spPr>
      </p:pic>
      <p:sp>
        <p:nvSpPr>
          <p:cNvPr id="4" name="Текстово поле 3"/>
          <p:cNvSpPr txBox="1"/>
          <p:nvPr/>
        </p:nvSpPr>
        <p:spPr>
          <a:xfrm>
            <a:off x="406400" y="6590034"/>
            <a:ext cx="59944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g-BG" sz="1400" dirty="0" smtClean="0"/>
              <a:t>Адаптиран по </a:t>
            </a:r>
            <a:r>
              <a:rPr lang="en-US" sz="1400" dirty="0" smtClean="0"/>
              <a:t>Penrice </a:t>
            </a:r>
            <a:r>
              <a:rPr lang="en-US" sz="1400" dirty="0"/>
              <a:t>et al. Gastro </a:t>
            </a:r>
            <a:r>
              <a:rPr lang="en-US" sz="1400" dirty="0" err="1"/>
              <a:t>Hep</a:t>
            </a:r>
            <a:r>
              <a:rPr lang="en-US" sz="1400" dirty="0"/>
              <a:t> Advances Vol. 1, No. </a:t>
            </a:r>
            <a:r>
              <a:rPr lang="en-US" sz="1400" dirty="0" smtClean="0"/>
              <a:t>4,2022</a:t>
            </a:r>
            <a:endParaRPr lang="bg-BG" sz="1400" dirty="0"/>
          </a:p>
        </p:txBody>
      </p:sp>
      <p:sp>
        <p:nvSpPr>
          <p:cNvPr id="6" name="Текстово поле 5"/>
          <p:cNvSpPr txBox="1"/>
          <p:nvPr/>
        </p:nvSpPr>
        <p:spPr>
          <a:xfrm>
            <a:off x="175492" y="1052935"/>
            <a:ext cx="3980871" cy="5478423"/>
          </a:xfrm>
          <a:prstGeom prst="rect">
            <a:avLst/>
          </a:prstGeom>
          <a:solidFill>
            <a:schemeClr val="bg1"/>
          </a:solidFill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bg-BG" sz="2500" b="1" dirty="0" smtClean="0">
                <a:solidFill>
                  <a:srgbClr val="0070C0"/>
                </a:solidFill>
              </a:rPr>
              <a:t>Горна </a:t>
            </a:r>
            <a:r>
              <a:rPr lang="bg-BG" sz="2500" b="1" dirty="0" err="1" smtClean="0">
                <a:solidFill>
                  <a:srgbClr val="0070C0"/>
                </a:solidFill>
              </a:rPr>
              <a:t>ендоскопия</a:t>
            </a:r>
            <a:endParaRPr lang="bg-BG" sz="2500" b="1" dirty="0" smtClean="0">
              <a:solidFill>
                <a:srgbClr val="0070C0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bg-BG" sz="2500" dirty="0" err="1" smtClean="0">
                <a:solidFill>
                  <a:srgbClr val="0070C0"/>
                </a:solidFill>
              </a:rPr>
              <a:t>Баретов</a:t>
            </a:r>
            <a:r>
              <a:rPr lang="bg-BG" sz="2500" dirty="0" smtClean="0">
                <a:solidFill>
                  <a:srgbClr val="0070C0"/>
                </a:solidFill>
              </a:rPr>
              <a:t> хранопровод</a:t>
            </a:r>
          </a:p>
          <a:p>
            <a:pPr marL="800100" lvl="1" indent="-342900">
              <a:buFont typeface="Wingdings" panose="05000000000000000000" pitchFamily="2" charset="2"/>
              <a:buChar char="Ø"/>
            </a:pPr>
            <a:r>
              <a:rPr lang="bg-BG" sz="2500" dirty="0" smtClean="0">
                <a:solidFill>
                  <a:srgbClr val="0070C0"/>
                </a:solidFill>
              </a:rPr>
              <a:t>Ранна </a:t>
            </a:r>
            <a:r>
              <a:rPr lang="bg-BG" sz="2500" dirty="0" err="1" smtClean="0">
                <a:solidFill>
                  <a:srgbClr val="0070C0"/>
                </a:solidFill>
              </a:rPr>
              <a:t>неоплазма</a:t>
            </a:r>
            <a:endParaRPr lang="bg-BG" sz="2500" dirty="0" smtClean="0">
              <a:solidFill>
                <a:srgbClr val="0070C0"/>
              </a:solidFill>
            </a:endParaRPr>
          </a:p>
          <a:p>
            <a:pPr marL="800100" lvl="1" indent="-342900">
              <a:buFont typeface="Wingdings" panose="05000000000000000000" pitchFamily="2" charset="2"/>
              <a:buChar char="Ø"/>
            </a:pPr>
            <a:r>
              <a:rPr lang="bg-BG" sz="2500" dirty="0" err="1" smtClean="0">
                <a:solidFill>
                  <a:srgbClr val="0070C0"/>
                </a:solidFill>
              </a:rPr>
              <a:t>Опт.биопсия</a:t>
            </a:r>
            <a:endParaRPr lang="bg-BG" sz="2500" dirty="0" smtClean="0">
              <a:solidFill>
                <a:srgbClr val="0070C0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bg-BG" sz="2500" dirty="0" smtClean="0">
                <a:solidFill>
                  <a:srgbClr val="0070C0"/>
                </a:solidFill>
              </a:rPr>
              <a:t>Карцином на </a:t>
            </a:r>
            <a:r>
              <a:rPr lang="bg-BG" sz="2500" dirty="0" err="1" smtClean="0">
                <a:solidFill>
                  <a:srgbClr val="0070C0"/>
                </a:solidFill>
              </a:rPr>
              <a:t>хранопр</a:t>
            </a:r>
            <a:r>
              <a:rPr lang="bg-BG" sz="2500" dirty="0" smtClean="0">
                <a:solidFill>
                  <a:srgbClr val="0070C0"/>
                </a:solidFill>
              </a:rPr>
              <a:t>.</a:t>
            </a:r>
          </a:p>
          <a:p>
            <a:pPr marL="800100" lvl="1" indent="-342900">
              <a:buFont typeface="Wingdings" panose="05000000000000000000" pitchFamily="2" charset="2"/>
              <a:buChar char="Ø"/>
            </a:pPr>
            <a:r>
              <a:rPr lang="bg-BG" sz="2500" dirty="0" smtClean="0">
                <a:solidFill>
                  <a:srgbClr val="0070C0"/>
                </a:solidFill>
              </a:rPr>
              <a:t>Ранни </a:t>
            </a:r>
            <a:r>
              <a:rPr lang="bg-BG" sz="2500" dirty="0" err="1" smtClean="0">
                <a:solidFill>
                  <a:srgbClr val="0070C0"/>
                </a:solidFill>
              </a:rPr>
              <a:t>неопл</a:t>
            </a:r>
            <a:r>
              <a:rPr lang="bg-BG" sz="2500" dirty="0" smtClean="0">
                <a:solidFill>
                  <a:srgbClr val="0070C0"/>
                </a:solidFill>
              </a:rPr>
              <a:t>. лезии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bg-BG" sz="2500" dirty="0" err="1" smtClean="0">
                <a:solidFill>
                  <a:srgbClr val="0070C0"/>
                </a:solidFill>
              </a:rPr>
              <a:t>Нр</a:t>
            </a:r>
            <a:r>
              <a:rPr lang="bg-BG" sz="2500" dirty="0" smtClean="0">
                <a:solidFill>
                  <a:srgbClr val="0070C0"/>
                </a:solidFill>
              </a:rPr>
              <a:t> инфекция</a:t>
            </a:r>
          </a:p>
          <a:p>
            <a:pPr marL="800100" lvl="1" indent="-342900">
              <a:buFont typeface="Wingdings" panose="05000000000000000000" pitchFamily="2" charset="2"/>
              <a:buChar char="Ø"/>
            </a:pPr>
            <a:r>
              <a:rPr lang="bg-BG" sz="2500" dirty="0" smtClean="0">
                <a:solidFill>
                  <a:srgbClr val="0070C0"/>
                </a:solidFill>
              </a:rPr>
              <a:t>ДД атрофия от </a:t>
            </a:r>
            <a:r>
              <a:rPr lang="bg-BG" sz="2500" dirty="0" err="1" smtClean="0">
                <a:solidFill>
                  <a:srgbClr val="0070C0"/>
                </a:solidFill>
              </a:rPr>
              <a:t>интест</a:t>
            </a:r>
            <a:r>
              <a:rPr lang="bg-BG" sz="2500" dirty="0" smtClean="0">
                <a:solidFill>
                  <a:srgbClr val="0070C0"/>
                </a:solidFill>
              </a:rPr>
              <a:t>. </a:t>
            </a:r>
            <a:r>
              <a:rPr lang="bg-BG" sz="2500" dirty="0" err="1" smtClean="0">
                <a:solidFill>
                  <a:srgbClr val="0070C0"/>
                </a:solidFill>
              </a:rPr>
              <a:t>метаплазия</a:t>
            </a:r>
            <a:endParaRPr lang="bg-BG" sz="2500" dirty="0" smtClean="0">
              <a:solidFill>
                <a:srgbClr val="0070C0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bg-BG" sz="2500" dirty="0">
                <a:solidFill>
                  <a:srgbClr val="0070C0"/>
                </a:solidFill>
              </a:rPr>
              <a:t>С</a:t>
            </a:r>
            <a:r>
              <a:rPr lang="bg-BG" sz="2500" dirty="0" smtClean="0">
                <a:solidFill>
                  <a:srgbClr val="0070C0"/>
                </a:solidFill>
              </a:rPr>
              <a:t>томашен рак</a:t>
            </a:r>
          </a:p>
          <a:p>
            <a:pPr marL="800100" lvl="1" indent="-342900">
              <a:buFont typeface="Wingdings" panose="05000000000000000000" pitchFamily="2" charset="2"/>
              <a:buChar char="Ø"/>
            </a:pPr>
            <a:r>
              <a:rPr lang="bg-BG" sz="2500" dirty="0" smtClean="0">
                <a:solidFill>
                  <a:srgbClr val="0070C0"/>
                </a:solidFill>
              </a:rPr>
              <a:t>ДД на ранните лезии</a:t>
            </a:r>
          </a:p>
          <a:p>
            <a:pPr marL="800100" lvl="1" indent="-342900">
              <a:buFont typeface="Wingdings" panose="05000000000000000000" pitchFamily="2" charset="2"/>
              <a:buChar char="Ø"/>
            </a:pPr>
            <a:r>
              <a:rPr lang="bg-BG" sz="2500" dirty="0" smtClean="0">
                <a:solidFill>
                  <a:srgbClr val="0070C0"/>
                </a:solidFill>
              </a:rPr>
              <a:t>Определяне на дълбочината на инвазия</a:t>
            </a:r>
            <a:endParaRPr lang="bg-BG" sz="2500" dirty="0">
              <a:solidFill>
                <a:srgbClr val="0070C0"/>
              </a:solidFill>
            </a:endParaRPr>
          </a:p>
        </p:txBody>
      </p:sp>
      <p:sp>
        <p:nvSpPr>
          <p:cNvPr id="7" name="Текстово поле 6"/>
          <p:cNvSpPr txBox="1"/>
          <p:nvPr/>
        </p:nvSpPr>
        <p:spPr>
          <a:xfrm>
            <a:off x="7703121" y="828586"/>
            <a:ext cx="3721102" cy="3170099"/>
          </a:xfrm>
          <a:prstGeom prst="rect">
            <a:avLst/>
          </a:prstGeom>
          <a:solidFill>
            <a:schemeClr val="bg1"/>
          </a:solidFill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bg-BG" sz="2500" b="1" dirty="0" err="1" smtClean="0">
                <a:solidFill>
                  <a:srgbClr val="0070C0"/>
                </a:solidFill>
              </a:rPr>
              <a:t>Капсулна</a:t>
            </a:r>
            <a:r>
              <a:rPr lang="bg-BG" sz="2500" b="1" dirty="0" smtClean="0">
                <a:solidFill>
                  <a:srgbClr val="0070C0"/>
                </a:solidFill>
              </a:rPr>
              <a:t> </a:t>
            </a:r>
            <a:r>
              <a:rPr lang="bg-BG" sz="2500" b="1" dirty="0" err="1" smtClean="0">
                <a:solidFill>
                  <a:srgbClr val="0070C0"/>
                </a:solidFill>
              </a:rPr>
              <a:t>ендоскопия</a:t>
            </a:r>
            <a:endParaRPr lang="bg-BG" sz="2500" b="1" dirty="0" smtClean="0">
              <a:solidFill>
                <a:srgbClr val="0070C0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bg-BG" sz="2500" dirty="0" smtClean="0">
                <a:solidFill>
                  <a:srgbClr val="0070C0"/>
                </a:solidFill>
              </a:rPr>
              <a:t>Неясно кървене от т.ч.</a:t>
            </a:r>
          </a:p>
          <a:p>
            <a:pPr marL="800100" lvl="1" indent="-342900">
              <a:buFont typeface="Wingdings" panose="05000000000000000000" pitchFamily="2" charset="2"/>
              <a:buChar char="Ø"/>
            </a:pPr>
            <a:r>
              <a:rPr lang="bg-BG" sz="2500" dirty="0" smtClean="0">
                <a:solidFill>
                  <a:srgbClr val="0070C0"/>
                </a:solidFill>
              </a:rPr>
              <a:t>Кървене от </a:t>
            </a:r>
            <a:r>
              <a:rPr lang="bg-BG" sz="2500" dirty="0" err="1" smtClean="0">
                <a:solidFill>
                  <a:srgbClr val="0070C0"/>
                </a:solidFill>
              </a:rPr>
              <a:t>т.черво</a:t>
            </a:r>
            <a:endParaRPr lang="bg-BG" sz="2500" dirty="0" smtClean="0">
              <a:solidFill>
                <a:srgbClr val="0070C0"/>
              </a:solidFill>
            </a:endParaRPr>
          </a:p>
          <a:p>
            <a:pPr marL="800100" lvl="1" indent="-342900">
              <a:buFont typeface="Wingdings" panose="05000000000000000000" pitchFamily="2" charset="2"/>
              <a:buChar char="Ø"/>
            </a:pPr>
            <a:r>
              <a:rPr lang="bg-BG" sz="2500" dirty="0" smtClean="0">
                <a:solidFill>
                  <a:srgbClr val="0070C0"/>
                </a:solidFill>
              </a:rPr>
              <a:t>Ерозии, язви, </a:t>
            </a:r>
            <a:r>
              <a:rPr lang="bg-BG" sz="2500" dirty="0" err="1" smtClean="0">
                <a:solidFill>
                  <a:srgbClr val="0070C0"/>
                </a:solidFill>
              </a:rPr>
              <a:t>ангиектазии</a:t>
            </a:r>
            <a:endParaRPr lang="bg-BG" sz="2500" dirty="0" smtClean="0">
              <a:solidFill>
                <a:srgbClr val="0070C0"/>
              </a:solidFill>
            </a:endParaRPr>
          </a:p>
          <a:p>
            <a:pPr marL="800100" lvl="1" indent="-342900">
              <a:buFont typeface="Wingdings" panose="05000000000000000000" pitchFamily="2" charset="2"/>
              <a:buChar char="Ø"/>
            </a:pPr>
            <a:r>
              <a:rPr lang="bg-BG" sz="2500" dirty="0" smtClean="0">
                <a:solidFill>
                  <a:srgbClr val="0070C0"/>
                </a:solidFill>
              </a:rPr>
              <a:t>Чрез ВКЕ</a:t>
            </a:r>
            <a:r>
              <a:rPr lang="bg-BG" sz="2500" dirty="0" smtClean="0">
                <a:solidFill>
                  <a:srgbClr val="0070C0"/>
                </a:solidFill>
                <a:ea typeface="Yu Gothic UI Semilight" panose="020B0400000000000000" pitchFamily="34" charset="-128"/>
              </a:rPr>
              <a:t> ↓времето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bg-BG" sz="2500" dirty="0" err="1" smtClean="0">
                <a:solidFill>
                  <a:srgbClr val="0070C0"/>
                </a:solidFill>
                <a:ea typeface="Yu Gothic UI Semilight" panose="020B0400000000000000" pitchFamily="34" charset="-128"/>
              </a:rPr>
              <a:t>Целиакия</a:t>
            </a:r>
            <a:r>
              <a:rPr lang="bg-BG" sz="2500" dirty="0" smtClean="0">
                <a:solidFill>
                  <a:srgbClr val="0070C0"/>
                </a:solidFill>
                <a:ea typeface="Yu Gothic UI Semilight" panose="020B0400000000000000" pitchFamily="34" charset="-128"/>
              </a:rPr>
              <a:t> </a:t>
            </a:r>
          </a:p>
          <a:p>
            <a:pPr marL="800100" lvl="1" indent="-342900">
              <a:buFont typeface="Wingdings" panose="05000000000000000000" pitchFamily="2" charset="2"/>
              <a:buChar char="Ø"/>
            </a:pPr>
            <a:r>
              <a:rPr lang="bg-BG" sz="2500" dirty="0" err="1" smtClean="0">
                <a:solidFill>
                  <a:srgbClr val="0070C0"/>
                </a:solidFill>
                <a:ea typeface="Yu Gothic UI Semilight" panose="020B0400000000000000" pitchFamily="34" charset="-128"/>
              </a:rPr>
              <a:t>Вилозна</a:t>
            </a:r>
            <a:r>
              <a:rPr lang="bg-BG" sz="2500" dirty="0" smtClean="0">
                <a:solidFill>
                  <a:srgbClr val="0070C0"/>
                </a:solidFill>
                <a:ea typeface="Yu Gothic UI Semilight" panose="020B0400000000000000" pitchFamily="34" charset="-128"/>
              </a:rPr>
              <a:t> атрофия</a:t>
            </a:r>
            <a:endParaRPr lang="bg-BG" sz="2500" dirty="0">
              <a:solidFill>
                <a:srgbClr val="0070C0"/>
              </a:solidFill>
            </a:endParaRPr>
          </a:p>
        </p:txBody>
      </p:sp>
      <p:sp>
        <p:nvSpPr>
          <p:cNvPr id="8" name="Текстово поле 7"/>
          <p:cNvSpPr txBox="1"/>
          <p:nvPr/>
        </p:nvSpPr>
        <p:spPr>
          <a:xfrm>
            <a:off x="7906331" y="4054761"/>
            <a:ext cx="3517892" cy="2677656"/>
          </a:xfrm>
          <a:prstGeom prst="rect">
            <a:avLst/>
          </a:prstGeom>
          <a:solidFill>
            <a:schemeClr val="bg1"/>
          </a:solidFill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bg-BG" sz="2400" b="1" dirty="0" err="1" smtClean="0">
                <a:solidFill>
                  <a:srgbClr val="0070C0"/>
                </a:solidFill>
              </a:rPr>
              <a:t>Колоноскопия</a:t>
            </a:r>
            <a:r>
              <a:rPr lang="bg-BG" sz="2400" b="1" dirty="0" smtClean="0">
                <a:solidFill>
                  <a:srgbClr val="0070C0"/>
                </a:solidFill>
              </a:rPr>
              <a:t>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bg-BG" sz="2400" dirty="0" smtClean="0">
                <a:solidFill>
                  <a:srgbClr val="0070C0"/>
                </a:solidFill>
              </a:rPr>
              <a:t>КРК</a:t>
            </a:r>
          </a:p>
          <a:p>
            <a:pPr marL="800100" lvl="1" indent="-342900">
              <a:buFont typeface="Wingdings" panose="05000000000000000000" pitchFamily="2" charset="2"/>
              <a:buChar char="Ø"/>
            </a:pPr>
            <a:r>
              <a:rPr lang="bg-BG" sz="2400" dirty="0" smtClean="0">
                <a:solidFill>
                  <a:srgbClr val="0070C0"/>
                </a:solidFill>
              </a:rPr>
              <a:t>Подготовка </a:t>
            </a:r>
          </a:p>
          <a:p>
            <a:pPr marL="800100" lvl="1" indent="-342900">
              <a:buFont typeface="Wingdings" panose="05000000000000000000" pitchFamily="2" charset="2"/>
              <a:buChar char="Ø"/>
            </a:pPr>
            <a:r>
              <a:rPr lang="bg-BG" sz="2400" dirty="0" err="1" smtClean="0">
                <a:solidFill>
                  <a:srgbClr val="0070C0"/>
                </a:solidFill>
              </a:rPr>
              <a:t>Аденоми</a:t>
            </a:r>
            <a:r>
              <a:rPr lang="bg-BG" sz="2400" dirty="0" smtClean="0">
                <a:solidFill>
                  <a:srgbClr val="0070C0"/>
                </a:solidFill>
              </a:rPr>
              <a:t>-детекция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bg-BG" sz="2400" dirty="0" smtClean="0">
                <a:solidFill>
                  <a:srgbClr val="0070C0"/>
                </a:solidFill>
              </a:rPr>
              <a:t>УК</a:t>
            </a:r>
            <a:r>
              <a:rPr lang="en-US" sz="2400" dirty="0" smtClean="0">
                <a:solidFill>
                  <a:srgbClr val="0070C0"/>
                </a:solidFill>
              </a:rPr>
              <a:t>, </a:t>
            </a:r>
            <a:r>
              <a:rPr lang="bg-BG" sz="2400" dirty="0" smtClean="0">
                <a:solidFill>
                  <a:srgbClr val="0070C0"/>
                </a:solidFill>
              </a:rPr>
              <a:t>Болест на Крон</a:t>
            </a:r>
          </a:p>
          <a:p>
            <a:pPr marL="800100" lvl="1" indent="-342900">
              <a:buFont typeface="Wingdings" panose="05000000000000000000" pitchFamily="2" charset="2"/>
              <a:buChar char="Ø"/>
            </a:pPr>
            <a:r>
              <a:rPr lang="bg-BG" sz="2400" dirty="0" smtClean="0">
                <a:solidFill>
                  <a:srgbClr val="0070C0"/>
                </a:solidFill>
              </a:rPr>
              <a:t>Тежест </a:t>
            </a:r>
          </a:p>
          <a:p>
            <a:pPr marL="800100" lvl="1" indent="-342900">
              <a:buFont typeface="Wingdings" panose="05000000000000000000" pitchFamily="2" charset="2"/>
              <a:buChar char="Ø"/>
            </a:pPr>
            <a:r>
              <a:rPr lang="bg-BG" sz="2400" dirty="0" smtClean="0">
                <a:solidFill>
                  <a:srgbClr val="0070C0"/>
                </a:solidFill>
              </a:rPr>
              <a:t>Тласък/</a:t>
            </a:r>
            <a:r>
              <a:rPr lang="bg-BG" sz="2400" dirty="0" err="1" smtClean="0">
                <a:solidFill>
                  <a:srgbClr val="0070C0"/>
                </a:solidFill>
              </a:rPr>
              <a:t>ремисия</a:t>
            </a:r>
            <a:endParaRPr lang="bg-BG" sz="24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02566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>
          <a:xfrm>
            <a:off x="838200" y="198877"/>
            <a:ext cx="10515600" cy="1325123"/>
          </a:xfrm>
        </p:spPr>
        <p:txBody>
          <a:bodyPr>
            <a:normAutofit/>
          </a:bodyPr>
          <a:lstStyle/>
          <a:p>
            <a:pPr algn="ctr"/>
            <a:r>
              <a:rPr lang="bg-BG" sz="36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</a:t>
            </a:r>
            <a:r>
              <a:rPr lang="bg-BG" sz="36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аправление в машинното обучение</a:t>
            </a:r>
            <a:r>
              <a:rPr lang="en-US" sz="36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36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при </a:t>
            </a:r>
            <a:r>
              <a:rPr lang="ru-RU" sz="36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ендоскопия</a:t>
            </a:r>
            <a:r>
              <a:rPr lang="ru-RU" sz="36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с </a:t>
            </a:r>
            <a:r>
              <a:rPr lang="ru-RU" sz="36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компютърно</a:t>
            </a:r>
            <a:r>
              <a:rPr lang="ru-RU" sz="36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зрение</a:t>
            </a:r>
            <a:endParaRPr lang="bg-BG" sz="3600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Контейнер за съдържание 2"/>
          <p:cNvSpPr>
            <a:spLocks noGrp="1"/>
          </p:cNvSpPr>
          <p:nvPr>
            <p:ph idx="1"/>
          </p:nvPr>
        </p:nvSpPr>
        <p:spPr>
          <a:xfrm>
            <a:off x="838200" y="1893455"/>
            <a:ext cx="10515600" cy="4567274"/>
          </a:xfrm>
        </p:spPr>
        <p:txBody>
          <a:bodyPr/>
          <a:lstStyle/>
          <a:p>
            <a:r>
              <a:rPr lang="bg-BG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Стандартизиране </a:t>
            </a:r>
            <a:r>
              <a:rPr lang="bg-BG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 </a:t>
            </a:r>
            <a:r>
              <a:rPr lang="bg-BG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ендоскопското</a:t>
            </a:r>
            <a:r>
              <a:rPr lang="bg-BG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bg-BG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обучение</a:t>
            </a:r>
          </a:p>
          <a:p>
            <a:r>
              <a:rPr lang="bg-BG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Прецизиране </a:t>
            </a:r>
            <a:r>
              <a:rPr lang="bg-BG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огледа на </a:t>
            </a:r>
            <a:r>
              <a:rPr lang="bg-BG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мукозата</a:t>
            </a:r>
            <a:endParaRPr lang="bg-BG" dirty="0" smtClean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bg-BG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Класификация на </a:t>
            </a:r>
            <a:r>
              <a:rPr lang="bg-BG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езофагеалните</a:t>
            </a:r>
            <a:r>
              <a:rPr lang="bg-BG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bg-BG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варици</a:t>
            </a:r>
            <a:r>
              <a:rPr lang="bg-BG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и стратификация на риска от кървене</a:t>
            </a:r>
          </a:p>
          <a:p>
            <a:r>
              <a:rPr lang="bg-BG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Оценка на </a:t>
            </a:r>
            <a:r>
              <a:rPr lang="bg-BG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билиарните</a:t>
            </a:r>
            <a:r>
              <a:rPr lang="bg-BG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bg-BG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стриктури</a:t>
            </a:r>
            <a:r>
              <a:rPr lang="bg-BG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по време на</a:t>
            </a:r>
            <a:r>
              <a:rPr lang="en-US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ERCP</a:t>
            </a:r>
            <a:endParaRPr lang="bg-BG" dirty="0" smtClean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bg-BG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Предсказване на трудности при </a:t>
            </a:r>
            <a:r>
              <a:rPr lang="bg-BG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канюлиране</a:t>
            </a:r>
            <a:r>
              <a:rPr lang="bg-BG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на </a:t>
            </a:r>
            <a:r>
              <a:rPr lang="bg-BG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папилата</a:t>
            </a:r>
            <a:endParaRPr lang="bg-BG" dirty="0" smtClean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bg-BG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Разграничаване на възпалителните болести на червата</a:t>
            </a:r>
            <a:endParaRPr lang="bg-BG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bg-BG" dirty="0" smtClean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Текстово поле 3"/>
          <p:cNvSpPr txBox="1"/>
          <p:nvPr/>
        </p:nvSpPr>
        <p:spPr>
          <a:xfrm>
            <a:off x="406400" y="6460730"/>
            <a:ext cx="59944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Penrice et al. Gastro </a:t>
            </a:r>
            <a:r>
              <a:rPr lang="en-US" sz="1600" dirty="0" err="1"/>
              <a:t>Hep</a:t>
            </a:r>
            <a:r>
              <a:rPr lang="en-US" sz="1600" dirty="0"/>
              <a:t> Advances Vol. 1, No. </a:t>
            </a:r>
            <a:r>
              <a:rPr lang="en-US" sz="1600" dirty="0" smtClean="0"/>
              <a:t>4,2022</a:t>
            </a:r>
            <a:endParaRPr lang="bg-BG" sz="1600" dirty="0"/>
          </a:p>
        </p:txBody>
      </p:sp>
    </p:spTree>
    <p:extLst>
      <p:ext uri="{BB962C8B-B14F-4D97-AF65-F5344CB8AC3E}">
        <p14:creationId xmlns:p14="http://schemas.microsoft.com/office/powerpoint/2010/main" val="26820092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Картина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5481" y="148214"/>
            <a:ext cx="7019925" cy="6524625"/>
          </a:xfrm>
          <a:prstGeom prst="rect">
            <a:avLst/>
          </a:prstGeom>
        </p:spPr>
      </p:pic>
      <p:sp>
        <p:nvSpPr>
          <p:cNvPr id="5" name="Текстово поле 4"/>
          <p:cNvSpPr txBox="1"/>
          <p:nvPr/>
        </p:nvSpPr>
        <p:spPr>
          <a:xfrm>
            <a:off x="6382324" y="1736434"/>
            <a:ext cx="628072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g-BG" sz="28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Цели в клиничната работа при пациенти с </a:t>
            </a:r>
            <a:r>
              <a:rPr lang="en-US" sz="28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IBD</a:t>
            </a:r>
            <a:endParaRPr lang="bg-BG" sz="2800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Текстово поле 5"/>
          <p:cNvSpPr txBox="1"/>
          <p:nvPr/>
        </p:nvSpPr>
        <p:spPr>
          <a:xfrm>
            <a:off x="6377703" y="2978724"/>
            <a:ext cx="586971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g-BG" sz="20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Продължителна дълбока </a:t>
            </a:r>
            <a:r>
              <a:rPr lang="bg-BG" sz="2000" b="1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ремисия</a:t>
            </a:r>
            <a:endParaRPr lang="bg-BG" sz="2000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Текстово поле 6"/>
          <p:cNvSpPr txBox="1"/>
          <p:nvPr/>
        </p:nvSpPr>
        <p:spPr>
          <a:xfrm>
            <a:off x="6396175" y="3905681"/>
            <a:ext cx="628072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g-BG" sz="20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Намален брой хоспитализации, свързани с болестта</a:t>
            </a:r>
            <a:endParaRPr lang="bg-BG" sz="2000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Текстово поле 7"/>
          <p:cNvSpPr txBox="1"/>
          <p:nvPr/>
        </p:nvSpPr>
        <p:spPr>
          <a:xfrm>
            <a:off x="6562435" y="4798286"/>
            <a:ext cx="628072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g-BG" sz="20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Намален брой оперативни интервенции, свързани с </a:t>
            </a:r>
            <a:r>
              <a:rPr lang="en-US" sz="20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IBD</a:t>
            </a:r>
            <a:endParaRPr lang="bg-BG" sz="2000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Текстово поле 8"/>
          <p:cNvSpPr txBox="1"/>
          <p:nvPr/>
        </p:nvSpPr>
        <p:spPr>
          <a:xfrm>
            <a:off x="6714835" y="5809664"/>
            <a:ext cx="628072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g-BG" sz="20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Възстановено качество на живот</a:t>
            </a:r>
            <a:endParaRPr lang="bg-BG" sz="2000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Стрелка надясно 1"/>
          <p:cNvSpPr/>
          <p:nvPr/>
        </p:nvSpPr>
        <p:spPr>
          <a:xfrm>
            <a:off x="193964" y="3352799"/>
            <a:ext cx="1117600" cy="346031"/>
          </a:xfrm>
          <a:prstGeom prst="rightArrow">
            <a:avLst/>
          </a:prstGeom>
          <a:solidFill>
            <a:srgbClr val="3D767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g-BG"/>
          </a:p>
        </p:txBody>
      </p:sp>
      <p:sp>
        <p:nvSpPr>
          <p:cNvPr id="10" name="Заглавие 1"/>
          <p:cNvSpPr txBox="1">
            <a:spLocks/>
          </p:cNvSpPr>
          <p:nvPr/>
        </p:nvSpPr>
        <p:spPr>
          <a:xfrm>
            <a:off x="5514113" y="110852"/>
            <a:ext cx="6613237" cy="1385440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bg-BG" sz="32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Приложение на </a:t>
            </a:r>
            <a:r>
              <a:rPr lang="en-US" sz="32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AI</a:t>
            </a:r>
            <a:r>
              <a:rPr lang="bg-BG" sz="32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в  образната диагностика на ГЕ заболявания</a:t>
            </a:r>
            <a:endParaRPr lang="bg-BG" sz="3200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Стрелка надясно 10"/>
          <p:cNvSpPr/>
          <p:nvPr/>
        </p:nvSpPr>
        <p:spPr>
          <a:xfrm>
            <a:off x="346364" y="4632039"/>
            <a:ext cx="1117600" cy="346031"/>
          </a:xfrm>
          <a:prstGeom prst="rightArrow">
            <a:avLst/>
          </a:prstGeom>
          <a:solidFill>
            <a:srgbClr val="3D767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g-BG"/>
          </a:p>
        </p:txBody>
      </p:sp>
      <p:sp>
        <p:nvSpPr>
          <p:cNvPr id="12" name="Стрелка надясно 11"/>
          <p:cNvSpPr/>
          <p:nvPr/>
        </p:nvSpPr>
        <p:spPr>
          <a:xfrm>
            <a:off x="498764" y="5837385"/>
            <a:ext cx="1117600" cy="346031"/>
          </a:xfrm>
          <a:prstGeom prst="rightArrow">
            <a:avLst/>
          </a:prstGeom>
          <a:solidFill>
            <a:srgbClr val="3D767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6255215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Картина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0112" y="929983"/>
            <a:ext cx="10391775" cy="5821795"/>
          </a:xfrm>
          <a:prstGeom prst="rect">
            <a:avLst/>
          </a:prstGeom>
        </p:spPr>
      </p:pic>
      <p:sp>
        <p:nvSpPr>
          <p:cNvPr id="4" name="Заглавие 3"/>
          <p:cNvSpPr>
            <a:spLocks noGrp="1"/>
          </p:cNvSpPr>
          <p:nvPr>
            <p:ph type="title"/>
          </p:nvPr>
        </p:nvSpPr>
        <p:spPr>
          <a:xfrm>
            <a:off x="838199" y="-202169"/>
            <a:ext cx="10928925" cy="1366828"/>
          </a:xfrm>
        </p:spPr>
        <p:txBody>
          <a:bodyPr>
            <a:noAutofit/>
          </a:bodyPr>
          <a:lstStyle/>
          <a:p>
            <a:r>
              <a:rPr lang="ru-RU" sz="36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Усъвършенствани</a:t>
            </a:r>
            <a:r>
              <a:rPr lang="ru-RU" sz="36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36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ендоскопски</a:t>
            </a:r>
            <a:r>
              <a:rPr lang="ru-RU" sz="36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техники за оценка на </a:t>
            </a:r>
            <a:r>
              <a:rPr lang="ru-RU" sz="36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активността</a:t>
            </a:r>
            <a:r>
              <a:rPr lang="ru-RU" sz="36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36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 IBD</a:t>
            </a:r>
            <a:endParaRPr lang="bg-BG" sz="3600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Стрелка надясно 4"/>
          <p:cNvSpPr/>
          <p:nvPr/>
        </p:nvSpPr>
        <p:spPr>
          <a:xfrm>
            <a:off x="387927" y="1884218"/>
            <a:ext cx="3048000" cy="1228437"/>
          </a:xfrm>
          <a:prstGeom prst="rightArrow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g-BG" b="1" dirty="0"/>
              <a:t>Виртуална  електронна </a:t>
            </a:r>
            <a:r>
              <a:rPr lang="bg-BG" b="1" dirty="0" err="1"/>
              <a:t>хромоендоскопия</a:t>
            </a:r>
            <a:endParaRPr lang="bg-BG" b="1" dirty="0"/>
          </a:p>
        </p:txBody>
      </p:sp>
      <p:sp>
        <p:nvSpPr>
          <p:cNvPr id="6" name="Стрелка надясно 5"/>
          <p:cNvSpPr/>
          <p:nvPr/>
        </p:nvSpPr>
        <p:spPr>
          <a:xfrm>
            <a:off x="355602" y="3394365"/>
            <a:ext cx="2678543" cy="1657926"/>
          </a:xfrm>
          <a:prstGeom prst="rightArrow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g-BG" b="1" dirty="0" err="1" smtClean="0"/>
              <a:t>Ендоцитоскопия</a:t>
            </a:r>
            <a:r>
              <a:rPr lang="bg-BG" b="1" dirty="0" smtClean="0"/>
              <a:t> </a:t>
            </a:r>
            <a:endParaRPr lang="bg-BG" b="1" dirty="0"/>
          </a:p>
        </p:txBody>
      </p:sp>
      <p:sp>
        <p:nvSpPr>
          <p:cNvPr id="7" name="Стрелка надясно 6"/>
          <p:cNvSpPr/>
          <p:nvPr/>
        </p:nvSpPr>
        <p:spPr>
          <a:xfrm>
            <a:off x="424873" y="4959927"/>
            <a:ext cx="3048000" cy="1898073"/>
          </a:xfrm>
          <a:prstGeom prst="rightArrow">
            <a:avLst/>
          </a:prstGeom>
          <a:solidFill>
            <a:schemeClr val="accent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/>
              <a:t>Сонда-</a:t>
            </a:r>
            <a:r>
              <a:rPr lang="ru-RU" sz="1600" b="1" dirty="0" err="1" smtClean="0"/>
              <a:t>базирана</a:t>
            </a:r>
            <a:r>
              <a:rPr lang="ru-RU" sz="1600" b="1" dirty="0" smtClean="0"/>
              <a:t> </a:t>
            </a:r>
            <a:r>
              <a:rPr lang="ru-RU" sz="1600" b="1" dirty="0" err="1"/>
              <a:t>конфокална</a:t>
            </a:r>
            <a:r>
              <a:rPr lang="ru-RU" sz="1600" b="1" dirty="0"/>
              <a:t> </a:t>
            </a:r>
            <a:r>
              <a:rPr lang="ru-RU" sz="1600" b="1" dirty="0" err="1"/>
              <a:t>лазерна</a:t>
            </a:r>
            <a:r>
              <a:rPr lang="ru-RU" sz="1600" b="1" dirty="0"/>
              <a:t> </a:t>
            </a:r>
            <a:r>
              <a:rPr lang="ru-RU" sz="1600" b="1" dirty="0" err="1"/>
              <a:t>ендомикроскопия</a:t>
            </a:r>
            <a:r>
              <a:rPr lang="ru-RU" sz="1600" b="1" dirty="0"/>
              <a:t> (</a:t>
            </a:r>
            <a:r>
              <a:rPr lang="ru-RU" sz="1600" b="1" dirty="0" err="1"/>
              <a:t>pCLE</a:t>
            </a:r>
            <a:r>
              <a:rPr lang="ru-RU" sz="1600" b="1" dirty="0"/>
              <a:t>)</a:t>
            </a:r>
            <a:endParaRPr lang="bg-BG" sz="1600" b="1" dirty="0"/>
          </a:p>
        </p:txBody>
      </p:sp>
      <p:sp>
        <p:nvSpPr>
          <p:cNvPr id="13" name="Закръглен правоъгълник 12"/>
          <p:cNvSpPr/>
          <p:nvPr/>
        </p:nvSpPr>
        <p:spPr>
          <a:xfrm>
            <a:off x="6843682" y="932873"/>
            <a:ext cx="2050935" cy="660398"/>
          </a:xfrm>
          <a:prstGeom prst="roundRec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IBD в</a:t>
            </a:r>
            <a:r>
              <a:rPr lang="bg-BG" b="1" dirty="0">
                <a:solidFill>
                  <a:schemeClr val="tx1"/>
                </a:solidFill>
              </a:rPr>
              <a:t> </a:t>
            </a:r>
            <a:r>
              <a:rPr lang="bg-BG" b="1" dirty="0" smtClean="0">
                <a:solidFill>
                  <a:schemeClr val="tx1"/>
                </a:solidFill>
              </a:rPr>
              <a:t>активност</a:t>
            </a:r>
            <a:endParaRPr lang="bg-BG" b="1" dirty="0">
              <a:solidFill>
                <a:schemeClr val="tx1"/>
              </a:solidFill>
            </a:endParaRPr>
          </a:p>
        </p:txBody>
      </p:sp>
      <p:sp>
        <p:nvSpPr>
          <p:cNvPr id="20" name="Стрелка наляво 19"/>
          <p:cNvSpPr/>
          <p:nvPr/>
        </p:nvSpPr>
        <p:spPr>
          <a:xfrm rot="10800000" flipH="1" flipV="1">
            <a:off x="8849990" y="1699494"/>
            <a:ext cx="2955635" cy="1413161"/>
          </a:xfrm>
          <a:prstGeom prst="lef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g-BG" b="1" dirty="0">
                <a:solidFill>
                  <a:schemeClr val="tx1"/>
                </a:solidFill>
              </a:rPr>
              <a:t>Виртуална  електронна </a:t>
            </a:r>
            <a:r>
              <a:rPr lang="bg-BG" b="1" dirty="0" err="1">
                <a:solidFill>
                  <a:schemeClr val="tx1"/>
                </a:solidFill>
              </a:rPr>
              <a:t>хромоендоскопия</a:t>
            </a:r>
            <a:endParaRPr lang="bg-BG" b="1" dirty="0">
              <a:solidFill>
                <a:schemeClr val="tx1"/>
              </a:solidFill>
            </a:endParaRPr>
          </a:p>
        </p:txBody>
      </p:sp>
      <p:sp>
        <p:nvSpPr>
          <p:cNvPr id="22" name="Стрелка наляво 21"/>
          <p:cNvSpPr/>
          <p:nvPr/>
        </p:nvSpPr>
        <p:spPr>
          <a:xfrm rot="10800000" flipH="1" flipV="1">
            <a:off x="9167473" y="3394366"/>
            <a:ext cx="2987969" cy="1459338"/>
          </a:xfrm>
          <a:prstGeom prst="lef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g-BG" b="1" dirty="0" err="1">
                <a:solidFill>
                  <a:schemeClr val="tx1"/>
                </a:solidFill>
              </a:rPr>
              <a:t>Ендоцитоскопия</a:t>
            </a:r>
            <a:endParaRPr lang="bg-BG" b="1" dirty="0">
              <a:solidFill>
                <a:schemeClr val="tx1"/>
              </a:solidFill>
            </a:endParaRPr>
          </a:p>
        </p:txBody>
      </p:sp>
      <p:sp>
        <p:nvSpPr>
          <p:cNvPr id="23" name="Стрелка наляво 22"/>
          <p:cNvSpPr/>
          <p:nvPr/>
        </p:nvSpPr>
        <p:spPr>
          <a:xfrm rot="10800000" flipH="1" flipV="1">
            <a:off x="8811490" y="4959927"/>
            <a:ext cx="3024907" cy="1713344"/>
          </a:xfrm>
          <a:prstGeom prst="lef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>
                <a:solidFill>
                  <a:schemeClr val="tx1"/>
                </a:solidFill>
              </a:rPr>
              <a:t>Сонда-</a:t>
            </a:r>
            <a:r>
              <a:rPr lang="ru-RU" sz="1600" b="1" dirty="0" err="1">
                <a:solidFill>
                  <a:schemeClr val="tx1"/>
                </a:solidFill>
              </a:rPr>
              <a:t>базирана</a:t>
            </a:r>
            <a:r>
              <a:rPr lang="ru-RU" sz="1600" b="1" dirty="0">
                <a:solidFill>
                  <a:schemeClr val="tx1"/>
                </a:solidFill>
              </a:rPr>
              <a:t> </a:t>
            </a:r>
            <a:r>
              <a:rPr lang="ru-RU" sz="1600" b="1" dirty="0" err="1">
                <a:solidFill>
                  <a:schemeClr val="tx1"/>
                </a:solidFill>
              </a:rPr>
              <a:t>конфокална</a:t>
            </a:r>
            <a:r>
              <a:rPr lang="ru-RU" sz="1600" b="1" dirty="0">
                <a:solidFill>
                  <a:schemeClr val="tx1"/>
                </a:solidFill>
              </a:rPr>
              <a:t> </a:t>
            </a:r>
            <a:r>
              <a:rPr lang="ru-RU" sz="1600" b="1" dirty="0" err="1">
                <a:solidFill>
                  <a:schemeClr val="tx1"/>
                </a:solidFill>
              </a:rPr>
              <a:t>лазерна</a:t>
            </a:r>
            <a:r>
              <a:rPr lang="ru-RU" sz="1600" b="1" dirty="0">
                <a:solidFill>
                  <a:schemeClr val="tx1"/>
                </a:solidFill>
              </a:rPr>
              <a:t> </a:t>
            </a:r>
            <a:r>
              <a:rPr lang="ru-RU" sz="1600" b="1" dirty="0" err="1">
                <a:solidFill>
                  <a:schemeClr val="tx1"/>
                </a:solidFill>
              </a:rPr>
              <a:t>ендомикроскопия</a:t>
            </a:r>
            <a:r>
              <a:rPr lang="ru-RU" sz="1600" b="1" dirty="0">
                <a:solidFill>
                  <a:schemeClr val="tx1"/>
                </a:solidFill>
              </a:rPr>
              <a:t> (</a:t>
            </a:r>
            <a:r>
              <a:rPr lang="ru-RU" sz="1600" b="1" dirty="0" err="1">
                <a:solidFill>
                  <a:schemeClr val="tx1"/>
                </a:solidFill>
              </a:rPr>
              <a:t>pCLE</a:t>
            </a:r>
            <a:r>
              <a:rPr lang="ru-RU" sz="1600" b="1" dirty="0">
                <a:solidFill>
                  <a:schemeClr val="tx1"/>
                </a:solidFill>
              </a:rPr>
              <a:t>)</a:t>
            </a:r>
            <a:endParaRPr lang="bg-BG" sz="1600" b="1" dirty="0">
              <a:solidFill>
                <a:schemeClr val="tx1"/>
              </a:solidFill>
            </a:endParaRPr>
          </a:p>
        </p:txBody>
      </p:sp>
      <p:sp>
        <p:nvSpPr>
          <p:cNvPr id="26" name="Закръглен правоъгълник 25"/>
          <p:cNvSpPr/>
          <p:nvPr/>
        </p:nvSpPr>
        <p:spPr>
          <a:xfrm>
            <a:off x="3519048" y="1002149"/>
            <a:ext cx="2055090" cy="651160"/>
          </a:xfrm>
          <a:prstGeom prst="round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/>
              <a:t>IBD в</a:t>
            </a:r>
            <a:r>
              <a:rPr lang="bg-BG" b="1" dirty="0"/>
              <a:t> </a:t>
            </a:r>
            <a:r>
              <a:rPr lang="bg-BG" b="1" dirty="0" err="1" smtClean="0"/>
              <a:t>ремисия</a:t>
            </a:r>
            <a:endParaRPr lang="bg-BG" b="1" dirty="0"/>
          </a:p>
        </p:txBody>
      </p:sp>
      <p:sp>
        <p:nvSpPr>
          <p:cNvPr id="27" name="Текстово поле 26"/>
          <p:cNvSpPr txBox="1"/>
          <p:nvPr/>
        </p:nvSpPr>
        <p:spPr>
          <a:xfrm flipH="1">
            <a:off x="6562888" y="6642500"/>
            <a:ext cx="8377379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900" dirty="0"/>
              <a:t>Maeda Y, et al. eGastroenterology 2024; 2:e100090. doi:10.1136/egastro-2024-100090</a:t>
            </a:r>
            <a:endParaRPr lang="bg-BG" sz="900" dirty="0"/>
          </a:p>
        </p:txBody>
      </p:sp>
    </p:spTree>
    <p:extLst>
      <p:ext uri="{BB962C8B-B14F-4D97-AF65-F5344CB8AC3E}">
        <p14:creationId xmlns:p14="http://schemas.microsoft.com/office/powerpoint/2010/main" val="18669135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Картина 2"/>
          <p:cNvPicPr>
            <a:picLocks noChangeAspect="1"/>
          </p:cNvPicPr>
          <p:nvPr/>
        </p:nvPicPr>
        <p:blipFill rotWithShape="1">
          <a:blip r:embed="rId2"/>
          <a:srcRect t="4854"/>
          <a:stretch/>
        </p:blipFill>
        <p:spPr>
          <a:xfrm>
            <a:off x="1450104" y="527864"/>
            <a:ext cx="7931841" cy="4860000"/>
          </a:xfrm>
          <a:prstGeom prst="rect">
            <a:avLst/>
          </a:prstGeom>
        </p:spPr>
      </p:pic>
      <p:pic>
        <p:nvPicPr>
          <p:cNvPr id="4" name="Картина 3"/>
          <p:cNvPicPr>
            <a:picLocks noChangeAspect="1"/>
          </p:cNvPicPr>
          <p:nvPr/>
        </p:nvPicPr>
        <p:blipFill rotWithShape="1">
          <a:blip r:embed="rId3"/>
          <a:srcRect t="12142" b="31619"/>
          <a:stretch/>
        </p:blipFill>
        <p:spPr>
          <a:xfrm>
            <a:off x="1570175" y="5412525"/>
            <a:ext cx="7776000" cy="1342192"/>
          </a:xfrm>
          <a:prstGeom prst="rect">
            <a:avLst/>
          </a:prstGeom>
        </p:spPr>
      </p:pic>
      <p:sp>
        <p:nvSpPr>
          <p:cNvPr id="6" name="Текстово поле 5"/>
          <p:cNvSpPr txBox="1"/>
          <p:nvPr/>
        </p:nvSpPr>
        <p:spPr>
          <a:xfrm>
            <a:off x="404266" y="-18470"/>
            <a:ext cx="1168798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</a:t>
            </a:r>
            <a:r>
              <a:rPr lang="ru-RU" sz="2000" b="1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роучвания</a:t>
            </a:r>
            <a:r>
              <a:rPr lang="ru-RU" sz="2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sz="20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изследващи</a:t>
            </a:r>
            <a:r>
              <a:rPr lang="ru-RU" sz="2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модели на</a:t>
            </a:r>
            <a:r>
              <a:rPr lang="ru-RU" sz="2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AI</a:t>
            </a:r>
            <a:r>
              <a:rPr lang="ru-RU" sz="20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 оценка на </a:t>
            </a:r>
            <a:r>
              <a:rPr lang="ru-RU" sz="20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ендоскопската</a:t>
            </a:r>
            <a:r>
              <a:rPr lang="ru-RU" sz="2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ремисия</a:t>
            </a:r>
            <a:r>
              <a:rPr lang="ru-RU" sz="2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и </a:t>
            </a:r>
            <a:r>
              <a:rPr lang="ru-RU" sz="20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резултатите</a:t>
            </a:r>
            <a:endParaRPr lang="bg-BG" sz="2000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Текстово поле 6"/>
          <p:cNvSpPr txBox="1"/>
          <p:nvPr/>
        </p:nvSpPr>
        <p:spPr>
          <a:xfrm flipH="1">
            <a:off x="6562886" y="6631806"/>
            <a:ext cx="8377379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800" dirty="0"/>
              <a:t>Maeda Y, et al. eGastroenterology 2024; 2:e100090. doi:10.1136/egastro-2024-100090</a:t>
            </a:r>
            <a:endParaRPr lang="bg-BG" sz="800" dirty="0"/>
          </a:p>
        </p:txBody>
      </p:sp>
      <p:sp>
        <p:nvSpPr>
          <p:cNvPr id="2" name="Текстово поле 1"/>
          <p:cNvSpPr txBox="1"/>
          <p:nvPr/>
        </p:nvSpPr>
        <p:spPr>
          <a:xfrm>
            <a:off x="9452008" y="527864"/>
            <a:ext cx="24351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g-BG" dirty="0"/>
              <a:t>26 </a:t>
            </a:r>
            <a:r>
              <a:rPr lang="bg-BG" dirty="0" err="1"/>
              <a:t>кл.пр</a:t>
            </a:r>
            <a:r>
              <a:rPr lang="bg-BG" dirty="0"/>
              <a:t>. над 5087 </a:t>
            </a:r>
            <a:r>
              <a:rPr lang="bg-BG" dirty="0" smtClean="0"/>
              <a:t>п.</a:t>
            </a:r>
            <a:endParaRPr lang="bg-BG" dirty="0"/>
          </a:p>
        </p:txBody>
      </p:sp>
    </p:spTree>
    <p:extLst>
      <p:ext uri="{BB962C8B-B14F-4D97-AF65-F5344CB8AC3E}">
        <p14:creationId xmlns:p14="http://schemas.microsoft.com/office/powerpoint/2010/main" val="34108111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Картина 1"/>
          <p:cNvPicPr>
            <a:picLocks noChangeAspect="1"/>
          </p:cNvPicPr>
          <p:nvPr/>
        </p:nvPicPr>
        <p:blipFill rotWithShape="1">
          <a:blip r:embed="rId2"/>
          <a:srcRect t="4793"/>
          <a:stretch/>
        </p:blipFill>
        <p:spPr>
          <a:xfrm>
            <a:off x="519764" y="431392"/>
            <a:ext cx="9875773" cy="6415858"/>
          </a:xfrm>
          <a:prstGeom prst="rect">
            <a:avLst/>
          </a:prstGeom>
        </p:spPr>
      </p:pic>
      <p:sp>
        <p:nvSpPr>
          <p:cNvPr id="3" name="Текстово поле 2"/>
          <p:cNvSpPr txBox="1"/>
          <p:nvPr/>
        </p:nvSpPr>
        <p:spPr>
          <a:xfrm>
            <a:off x="397171" y="36946"/>
            <a:ext cx="1172094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</a:t>
            </a:r>
            <a:r>
              <a:rPr lang="ru-RU" sz="2000" b="1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роучвания</a:t>
            </a:r>
            <a:r>
              <a:rPr lang="ru-RU" sz="2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sz="20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изследващи</a:t>
            </a:r>
            <a:r>
              <a:rPr lang="ru-RU" sz="2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модели на</a:t>
            </a:r>
            <a:r>
              <a:rPr lang="ru-RU" sz="2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AI</a:t>
            </a:r>
            <a:r>
              <a:rPr lang="ru-RU" sz="20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 оценка на </a:t>
            </a:r>
            <a:r>
              <a:rPr lang="ru-RU" sz="20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ендоскопската</a:t>
            </a:r>
            <a:r>
              <a:rPr lang="ru-RU" sz="2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ремисия</a:t>
            </a:r>
            <a:r>
              <a:rPr lang="ru-RU" sz="2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и </a:t>
            </a:r>
            <a:r>
              <a:rPr lang="ru-RU" sz="20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резултатите</a:t>
            </a:r>
            <a:endParaRPr lang="bg-BG" sz="2000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Текстово поле 3"/>
          <p:cNvSpPr txBox="1"/>
          <p:nvPr/>
        </p:nvSpPr>
        <p:spPr>
          <a:xfrm flipH="1">
            <a:off x="298366" y="6631806"/>
            <a:ext cx="8385461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800" dirty="0"/>
              <a:t>Maeda Y, et al. eGastroenterology 2024; 2:e100090. doi:10.1136/egastro-2024-100090</a:t>
            </a:r>
            <a:endParaRPr lang="bg-BG" sz="800" dirty="0"/>
          </a:p>
        </p:txBody>
      </p:sp>
      <p:sp>
        <p:nvSpPr>
          <p:cNvPr id="5" name="Текстово поле 4"/>
          <p:cNvSpPr txBox="1"/>
          <p:nvPr/>
        </p:nvSpPr>
        <p:spPr>
          <a:xfrm>
            <a:off x="10518129" y="606392"/>
            <a:ext cx="149419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g-BG" b="1" dirty="0"/>
              <a:t>26 </a:t>
            </a:r>
            <a:r>
              <a:rPr lang="bg-BG" b="1" dirty="0" err="1"/>
              <a:t>кл.пр</a:t>
            </a:r>
            <a:r>
              <a:rPr lang="bg-BG" b="1" dirty="0"/>
              <a:t>. </a:t>
            </a:r>
            <a:r>
              <a:rPr lang="en-US" b="1" dirty="0"/>
              <a:t>&gt;</a:t>
            </a:r>
            <a:r>
              <a:rPr lang="bg-BG" b="1" dirty="0" smtClean="0"/>
              <a:t> </a:t>
            </a:r>
            <a:r>
              <a:rPr lang="bg-BG" b="1" dirty="0"/>
              <a:t>5087 </a:t>
            </a:r>
            <a:r>
              <a:rPr lang="bg-BG" b="1" dirty="0" smtClean="0"/>
              <a:t>п.</a:t>
            </a:r>
            <a:endParaRPr lang="bg-BG" b="1" dirty="0"/>
          </a:p>
        </p:txBody>
      </p:sp>
    </p:spTree>
    <p:extLst>
      <p:ext uri="{BB962C8B-B14F-4D97-AF65-F5344CB8AC3E}">
        <p14:creationId xmlns:p14="http://schemas.microsoft.com/office/powerpoint/2010/main" val="25882878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Картина 1"/>
          <p:cNvPicPr>
            <a:picLocks noChangeAspect="1"/>
          </p:cNvPicPr>
          <p:nvPr/>
        </p:nvPicPr>
        <p:blipFill rotWithShape="1">
          <a:blip r:embed="rId2"/>
          <a:srcRect t="5787"/>
          <a:stretch/>
        </p:blipFill>
        <p:spPr>
          <a:xfrm>
            <a:off x="157738" y="558266"/>
            <a:ext cx="11681432" cy="4951807"/>
          </a:xfrm>
          <a:prstGeom prst="rect">
            <a:avLst/>
          </a:prstGeom>
        </p:spPr>
      </p:pic>
      <p:sp>
        <p:nvSpPr>
          <p:cNvPr id="3" name="Текстово поле 2"/>
          <p:cNvSpPr txBox="1"/>
          <p:nvPr/>
        </p:nvSpPr>
        <p:spPr>
          <a:xfrm>
            <a:off x="182881" y="92362"/>
            <a:ext cx="1166873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</a:t>
            </a:r>
            <a:r>
              <a:rPr lang="ru-RU" sz="2000" b="1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роучвания</a:t>
            </a:r>
            <a:r>
              <a:rPr lang="ru-RU" sz="2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sz="20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изследващи</a:t>
            </a:r>
            <a:r>
              <a:rPr lang="ru-RU" sz="2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модели на</a:t>
            </a:r>
            <a:r>
              <a:rPr lang="ru-RU" sz="2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AI</a:t>
            </a:r>
            <a:r>
              <a:rPr lang="ru-RU" sz="20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 оценка на </a:t>
            </a:r>
            <a:r>
              <a:rPr lang="ru-RU" sz="20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ендоскопската</a:t>
            </a:r>
            <a:r>
              <a:rPr lang="ru-RU" sz="2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ремисия</a:t>
            </a:r>
            <a:r>
              <a:rPr lang="ru-RU" sz="2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и </a:t>
            </a:r>
            <a:r>
              <a:rPr lang="ru-RU" sz="20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резултатите</a:t>
            </a:r>
            <a:endParaRPr lang="bg-BG" sz="2000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Текстово поле 3"/>
          <p:cNvSpPr txBox="1"/>
          <p:nvPr/>
        </p:nvSpPr>
        <p:spPr>
          <a:xfrm flipH="1">
            <a:off x="6562886" y="6631806"/>
            <a:ext cx="8377379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800" dirty="0"/>
              <a:t>Maeda Y, et al. eGastroenterology 2024; 2:e100090. doi:10.1136/egastro-2024-100090</a:t>
            </a:r>
            <a:endParaRPr lang="bg-BG" sz="800" dirty="0"/>
          </a:p>
        </p:txBody>
      </p:sp>
      <p:sp>
        <p:nvSpPr>
          <p:cNvPr id="5" name="Текстово поле 4"/>
          <p:cNvSpPr txBox="1"/>
          <p:nvPr/>
        </p:nvSpPr>
        <p:spPr>
          <a:xfrm>
            <a:off x="587140" y="5582653"/>
            <a:ext cx="1053966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g-BG" dirty="0" smtClean="0"/>
              <a:t>26 </a:t>
            </a:r>
            <a:r>
              <a:rPr lang="bg-BG" dirty="0" err="1" smtClean="0"/>
              <a:t>кл.пр</a:t>
            </a:r>
            <a:r>
              <a:rPr lang="bg-BG" dirty="0" smtClean="0"/>
              <a:t>. над 5087 п.,183 175 тренировъчни </a:t>
            </a:r>
            <a:r>
              <a:rPr lang="bg-BG" dirty="0" err="1" smtClean="0"/>
              <a:t>ендоскопски</a:t>
            </a:r>
            <a:r>
              <a:rPr lang="bg-BG" dirty="0" smtClean="0"/>
              <a:t> образи, 14856 валидирани образи, пълни записи </a:t>
            </a:r>
            <a:r>
              <a:rPr lang="en-US" dirty="0" smtClean="0"/>
              <a:t>(</a:t>
            </a:r>
            <a:r>
              <a:rPr lang="bg-BG" dirty="0" smtClean="0"/>
              <a:t>КЕ</a:t>
            </a:r>
            <a:r>
              <a:rPr lang="en-US" dirty="0" smtClean="0"/>
              <a:t>)</a:t>
            </a:r>
            <a:r>
              <a:rPr lang="bg-BG" dirty="0" smtClean="0"/>
              <a:t> , кръстосано валидиране, като се достига </a:t>
            </a:r>
            <a:r>
              <a:rPr lang="bg-BG" b="1" dirty="0" smtClean="0"/>
              <a:t>95,7% чувствителност; 99,8 % специфичност; 98,4 точност</a:t>
            </a:r>
            <a:endParaRPr lang="bg-BG" b="1" dirty="0"/>
          </a:p>
        </p:txBody>
      </p:sp>
    </p:spTree>
    <p:extLst>
      <p:ext uri="{BB962C8B-B14F-4D97-AF65-F5344CB8AC3E}">
        <p14:creationId xmlns:p14="http://schemas.microsoft.com/office/powerpoint/2010/main" val="29595766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Картина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8474" y="471639"/>
            <a:ext cx="10453510" cy="6020974"/>
          </a:xfrm>
          <a:prstGeom prst="rect">
            <a:avLst/>
          </a:prstGeom>
        </p:spPr>
      </p:pic>
      <p:sp>
        <p:nvSpPr>
          <p:cNvPr id="5" name="Текстово поле 4"/>
          <p:cNvSpPr txBox="1"/>
          <p:nvPr/>
        </p:nvSpPr>
        <p:spPr>
          <a:xfrm>
            <a:off x="295563" y="6493164"/>
            <a:ext cx="967047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/>
              <a:t>Artificial intelligence and endo-</a:t>
            </a:r>
            <a:r>
              <a:rPr lang="en-US" sz="800" dirty="0" err="1"/>
              <a:t>histo</a:t>
            </a:r>
            <a:r>
              <a:rPr lang="en-US" sz="800" dirty="0"/>
              <a:t>-omics: new dimensions of precision endoscopy and histology in inflammatory bowel disease Marietta </a:t>
            </a:r>
            <a:r>
              <a:rPr lang="en-US" sz="800" dirty="0" err="1"/>
              <a:t>Iacucci</a:t>
            </a:r>
            <a:r>
              <a:rPr lang="en-US" sz="800" dirty="0"/>
              <a:t>, Giovanni </a:t>
            </a:r>
            <a:r>
              <a:rPr lang="en-US" sz="800" dirty="0" err="1"/>
              <a:t>Santacroce</a:t>
            </a:r>
            <a:r>
              <a:rPr lang="en-US" sz="800" dirty="0"/>
              <a:t>, Irene </a:t>
            </a:r>
            <a:r>
              <a:rPr lang="en-US" sz="800" dirty="0" err="1"/>
              <a:t>Zammarchi</a:t>
            </a:r>
            <a:r>
              <a:rPr lang="en-US" sz="800" dirty="0"/>
              <a:t>, </a:t>
            </a:r>
            <a:r>
              <a:rPr lang="en-US" sz="800" dirty="0" err="1"/>
              <a:t>Yasuharu</a:t>
            </a:r>
            <a:r>
              <a:rPr lang="en-US" sz="800" dirty="0"/>
              <a:t> Maeda, </a:t>
            </a:r>
            <a:r>
              <a:rPr lang="en-US" sz="800" dirty="0" err="1"/>
              <a:t>Rocío</a:t>
            </a:r>
            <a:r>
              <a:rPr lang="en-US" sz="800" dirty="0"/>
              <a:t> Del Amor, Pablo </a:t>
            </a:r>
            <a:r>
              <a:rPr lang="en-US" sz="800" dirty="0" err="1"/>
              <a:t>Meseguer</a:t>
            </a:r>
            <a:r>
              <a:rPr lang="en-US" sz="800" dirty="0"/>
              <a:t>, </a:t>
            </a:r>
            <a:r>
              <a:rPr lang="en-US" sz="800" dirty="0" err="1"/>
              <a:t>Bisi</a:t>
            </a:r>
            <a:r>
              <a:rPr lang="en-US" sz="800" dirty="0"/>
              <a:t> Bode </a:t>
            </a:r>
            <a:r>
              <a:rPr lang="en-US" sz="800" dirty="0" err="1"/>
              <a:t>Kolawole</a:t>
            </a:r>
            <a:r>
              <a:rPr lang="en-US" sz="800" dirty="0"/>
              <a:t>, </a:t>
            </a:r>
            <a:r>
              <a:rPr lang="en-US" sz="800" dirty="0" err="1"/>
              <a:t>Ujwala</a:t>
            </a:r>
            <a:r>
              <a:rPr lang="en-US" sz="800" dirty="0"/>
              <a:t> </a:t>
            </a:r>
            <a:r>
              <a:rPr lang="en-US" sz="800" dirty="0" err="1"/>
              <a:t>Chaudhari</a:t>
            </a:r>
            <a:r>
              <a:rPr lang="en-US" sz="800" dirty="0"/>
              <a:t>, Antonio Di </a:t>
            </a:r>
            <a:r>
              <a:rPr lang="en-US" sz="800" dirty="0" err="1"/>
              <a:t>Sabatino</a:t>
            </a:r>
            <a:r>
              <a:rPr lang="en-US" sz="800" dirty="0"/>
              <a:t>, Silvio </a:t>
            </a:r>
            <a:r>
              <a:rPr lang="en-US" sz="800" dirty="0" err="1"/>
              <a:t>Danese</a:t>
            </a:r>
            <a:r>
              <a:rPr lang="en-US" sz="800" dirty="0"/>
              <a:t>, Yuichi Mori, Enrico </a:t>
            </a:r>
            <a:r>
              <a:rPr lang="en-US" sz="800" dirty="0" err="1"/>
              <a:t>Grisan</a:t>
            </a:r>
            <a:r>
              <a:rPr lang="en-US" sz="800" dirty="0"/>
              <a:t>, Valery </a:t>
            </a:r>
            <a:r>
              <a:rPr lang="en-US" sz="800" dirty="0" err="1"/>
              <a:t>Naranjo,Subrata</a:t>
            </a:r>
            <a:r>
              <a:rPr lang="en-US" sz="800" dirty="0"/>
              <a:t> Ghosh, Lancet </a:t>
            </a:r>
            <a:r>
              <a:rPr lang="en-US" sz="800" dirty="0" err="1"/>
              <a:t>Gastroenterol</a:t>
            </a:r>
            <a:r>
              <a:rPr lang="en-US" sz="800" dirty="0"/>
              <a:t> </a:t>
            </a:r>
            <a:r>
              <a:rPr lang="en-US" sz="800" dirty="0" err="1"/>
              <a:t>Hepatol</a:t>
            </a:r>
            <a:r>
              <a:rPr lang="en-US" sz="800" dirty="0"/>
              <a:t> 2024</a:t>
            </a:r>
            <a:endParaRPr lang="bg-BG" sz="800" dirty="0"/>
          </a:p>
        </p:txBody>
      </p:sp>
      <p:sp>
        <p:nvSpPr>
          <p:cNvPr id="6" name="Текстово поле 5"/>
          <p:cNvSpPr txBox="1"/>
          <p:nvPr/>
        </p:nvSpPr>
        <p:spPr>
          <a:xfrm>
            <a:off x="2646947" y="-27713"/>
            <a:ext cx="652593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36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AI </a:t>
            </a:r>
            <a:r>
              <a:rPr lang="bg-BG" sz="36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</a:t>
            </a:r>
            <a:r>
              <a:rPr lang="it-IT" sz="36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sz="36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IBD </a:t>
            </a:r>
            <a:r>
              <a:rPr lang="bg-BG" sz="3600" b="1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ендоскопията</a:t>
            </a:r>
            <a:endParaRPr lang="bg-BG" sz="3600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Правоъгълник 1"/>
          <p:cNvSpPr/>
          <p:nvPr/>
        </p:nvSpPr>
        <p:spPr>
          <a:xfrm>
            <a:off x="3599845" y="2916454"/>
            <a:ext cx="1491916" cy="770022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g-BG" sz="1200" b="1" dirty="0" smtClean="0">
                <a:solidFill>
                  <a:schemeClr val="tx1"/>
                </a:solidFill>
              </a:rPr>
              <a:t>Стандартизиране</a:t>
            </a:r>
          </a:p>
          <a:p>
            <a:pPr algn="ctr"/>
            <a:r>
              <a:rPr lang="bg-BG" sz="1200" b="1" dirty="0" smtClean="0">
                <a:solidFill>
                  <a:schemeClr val="tx1"/>
                </a:solidFill>
              </a:rPr>
              <a:t>Точност</a:t>
            </a:r>
          </a:p>
          <a:p>
            <a:pPr algn="ctr"/>
            <a:r>
              <a:rPr lang="bg-BG" sz="1200" b="1" dirty="0" smtClean="0">
                <a:solidFill>
                  <a:schemeClr val="tx1"/>
                </a:solidFill>
              </a:rPr>
              <a:t>Бързина</a:t>
            </a:r>
          </a:p>
          <a:p>
            <a:pPr algn="ctr"/>
            <a:r>
              <a:rPr lang="bg-BG" sz="1200" b="1" dirty="0" err="1" smtClean="0">
                <a:solidFill>
                  <a:schemeClr val="tx1"/>
                </a:solidFill>
              </a:rPr>
              <a:t>Ендоск</a:t>
            </a:r>
            <a:r>
              <a:rPr lang="bg-BG" sz="1200" b="1" dirty="0" smtClean="0">
                <a:solidFill>
                  <a:schemeClr val="tx1"/>
                </a:solidFill>
              </a:rPr>
              <a:t> оценка</a:t>
            </a:r>
            <a:endParaRPr lang="bg-BG" sz="1200" b="1" dirty="0">
              <a:solidFill>
                <a:schemeClr val="tx1"/>
              </a:solidFill>
            </a:endParaRPr>
          </a:p>
        </p:txBody>
      </p:sp>
      <p:sp>
        <p:nvSpPr>
          <p:cNvPr id="7" name="Правоъгълник 6"/>
          <p:cNvSpPr/>
          <p:nvPr/>
        </p:nvSpPr>
        <p:spPr>
          <a:xfrm>
            <a:off x="5917930" y="2924479"/>
            <a:ext cx="1491916" cy="76199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g-BG" b="1" dirty="0" smtClean="0">
                <a:solidFill>
                  <a:schemeClr val="tx1"/>
                </a:solidFill>
              </a:rPr>
              <a:t>Изкуствен интелект</a:t>
            </a:r>
          </a:p>
        </p:txBody>
      </p:sp>
      <p:sp>
        <p:nvSpPr>
          <p:cNvPr id="3" name="Закръглен правоъгълник 2"/>
          <p:cNvSpPr/>
          <p:nvPr/>
        </p:nvSpPr>
        <p:spPr>
          <a:xfrm>
            <a:off x="9172882" y="2646947"/>
            <a:ext cx="2219102" cy="134753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g-BG" b="1" dirty="0" smtClean="0">
                <a:solidFill>
                  <a:schemeClr val="tx1"/>
                </a:solidFill>
              </a:rPr>
              <a:t>Субективност </a:t>
            </a:r>
          </a:p>
          <a:p>
            <a:pPr algn="ctr"/>
            <a:r>
              <a:rPr lang="bg-BG" b="1" dirty="0" smtClean="0">
                <a:solidFill>
                  <a:schemeClr val="tx1"/>
                </a:solidFill>
              </a:rPr>
              <a:t>Интер и </a:t>
            </a:r>
            <a:r>
              <a:rPr lang="bg-BG" b="1" dirty="0" err="1" smtClean="0">
                <a:solidFill>
                  <a:schemeClr val="tx1"/>
                </a:solidFill>
              </a:rPr>
              <a:t>итраобс</a:t>
            </a:r>
            <a:r>
              <a:rPr lang="bg-BG" b="1" dirty="0" smtClean="0">
                <a:solidFill>
                  <a:schemeClr val="tx1"/>
                </a:solidFill>
              </a:rPr>
              <a:t>. вариации</a:t>
            </a:r>
          </a:p>
          <a:p>
            <a:pPr algn="ctr"/>
            <a:r>
              <a:rPr lang="bg-BG" b="1" dirty="0" smtClean="0">
                <a:solidFill>
                  <a:schemeClr val="tx1"/>
                </a:solidFill>
              </a:rPr>
              <a:t>Само за експерти</a:t>
            </a:r>
            <a:endParaRPr lang="bg-BG" b="1" dirty="0">
              <a:solidFill>
                <a:schemeClr val="tx1"/>
              </a:solidFill>
            </a:endParaRPr>
          </a:p>
        </p:txBody>
      </p:sp>
      <p:sp>
        <p:nvSpPr>
          <p:cNvPr id="8" name="Правоъгълник 7"/>
          <p:cNvSpPr/>
          <p:nvPr/>
        </p:nvSpPr>
        <p:spPr>
          <a:xfrm>
            <a:off x="9172882" y="1578543"/>
            <a:ext cx="2310057" cy="50051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g-BG" b="1" dirty="0" smtClean="0">
                <a:solidFill>
                  <a:schemeClr val="tx1"/>
                </a:solidFill>
              </a:rPr>
              <a:t>Висококачествени образи</a:t>
            </a:r>
            <a:endParaRPr lang="bg-BG" b="1" dirty="0">
              <a:solidFill>
                <a:schemeClr val="tx1"/>
              </a:solidFill>
            </a:endParaRPr>
          </a:p>
        </p:txBody>
      </p:sp>
      <p:sp>
        <p:nvSpPr>
          <p:cNvPr id="9" name="Правоъгълник 8"/>
          <p:cNvSpPr/>
          <p:nvPr/>
        </p:nvSpPr>
        <p:spPr>
          <a:xfrm>
            <a:off x="1318663" y="2983828"/>
            <a:ext cx="1617045" cy="69302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g-BG" sz="1100" b="1" dirty="0" smtClean="0">
                <a:solidFill>
                  <a:schemeClr val="tx1"/>
                </a:solidFill>
              </a:rPr>
              <a:t>Изход</a:t>
            </a:r>
          </a:p>
          <a:p>
            <a:pPr algn="ctr"/>
            <a:r>
              <a:rPr lang="bg-BG" sz="1100" b="1" dirty="0" smtClean="0">
                <a:solidFill>
                  <a:schemeClr val="tx1"/>
                </a:solidFill>
              </a:rPr>
              <a:t>Отговор на лечението</a:t>
            </a:r>
          </a:p>
          <a:p>
            <a:pPr algn="ctr"/>
            <a:r>
              <a:rPr lang="bg-BG" sz="1100" b="1" dirty="0" smtClean="0">
                <a:solidFill>
                  <a:schemeClr val="tx1"/>
                </a:solidFill>
              </a:rPr>
              <a:t>Точно предсказване</a:t>
            </a:r>
            <a:endParaRPr lang="bg-BG" sz="1100" b="1" dirty="0">
              <a:solidFill>
                <a:schemeClr val="tx1"/>
              </a:solidFill>
            </a:endParaRPr>
          </a:p>
        </p:txBody>
      </p:sp>
      <p:sp>
        <p:nvSpPr>
          <p:cNvPr id="10" name="Правоъгълник 9"/>
          <p:cNvSpPr/>
          <p:nvPr/>
        </p:nvSpPr>
        <p:spPr>
          <a:xfrm>
            <a:off x="7488455" y="563418"/>
            <a:ext cx="2579570" cy="33173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g-BG" b="1" dirty="0" err="1" smtClean="0">
                <a:solidFill>
                  <a:schemeClr val="tx1"/>
                </a:solidFill>
              </a:rPr>
              <a:t>Ендоцитоскопия</a:t>
            </a:r>
            <a:endParaRPr lang="bg-BG" b="1" dirty="0">
              <a:solidFill>
                <a:schemeClr val="tx1"/>
              </a:solidFill>
            </a:endParaRPr>
          </a:p>
        </p:txBody>
      </p:sp>
      <p:sp>
        <p:nvSpPr>
          <p:cNvPr id="11" name="Правоъгълник 10"/>
          <p:cNvSpPr/>
          <p:nvPr/>
        </p:nvSpPr>
        <p:spPr>
          <a:xfrm>
            <a:off x="4908884" y="539016"/>
            <a:ext cx="2396691" cy="35613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>
                <a:solidFill>
                  <a:schemeClr val="tx1"/>
                </a:solidFill>
              </a:rPr>
              <a:t>Сонда-базирана конфокална лазерна ендомикроскопия</a:t>
            </a:r>
            <a:endParaRPr lang="bg-BG" sz="1200">
              <a:solidFill>
                <a:schemeClr val="tx1"/>
              </a:solidFill>
            </a:endParaRPr>
          </a:p>
        </p:txBody>
      </p:sp>
      <p:sp>
        <p:nvSpPr>
          <p:cNvPr id="12" name="Правоъгълник 11"/>
          <p:cNvSpPr/>
          <p:nvPr/>
        </p:nvSpPr>
        <p:spPr>
          <a:xfrm>
            <a:off x="2935709" y="539016"/>
            <a:ext cx="1973176" cy="35613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g-BG" sz="1200" b="1">
                <a:solidFill>
                  <a:schemeClr val="tx1"/>
                </a:solidFill>
              </a:rPr>
              <a:t>Виртуална  електронна хромоендоскопия</a:t>
            </a:r>
            <a:endParaRPr lang="bg-BG" sz="1200" b="1" dirty="0">
              <a:solidFill>
                <a:schemeClr val="tx1"/>
              </a:solidFill>
            </a:endParaRPr>
          </a:p>
        </p:txBody>
      </p:sp>
      <p:sp>
        <p:nvSpPr>
          <p:cNvPr id="13" name="Правоъгълник 12"/>
          <p:cNvSpPr/>
          <p:nvPr/>
        </p:nvSpPr>
        <p:spPr>
          <a:xfrm>
            <a:off x="295563" y="557061"/>
            <a:ext cx="2553515" cy="37659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g-BG" sz="1400" b="1" dirty="0" err="1" smtClean="0">
                <a:solidFill>
                  <a:schemeClr val="tx1"/>
                </a:solidFill>
              </a:rPr>
              <a:t>Високорезол.ендоскопия</a:t>
            </a:r>
            <a:r>
              <a:rPr lang="bg-BG" sz="1400" b="1" dirty="0" smtClean="0">
                <a:solidFill>
                  <a:schemeClr val="tx1"/>
                </a:solidFill>
              </a:rPr>
              <a:t> с бяла светлина</a:t>
            </a:r>
            <a:endParaRPr lang="bg-BG" sz="1400" b="1" dirty="0">
              <a:solidFill>
                <a:schemeClr val="tx1"/>
              </a:solidFill>
            </a:endParaRPr>
          </a:p>
        </p:txBody>
      </p:sp>
      <p:sp>
        <p:nvSpPr>
          <p:cNvPr id="14" name="Правоъгълник 13"/>
          <p:cNvSpPr/>
          <p:nvPr/>
        </p:nvSpPr>
        <p:spPr>
          <a:xfrm>
            <a:off x="9172882" y="2646947"/>
            <a:ext cx="365754" cy="33688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g-BG"/>
          </a:p>
        </p:txBody>
      </p:sp>
      <p:cxnSp>
        <p:nvCxnSpPr>
          <p:cNvPr id="16" name="Право съединение 15"/>
          <p:cNvCxnSpPr/>
          <p:nvPr/>
        </p:nvCxnSpPr>
        <p:spPr>
          <a:xfrm>
            <a:off x="9172882" y="2637322"/>
            <a:ext cx="375385" cy="346506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8" name="Право съединение 17"/>
          <p:cNvCxnSpPr/>
          <p:nvPr/>
        </p:nvCxnSpPr>
        <p:spPr>
          <a:xfrm flipH="1">
            <a:off x="9172882" y="2646396"/>
            <a:ext cx="365754" cy="337432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5" name="Текстово поле 14"/>
          <p:cNvSpPr txBox="1"/>
          <p:nvPr/>
        </p:nvSpPr>
        <p:spPr>
          <a:xfrm>
            <a:off x="10880437" y="6363853"/>
            <a:ext cx="76661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g-BG" sz="1200" b="1" dirty="0"/>
              <a:t>2</a:t>
            </a:r>
            <a:r>
              <a:rPr lang="bg-BG" sz="1200" b="1" dirty="0" smtClean="0"/>
              <a:t>6 </a:t>
            </a:r>
            <a:r>
              <a:rPr lang="en-US" sz="1200" b="1" dirty="0" smtClean="0"/>
              <a:t>CTs</a:t>
            </a:r>
            <a:endParaRPr lang="bg-BG" sz="1200" b="1" dirty="0"/>
          </a:p>
        </p:txBody>
      </p:sp>
    </p:spTree>
    <p:extLst>
      <p:ext uri="{BB962C8B-B14F-4D97-AF65-F5344CB8AC3E}">
        <p14:creationId xmlns:p14="http://schemas.microsoft.com/office/powerpoint/2010/main" val="39497875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>
          <a:xfrm>
            <a:off x="415641" y="-55416"/>
            <a:ext cx="10938159" cy="1200721"/>
          </a:xfrm>
        </p:spPr>
        <p:txBody>
          <a:bodyPr>
            <a:normAutofit/>
          </a:bodyPr>
          <a:lstStyle/>
          <a:p>
            <a:r>
              <a:rPr lang="en-US" sz="36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</a:t>
            </a:r>
            <a:r>
              <a:rPr lang="bg-BG" sz="3600" b="1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шинното</a:t>
            </a:r>
            <a:r>
              <a:rPr lang="bg-BG" sz="36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обучение</a:t>
            </a:r>
            <a:r>
              <a:rPr lang="en-US" sz="36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bg-BG" sz="36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гастроинтестиналната патология</a:t>
            </a:r>
            <a:r>
              <a:rPr lang="en-US" sz="36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bg-BG" sz="3600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Контейнер за съдържание 2"/>
          <p:cNvSpPr>
            <a:spLocks noGrp="1"/>
          </p:cNvSpPr>
          <p:nvPr>
            <p:ph idx="1"/>
          </p:nvPr>
        </p:nvSpPr>
        <p:spPr>
          <a:xfrm>
            <a:off x="415641" y="1163782"/>
            <a:ext cx="10513291" cy="5347853"/>
          </a:xfrm>
        </p:spPr>
        <p:txBody>
          <a:bodyPr>
            <a:normAutofit/>
          </a:bodyPr>
          <a:lstStyle/>
          <a:p>
            <a:r>
              <a:rPr lang="bg-BG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Диагностика на </a:t>
            </a:r>
            <a:r>
              <a:rPr lang="bg-BG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Баретовия</a:t>
            </a:r>
            <a:r>
              <a:rPr lang="bg-BG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bg-BG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езофаг</a:t>
            </a:r>
            <a:r>
              <a:rPr lang="bg-BG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bg-BG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аденокарцином</a:t>
            </a:r>
            <a:r>
              <a:rPr lang="bg-BG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bg-BG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 </a:t>
            </a:r>
            <a:r>
              <a:rPr lang="bg-BG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хранопровода</a:t>
            </a:r>
            <a:endParaRPr lang="en-US" dirty="0" smtClean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bg-BG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Диагностика на </a:t>
            </a:r>
            <a:r>
              <a:rPr lang="bg-BG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цьолиакията</a:t>
            </a:r>
            <a:endParaRPr lang="en-US" dirty="0" smtClean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bg-BG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Диагностика на </a:t>
            </a:r>
            <a:r>
              <a:rPr lang="en-US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MAFLD</a:t>
            </a:r>
            <a:r>
              <a:rPr lang="bg-BG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степента на </a:t>
            </a:r>
            <a:r>
              <a:rPr lang="bg-BG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фиброза</a:t>
            </a:r>
            <a:endParaRPr lang="bg-BG" dirty="0" smtClean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bg-BG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Предсказване отговора на лечение при</a:t>
            </a:r>
            <a:r>
              <a:rPr lang="en-US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MAFLD</a:t>
            </a:r>
            <a:endParaRPr lang="bg-BG" dirty="0" smtClean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bg-BG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Диференциация между НСС и </a:t>
            </a:r>
            <a:r>
              <a:rPr lang="bg-BG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холангиокарцином</a:t>
            </a:r>
            <a:endParaRPr lang="bg-BG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bg-BG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Предсказване прогноза и </a:t>
            </a:r>
            <a:r>
              <a:rPr lang="bg-BG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преживяемост</a:t>
            </a:r>
            <a:r>
              <a:rPr lang="bg-BG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при НСС </a:t>
            </a:r>
            <a:endParaRPr lang="en-US" dirty="0" smtClean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bg-BG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Кл</a:t>
            </a:r>
            <a:r>
              <a:rPr lang="en-US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bg-BG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сификация</a:t>
            </a:r>
            <a:r>
              <a:rPr lang="bg-BG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на </a:t>
            </a:r>
            <a:r>
              <a:rPr lang="bg-BG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колоректалните</a:t>
            </a:r>
            <a:r>
              <a:rPr lang="bg-BG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bg-BG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полипи</a:t>
            </a:r>
            <a:endParaRPr lang="en-US" dirty="0" smtClean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bg-BG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Идентифициране на микросателитната </a:t>
            </a:r>
            <a:r>
              <a:rPr lang="bg-BG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нестабилност</a:t>
            </a:r>
          </a:p>
          <a:p>
            <a:r>
              <a:rPr lang="bg-BG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Предсказване на </a:t>
            </a:r>
            <a:r>
              <a:rPr lang="bg-BG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преживяемостта</a:t>
            </a:r>
            <a:r>
              <a:rPr lang="bg-BG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при КРК</a:t>
            </a:r>
          </a:p>
        </p:txBody>
      </p:sp>
      <p:pic>
        <p:nvPicPr>
          <p:cNvPr id="4" name="Картина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15054" y="1734129"/>
            <a:ext cx="2517104" cy="3168000"/>
          </a:xfrm>
          <a:prstGeom prst="rect">
            <a:avLst/>
          </a:prstGeom>
        </p:spPr>
      </p:pic>
      <p:sp>
        <p:nvSpPr>
          <p:cNvPr id="5" name="Текстово поле 4"/>
          <p:cNvSpPr txBox="1"/>
          <p:nvPr/>
        </p:nvSpPr>
        <p:spPr>
          <a:xfrm>
            <a:off x="406400" y="6460730"/>
            <a:ext cx="59944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Penrice et al. Gastro </a:t>
            </a:r>
            <a:r>
              <a:rPr lang="en-US" sz="1600" dirty="0" err="1"/>
              <a:t>Hep</a:t>
            </a:r>
            <a:r>
              <a:rPr lang="en-US" sz="1600" dirty="0"/>
              <a:t> Advances Vol. 1, No. </a:t>
            </a:r>
            <a:r>
              <a:rPr lang="en-US" sz="1600" dirty="0" smtClean="0"/>
              <a:t>4,2022</a:t>
            </a:r>
            <a:endParaRPr lang="bg-BG" sz="1600" dirty="0"/>
          </a:p>
        </p:txBody>
      </p:sp>
    </p:spTree>
    <p:extLst>
      <p:ext uri="{BB962C8B-B14F-4D97-AF65-F5344CB8AC3E}">
        <p14:creationId xmlns:p14="http://schemas.microsoft.com/office/powerpoint/2010/main" val="11651704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Картина 3"/>
          <p:cNvPicPr>
            <a:picLocks noChangeAspect="1"/>
          </p:cNvPicPr>
          <p:nvPr/>
        </p:nvPicPr>
        <p:blipFill rotWithShape="1">
          <a:blip r:embed="rId2"/>
          <a:srcRect t="4576"/>
          <a:stretch/>
        </p:blipFill>
        <p:spPr>
          <a:xfrm>
            <a:off x="1057276" y="406400"/>
            <a:ext cx="8068893" cy="5393382"/>
          </a:xfrm>
          <a:prstGeom prst="rect">
            <a:avLst/>
          </a:prstGeom>
        </p:spPr>
      </p:pic>
      <p:pic>
        <p:nvPicPr>
          <p:cNvPr id="5" name="Картина 4"/>
          <p:cNvPicPr>
            <a:picLocks noChangeAspect="1"/>
          </p:cNvPicPr>
          <p:nvPr/>
        </p:nvPicPr>
        <p:blipFill rotWithShape="1">
          <a:blip r:embed="rId3"/>
          <a:srcRect t="18863" b="38084"/>
          <a:stretch/>
        </p:blipFill>
        <p:spPr>
          <a:xfrm>
            <a:off x="1185861" y="5809673"/>
            <a:ext cx="7875011" cy="744809"/>
          </a:xfrm>
          <a:prstGeom prst="rect">
            <a:avLst/>
          </a:prstGeom>
        </p:spPr>
      </p:pic>
      <p:sp>
        <p:nvSpPr>
          <p:cNvPr id="6" name="Текстово поле 5"/>
          <p:cNvSpPr txBox="1"/>
          <p:nvPr/>
        </p:nvSpPr>
        <p:spPr>
          <a:xfrm flipH="1">
            <a:off x="738912" y="6539352"/>
            <a:ext cx="838661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100" dirty="0"/>
              <a:t>Maeda Y, et al. eGastroenterology 2024; 2:e100090. doi:10.1136/egastro-2024-100090</a:t>
            </a:r>
            <a:endParaRPr lang="bg-BG" sz="1100" dirty="0"/>
          </a:p>
        </p:txBody>
      </p:sp>
      <p:sp>
        <p:nvSpPr>
          <p:cNvPr id="7" name="Текстово поле 6"/>
          <p:cNvSpPr txBox="1"/>
          <p:nvPr/>
        </p:nvSpPr>
        <p:spPr>
          <a:xfrm rot="10800000" flipH="1" flipV="1">
            <a:off x="83137" y="56109"/>
            <a:ext cx="122104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</a:t>
            </a:r>
            <a:r>
              <a:rPr lang="ru-RU" b="1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роучвания</a:t>
            </a:r>
            <a:r>
              <a:rPr lang="ru-RU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b="1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които</a:t>
            </a:r>
            <a:r>
              <a:rPr lang="ru-RU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чрез  AI </a:t>
            </a:r>
            <a:r>
              <a:rPr lang="ru-RU" b="1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оценяват</a:t>
            </a:r>
            <a:r>
              <a:rPr lang="ru-RU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b="1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ендоскопската</a:t>
            </a:r>
            <a:r>
              <a:rPr lang="ru-RU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 </a:t>
            </a:r>
            <a:r>
              <a:rPr lang="ru-RU" b="1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хистологична</a:t>
            </a:r>
            <a:r>
              <a:rPr lang="ru-RU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ремисия</a:t>
            </a:r>
            <a:r>
              <a:rPr lang="ru-RU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и </a:t>
            </a:r>
            <a:r>
              <a:rPr lang="ru-RU" b="1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резултатите</a:t>
            </a:r>
            <a:r>
              <a:rPr lang="ru-RU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от </a:t>
            </a:r>
            <a:r>
              <a:rPr lang="ru-RU" b="1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лечението</a:t>
            </a:r>
            <a:endParaRPr lang="bg-BG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Текстово поле 7"/>
          <p:cNvSpPr txBox="1"/>
          <p:nvPr/>
        </p:nvSpPr>
        <p:spPr>
          <a:xfrm>
            <a:off x="9515236" y="709540"/>
            <a:ext cx="233502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g-BG" dirty="0" smtClean="0"/>
              <a:t>Над 200 000 сегмента</a:t>
            </a:r>
            <a:endParaRPr lang="bg-BG" dirty="0"/>
          </a:p>
        </p:txBody>
      </p:sp>
    </p:spTree>
    <p:extLst>
      <p:ext uri="{BB962C8B-B14F-4D97-AF65-F5344CB8AC3E}">
        <p14:creationId xmlns:p14="http://schemas.microsoft.com/office/powerpoint/2010/main" val="18975419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>
          <a:xfrm>
            <a:off x="838200" y="-157008"/>
            <a:ext cx="10515600" cy="1339260"/>
          </a:xfrm>
        </p:spPr>
        <p:txBody>
          <a:bodyPr>
            <a:normAutofit/>
          </a:bodyPr>
          <a:lstStyle/>
          <a:p>
            <a:r>
              <a:rPr lang="bg-BG" sz="36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Възможности на изкуственият интелект</a:t>
            </a:r>
            <a:r>
              <a:rPr lang="en-US" sz="36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(AI)</a:t>
            </a:r>
            <a:endParaRPr lang="bg-BG" sz="3600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Контейнер за съдържание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62378" y="1027906"/>
            <a:ext cx="9777604" cy="5616000"/>
          </a:xfrm>
          <a:prstGeom prst="rect">
            <a:avLst/>
          </a:prstGeom>
        </p:spPr>
      </p:pic>
      <p:sp>
        <p:nvSpPr>
          <p:cNvPr id="5" name="Закръглен правоъгълник 4"/>
          <p:cNvSpPr/>
          <p:nvPr/>
        </p:nvSpPr>
        <p:spPr>
          <a:xfrm>
            <a:off x="11998036" y="2946400"/>
            <a:ext cx="45719" cy="4571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g-BG"/>
          </a:p>
        </p:txBody>
      </p:sp>
      <p:sp>
        <p:nvSpPr>
          <p:cNvPr id="6" name="Текстово поле 5"/>
          <p:cNvSpPr txBox="1"/>
          <p:nvPr/>
        </p:nvSpPr>
        <p:spPr>
          <a:xfrm>
            <a:off x="2466109" y="1440860"/>
            <a:ext cx="6871855" cy="64633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AI</a:t>
            </a:r>
            <a:r>
              <a:rPr lang="en-US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lang="ru-RU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</a:t>
            </a:r>
            <a:r>
              <a:rPr lang="ru-RU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ашинният</a:t>
            </a:r>
            <a:r>
              <a:rPr lang="ru-RU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интелект</a:t>
            </a:r>
            <a:r>
              <a:rPr lang="ru-RU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има</a:t>
            </a:r>
            <a:r>
              <a:rPr lang="ru-RU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когнитивни</a:t>
            </a:r>
            <a:r>
              <a:rPr lang="ru-RU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функции, </a:t>
            </a:r>
            <a:r>
              <a:rPr lang="ru-RU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подобни</a:t>
            </a:r>
            <a:r>
              <a:rPr lang="ru-RU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на </a:t>
            </a:r>
            <a:r>
              <a:rPr lang="ru-RU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тези</a:t>
            </a:r>
            <a:r>
              <a:rPr lang="ru-RU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на </a:t>
            </a:r>
            <a:r>
              <a:rPr lang="ru-RU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хората</a:t>
            </a:r>
            <a:r>
              <a:rPr lang="ru-RU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като</a:t>
            </a:r>
            <a:r>
              <a:rPr lang="ru-RU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„</a:t>
            </a:r>
            <a:r>
              <a:rPr lang="ru-RU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учене</a:t>
            </a:r>
            <a:r>
              <a:rPr lang="ru-RU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“ и „</a:t>
            </a:r>
            <a:r>
              <a:rPr lang="ru-RU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решаване</a:t>
            </a:r>
            <a:r>
              <a:rPr lang="ru-RU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на </a:t>
            </a:r>
            <a:r>
              <a:rPr lang="ru-RU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проблеми</a:t>
            </a:r>
            <a:r>
              <a:rPr lang="ru-RU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“</a:t>
            </a:r>
            <a:endParaRPr lang="bg-BG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Текстово поле 6"/>
          <p:cNvSpPr txBox="1"/>
          <p:nvPr/>
        </p:nvSpPr>
        <p:spPr>
          <a:xfrm>
            <a:off x="2974110" y="2324660"/>
            <a:ext cx="6262254" cy="1077218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16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Machine learning-</a:t>
            </a:r>
            <a:r>
              <a:rPr lang="bg-BG" sz="16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bg-BG" sz="16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при внесени  „входни“ </a:t>
            </a:r>
            <a:r>
              <a:rPr lang="bg-BG" sz="1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данни за </a:t>
            </a:r>
            <a:r>
              <a:rPr lang="bg-BG" sz="16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обучение,</a:t>
            </a:r>
            <a:r>
              <a:rPr lang="bg-BG" sz="16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bg-BG" sz="16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изкуственият интелект автоматично  се обучава и усъвършенства чрез математически алгоритми без предварително програмиране</a:t>
            </a:r>
            <a:endParaRPr lang="bg-BG" sz="16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Текстово поле 7"/>
          <p:cNvSpPr txBox="1"/>
          <p:nvPr/>
        </p:nvSpPr>
        <p:spPr>
          <a:xfrm>
            <a:off x="5440220" y="3546772"/>
            <a:ext cx="3445154" cy="1477328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Deep learning</a:t>
            </a:r>
            <a:r>
              <a:rPr lang="en-US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вид </a:t>
            </a:r>
            <a:r>
              <a:rPr lang="ru-RU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техника за </a:t>
            </a:r>
            <a:r>
              <a:rPr lang="ru-RU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машинно</a:t>
            </a:r>
            <a:r>
              <a:rPr lang="ru-RU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обучение, </a:t>
            </a:r>
            <a:r>
              <a:rPr lang="ru-RU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при </a:t>
            </a:r>
            <a:r>
              <a:rPr lang="ru-RU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която</a:t>
            </a:r>
            <a:r>
              <a:rPr lang="ru-RU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се </a:t>
            </a:r>
            <a:r>
              <a:rPr lang="ru-RU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изграждат</a:t>
            </a:r>
            <a:r>
              <a:rPr lang="ru-RU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ru-RU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многослойни</a:t>
            </a:r>
            <a:r>
              <a:rPr lang="ru-RU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невронни</a:t>
            </a:r>
            <a:r>
              <a:rPr lang="ru-RU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мрежови</a:t>
            </a:r>
            <a:r>
              <a:rPr lang="ru-RU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алгоритми</a:t>
            </a:r>
            <a:endParaRPr lang="bg-BG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bg-BG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Правоъгълник 8"/>
          <p:cNvSpPr/>
          <p:nvPr/>
        </p:nvSpPr>
        <p:spPr>
          <a:xfrm>
            <a:off x="562378" y="895927"/>
            <a:ext cx="213477" cy="38792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g-BG"/>
          </a:p>
        </p:txBody>
      </p:sp>
      <p:sp>
        <p:nvSpPr>
          <p:cNvPr id="10" name="Текстово поле 9"/>
          <p:cNvSpPr txBox="1"/>
          <p:nvPr/>
        </p:nvSpPr>
        <p:spPr>
          <a:xfrm>
            <a:off x="471055" y="6483925"/>
            <a:ext cx="519083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200" b="1" dirty="0">
                <a:latin typeface="Arial" panose="020B0604020202020204" pitchFamily="34" charset="0"/>
                <a:cs typeface="Arial" panose="020B0604020202020204" pitchFamily="34" charset="0"/>
              </a:rPr>
              <a:t>Yang YJ et al. AI in </a:t>
            </a:r>
            <a:r>
              <a:rPr lang="nl-NL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gastroenterology</a:t>
            </a:r>
            <a:r>
              <a:rPr lang="bg-BG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,2019</a:t>
            </a:r>
            <a:endParaRPr lang="bg-BG" sz="1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650188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Картина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04902" y="572643"/>
            <a:ext cx="8752077" cy="6012000"/>
          </a:xfrm>
          <a:prstGeom prst="rect">
            <a:avLst/>
          </a:prstGeom>
        </p:spPr>
      </p:pic>
      <p:sp>
        <p:nvSpPr>
          <p:cNvPr id="3" name="Текстово поле 2"/>
          <p:cNvSpPr txBox="1"/>
          <p:nvPr/>
        </p:nvSpPr>
        <p:spPr>
          <a:xfrm flipH="1">
            <a:off x="738912" y="6539352"/>
            <a:ext cx="838661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100" dirty="0"/>
              <a:t>Maeda Y, et al. eGastroenterology 2024; 2:e100090. doi:10.1136/egastro-2024-100090</a:t>
            </a:r>
            <a:endParaRPr lang="bg-BG" sz="1100" dirty="0"/>
          </a:p>
        </p:txBody>
      </p:sp>
      <p:sp>
        <p:nvSpPr>
          <p:cNvPr id="4" name="Текстово поле 3"/>
          <p:cNvSpPr txBox="1"/>
          <p:nvPr/>
        </p:nvSpPr>
        <p:spPr>
          <a:xfrm rot="10800000" flipH="1" flipV="1">
            <a:off x="286327" y="1653"/>
            <a:ext cx="1224741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</a:t>
            </a:r>
            <a:r>
              <a:rPr lang="ru-RU" sz="2000" b="1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роучвания</a:t>
            </a:r>
            <a:r>
              <a:rPr lang="ru-RU" sz="2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sz="2000" b="1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които</a:t>
            </a:r>
            <a:r>
              <a:rPr lang="ru-RU" sz="20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чрез </a:t>
            </a:r>
            <a:r>
              <a:rPr lang="ru-RU" sz="20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цифрови</a:t>
            </a:r>
            <a:r>
              <a:rPr lang="ru-RU" sz="2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модели  </a:t>
            </a:r>
            <a:r>
              <a:rPr lang="ru-RU" sz="20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 AI </a:t>
            </a:r>
            <a:r>
              <a:rPr lang="ru-RU" sz="2000" b="1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оценяват</a:t>
            </a:r>
            <a:r>
              <a:rPr lang="ru-RU" sz="20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 </a:t>
            </a:r>
            <a:r>
              <a:rPr lang="ru-RU" sz="20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хистологичната</a:t>
            </a:r>
            <a:r>
              <a:rPr lang="ru-RU" sz="2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ремисия</a:t>
            </a:r>
            <a:r>
              <a:rPr lang="ru-RU" sz="2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и </a:t>
            </a:r>
            <a:r>
              <a:rPr lang="ru-RU" sz="2000" b="1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резултатите</a:t>
            </a:r>
            <a:r>
              <a:rPr lang="ru-RU" sz="20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на фона на дадено лечение</a:t>
            </a:r>
            <a:endParaRPr lang="bg-BG" sz="2000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Текстово поле 4"/>
          <p:cNvSpPr txBox="1"/>
          <p:nvPr/>
        </p:nvSpPr>
        <p:spPr>
          <a:xfrm>
            <a:off x="9856979" y="709540"/>
            <a:ext cx="233502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g-BG" dirty="0" smtClean="0"/>
              <a:t>Над 200 000 </a:t>
            </a:r>
            <a:r>
              <a:rPr lang="bg-BG" dirty="0" smtClean="0"/>
              <a:t>биопсии</a:t>
            </a:r>
            <a:endParaRPr lang="bg-BG" dirty="0"/>
          </a:p>
        </p:txBody>
      </p:sp>
    </p:spTree>
    <p:extLst>
      <p:ext uri="{BB962C8B-B14F-4D97-AF65-F5344CB8AC3E}">
        <p14:creationId xmlns:p14="http://schemas.microsoft.com/office/powerpoint/2010/main" val="5437171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Картина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88653" y="0"/>
            <a:ext cx="7088464" cy="65880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</p:pic>
      <p:sp>
        <p:nvSpPr>
          <p:cNvPr id="5" name="Текстово поле 4"/>
          <p:cNvSpPr txBox="1"/>
          <p:nvPr/>
        </p:nvSpPr>
        <p:spPr>
          <a:xfrm>
            <a:off x="304799" y="6493164"/>
            <a:ext cx="967047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/>
              <a:t>Artificial intelligence and endo-</a:t>
            </a:r>
            <a:r>
              <a:rPr lang="en-US" sz="800" dirty="0" err="1"/>
              <a:t>histo</a:t>
            </a:r>
            <a:r>
              <a:rPr lang="en-US" sz="800" dirty="0"/>
              <a:t>-omics: new dimensions of precision endoscopy and histology in inflammatory bowel disease Marietta </a:t>
            </a:r>
            <a:r>
              <a:rPr lang="en-US" sz="800" dirty="0" err="1"/>
              <a:t>Iacucci</a:t>
            </a:r>
            <a:r>
              <a:rPr lang="en-US" sz="800" dirty="0"/>
              <a:t>, Giovanni </a:t>
            </a:r>
            <a:r>
              <a:rPr lang="en-US" sz="800" dirty="0" err="1"/>
              <a:t>Santacroce</a:t>
            </a:r>
            <a:r>
              <a:rPr lang="en-US" sz="800" dirty="0"/>
              <a:t>, Irene </a:t>
            </a:r>
            <a:r>
              <a:rPr lang="en-US" sz="800" dirty="0" err="1"/>
              <a:t>Zammarchi</a:t>
            </a:r>
            <a:r>
              <a:rPr lang="en-US" sz="800" dirty="0"/>
              <a:t>, </a:t>
            </a:r>
            <a:r>
              <a:rPr lang="en-US" sz="800" dirty="0" err="1"/>
              <a:t>Yasuharu</a:t>
            </a:r>
            <a:r>
              <a:rPr lang="en-US" sz="800" dirty="0"/>
              <a:t> Maeda, </a:t>
            </a:r>
            <a:r>
              <a:rPr lang="en-US" sz="800" dirty="0" err="1"/>
              <a:t>Rocío</a:t>
            </a:r>
            <a:r>
              <a:rPr lang="en-US" sz="800" dirty="0"/>
              <a:t> Del Amor, Pablo </a:t>
            </a:r>
            <a:r>
              <a:rPr lang="en-US" sz="800" dirty="0" err="1"/>
              <a:t>Meseguer</a:t>
            </a:r>
            <a:r>
              <a:rPr lang="en-US" sz="800" dirty="0"/>
              <a:t>, </a:t>
            </a:r>
            <a:r>
              <a:rPr lang="en-US" sz="800" dirty="0" err="1"/>
              <a:t>Bisi</a:t>
            </a:r>
            <a:r>
              <a:rPr lang="en-US" sz="800" dirty="0"/>
              <a:t> Bode </a:t>
            </a:r>
            <a:r>
              <a:rPr lang="en-US" sz="800" dirty="0" err="1"/>
              <a:t>Kolawole</a:t>
            </a:r>
            <a:r>
              <a:rPr lang="en-US" sz="800" dirty="0"/>
              <a:t>, </a:t>
            </a:r>
            <a:r>
              <a:rPr lang="en-US" sz="800" dirty="0" err="1"/>
              <a:t>Ujwala</a:t>
            </a:r>
            <a:r>
              <a:rPr lang="en-US" sz="800" dirty="0"/>
              <a:t> </a:t>
            </a:r>
            <a:r>
              <a:rPr lang="en-US" sz="800" dirty="0" err="1"/>
              <a:t>Chaudhari</a:t>
            </a:r>
            <a:r>
              <a:rPr lang="en-US" sz="800" dirty="0"/>
              <a:t>, Antonio Di </a:t>
            </a:r>
            <a:r>
              <a:rPr lang="en-US" sz="800" dirty="0" err="1"/>
              <a:t>Sabatino</a:t>
            </a:r>
            <a:r>
              <a:rPr lang="en-US" sz="800" dirty="0"/>
              <a:t>, Silvio </a:t>
            </a:r>
            <a:r>
              <a:rPr lang="en-US" sz="800" dirty="0" err="1"/>
              <a:t>Danese</a:t>
            </a:r>
            <a:r>
              <a:rPr lang="en-US" sz="800" dirty="0"/>
              <a:t>, Yuichi Mori, Enrico </a:t>
            </a:r>
            <a:r>
              <a:rPr lang="en-US" sz="800" dirty="0" err="1"/>
              <a:t>Grisan</a:t>
            </a:r>
            <a:r>
              <a:rPr lang="en-US" sz="800" dirty="0"/>
              <a:t>, Valery </a:t>
            </a:r>
            <a:r>
              <a:rPr lang="en-US" sz="800" dirty="0" err="1"/>
              <a:t>Naranjo,Subrata</a:t>
            </a:r>
            <a:r>
              <a:rPr lang="en-US" sz="800" dirty="0"/>
              <a:t> Ghosh, Lancet </a:t>
            </a:r>
            <a:r>
              <a:rPr lang="en-US" sz="800" dirty="0" err="1"/>
              <a:t>Gastroenterol</a:t>
            </a:r>
            <a:r>
              <a:rPr lang="en-US" sz="800" dirty="0"/>
              <a:t> </a:t>
            </a:r>
            <a:r>
              <a:rPr lang="en-US" sz="800" dirty="0" err="1"/>
              <a:t>Hepatol</a:t>
            </a:r>
            <a:r>
              <a:rPr lang="en-US" sz="800" dirty="0"/>
              <a:t> 2024</a:t>
            </a:r>
            <a:endParaRPr lang="bg-BG" sz="800" dirty="0"/>
          </a:p>
        </p:txBody>
      </p:sp>
      <p:sp>
        <p:nvSpPr>
          <p:cNvPr id="7" name="Текстово поле 6"/>
          <p:cNvSpPr txBox="1"/>
          <p:nvPr/>
        </p:nvSpPr>
        <p:spPr>
          <a:xfrm>
            <a:off x="7730845" y="-27713"/>
            <a:ext cx="466436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3200" b="1" dirty="0" smtClean="0">
                <a:solidFill>
                  <a:srgbClr val="0070C0"/>
                </a:solidFill>
              </a:rPr>
              <a:t>AI </a:t>
            </a:r>
            <a:r>
              <a:rPr lang="bg-BG" sz="3200" b="1" dirty="0" smtClean="0">
                <a:solidFill>
                  <a:srgbClr val="0070C0"/>
                </a:solidFill>
              </a:rPr>
              <a:t>в</a:t>
            </a:r>
            <a:r>
              <a:rPr lang="it-IT" sz="3200" b="1" dirty="0" smtClean="0">
                <a:solidFill>
                  <a:srgbClr val="0070C0"/>
                </a:solidFill>
              </a:rPr>
              <a:t>  </a:t>
            </a:r>
            <a:r>
              <a:rPr lang="bg-BG" sz="3200" b="1" dirty="0" smtClean="0">
                <a:solidFill>
                  <a:srgbClr val="0070C0"/>
                </a:solidFill>
              </a:rPr>
              <a:t>хистологичната оценка на </a:t>
            </a:r>
            <a:r>
              <a:rPr lang="en-US" sz="3200" b="1" dirty="0" smtClean="0">
                <a:solidFill>
                  <a:srgbClr val="0070C0"/>
                </a:solidFill>
              </a:rPr>
              <a:t>IBD</a:t>
            </a:r>
            <a:endParaRPr lang="bg-BG" sz="3200" b="1" dirty="0">
              <a:solidFill>
                <a:srgbClr val="0070C0"/>
              </a:solidFill>
            </a:endParaRPr>
          </a:p>
        </p:txBody>
      </p:sp>
      <p:sp>
        <p:nvSpPr>
          <p:cNvPr id="2" name="Правоъгълник 1"/>
          <p:cNvSpPr/>
          <p:nvPr/>
        </p:nvSpPr>
        <p:spPr>
          <a:xfrm>
            <a:off x="2715491" y="3223491"/>
            <a:ext cx="2124364" cy="230909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g-BG" b="1" dirty="0" smtClean="0">
                <a:solidFill>
                  <a:schemeClr val="tx1"/>
                </a:solidFill>
              </a:rPr>
              <a:t>Сегментиране от </a:t>
            </a:r>
            <a:r>
              <a:rPr lang="en-US" b="1" dirty="0" smtClean="0">
                <a:solidFill>
                  <a:schemeClr val="tx1"/>
                </a:solidFill>
              </a:rPr>
              <a:t>AI </a:t>
            </a:r>
            <a:endParaRPr lang="bg-BG" b="1" dirty="0">
              <a:solidFill>
                <a:schemeClr val="tx1"/>
              </a:solidFill>
            </a:endParaRPr>
          </a:p>
        </p:txBody>
      </p:sp>
      <p:sp>
        <p:nvSpPr>
          <p:cNvPr id="3" name="Правоъгълник 2"/>
          <p:cNvSpPr/>
          <p:nvPr/>
        </p:nvSpPr>
        <p:spPr>
          <a:xfrm>
            <a:off x="5440217" y="3223491"/>
            <a:ext cx="2410691" cy="230909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g-BG" sz="1600" b="1" dirty="0" smtClean="0">
                <a:solidFill>
                  <a:schemeClr val="tx1"/>
                </a:solidFill>
              </a:rPr>
              <a:t>Несигурно изчисление</a:t>
            </a:r>
            <a:endParaRPr lang="bg-BG" sz="1600" b="1" dirty="0">
              <a:solidFill>
                <a:schemeClr val="tx1"/>
              </a:solidFill>
            </a:endParaRPr>
          </a:p>
        </p:txBody>
      </p:sp>
      <p:sp>
        <p:nvSpPr>
          <p:cNvPr id="6" name="Правоъгълник 5"/>
          <p:cNvSpPr/>
          <p:nvPr/>
        </p:nvSpPr>
        <p:spPr>
          <a:xfrm>
            <a:off x="3177304" y="5541817"/>
            <a:ext cx="1293091" cy="87745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g-BG" sz="1200" b="1" dirty="0" smtClean="0">
                <a:solidFill>
                  <a:schemeClr val="tx1"/>
                </a:solidFill>
              </a:rPr>
              <a:t>Стандарт. дигитално изчисление</a:t>
            </a:r>
            <a:endParaRPr lang="bg-BG" sz="1200" b="1" dirty="0">
              <a:solidFill>
                <a:schemeClr val="tx1"/>
              </a:solidFill>
            </a:endParaRPr>
          </a:p>
        </p:txBody>
      </p:sp>
      <p:sp>
        <p:nvSpPr>
          <p:cNvPr id="8" name="Правоъгълник 7"/>
          <p:cNvSpPr/>
          <p:nvPr/>
        </p:nvSpPr>
        <p:spPr>
          <a:xfrm>
            <a:off x="4895267" y="5523345"/>
            <a:ext cx="1219203" cy="882474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g-BG" sz="1200" b="1" dirty="0" smtClean="0">
                <a:solidFill>
                  <a:schemeClr val="tx1"/>
                </a:solidFill>
              </a:rPr>
              <a:t>Чрез</a:t>
            </a:r>
            <a:r>
              <a:rPr lang="en-US" sz="1200" b="1" dirty="0" smtClean="0">
                <a:solidFill>
                  <a:schemeClr val="tx1"/>
                </a:solidFill>
              </a:rPr>
              <a:t> AI </a:t>
            </a:r>
            <a:r>
              <a:rPr lang="bg-BG" sz="1200" b="1" dirty="0" smtClean="0">
                <a:solidFill>
                  <a:schemeClr val="tx1"/>
                </a:solidFill>
              </a:rPr>
              <a:t>точна </a:t>
            </a:r>
            <a:r>
              <a:rPr lang="bg-BG" sz="1200" b="1" dirty="0" err="1" smtClean="0">
                <a:solidFill>
                  <a:schemeClr val="tx1"/>
                </a:solidFill>
              </a:rPr>
              <a:t>недежна</a:t>
            </a:r>
            <a:r>
              <a:rPr lang="bg-BG" sz="1200" b="1" dirty="0" smtClean="0">
                <a:solidFill>
                  <a:schemeClr val="tx1"/>
                </a:solidFill>
              </a:rPr>
              <a:t> и бърза </a:t>
            </a:r>
            <a:r>
              <a:rPr lang="bg-BG" sz="1200" b="1" dirty="0" err="1" smtClean="0">
                <a:solidFill>
                  <a:schemeClr val="tx1"/>
                </a:solidFill>
              </a:rPr>
              <a:t>хист</a:t>
            </a:r>
            <a:r>
              <a:rPr lang="bg-BG" sz="1200" b="1" dirty="0" smtClean="0">
                <a:solidFill>
                  <a:schemeClr val="tx1"/>
                </a:solidFill>
              </a:rPr>
              <a:t> оценка </a:t>
            </a:r>
            <a:endParaRPr lang="bg-BG" sz="1200" b="1" dirty="0">
              <a:solidFill>
                <a:schemeClr val="tx1"/>
              </a:solidFill>
            </a:endParaRPr>
          </a:p>
        </p:txBody>
      </p:sp>
      <p:sp>
        <p:nvSpPr>
          <p:cNvPr id="9" name="Правоъгълник 8"/>
          <p:cNvSpPr/>
          <p:nvPr/>
        </p:nvSpPr>
        <p:spPr>
          <a:xfrm>
            <a:off x="6622472" y="5495637"/>
            <a:ext cx="1188000" cy="919411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g-BG" sz="1200" b="1" dirty="0" smtClean="0">
                <a:solidFill>
                  <a:schemeClr val="tx1"/>
                </a:solidFill>
              </a:rPr>
              <a:t>Чрез </a:t>
            </a:r>
            <a:r>
              <a:rPr lang="en-US" sz="1200" b="1" dirty="0" smtClean="0">
                <a:solidFill>
                  <a:schemeClr val="tx1"/>
                </a:solidFill>
              </a:rPr>
              <a:t>AI</a:t>
            </a:r>
            <a:r>
              <a:rPr lang="bg-BG" sz="1200" b="1" dirty="0" smtClean="0">
                <a:solidFill>
                  <a:schemeClr val="tx1"/>
                </a:solidFill>
              </a:rPr>
              <a:t> точно предсказване на изхода</a:t>
            </a:r>
            <a:endParaRPr lang="bg-BG" sz="1200" b="1" dirty="0">
              <a:solidFill>
                <a:schemeClr val="tx1"/>
              </a:solidFill>
            </a:endParaRPr>
          </a:p>
        </p:txBody>
      </p:sp>
      <p:sp>
        <p:nvSpPr>
          <p:cNvPr id="10" name="Текстово поле 9"/>
          <p:cNvSpPr txBox="1"/>
          <p:nvPr/>
        </p:nvSpPr>
        <p:spPr>
          <a:xfrm>
            <a:off x="2650827" y="83130"/>
            <a:ext cx="2484000" cy="3240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bg-BG" sz="1600" b="1" dirty="0" smtClean="0"/>
              <a:t>У-во за цели слайдове</a:t>
            </a:r>
            <a:endParaRPr lang="bg-BG" sz="1600" b="1" dirty="0"/>
          </a:p>
        </p:txBody>
      </p:sp>
      <p:sp>
        <p:nvSpPr>
          <p:cNvPr id="11" name="Текстово поле 10"/>
          <p:cNvSpPr txBox="1"/>
          <p:nvPr/>
        </p:nvSpPr>
        <p:spPr>
          <a:xfrm>
            <a:off x="5458691" y="83129"/>
            <a:ext cx="2520000" cy="307777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bg-BG" sz="1400" b="1" dirty="0" err="1" smtClean="0"/>
              <a:t>Анотирано</a:t>
            </a:r>
            <a:r>
              <a:rPr lang="bg-BG" sz="1400" b="1" dirty="0" smtClean="0"/>
              <a:t> у-во сегментиране</a:t>
            </a:r>
            <a:endParaRPr lang="bg-BG" sz="1400" b="1" dirty="0"/>
          </a:p>
        </p:txBody>
      </p:sp>
    </p:spTree>
    <p:extLst>
      <p:ext uri="{BB962C8B-B14F-4D97-AF65-F5344CB8AC3E}">
        <p14:creationId xmlns:p14="http://schemas.microsoft.com/office/powerpoint/2010/main" val="34507499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Текстово поле 4"/>
          <p:cNvSpPr txBox="1"/>
          <p:nvPr/>
        </p:nvSpPr>
        <p:spPr>
          <a:xfrm>
            <a:off x="295563" y="6493164"/>
            <a:ext cx="967047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/>
              <a:t>Artificial intelligence and endo-</a:t>
            </a:r>
            <a:r>
              <a:rPr lang="en-US" sz="800" dirty="0" err="1"/>
              <a:t>histo</a:t>
            </a:r>
            <a:r>
              <a:rPr lang="en-US" sz="800" dirty="0"/>
              <a:t>-omics: new dimensions of precision endoscopy and histology in inflammatory bowel disease Marietta </a:t>
            </a:r>
            <a:r>
              <a:rPr lang="en-US" sz="800" dirty="0" err="1"/>
              <a:t>Iacucci</a:t>
            </a:r>
            <a:r>
              <a:rPr lang="en-US" sz="800" dirty="0"/>
              <a:t>, Giovanni </a:t>
            </a:r>
            <a:r>
              <a:rPr lang="en-US" sz="800" dirty="0" err="1"/>
              <a:t>Santacroce</a:t>
            </a:r>
            <a:r>
              <a:rPr lang="en-US" sz="800" dirty="0"/>
              <a:t>, Irene </a:t>
            </a:r>
            <a:r>
              <a:rPr lang="en-US" sz="800" dirty="0" err="1"/>
              <a:t>Zammarchi</a:t>
            </a:r>
            <a:r>
              <a:rPr lang="en-US" sz="800" dirty="0"/>
              <a:t>, </a:t>
            </a:r>
            <a:r>
              <a:rPr lang="en-US" sz="800" dirty="0" err="1"/>
              <a:t>Yasuharu</a:t>
            </a:r>
            <a:r>
              <a:rPr lang="en-US" sz="800" dirty="0"/>
              <a:t> Maeda, </a:t>
            </a:r>
            <a:r>
              <a:rPr lang="en-US" sz="800" dirty="0" err="1"/>
              <a:t>Rocío</a:t>
            </a:r>
            <a:r>
              <a:rPr lang="en-US" sz="800" dirty="0"/>
              <a:t> Del Amor, Pablo </a:t>
            </a:r>
            <a:r>
              <a:rPr lang="en-US" sz="800" dirty="0" err="1"/>
              <a:t>Meseguer</a:t>
            </a:r>
            <a:r>
              <a:rPr lang="en-US" sz="800" dirty="0"/>
              <a:t>, </a:t>
            </a:r>
            <a:r>
              <a:rPr lang="en-US" sz="800" dirty="0" err="1"/>
              <a:t>Bisi</a:t>
            </a:r>
            <a:r>
              <a:rPr lang="en-US" sz="800" dirty="0"/>
              <a:t> Bode </a:t>
            </a:r>
            <a:r>
              <a:rPr lang="en-US" sz="800" dirty="0" err="1"/>
              <a:t>Kolawole</a:t>
            </a:r>
            <a:r>
              <a:rPr lang="en-US" sz="800" dirty="0"/>
              <a:t>, </a:t>
            </a:r>
            <a:r>
              <a:rPr lang="en-US" sz="800" dirty="0" err="1"/>
              <a:t>Ujwala</a:t>
            </a:r>
            <a:r>
              <a:rPr lang="en-US" sz="800" dirty="0"/>
              <a:t> </a:t>
            </a:r>
            <a:r>
              <a:rPr lang="en-US" sz="800" dirty="0" err="1"/>
              <a:t>Chaudhari</a:t>
            </a:r>
            <a:r>
              <a:rPr lang="en-US" sz="800" dirty="0"/>
              <a:t>, Antonio Di </a:t>
            </a:r>
            <a:r>
              <a:rPr lang="en-US" sz="800" dirty="0" err="1"/>
              <a:t>Sabatino</a:t>
            </a:r>
            <a:r>
              <a:rPr lang="en-US" sz="800" dirty="0"/>
              <a:t>, Silvio </a:t>
            </a:r>
            <a:r>
              <a:rPr lang="en-US" sz="800" dirty="0" err="1"/>
              <a:t>Danese</a:t>
            </a:r>
            <a:r>
              <a:rPr lang="en-US" sz="800" dirty="0"/>
              <a:t>, Yuichi Mori, Enrico </a:t>
            </a:r>
            <a:r>
              <a:rPr lang="en-US" sz="800" dirty="0" err="1"/>
              <a:t>Grisan</a:t>
            </a:r>
            <a:r>
              <a:rPr lang="en-US" sz="800" dirty="0"/>
              <a:t>, Valery </a:t>
            </a:r>
            <a:r>
              <a:rPr lang="en-US" sz="800" dirty="0" err="1"/>
              <a:t>Naranjo,Subrata</a:t>
            </a:r>
            <a:r>
              <a:rPr lang="en-US" sz="800" dirty="0"/>
              <a:t> Ghosh, Lancet </a:t>
            </a:r>
            <a:r>
              <a:rPr lang="en-US" sz="800" dirty="0" err="1"/>
              <a:t>Gastroenterol</a:t>
            </a:r>
            <a:r>
              <a:rPr lang="en-US" sz="800" dirty="0"/>
              <a:t> </a:t>
            </a:r>
            <a:r>
              <a:rPr lang="en-US" sz="800" dirty="0" err="1"/>
              <a:t>Hepatol</a:t>
            </a:r>
            <a:r>
              <a:rPr lang="en-US" sz="800" dirty="0"/>
              <a:t> 2024</a:t>
            </a:r>
            <a:endParaRPr lang="bg-BG" sz="800" dirty="0"/>
          </a:p>
        </p:txBody>
      </p:sp>
      <p:pic>
        <p:nvPicPr>
          <p:cNvPr id="7" name="Картина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76098" y="279454"/>
            <a:ext cx="8031869" cy="6264000"/>
          </a:xfrm>
          <a:prstGeom prst="rect">
            <a:avLst/>
          </a:prstGeom>
        </p:spPr>
      </p:pic>
      <p:sp>
        <p:nvSpPr>
          <p:cNvPr id="8" name="Текстово поле 7"/>
          <p:cNvSpPr txBox="1"/>
          <p:nvPr/>
        </p:nvSpPr>
        <p:spPr>
          <a:xfrm>
            <a:off x="600365" y="-36944"/>
            <a:ext cx="880760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</a:t>
            </a:r>
            <a:r>
              <a:rPr lang="bg-BG" sz="2400" b="1" dirty="0" err="1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ндо-хисто-омник</a:t>
            </a:r>
            <a:r>
              <a:rPr lang="bg-BG" sz="2400" b="1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подход- прецизност на решенията</a:t>
            </a:r>
            <a:endParaRPr lang="bg-BG" sz="2400" b="1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Картина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16796" y="851615"/>
            <a:ext cx="4260147" cy="1152000"/>
          </a:xfrm>
          <a:prstGeom prst="rect">
            <a:avLst/>
          </a:prstGeom>
        </p:spPr>
      </p:pic>
      <p:pic>
        <p:nvPicPr>
          <p:cNvPr id="10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56307" y="13843"/>
            <a:ext cx="908098" cy="11340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1" name="Правоъгълник 10"/>
          <p:cNvSpPr/>
          <p:nvPr/>
        </p:nvSpPr>
        <p:spPr>
          <a:xfrm>
            <a:off x="9290941" y="233274"/>
            <a:ext cx="2864951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sz="14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Prof. Dr. Claudio </a:t>
            </a:r>
            <a:r>
              <a:rPr lang="en-US" altLang="en-US" sz="1400" b="1" dirty="0" err="1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Fiocchi</a:t>
            </a:r>
            <a:endParaRPr lang="bg-BG" sz="14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Закръглен правоъгълник 2"/>
          <p:cNvSpPr/>
          <p:nvPr/>
        </p:nvSpPr>
        <p:spPr>
          <a:xfrm>
            <a:off x="4922983" y="2272145"/>
            <a:ext cx="960581" cy="332510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g-BG" sz="1100" b="1" dirty="0" smtClean="0">
                <a:solidFill>
                  <a:schemeClr val="tx1"/>
                </a:solidFill>
              </a:rPr>
              <a:t>Хистология</a:t>
            </a:r>
            <a:endParaRPr lang="bg-BG" sz="1100" b="1" dirty="0">
              <a:solidFill>
                <a:schemeClr val="tx1"/>
              </a:solidFill>
            </a:endParaRPr>
          </a:p>
        </p:txBody>
      </p:sp>
      <p:sp>
        <p:nvSpPr>
          <p:cNvPr id="4" name="Закръглен правоъгълник 3"/>
          <p:cNvSpPr/>
          <p:nvPr/>
        </p:nvSpPr>
        <p:spPr>
          <a:xfrm>
            <a:off x="6973457" y="4202544"/>
            <a:ext cx="831272" cy="277091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g-BG" sz="1200" b="1" dirty="0" err="1" smtClean="0">
                <a:solidFill>
                  <a:schemeClr val="tx1"/>
                </a:solidFill>
              </a:rPr>
              <a:t>Омник</a:t>
            </a:r>
            <a:endParaRPr lang="bg-BG" sz="1200" b="1" dirty="0">
              <a:solidFill>
                <a:schemeClr val="tx1"/>
              </a:solidFill>
            </a:endParaRPr>
          </a:p>
        </p:txBody>
      </p:sp>
      <p:sp>
        <p:nvSpPr>
          <p:cNvPr id="6" name="Закръглен правоъгълник 5"/>
          <p:cNvSpPr/>
          <p:nvPr/>
        </p:nvSpPr>
        <p:spPr>
          <a:xfrm>
            <a:off x="4451928" y="4479635"/>
            <a:ext cx="1819564" cy="53571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accent1">
                    <a:lumMod val="75000"/>
                  </a:schemeClr>
                </a:solidFill>
              </a:rPr>
              <a:t>E</a:t>
            </a:r>
            <a:r>
              <a:rPr lang="bg-BG" b="1" dirty="0" err="1">
                <a:solidFill>
                  <a:schemeClr val="accent1">
                    <a:lumMod val="75000"/>
                  </a:schemeClr>
                </a:solidFill>
              </a:rPr>
              <a:t>ндо-хисто-омник</a:t>
            </a:r>
            <a:endParaRPr lang="bg-BG" dirty="0"/>
          </a:p>
        </p:txBody>
      </p:sp>
      <p:sp>
        <p:nvSpPr>
          <p:cNvPr id="12" name="Закръглен правоъгълник 11"/>
          <p:cNvSpPr/>
          <p:nvPr/>
        </p:nvSpPr>
        <p:spPr>
          <a:xfrm>
            <a:off x="4248727" y="3602182"/>
            <a:ext cx="2189018" cy="600362"/>
          </a:xfrm>
          <a:prstGeom prst="roundRect">
            <a:avLst>
              <a:gd name="adj" fmla="val 0"/>
            </a:avLst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g-BG" b="1" dirty="0" smtClean="0">
                <a:solidFill>
                  <a:schemeClr val="tx1"/>
                </a:solidFill>
              </a:rPr>
              <a:t>Прецизност при решенията  </a:t>
            </a:r>
            <a:endParaRPr lang="bg-BG" b="1" dirty="0">
              <a:solidFill>
                <a:schemeClr val="tx1"/>
              </a:solidFill>
            </a:endParaRPr>
          </a:p>
        </p:txBody>
      </p:sp>
      <p:sp>
        <p:nvSpPr>
          <p:cNvPr id="13" name="Правоъгълник 12"/>
          <p:cNvSpPr/>
          <p:nvPr/>
        </p:nvSpPr>
        <p:spPr>
          <a:xfrm>
            <a:off x="2937164" y="4110182"/>
            <a:ext cx="956695" cy="45258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g-BG" sz="1100" b="1" dirty="0" smtClean="0">
                <a:solidFill>
                  <a:schemeClr val="tx1"/>
                </a:solidFill>
              </a:rPr>
              <a:t>Напреднала </a:t>
            </a:r>
            <a:r>
              <a:rPr lang="bg-BG" sz="1100" b="1" dirty="0" err="1" smtClean="0">
                <a:solidFill>
                  <a:schemeClr val="tx1"/>
                </a:solidFill>
              </a:rPr>
              <a:t>ендоскопия</a:t>
            </a:r>
            <a:endParaRPr lang="bg-BG" sz="11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58624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>
          <a:xfrm>
            <a:off x="249383" y="-161339"/>
            <a:ext cx="11517745" cy="1260466"/>
          </a:xfrm>
        </p:spPr>
        <p:txBody>
          <a:bodyPr>
            <a:normAutofit/>
          </a:bodyPr>
          <a:lstStyle/>
          <a:p>
            <a:r>
              <a:rPr lang="bg-BG" sz="36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Машинно </a:t>
            </a:r>
            <a:r>
              <a:rPr lang="bg-BG" sz="36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обучение </a:t>
            </a:r>
            <a:r>
              <a:rPr lang="bg-BG" sz="36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 данни от</a:t>
            </a:r>
            <a:r>
              <a:rPr lang="en-US" sz="36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bg-BG" sz="36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електронните  здравни досиета </a:t>
            </a:r>
            <a:endParaRPr lang="bg-BG" sz="3600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Контейнер за съдържание 2"/>
          <p:cNvSpPr>
            <a:spLocks noGrp="1"/>
          </p:cNvSpPr>
          <p:nvPr>
            <p:ph sz="half" idx="1"/>
          </p:nvPr>
        </p:nvSpPr>
        <p:spPr>
          <a:xfrm>
            <a:off x="2669315" y="3713016"/>
            <a:ext cx="5292430" cy="4440544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bg-BG" b="1" dirty="0" smtClean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bg-BG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Полипоза</a:t>
            </a:r>
            <a:r>
              <a:rPr lang="bg-BG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на </a:t>
            </a:r>
            <a:r>
              <a:rPr lang="bg-BG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ГИТ</a:t>
            </a:r>
            <a:endParaRPr lang="bg-BG" b="1" dirty="0" smtClean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bg-BG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Ранни лезии/</a:t>
            </a:r>
            <a:r>
              <a:rPr lang="bg-BG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неоплазми</a:t>
            </a:r>
            <a:r>
              <a:rPr lang="bg-BG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r>
              <a:rPr lang="bg-BG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Всички </a:t>
            </a:r>
            <a:r>
              <a:rPr lang="bg-BG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неоплазми</a:t>
            </a:r>
            <a:r>
              <a:rPr lang="bg-BG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на ГИТ, </a:t>
            </a:r>
            <a:r>
              <a:rPr lang="bg-BG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ч.дроб</a:t>
            </a:r>
            <a:r>
              <a:rPr lang="bg-BG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панкреас</a:t>
            </a:r>
          </a:p>
        </p:txBody>
      </p:sp>
      <p:pic>
        <p:nvPicPr>
          <p:cNvPr id="5" name="Картина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9326" y="2276895"/>
            <a:ext cx="2537956" cy="3780000"/>
          </a:xfrm>
          <a:prstGeom prst="rect">
            <a:avLst/>
          </a:prstGeom>
        </p:spPr>
      </p:pic>
      <p:sp>
        <p:nvSpPr>
          <p:cNvPr id="6" name="Текстово поле 5"/>
          <p:cNvSpPr txBox="1"/>
          <p:nvPr/>
        </p:nvSpPr>
        <p:spPr>
          <a:xfrm>
            <a:off x="406400" y="6562115"/>
            <a:ext cx="59944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g-BG" sz="1100" dirty="0" smtClean="0">
                <a:latin typeface="Arial" panose="020B0604020202020204" pitchFamily="34" charset="0"/>
                <a:cs typeface="Arial" panose="020B0604020202020204" pitchFamily="34" charset="0"/>
              </a:rPr>
              <a:t>По </a:t>
            </a:r>
            <a:r>
              <a:rPr lang="en-US" sz="1100" dirty="0" smtClean="0">
                <a:latin typeface="Arial" panose="020B0604020202020204" pitchFamily="34" charset="0"/>
                <a:cs typeface="Arial" panose="020B0604020202020204" pitchFamily="34" charset="0"/>
              </a:rPr>
              <a:t>Penrice </a:t>
            </a:r>
            <a:r>
              <a:rPr lang="en-US" sz="1100" dirty="0">
                <a:latin typeface="Arial" panose="020B0604020202020204" pitchFamily="34" charset="0"/>
                <a:cs typeface="Arial" panose="020B0604020202020204" pitchFamily="34" charset="0"/>
              </a:rPr>
              <a:t>et al. Gastro </a:t>
            </a:r>
            <a:r>
              <a:rPr lang="en-US" sz="1100" dirty="0" err="1">
                <a:latin typeface="Arial" panose="020B0604020202020204" pitchFamily="34" charset="0"/>
                <a:cs typeface="Arial" panose="020B0604020202020204" pitchFamily="34" charset="0"/>
              </a:rPr>
              <a:t>Hep</a:t>
            </a:r>
            <a:r>
              <a:rPr lang="en-US" sz="1100" dirty="0">
                <a:latin typeface="Arial" panose="020B0604020202020204" pitchFamily="34" charset="0"/>
                <a:cs typeface="Arial" panose="020B0604020202020204" pitchFamily="34" charset="0"/>
              </a:rPr>
              <a:t> Advances Vol. 1, No. </a:t>
            </a:r>
            <a:r>
              <a:rPr lang="en-US" sz="1100" dirty="0" smtClean="0">
                <a:latin typeface="Arial" panose="020B0604020202020204" pitchFamily="34" charset="0"/>
                <a:cs typeface="Arial" panose="020B0604020202020204" pitchFamily="34" charset="0"/>
              </a:rPr>
              <a:t>4,2022;</a:t>
            </a:r>
            <a:r>
              <a:rPr lang="en-US" sz="1100" dirty="0">
                <a:latin typeface="Arial" panose="020B0604020202020204" pitchFamily="34" charset="0"/>
                <a:cs typeface="Arial" panose="020B0604020202020204" pitchFamily="34" charset="0"/>
              </a:rPr>
              <a:t> Da Rio L. et all.23</a:t>
            </a:r>
            <a:endParaRPr lang="bg-BG" sz="11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bg-BG" sz="11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Текстово поле 8"/>
          <p:cNvSpPr txBox="1"/>
          <p:nvPr/>
        </p:nvSpPr>
        <p:spPr>
          <a:xfrm>
            <a:off x="2660091" y="1208799"/>
            <a:ext cx="6077534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bg-BG" sz="28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Езофагеални</a:t>
            </a:r>
            <a:r>
              <a:rPr lang="bg-BG" sz="28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bg-BG" sz="28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варици</a:t>
            </a:r>
            <a:endParaRPr lang="bg-BG" sz="2800" dirty="0" smtClean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bg-BG" sz="28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Ангиодисплазия</a:t>
            </a:r>
            <a:r>
              <a:rPr lang="bg-BG" sz="28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на </a:t>
            </a:r>
            <a:r>
              <a:rPr lang="bg-BG" sz="28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ГИТ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bg-BG" sz="28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Цьолиакия</a:t>
            </a:r>
            <a:endParaRPr lang="bg-BG" sz="2800" dirty="0" smtClean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MAFLD</a:t>
            </a:r>
            <a:endParaRPr lang="bg-BG" sz="28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bg-BG" sz="28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Инсулинова резистентност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bg-BG" sz="28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Хронични </a:t>
            </a:r>
            <a:r>
              <a:rPr lang="bg-BG" sz="28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ч.др</a:t>
            </a:r>
            <a:r>
              <a:rPr lang="bg-BG" sz="28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заболявания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IBD</a:t>
            </a:r>
            <a:endParaRPr lang="bg-BG" sz="28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" name="Картина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29918" y="703985"/>
            <a:ext cx="1282907" cy="947360"/>
          </a:xfrm>
          <a:prstGeom prst="rect">
            <a:avLst/>
          </a:prstGeom>
        </p:spPr>
      </p:pic>
      <p:pic>
        <p:nvPicPr>
          <p:cNvPr id="11" name="Картина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552441" y="1902699"/>
            <a:ext cx="942975" cy="508002"/>
          </a:xfrm>
          <a:prstGeom prst="rect">
            <a:avLst/>
          </a:prstGeom>
        </p:spPr>
      </p:pic>
      <p:sp>
        <p:nvSpPr>
          <p:cNvPr id="12" name="Текстово поле 11"/>
          <p:cNvSpPr txBox="1"/>
          <p:nvPr/>
        </p:nvSpPr>
        <p:spPr>
          <a:xfrm>
            <a:off x="8305805" y="2346049"/>
            <a:ext cx="366683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g-BG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По-ефикасно проследяване</a:t>
            </a:r>
            <a:endParaRPr lang="bg-BG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Текстово поле 12"/>
          <p:cNvSpPr txBox="1"/>
          <p:nvPr/>
        </p:nvSpPr>
        <p:spPr>
          <a:xfrm>
            <a:off x="8294256" y="1508786"/>
            <a:ext cx="34913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g-BG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Ранна  и прецизна диагноза</a:t>
            </a:r>
            <a:endParaRPr lang="bg-BG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4" name="Картина 1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841941" y="3903383"/>
            <a:ext cx="733425" cy="695325"/>
          </a:xfrm>
          <a:prstGeom prst="rect">
            <a:avLst/>
          </a:prstGeom>
        </p:spPr>
      </p:pic>
      <p:sp>
        <p:nvSpPr>
          <p:cNvPr id="15" name="Текстово поле 14"/>
          <p:cNvSpPr txBox="1"/>
          <p:nvPr/>
        </p:nvSpPr>
        <p:spPr>
          <a:xfrm>
            <a:off x="8365266" y="4614044"/>
            <a:ext cx="34111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g-BG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Оптимизиране на лечението и </a:t>
            </a:r>
            <a:r>
              <a:rPr lang="bg-BG" b="1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комплайънса</a:t>
            </a:r>
            <a:endParaRPr lang="bg-BG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6" name="Картина 1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766023" y="2780143"/>
            <a:ext cx="659686" cy="468000"/>
          </a:xfrm>
          <a:prstGeom prst="rect">
            <a:avLst/>
          </a:prstGeom>
        </p:spPr>
      </p:pic>
      <p:sp>
        <p:nvSpPr>
          <p:cNvPr id="17" name="Текстово поле 16"/>
          <p:cNvSpPr txBox="1"/>
          <p:nvPr/>
        </p:nvSpPr>
        <p:spPr>
          <a:xfrm>
            <a:off x="8303493" y="3131127"/>
            <a:ext cx="363912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g-BG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Предсказване на резултатите от хирургичното лечение</a:t>
            </a:r>
            <a:endParaRPr lang="bg-BG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8" name="Картина 1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846414" y="5294167"/>
            <a:ext cx="742950" cy="647700"/>
          </a:xfrm>
          <a:prstGeom prst="rect">
            <a:avLst/>
          </a:prstGeom>
        </p:spPr>
      </p:pic>
      <p:sp>
        <p:nvSpPr>
          <p:cNvPr id="19" name="Текстово поле 18"/>
          <p:cNvSpPr txBox="1"/>
          <p:nvPr/>
        </p:nvSpPr>
        <p:spPr>
          <a:xfrm>
            <a:off x="8460510" y="5941867"/>
            <a:ext cx="336203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g-BG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Предсказване кой ще развие дадено заболяване</a:t>
            </a:r>
            <a:endParaRPr lang="bg-BG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722719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Картина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7970" y="253352"/>
            <a:ext cx="6931639" cy="6389538"/>
          </a:xfrm>
          <a:prstGeom prst="rect">
            <a:avLst/>
          </a:prstGeom>
        </p:spPr>
      </p:pic>
      <p:sp>
        <p:nvSpPr>
          <p:cNvPr id="3" name="Текстово поле 2"/>
          <p:cNvSpPr txBox="1"/>
          <p:nvPr/>
        </p:nvSpPr>
        <p:spPr>
          <a:xfrm>
            <a:off x="295563" y="6493164"/>
            <a:ext cx="967047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/>
              <a:t>Artificial intelligence and endo-</a:t>
            </a:r>
            <a:r>
              <a:rPr lang="en-US" sz="800" dirty="0" err="1"/>
              <a:t>histo</a:t>
            </a:r>
            <a:r>
              <a:rPr lang="en-US" sz="800" dirty="0"/>
              <a:t>-omics: new dimensions of precision endoscopy and histology in inflammatory bowel disease Marietta </a:t>
            </a:r>
            <a:r>
              <a:rPr lang="en-US" sz="800" dirty="0" err="1"/>
              <a:t>Iacucci</a:t>
            </a:r>
            <a:r>
              <a:rPr lang="en-US" sz="800" dirty="0"/>
              <a:t>, Giovanni </a:t>
            </a:r>
            <a:r>
              <a:rPr lang="en-US" sz="800" dirty="0" err="1"/>
              <a:t>Santacroce</a:t>
            </a:r>
            <a:r>
              <a:rPr lang="en-US" sz="800" dirty="0"/>
              <a:t>, Irene </a:t>
            </a:r>
            <a:r>
              <a:rPr lang="en-US" sz="800" dirty="0" err="1"/>
              <a:t>Zammarchi</a:t>
            </a:r>
            <a:r>
              <a:rPr lang="en-US" sz="800" dirty="0"/>
              <a:t>, </a:t>
            </a:r>
            <a:r>
              <a:rPr lang="en-US" sz="800" dirty="0" err="1"/>
              <a:t>Yasuharu</a:t>
            </a:r>
            <a:r>
              <a:rPr lang="en-US" sz="800" dirty="0"/>
              <a:t> Maeda, </a:t>
            </a:r>
            <a:r>
              <a:rPr lang="en-US" sz="800" dirty="0" err="1"/>
              <a:t>Rocío</a:t>
            </a:r>
            <a:r>
              <a:rPr lang="en-US" sz="800" dirty="0"/>
              <a:t> Del Amor, Pablo </a:t>
            </a:r>
            <a:r>
              <a:rPr lang="en-US" sz="800" dirty="0" err="1"/>
              <a:t>Meseguer</a:t>
            </a:r>
            <a:r>
              <a:rPr lang="en-US" sz="800" dirty="0"/>
              <a:t>, </a:t>
            </a:r>
            <a:r>
              <a:rPr lang="en-US" sz="800" dirty="0" err="1"/>
              <a:t>Bisi</a:t>
            </a:r>
            <a:r>
              <a:rPr lang="en-US" sz="800" dirty="0"/>
              <a:t> Bode </a:t>
            </a:r>
            <a:r>
              <a:rPr lang="en-US" sz="800" dirty="0" err="1"/>
              <a:t>Kolawole</a:t>
            </a:r>
            <a:r>
              <a:rPr lang="en-US" sz="800" dirty="0"/>
              <a:t>, </a:t>
            </a:r>
            <a:r>
              <a:rPr lang="en-US" sz="800" dirty="0" err="1"/>
              <a:t>Ujwala</a:t>
            </a:r>
            <a:r>
              <a:rPr lang="en-US" sz="800" dirty="0"/>
              <a:t> </a:t>
            </a:r>
            <a:r>
              <a:rPr lang="en-US" sz="800" dirty="0" err="1"/>
              <a:t>Chaudhari</a:t>
            </a:r>
            <a:r>
              <a:rPr lang="en-US" sz="800" dirty="0"/>
              <a:t>, Antonio Di </a:t>
            </a:r>
            <a:r>
              <a:rPr lang="en-US" sz="800" dirty="0" err="1"/>
              <a:t>Sabatino</a:t>
            </a:r>
            <a:r>
              <a:rPr lang="en-US" sz="800" dirty="0"/>
              <a:t>, Silvio </a:t>
            </a:r>
            <a:r>
              <a:rPr lang="en-US" sz="800" dirty="0" err="1"/>
              <a:t>Danese</a:t>
            </a:r>
            <a:r>
              <a:rPr lang="en-US" sz="800" dirty="0"/>
              <a:t>, Yuichi Mori, Enrico </a:t>
            </a:r>
            <a:r>
              <a:rPr lang="en-US" sz="800" dirty="0" err="1"/>
              <a:t>Grisan</a:t>
            </a:r>
            <a:r>
              <a:rPr lang="en-US" sz="800" dirty="0"/>
              <a:t>, Valery </a:t>
            </a:r>
            <a:r>
              <a:rPr lang="en-US" sz="800" dirty="0" err="1"/>
              <a:t>Naranjo,Subrata</a:t>
            </a:r>
            <a:r>
              <a:rPr lang="en-US" sz="800" dirty="0"/>
              <a:t> Ghosh, Lancet </a:t>
            </a:r>
            <a:r>
              <a:rPr lang="en-US" sz="800" dirty="0" err="1"/>
              <a:t>Gastroenterol</a:t>
            </a:r>
            <a:r>
              <a:rPr lang="en-US" sz="800" dirty="0"/>
              <a:t> </a:t>
            </a:r>
            <a:r>
              <a:rPr lang="en-US" sz="800" dirty="0" err="1"/>
              <a:t>Hepatol</a:t>
            </a:r>
            <a:r>
              <a:rPr lang="en-US" sz="800" dirty="0"/>
              <a:t> 2024</a:t>
            </a:r>
            <a:endParaRPr lang="bg-BG" sz="800" dirty="0"/>
          </a:p>
        </p:txBody>
      </p:sp>
      <p:sp>
        <p:nvSpPr>
          <p:cNvPr id="4" name="Контейнер за съдържание 3"/>
          <p:cNvSpPr txBox="1">
            <a:spLocks/>
          </p:cNvSpPr>
          <p:nvPr/>
        </p:nvSpPr>
        <p:spPr>
          <a:xfrm>
            <a:off x="7573793" y="508000"/>
            <a:ext cx="4858350" cy="6059054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bg-BG" sz="20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Прогноза за изхода</a:t>
            </a:r>
          </a:p>
          <a:p>
            <a:r>
              <a:rPr lang="bg-BG" sz="2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Неоплазми</a:t>
            </a:r>
            <a:r>
              <a:rPr lang="bg-BG" sz="2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на ГИТ, </a:t>
            </a:r>
            <a:r>
              <a:rPr lang="bg-BG" sz="2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ч.дроб</a:t>
            </a:r>
            <a:r>
              <a:rPr lang="bg-BG" sz="2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и панкреас</a:t>
            </a:r>
          </a:p>
          <a:p>
            <a:r>
              <a:rPr lang="en-US" sz="2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IBD</a:t>
            </a:r>
            <a:r>
              <a:rPr lang="bg-BG" sz="2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избор и изход от лечението</a:t>
            </a:r>
            <a:endParaRPr lang="en-US" sz="2000" dirty="0" smtClean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bg-BG" sz="2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Кървене от  ГИТ</a:t>
            </a:r>
          </a:p>
          <a:p>
            <a:r>
              <a:rPr lang="bg-BG" sz="2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Панкреатити</a:t>
            </a:r>
            <a:r>
              <a:rPr lang="bg-BG" sz="2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r>
              <a:rPr lang="bg-BG" sz="2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ПСХ, автоимунни заболявания</a:t>
            </a:r>
          </a:p>
          <a:p>
            <a:r>
              <a:rPr lang="bg-BG" sz="2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Преживяемост</a:t>
            </a:r>
            <a:r>
              <a:rPr lang="bg-BG" sz="2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след </a:t>
            </a:r>
            <a:r>
              <a:rPr lang="bg-BG" sz="2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ч.дробна</a:t>
            </a:r>
            <a:r>
              <a:rPr lang="bg-BG" sz="2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bg-BG" sz="2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т.чревна</a:t>
            </a:r>
            <a:r>
              <a:rPr lang="bg-BG" sz="2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bg-BG" sz="2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полиорганни</a:t>
            </a:r>
            <a:r>
              <a:rPr lang="bg-BG" sz="2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трансплантации</a:t>
            </a:r>
          </a:p>
          <a:p>
            <a:r>
              <a:rPr lang="bg-BG" sz="2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Лекарствено </a:t>
            </a:r>
            <a:r>
              <a:rPr lang="bg-BG" sz="2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мониториране</a:t>
            </a:r>
            <a:r>
              <a:rPr lang="bg-BG" sz="2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/дозиране,</a:t>
            </a:r>
            <a:r>
              <a:rPr lang="bg-BG" sz="2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bg-BG" sz="2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		интоксикации/</a:t>
            </a:r>
            <a:endParaRPr lang="en-US" sz="20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bg-BG" sz="2000" dirty="0" smtClean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bg-BG" sz="2000" dirty="0" smtClean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bg-BG" sz="20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Текстово поле 4"/>
          <p:cNvSpPr txBox="1"/>
          <p:nvPr/>
        </p:nvSpPr>
        <p:spPr>
          <a:xfrm>
            <a:off x="979055" y="-27706"/>
            <a:ext cx="1109287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g-BG" sz="2400" b="1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Мулти-омник</a:t>
            </a:r>
            <a:r>
              <a:rPr lang="bg-BG" sz="24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подхода</a:t>
            </a:r>
            <a:r>
              <a:rPr lang="bg-BG" sz="2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bg-BG" sz="24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дава прогноза за изхода от  дадено заболяване</a:t>
            </a:r>
            <a:endParaRPr lang="bg-BG" sz="2400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Правоъгълник 5"/>
          <p:cNvSpPr/>
          <p:nvPr/>
        </p:nvSpPr>
        <p:spPr>
          <a:xfrm>
            <a:off x="3094182" y="350982"/>
            <a:ext cx="1108363" cy="60960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g-BG" sz="1400" b="1" dirty="0" smtClean="0">
                <a:solidFill>
                  <a:schemeClr val="tx1"/>
                </a:solidFill>
              </a:rPr>
              <a:t>Профил на пациента</a:t>
            </a:r>
            <a:endParaRPr lang="bg-BG" sz="1400" b="1" dirty="0">
              <a:solidFill>
                <a:schemeClr val="tx1"/>
              </a:solidFill>
            </a:endParaRPr>
          </a:p>
        </p:txBody>
      </p:sp>
      <p:sp>
        <p:nvSpPr>
          <p:cNvPr id="8" name="Блоксхема: процес 7"/>
          <p:cNvSpPr/>
          <p:nvPr/>
        </p:nvSpPr>
        <p:spPr>
          <a:xfrm>
            <a:off x="5560292" y="1080655"/>
            <a:ext cx="1228437" cy="397163"/>
          </a:xfrm>
          <a:prstGeom prst="flowChartProcess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g-BG" sz="1400" b="1" dirty="0" smtClean="0">
                <a:solidFill>
                  <a:schemeClr val="tx1"/>
                </a:solidFill>
              </a:rPr>
              <a:t>Ранна диагностика</a:t>
            </a:r>
            <a:endParaRPr lang="bg-BG" sz="1400" b="1" dirty="0">
              <a:solidFill>
                <a:schemeClr val="tx1"/>
              </a:solidFill>
            </a:endParaRPr>
          </a:p>
        </p:txBody>
      </p:sp>
      <p:sp>
        <p:nvSpPr>
          <p:cNvPr id="9" name="Блоксхема: процес 8"/>
          <p:cNvSpPr/>
          <p:nvPr/>
        </p:nvSpPr>
        <p:spPr>
          <a:xfrm>
            <a:off x="3519056" y="2022764"/>
            <a:ext cx="1228436" cy="572654"/>
          </a:xfrm>
          <a:prstGeom prst="flowChartProcess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g-BG" sz="1400" b="1" dirty="0" err="1">
                <a:solidFill>
                  <a:schemeClr val="tx1"/>
                </a:solidFill>
              </a:rPr>
              <a:t>Б</a:t>
            </a:r>
            <a:r>
              <a:rPr lang="bg-BG" sz="1400" b="1" dirty="0" err="1" smtClean="0">
                <a:solidFill>
                  <a:schemeClr val="tx1"/>
                </a:solidFill>
              </a:rPr>
              <a:t>иомаркери</a:t>
            </a:r>
            <a:endParaRPr lang="bg-BG" sz="1400" b="1" dirty="0">
              <a:solidFill>
                <a:schemeClr val="tx1"/>
              </a:solidFill>
            </a:endParaRPr>
          </a:p>
        </p:txBody>
      </p:sp>
      <p:sp>
        <p:nvSpPr>
          <p:cNvPr id="10" name="Блоксхема: процес 9"/>
          <p:cNvSpPr/>
          <p:nvPr/>
        </p:nvSpPr>
        <p:spPr>
          <a:xfrm>
            <a:off x="5098463" y="2770910"/>
            <a:ext cx="1607138" cy="415637"/>
          </a:xfrm>
          <a:prstGeom prst="flowChart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g-BG" sz="1400" b="1" dirty="0" smtClean="0">
                <a:solidFill>
                  <a:schemeClr val="tx1"/>
                </a:solidFill>
              </a:rPr>
              <a:t>Предсказване на изхода</a:t>
            </a:r>
            <a:endParaRPr lang="bg-BG" sz="1400" b="1" dirty="0">
              <a:solidFill>
                <a:schemeClr val="tx1"/>
              </a:solidFill>
            </a:endParaRPr>
          </a:p>
        </p:txBody>
      </p:sp>
      <p:sp>
        <p:nvSpPr>
          <p:cNvPr id="11" name="Блоксхема: процес 10"/>
          <p:cNvSpPr/>
          <p:nvPr/>
        </p:nvSpPr>
        <p:spPr>
          <a:xfrm>
            <a:off x="6049818" y="4260912"/>
            <a:ext cx="1616364" cy="717488"/>
          </a:xfrm>
          <a:prstGeom prst="flowChartProcess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g-BG" sz="1400" b="1" dirty="0" smtClean="0">
                <a:solidFill>
                  <a:schemeClr val="tx1"/>
                </a:solidFill>
              </a:rPr>
              <a:t>Персонализиране на лечението</a:t>
            </a:r>
            <a:endParaRPr lang="bg-BG" sz="1400" b="1" dirty="0">
              <a:solidFill>
                <a:schemeClr val="tx1"/>
              </a:solidFill>
            </a:endParaRPr>
          </a:p>
        </p:txBody>
      </p:sp>
      <p:sp>
        <p:nvSpPr>
          <p:cNvPr id="7" name="Правоъгълник 6"/>
          <p:cNvSpPr/>
          <p:nvPr/>
        </p:nvSpPr>
        <p:spPr>
          <a:xfrm>
            <a:off x="3893126" y="5149270"/>
            <a:ext cx="641928" cy="415636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g-BG" sz="9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Ефект </a:t>
            </a:r>
            <a:endParaRPr lang="bg-BG" sz="9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Правоъгълник 11"/>
          <p:cNvSpPr/>
          <p:nvPr/>
        </p:nvSpPr>
        <p:spPr>
          <a:xfrm>
            <a:off x="3893129" y="5611087"/>
            <a:ext cx="637309" cy="42949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g-BG" sz="9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Без</a:t>
            </a:r>
          </a:p>
          <a:p>
            <a:pPr algn="ctr"/>
            <a:r>
              <a:rPr lang="bg-BG" sz="9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Ефект </a:t>
            </a:r>
            <a:endParaRPr lang="bg-BG" sz="9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Правоъгълник 12"/>
          <p:cNvSpPr/>
          <p:nvPr/>
        </p:nvSpPr>
        <p:spPr>
          <a:xfrm>
            <a:off x="3893127" y="6086759"/>
            <a:ext cx="641930" cy="42949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g-BG" sz="900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Стран</a:t>
            </a:r>
            <a:r>
              <a:rPr lang="bg-BG" sz="9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algn="ctr"/>
            <a:r>
              <a:rPr lang="bg-BG" sz="9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Ефект </a:t>
            </a:r>
            <a:endParaRPr lang="bg-BG" sz="9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Правоъгълник 13"/>
          <p:cNvSpPr/>
          <p:nvPr/>
        </p:nvSpPr>
        <p:spPr>
          <a:xfrm>
            <a:off x="6188358" y="5098478"/>
            <a:ext cx="641928" cy="452577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g-BG" sz="9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Ефект </a:t>
            </a:r>
            <a:endParaRPr lang="bg-BG" sz="9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Правоъгълник 14"/>
          <p:cNvSpPr/>
          <p:nvPr/>
        </p:nvSpPr>
        <p:spPr>
          <a:xfrm>
            <a:off x="6174510" y="5583385"/>
            <a:ext cx="641925" cy="452577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g-BG" sz="9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Ефект </a:t>
            </a:r>
            <a:endParaRPr lang="bg-BG" sz="9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Правоъгълник 15"/>
          <p:cNvSpPr/>
          <p:nvPr/>
        </p:nvSpPr>
        <p:spPr>
          <a:xfrm>
            <a:off x="6160662" y="6049816"/>
            <a:ext cx="641928" cy="452577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g-BG" sz="9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Ефект </a:t>
            </a:r>
            <a:endParaRPr lang="bg-BG" sz="9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Правоъгълник 16"/>
          <p:cNvSpPr/>
          <p:nvPr/>
        </p:nvSpPr>
        <p:spPr>
          <a:xfrm>
            <a:off x="4618182" y="4608945"/>
            <a:ext cx="1431636" cy="26785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 smtClean="0">
                <a:solidFill>
                  <a:schemeClr val="tx1"/>
                </a:solidFill>
              </a:rPr>
              <a:t>AI </a:t>
            </a:r>
            <a:r>
              <a:rPr lang="bg-BG" sz="1200" b="1" dirty="0" smtClean="0">
                <a:solidFill>
                  <a:schemeClr val="tx1"/>
                </a:solidFill>
              </a:rPr>
              <a:t>прецизирано</a:t>
            </a:r>
            <a:endParaRPr lang="bg-BG" sz="1200" b="1" dirty="0">
              <a:solidFill>
                <a:schemeClr val="tx1"/>
              </a:solidFill>
            </a:endParaRPr>
          </a:p>
        </p:txBody>
      </p:sp>
      <p:sp>
        <p:nvSpPr>
          <p:cNvPr id="18" name="Правоъгълник 17"/>
          <p:cNvSpPr/>
          <p:nvPr/>
        </p:nvSpPr>
        <p:spPr>
          <a:xfrm>
            <a:off x="4664367" y="4867558"/>
            <a:ext cx="736581" cy="304806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g-BG" sz="1200" b="1" dirty="0" smtClean="0">
                <a:solidFill>
                  <a:schemeClr val="tx1"/>
                </a:solidFill>
              </a:rPr>
              <a:t>лечение</a:t>
            </a:r>
            <a:endParaRPr lang="bg-BG" sz="1400" b="1" dirty="0">
              <a:solidFill>
                <a:schemeClr val="tx1"/>
              </a:solidFill>
            </a:endParaRPr>
          </a:p>
        </p:txBody>
      </p:sp>
      <p:sp>
        <p:nvSpPr>
          <p:cNvPr id="19" name="Правоъгълник 18"/>
          <p:cNvSpPr/>
          <p:nvPr/>
        </p:nvSpPr>
        <p:spPr>
          <a:xfrm>
            <a:off x="2484580" y="4655128"/>
            <a:ext cx="1293095" cy="304798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g-BG" sz="1400" b="1" dirty="0" smtClean="0">
                <a:solidFill>
                  <a:schemeClr val="tx1"/>
                </a:solidFill>
              </a:rPr>
              <a:t>Общ подход</a:t>
            </a:r>
            <a:endParaRPr lang="bg-BG" sz="1400" b="1" dirty="0">
              <a:solidFill>
                <a:schemeClr val="tx1"/>
              </a:solidFill>
            </a:endParaRPr>
          </a:p>
        </p:txBody>
      </p:sp>
      <p:sp>
        <p:nvSpPr>
          <p:cNvPr id="20" name="Правоъгълник 19"/>
          <p:cNvSpPr/>
          <p:nvPr/>
        </p:nvSpPr>
        <p:spPr>
          <a:xfrm>
            <a:off x="247206" y="3694545"/>
            <a:ext cx="1267555" cy="785091"/>
          </a:xfrm>
          <a:prstGeom prst="rect">
            <a:avLst/>
          </a:prstGeom>
          <a:solidFill>
            <a:schemeClr val="bg1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>
                <a:solidFill>
                  <a:schemeClr val="accent1">
                    <a:lumMod val="75000"/>
                  </a:schemeClr>
                </a:solidFill>
              </a:rPr>
              <a:t>E</a:t>
            </a:r>
            <a:r>
              <a:rPr lang="bg-BG" sz="1200" b="1" dirty="0" err="1" smtClean="0">
                <a:solidFill>
                  <a:schemeClr val="accent1">
                    <a:lumMod val="75000"/>
                  </a:schemeClr>
                </a:solidFill>
              </a:rPr>
              <a:t>ндо</a:t>
            </a:r>
            <a:r>
              <a:rPr lang="bg-BG" sz="1200" b="1" dirty="0" smtClean="0">
                <a:solidFill>
                  <a:schemeClr val="accent1">
                    <a:lumMod val="75000"/>
                  </a:schemeClr>
                </a:solidFill>
              </a:rPr>
              <a:t>-</a:t>
            </a:r>
            <a:r>
              <a:rPr lang="bg-BG" sz="1200" b="1" dirty="0" err="1" smtClean="0">
                <a:solidFill>
                  <a:schemeClr val="accent1">
                    <a:lumMod val="75000"/>
                  </a:schemeClr>
                </a:solidFill>
              </a:rPr>
              <a:t>хисто</a:t>
            </a:r>
            <a:r>
              <a:rPr lang="bg-BG" sz="1200" b="1" dirty="0" smtClean="0">
                <a:solidFill>
                  <a:schemeClr val="accent1">
                    <a:lumMod val="75000"/>
                  </a:schemeClr>
                </a:solidFill>
              </a:rPr>
              <a:t>-</a:t>
            </a:r>
            <a:r>
              <a:rPr lang="bg-BG" sz="1200" b="1" dirty="0" err="1" smtClean="0">
                <a:solidFill>
                  <a:schemeClr val="accent1">
                    <a:lumMod val="75000"/>
                  </a:schemeClr>
                </a:solidFill>
              </a:rPr>
              <a:t>омник</a:t>
            </a:r>
            <a:r>
              <a:rPr lang="bg-BG" sz="1200" b="1" dirty="0" smtClean="0">
                <a:solidFill>
                  <a:schemeClr val="accent1">
                    <a:lumMod val="75000"/>
                  </a:schemeClr>
                </a:solidFill>
              </a:rPr>
              <a:t>-прецизност чрез </a:t>
            </a:r>
            <a:r>
              <a:rPr lang="en-US" sz="1200" b="1" dirty="0" smtClean="0">
                <a:solidFill>
                  <a:schemeClr val="accent1">
                    <a:lumMod val="75000"/>
                  </a:schemeClr>
                </a:solidFill>
              </a:rPr>
              <a:t>AI</a:t>
            </a:r>
            <a:endParaRPr lang="bg-BG" sz="1200" dirty="0"/>
          </a:p>
        </p:txBody>
      </p:sp>
      <p:sp>
        <p:nvSpPr>
          <p:cNvPr id="22" name="Правоъгълник 21"/>
          <p:cNvSpPr/>
          <p:nvPr/>
        </p:nvSpPr>
        <p:spPr>
          <a:xfrm>
            <a:off x="138543" y="2429163"/>
            <a:ext cx="914400" cy="2586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g-BG" sz="1200" b="1" dirty="0" smtClean="0">
                <a:solidFill>
                  <a:schemeClr val="tx1"/>
                </a:solidFill>
              </a:rPr>
              <a:t>Клиника</a:t>
            </a:r>
            <a:endParaRPr lang="bg-BG" sz="1200" b="1" dirty="0">
              <a:solidFill>
                <a:schemeClr val="tx1"/>
              </a:solidFill>
            </a:endParaRPr>
          </a:p>
        </p:txBody>
      </p:sp>
      <p:sp>
        <p:nvSpPr>
          <p:cNvPr id="23" name="Правоъгълник 22"/>
          <p:cNvSpPr/>
          <p:nvPr/>
        </p:nvSpPr>
        <p:spPr>
          <a:xfrm>
            <a:off x="741101" y="2678543"/>
            <a:ext cx="1041516" cy="12931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g-BG" sz="1100" b="1" dirty="0" err="1" smtClean="0">
                <a:solidFill>
                  <a:schemeClr val="tx1"/>
                </a:solidFill>
              </a:rPr>
              <a:t>Лаб.тестове</a:t>
            </a:r>
            <a:endParaRPr lang="bg-BG" sz="1100" b="1" dirty="0">
              <a:solidFill>
                <a:schemeClr val="tx1"/>
              </a:solidFill>
            </a:endParaRPr>
          </a:p>
        </p:txBody>
      </p:sp>
      <p:sp>
        <p:nvSpPr>
          <p:cNvPr id="24" name="Правоъгълник 23"/>
          <p:cNvSpPr/>
          <p:nvPr/>
        </p:nvSpPr>
        <p:spPr>
          <a:xfrm>
            <a:off x="1034471" y="2835560"/>
            <a:ext cx="858992" cy="26785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g-BG" sz="1000" b="1" dirty="0" err="1" smtClean="0">
                <a:solidFill>
                  <a:schemeClr val="tx1"/>
                </a:solidFill>
              </a:rPr>
              <a:t>Ендоскопия</a:t>
            </a:r>
            <a:r>
              <a:rPr lang="bg-BG" sz="1000" b="1" dirty="0" smtClean="0">
                <a:solidFill>
                  <a:schemeClr val="tx1"/>
                </a:solidFill>
              </a:rPr>
              <a:t> </a:t>
            </a:r>
            <a:endParaRPr lang="bg-BG" sz="1000" b="1" dirty="0">
              <a:solidFill>
                <a:schemeClr val="tx1"/>
              </a:solidFill>
            </a:endParaRPr>
          </a:p>
        </p:txBody>
      </p:sp>
      <p:sp>
        <p:nvSpPr>
          <p:cNvPr id="25" name="Правоъгълник 24"/>
          <p:cNvSpPr/>
          <p:nvPr/>
        </p:nvSpPr>
        <p:spPr>
          <a:xfrm>
            <a:off x="1089885" y="3038759"/>
            <a:ext cx="923636" cy="29556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g-BG" sz="1100" b="1" dirty="0" smtClean="0">
                <a:solidFill>
                  <a:schemeClr val="tx1"/>
                </a:solidFill>
              </a:rPr>
              <a:t>Хистология</a:t>
            </a:r>
            <a:endParaRPr lang="bg-BG" sz="1100" b="1" dirty="0">
              <a:solidFill>
                <a:schemeClr val="tx1"/>
              </a:solidFill>
            </a:endParaRPr>
          </a:p>
        </p:txBody>
      </p:sp>
      <p:sp>
        <p:nvSpPr>
          <p:cNvPr id="26" name="Правоъгълник 25"/>
          <p:cNvSpPr/>
          <p:nvPr/>
        </p:nvSpPr>
        <p:spPr>
          <a:xfrm>
            <a:off x="822035" y="3392702"/>
            <a:ext cx="803563" cy="15701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g-BG" sz="1400" b="1" dirty="0" err="1" smtClean="0">
                <a:solidFill>
                  <a:schemeClr val="tx1"/>
                </a:solidFill>
              </a:rPr>
              <a:t>Омник</a:t>
            </a:r>
            <a:endParaRPr lang="bg-BG" sz="14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45832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лавие 4"/>
          <p:cNvSpPr>
            <a:spLocks noGrp="1"/>
          </p:cNvSpPr>
          <p:nvPr>
            <p:ph type="title"/>
          </p:nvPr>
        </p:nvSpPr>
        <p:spPr>
          <a:xfrm>
            <a:off x="838200" y="-203193"/>
            <a:ext cx="10515600" cy="1320794"/>
          </a:xfrm>
        </p:spPr>
        <p:txBody>
          <a:bodyPr>
            <a:normAutofit/>
          </a:bodyPr>
          <a:lstStyle/>
          <a:p>
            <a:r>
              <a:rPr lang="bg-BG" sz="3600" b="1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Гастроентерологичната</a:t>
            </a:r>
            <a:r>
              <a:rPr lang="bg-BG" sz="36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практика в бъдеще</a:t>
            </a:r>
            <a:endParaRPr lang="bg-BG" sz="3600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Контейнер за съдържание 6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29552" y="1856509"/>
            <a:ext cx="10513191" cy="4837496"/>
          </a:xfrm>
          <a:prstGeom prst="rect">
            <a:avLst/>
          </a:prstGeom>
        </p:spPr>
      </p:pic>
      <p:sp>
        <p:nvSpPr>
          <p:cNvPr id="8" name="Текстово поле 7"/>
          <p:cNvSpPr txBox="1"/>
          <p:nvPr/>
        </p:nvSpPr>
        <p:spPr>
          <a:xfrm>
            <a:off x="434110" y="4581241"/>
            <a:ext cx="4100945" cy="2246769"/>
          </a:xfrm>
          <a:prstGeom prst="rect">
            <a:avLst/>
          </a:prstGeom>
          <a:ln>
            <a:solidFill>
              <a:srgbClr val="0070C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g-BG" sz="20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Мониториране</a:t>
            </a:r>
            <a:r>
              <a:rPr lang="bg-BG" sz="2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на жизнените показатели, </a:t>
            </a:r>
          </a:p>
          <a:p>
            <a:r>
              <a:rPr lang="bg-BG" sz="2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енцефалопатия, </a:t>
            </a:r>
          </a:p>
          <a:p>
            <a:r>
              <a:rPr lang="bg-BG" sz="2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ниво на хемоглобин, </a:t>
            </a:r>
          </a:p>
          <a:p>
            <a:r>
              <a:rPr lang="bg-BG" sz="2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лекарствено </a:t>
            </a:r>
            <a:r>
              <a:rPr lang="bg-BG" sz="20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мониториране</a:t>
            </a:r>
            <a:r>
              <a:rPr lang="bg-BG" sz="2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качество на живот и редица др.  състояния</a:t>
            </a:r>
          </a:p>
        </p:txBody>
      </p:sp>
      <p:sp>
        <p:nvSpPr>
          <p:cNvPr id="9" name="Правоъгълник 8"/>
          <p:cNvSpPr/>
          <p:nvPr/>
        </p:nvSpPr>
        <p:spPr>
          <a:xfrm>
            <a:off x="838200" y="3971636"/>
            <a:ext cx="3101109" cy="587460"/>
          </a:xfrm>
          <a:prstGeom prst="rect">
            <a:avLst/>
          </a:prstGeom>
          <a:ln>
            <a:solidFill>
              <a:srgbClr val="0070C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g-BG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Следхоспитализационни</a:t>
            </a:r>
            <a:r>
              <a:rPr lang="bg-BG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грижи</a:t>
            </a:r>
            <a:endParaRPr lang="bg-BG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Текстово поле 9"/>
          <p:cNvSpPr txBox="1"/>
          <p:nvPr/>
        </p:nvSpPr>
        <p:spPr>
          <a:xfrm>
            <a:off x="7684655" y="4516579"/>
            <a:ext cx="4221018" cy="1754326"/>
          </a:xfrm>
          <a:prstGeom prst="rect">
            <a:avLst/>
          </a:prstGeom>
          <a:ln>
            <a:solidFill>
              <a:srgbClr val="0070C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g-BG" dirty="0" smtClean="0">
                <a:solidFill>
                  <a:srgbClr val="002060"/>
                </a:solidFill>
              </a:rPr>
              <a:t>Виртуални клинични визити</a:t>
            </a:r>
          </a:p>
          <a:p>
            <a:r>
              <a:rPr lang="bg-BG" dirty="0" err="1" smtClean="0">
                <a:solidFill>
                  <a:srgbClr val="002060"/>
                </a:solidFill>
              </a:rPr>
              <a:t>Домашнобазирани</a:t>
            </a:r>
            <a:r>
              <a:rPr lang="bg-BG" dirty="0" smtClean="0">
                <a:solidFill>
                  <a:srgbClr val="002060"/>
                </a:solidFill>
              </a:rPr>
              <a:t> диагностични тестов</a:t>
            </a:r>
            <a:r>
              <a:rPr lang="en-US" dirty="0" smtClean="0">
                <a:solidFill>
                  <a:srgbClr val="002060"/>
                </a:solidFill>
              </a:rPr>
              <a:t>e</a:t>
            </a:r>
            <a:r>
              <a:rPr lang="bg-BG" dirty="0" smtClean="0">
                <a:solidFill>
                  <a:srgbClr val="002060"/>
                </a:solidFill>
              </a:rPr>
              <a:t>/ФКП</a:t>
            </a:r>
            <a:r>
              <a:rPr lang="en-US" dirty="0" smtClean="0">
                <a:solidFill>
                  <a:srgbClr val="002060"/>
                </a:solidFill>
              </a:rPr>
              <a:t>, </a:t>
            </a:r>
            <a:r>
              <a:rPr lang="bg-BG" dirty="0" smtClean="0">
                <a:solidFill>
                  <a:srgbClr val="002060"/>
                </a:solidFill>
              </a:rPr>
              <a:t>измерване на </a:t>
            </a:r>
            <a:r>
              <a:rPr lang="bg-BG" dirty="0" err="1" smtClean="0">
                <a:solidFill>
                  <a:srgbClr val="002060"/>
                </a:solidFill>
              </a:rPr>
              <a:t>асцит</a:t>
            </a:r>
            <a:r>
              <a:rPr lang="bg-BG" dirty="0" smtClean="0">
                <a:solidFill>
                  <a:srgbClr val="002060"/>
                </a:solidFill>
              </a:rPr>
              <a:t>, виртуална </a:t>
            </a:r>
            <a:r>
              <a:rPr lang="bg-BG" dirty="0" err="1" smtClean="0">
                <a:solidFill>
                  <a:srgbClr val="002060"/>
                </a:solidFill>
              </a:rPr>
              <a:t>капсулна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bg-BG" dirty="0" err="1" smtClean="0">
                <a:solidFill>
                  <a:srgbClr val="002060"/>
                </a:solidFill>
              </a:rPr>
              <a:t>ендоскопия</a:t>
            </a:r>
            <a:r>
              <a:rPr lang="bg-BG" dirty="0" smtClean="0">
                <a:solidFill>
                  <a:srgbClr val="002060"/>
                </a:solidFill>
              </a:rPr>
              <a:t>/</a:t>
            </a:r>
          </a:p>
          <a:p>
            <a:r>
              <a:rPr lang="bg-BG" dirty="0" smtClean="0">
                <a:solidFill>
                  <a:srgbClr val="002060"/>
                </a:solidFill>
              </a:rPr>
              <a:t>Терапия на функционалните нарушения</a:t>
            </a:r>
          </a:p>
          <a:p>
            <a:endParaRPr lang="bg-BG" dirty="0">
              <a:solidFill>
                <a:srgbClr val="002060"/>
              </a:solidFill>
            </a:endParaRPr>
          </a:p>
        </p:txBody>
      </p:sp>
      <p:sp>
        <p:nvSpPr>
          <p:cNvPr id="11" name="Правоъгълник 10"/>
          <p:cNvSpPr/>
          <p:nvPr/>
        </p:nvSpPr>
        <p:spPr>
          <a:xfrm>
            <a:off x="8241163" y="3917175"/>
            <a:ext cx="3101109" cy="554182"/>
          </a:xfrm>
          <a:prstGeom prst="rect">
            <a:avLst/>
          </a:prstGeom>
          <a:ln>
            <a:solidFill>
              <a:srgbClr val="0070C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g-BG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Виртуална ГЕ клиника</a:t>
            </a:r>
            <a:endParaRPr lang="bg-BG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193586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Картина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4731" y="697223"/>
            <a:ext cx="11850032" cy="5544000"/>
          </a:xfrm>
          <a:prstGeom prst="rect">
            <a:avLst/>
          </a:prstGeom>
        </p:spPr>
      </p:pic>
      <p:sp>
        <p:nvSpPr>
          <p:cNvPr id="5" name="Текстово поле 4"/>
          <p:cNvSpPr txBox="1"/>
          <p:nvPr/>
        </p:nvSpPr>
        <p:spPr>
          <a:xfrm>
            <a:off x="969819" y="175491"/>
            <a:ext cx="1050174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g-BG" sz="20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ПРЕДИЗВИКАТЕЛСТВА ПРЕД ВЪВЕЖДАНЕТО НА </a:t>
            </a:r>
            <a:r>
              <a:rPr lang="en-US" sz="20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AI</a:t>
            </a:r>
            <a:r>
              <a:rPr lang="bg-BG" sz="20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И ПОТЕНЦИАЛНИ РЕШЕНИЯ</a:t>
            </a:r>
            <a:endParaRPr lang="bg-BG" sz="2000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Текстово поле 5"/>
          <p:cNvSpPr txBox="1"/>
          <p:nvPr/>
        </p:nvSpPr>
        <p:spPr>
          <a:xfrm>
            <a:off x="295563" y="6419278"/>
            <a:ext cx="967047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/>
              <a:t>Artificial intelligence and endo-</a:t>
            </a:r>
            <a:r>
              <a:rPr lang="en-US" sz="800" dirty="0" err="1"/>
              <a:t>histo</a:t>
            </a:r>
            <a:r>
              <a:rPr lang="en-US" sz="800" dirty="0"/>
              <a:t>-omics: new dimensions of precision endoscopy and histology in inflammatory bowel disease Marietta </a:t>
            </a:r>
            <a:r>
              <a:rPr lang="en-US" sz="800" dirty="0" err="1"/>
              <a:t>Iacucci</a:t>
            </a:r>
            <a:r>
              <a:rPr lang="en-US" sz="800" dirty="0"/>
              <a:t>, Giovanni </a:t>
            </a:r>
            <a:r>
              <a:rPr lang="en-US" sz="800" dirty="0" err="1"/>
              <a:t>Santacroce</a:t>
            </a:r>
            <a:r>
              <a:rPr lang="en-US" sz="800" dirty="0"/>
              <a:t>, Irene </a:t>
            </a:r>
            <a:r>
              <a:rPr lang="en-US" sz="800" dirty="0" err="1"/>
              <a:t>Zammarchi</a:t>
            </a:r>
            <a:r>
              <a:rPr lang="en-US" sz="800" dirty="0"/>
              <a:t>, </a:t>
            </a:r>
            <a:r>
              <a:rPr lang="en-US" sz="800" dirty="0" err="1"/>
              <a:t>Yasuharu</a:t>
            </a:r>
            <a:r>
              <a:rPr lang="en-US" sz="800" dirty="0"/>
              <a:t> Maeda, </a:t>
            </a:r>
            <a:r>
              <a:rPr lang="en-US" sz="800" dirty="0" err="1"/>
              <a:t>Rocío</a:t>
            </a:r>
            <a:r>
              <a:rPr lang="en-US" sz="800" dirty="0"/>
              <a:t> Del Amor, Pablo </a:t>
            </a:r>
            <a:r>
              <a:rPr lang="en-US" sz="800" dirty="0" err="1"/>
              <a:t>Meseguer</a:t>
            </a:r>
            <a:r>
              <a:rPr lang="en-US" sz="800" dirty="0"/>
              <a:t>, </a:t>
            </a:r>
            <a:r>
              <a:rPr lang="en-US" sz="800" dirty="0" err="1"/>
              <a:t>Bisi</a:t>
            </a:r>
            <a:r>
              <a:rPr lang="en-US" sz="800" dirty="0"/>
              <a:t> Bode </a:t>
            </a:r>
            <a:r>
              <a:rPr lang="en-US" sz="800" dirty="0" err="1"/>
              <a:t>Kolawole</a:t>
            </a:r>
            <a:r>
              <a:rPr lang="en-US" sz="800" dirty="0"/>
              <a:t>, </a:t>
            </a:r>
            <a:r>
              <a:rPr lang="en-US" sz="800" dirty="0" err="1"/>
              <a:t>Ujwala</a:t>
            </a:r>
            <a:r>
              <a:rPr lang="en-US" sz="800" dirty="0"/>
              <a:t> </a:t>
            </a:r>
            <a:r>
              <a:rPr lang="en-US" sz="800" dirty="0" err="1"/>
              <a:t>Chaudhari</a:t>
            </a:r>
            <a:r>
              <a:rPr lang="en-US" sz="800" dirty="0"/>
              <a:t>, Antonio Di </a:t>
            </a:r>
            <a:r>
              <a:rPr lang="en-US" sz="800" dirty="0" err="1"/>
              <a:t>Sabatino</a:t>
            </a:r>
            <a:r>
              <a:rPr lang="en-US" sz="800" dirty="0"/>
              <a:t>, Silvio </a:t>
            </a:r>
            <a:r>
              <a:rPr lang="en-US" sz="800" dirty="0" err="1"/>
              <a:t>Danese</a:t>
            </a:r>
            <a:r>
              <a:rPr lang="en-US" sz="800" dirty="0"/>
              <a:t>, Yuichi Mori, Enrico </a:t>
            </a:r>
            <a:r>
              <a:rPr lang="en-US" sz="800" dirty="0" err="1"/>
              <a:t>Grisan</a:t>
            </a:r>
            <a:r>
              <a:rPr lang="en-US" sz="800" dirty="0"/>
              <a:t>, Valery </a:t>
            </a:r>
            <a:r>
              <a:rPr lang="en-US" sz="800" dirty="0" err="1"/>
              <a:t>Naranjo,Subrata</a:t>
            </a:r>
            <a:r>
              <a:rPr lang="en-US" sz="800" dirty="0"/>
              <a:t> Ghosh, Lancet </a:t>
            </a:r>
            <a:r>
              <a:rPr lang="en-US" sz="800" dirty="0" err="1"/>
              <a:t>Gastroenterol</a:t>
            </a:r>
            <a:r>
              <a:rPr lang="en-US" sz="800" dirty="0"/>
              <a:t> </a:t>
            </a:r>
            <a:r>
              <a:rPr lang="en-US" sz="800" dirty="0" err="1"/>
              <a:t>Hepatol</a:t>
            </a:r>
            <a:r>
              <a:rPr lang="en-US" sz="800" dirty="0"/>
              <a:t> 2024</a:t>
            </a:r>
            <a:endParaRPr lang="bg-BG" sz="800" dirty="0"/>
          </a:p>
        </p:txBody>
      </p:sp>
      <p:sp>
        <p:nvSpPr>
          <p:cNvPr id="2" name="Правоъгълник 1"/>
          <p:cNvSpPr/>
          <p:nvPr/>
        </p:nvSpPr>
        <p:spPr>
          <a:xfrm>
            <a:off x="2170545" y="1154545"/>
            <a:ext cx="1496297" cy="35098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g-BG" b="1" dirty="0" smtClean="0">
                <a:solidFill>
                  <a:schemeClr val="tx1"/>
                </a:solidFill>
              </a:rPr>
              <a:t>Надеждност</a:t>
            </a:r>
            <a:r>
              <a:rPr lang="en-US" b="1" dirty="0" smtClean="0">
                <a:solidFill>
                  <a:schemeClr val="tx1"/>
                </a:solidFill>
              </a:rPr>
              <a:t> </a:t>
            </a:r>
            <a:endParaRPr lang="bg-BG" b="1" dirty="0">
              <a:solidFill>
                <a:schemeClr val="tx1"/>
              </a:solidFill>
            </a:endParaRPr>
          </a:p>
        </p:txBody>
      </p:sp>
      <p:sp>
        <p:nvSpPr>
          <p:cNvPr id="7" name="Правоъгълник 6"/>
          <p:cNvSpPr/>
          <p:nvPr/>
        </p:nvSpPr>
        <p:spPr>
          <a:xfrm>
            <a:off x="4160978" y="1112983"/>
            <a:ext cx="1496297" cy="35098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g-BG" b="1" dirty="0" smtClean="0">
                <a:solidFill>
                  <a:schemeClr val="tx1"/>
                </a:solidFill>
              </a:rPr>
              <a:t>Здравина</a:t>
            </a:r>
            <a:r>
              <a:rPr lang="en-US" b="1" dirty="0" smtClean="0">
                <a:solidFill>
                  <a:schemeClr val="tx1"/>
                </a:solidFill>
              </a:rPr>
              <a:t> </a:t>
            </a:r>
            <a:endParaRPr lang="bg-BG" b="1" dirty="0">
              <a:solidFill>
                <a:schemeClr val="tx1"/>
              </a:solidFill>
            </a:endParaRPr>
          </a:p>
        </p:txBody>
      </p:sp>
      <p:sp>
        <p:nvSpPr>
          <p:cNvPr id="8" name="Правоъгълник 7"/>
          <p:cNvSpPr/>
          <p:nvPr/>
        </p:nvSpPr>
        <p:spPr>
          <a:xfrm>
            <a:off x="2179782" y="2410690"/>
            <a:ext cx="1385452" cy="655783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g-BG" sz="1100" b="1" dirty="0" smtClean="0">
                <a:solidFill>
                  <a:schemeClr val="tx1"/>
                </a:solidFill>
              </a:rPr>
              <a:t>Възпроизводимост и обобщеност</a:t>
            </a:r>
            <a:r>
              <a:rPr lang="en-US" sz="1100" b="1" dirty="0" smtClean="0">
                <a:solidFill>
                  <a:schemeClr val="tx1"/>
                </a:solidFill>
              </a:rPr>
              <a:t> </a:t>
            </a:r>
            <a:endParaRPr lang="bg-BG" sz="1100" b="1" dirty="0">
              <a:solidFill>
                <a:schemeClr val="tx1"/>
              </a:solidFill>
            </a:endParaRPr>
          </a:p>
        </p:txBody>
      </p:sp>
      <p:sp>
        <p:nvSpPr>
          <p:cNvPr id="10" name="Правоъгълник 9"/>
          <p:cNvSpPr/>
          <p:nvPr/>
        </p:nvSpPr>
        <p:spPr>
          <a:xfrm>
            <a:off x="2170545" y="5320145"/>
            <a:ext cx="1394689" cy="73891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g-BG" sz="1400" b="1" dirty="0" smtClean="0">
                <a:solidFill>
                  <a:schemeClr val="tx1"/>
                </a:solidFill>
              </a:rPr>
              <a:t>Да се изключат малките групи</a:t>
            </a:r>
            <a:endParaRPr lang="bg-BG" sz="1400" b="1" dirty="0">
              <a:solidFill>
                <a:schemeClr val="tx1"/>
              </a:solidFill>
            </a:endParaRPr>
          </a:p>
        </p:txBody>
      </p:sp>
      <p:sp>
        <p:nvSpPr>
          <p:cNvPr id="11" name="Правоъгълник 10"/>
          <p:cNvSpPr/>
          <p:nvPr/>
        </p:nvSpPr>
        <p:spPr>
          <a:xfrm>
            <a:off x="2170545" y="3833093"/>
            <a:ext cx="1394689" cy="75738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g-BG" sz="1400" b="1" dirty="0" smtClean="0">
                <a:solidFill>
                  <a:schemeClr val="tx1"/>
                </a:solidFill>
              </a:rPr>
              <a:t>Приложение в клиничната практика</a:t>
            </a:r>
            <a:endParaRPr lang="bg-BG" sz="1400" b="1" dirty="0">
              <a:solidFill>
                <a:schemeClr val="tx1"/>
              </a:solidFill>
            </a:endParaRPr>
          </a:p>
        </p:txBody>
      </p:sp>
      <p:sp>
        <p:nvSpPr>
          <p:cNvPr id="12" name="Правоъгълник 11"/>
          <p:cNvSpPr/>
          <p:nvPr/>
        </p:nvSpPr>
        <p:spPr>
          <a:xfrm>
            <a:off x="4114785" y="5315533"/>
            <a:ext cx="1445506" cy="73891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g-BG" sz="1600" b="1" dirty="0" smtClean="0">
                <a:solidFill>
                  <a:schemeClr val="tx1"/>
                </a:solidFill>
              </a:rPr>
              <a:t>Да се спазва </a:t>
            </a:r>
            <a:r>
              <a:rPr lang="bg-BG" sz="1600" b="1" dirty="0" err="1" smtClean="0">
                <a:solidFill>
                  <a:schemeClr val="tx1"/>
                </a:solidFill>
              </a:rPr>
              <a:t>анономността</a:t>
            </a:r>
            <a:endParaRPr lang="bg-BG" sz="1600" b="1" dirty="0">
              <a:solidFill>
                <a:schemeClr val="tx1"/>
              </a:solidFill>
            </a:endParaRPr>
          </a:p>
        </p:txBody>
      </p:sp>
      <p:sp>
        <p:nvSpPr>
          <p:cNvPr id="3" name="Закръглен правоъгълник 2"/>
          <p:cNvSpPr/>
          <p:nvPr/>
        </p:nvSpPr>
        <p:spPr>
          <a:xfrm>
            <a:off x="6834906" y="5329383"/>
            <a:ext cx="1524003" cy="628072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g-BG" sz="1400" b="1" dirty="0" err="1" smtClean="0">
                <a:solidFill>
                  <a:schemeClr val="tx1"/>
                </a:solidFill>
              </a:rPr>
              <a:t>Киберсигурност</a:t>
            </a:r>
            <a:endParaRPr lang="bg-BG" sz="1400" b="1" dirty="0">
              <a:solidFill>
                <a:schemeClr val="tx1"/>
              </a:solidFill>
            </a:endParaRPr>
          </a:p>
        </p:txBody>
      </p:sp>
      <p:sp>
        <p:nvSpPr>
          <p:cNvPr id="13" name="Закръглен правоъгълник 12"/>
          <p:cNvSpPr/>
          <p:nvPr/>
        </p:nvSpPr>
        <p:spPr>
          <a:xfrm>
            <a:off x="8829963" y="5329383"/>
            <a:ext cx="1436251" cy="706584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g-BG" sz="1400" b="1" dirty="0" smtClean="0">
                <a:solidFill>
                  <a:schemeClr val="tx1"/>
                </a:solidFill>
              </a:rPr>
              <a:t>Справедливост</a:t>
            </a:r>
            <a:endParaRPr lang="bg-BG" sz="1400" b="1" dirty="0">
              <a:solidFill>
                <a:schemeClr val="tx1"/>
              </a:solidFill>
            </a:endParaRPr>
          </a:p>
        </p:txBody>
      </p:sp>
      <p:sp>
        <p:nvSpPr>
          <p:cNvPr id="14" name="Закръглен правоъгълник 13"/>
          <p:cNvSpPr/>
          <p:nvPr/>
        </p:nvSpPr>
        <p:spPr>
          <a:xfrm>
            <a:off x="8908475" y="3837707"/>
            <a:ext cx="1403925" cy="706584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g-BG" sz="1400" b="1" dirty="0" smtClean="0">
                <a:solidFill>
                  <a:schemeClr val="tx1"/>
                </a:solidFill>
              </a:rPr>
              <a:t>Одобрение от регулаторните органи</a:t>
            </a:r>
            <a:endParaRPr lang="bg-BG" sz="1400" b="1" dirty="0">
              <a:solidFill>
                <a:schemeClr val="tx1"/>
              </a:solidFill>
            </a:endParaRPr>
          </a:p>
        </p:txBody>
      </p:sp>
      <p:sp>
        <p:nvSpPr>
          <p:cNvPr id="15" name="Закръглен правоъгълник 14"/>
          <p:cNvSpPr/>
          <p:nvPr/>
        </p:nvSpPr>
        <p:spPr>
          <a:xfrm>
            <a:off x="8903863" y="2401453"/>
            <a:ext cx="1403925" cy="711201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g-BG" sz="1400" b="1" dirty="0" smtClean="0">
                <a:solidFill>
                  <a:schemeClr val="tx1"/>
                </a:solidFill>
              </a:rPr>
              <a:t>Валидиране и достъпност</a:t>
            </a:r>
            <a:endParaRPr lang="bg-BG" sz="1400" b="1" dirty="0">
              <a:solidFill>
                <a:schemeClr val="tx1"/>
              </a:solidFill>
            </a:endParaRPr>
          </a:p>
        </p:txBody>
      </p:sp>
      <p:sp>
        <p:nvSpPr>
          <p:cNvPr id="16" name="Закръглен правоъгълник 15"/>
          <p:cNvSpPr/>
          <p:nvPr/>
        </p:nvSpPr>
        <p:spPr>
          <a:xfrm>
            <a:off x="6954984" y="955964"/>
            <a:ext cx="1403925" cy="697345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g-BG" sz="1400" b="1" dirty="0" smtClean="0">
                <a:solidFill>
                  <a:schemeClr val="tx1"/>
                </a:solidFill>
              </a:rPr>
              <a:t>Качествени  данни</a:t>
            </a:r>
            <a:endParaRPr lang="bg-BG" sz="1400" b="1" dirty="0">
              <a:solidFill>
                <a:schemeClr val="tx1"/>
              </a:solidFill>
            </a:endParaRPr>
          </a:p>
        </p:txBody>
      </p:sp>
      <p:sp>
        <p:nvSpPr>
          <p:cNvPr id="17" name="Закръглен правоъгълник 16"/>
          <p:cNvSpPr/>
          <p:nvPr/>
        </p:nvSpPr>
        <p:spPr>
          <a:xfrm>
            <a:off x="8862289" y="960588"/>
            <a:ext cx="1403925" cy="697345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g-BG" sz="1400" b="1" dirty="0" smtClean="0">
                <a:solidFill>
                  <a:schemeClr val="tx1"/>
                </a:solidFill>
              </a:rPr>
              <a:t>Адекватни количества</a:t>
            </a:r>
            <a:endParaRPr lang="bg-BG" sz="1400" b="1" dirty="0">
              <a:solidFill>
                <a:schemeClr val="tx1"/>
              </a:solidFill>
            </a:endParaRPr>
          </a:p>
        </p:txBody>
      </p:sp>
      <p:sp>
        <p:nvSpPr>
          <p:cNvPr id="20" name="Закръглен правоъгълник 19"/>
          <p:cNvSpPr/>
          <p:nvPr/>
        </p:nvSpPr>
        <p:spPr>
          <a:xfrm>
            <a:off x="3639128" y="3066473"/>
            <a:ext cx="1939634" cy="822036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g-BG" sz="1400" b="1" dirty="0" smtClean="0">
                <a:solidFill>
                  <a:schemeClr val="tx1"/>
                </a:solidFill>
              </a:rPr>
              <a:t>Предизвикателства </a:t>
            </a:r>
            <a:endParaRPr lang="bg-BG" sz="1400" b="1" dirty="0">
              <a:solidFill>
                <a:schemeClr val="tx1"/>
              </a:solidFill>
            </a:endParaRPr>
          </a:p>
        </p:txBody>
      </p:sp>
      <p:sp>
        <p:nvSpPr>
          <p:cNvPr id="22" name="Закръглен правоъгълник 21"/>
          <p:cNvSpPr/>
          <p:nvPr/>
        </p:nvSpPr>
        <p:spPr>
          <a:xfrm>
            <a:off x="6894952" y="3066473"/>
            <a:ext cx="1939634" cy="688111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g-BG" sz="1400" b="1" dirty="0" smtClean="0">
                <a:solidFill>
                  <a:schemeClr val="tx1"/>
                </a:solidFill>
              </a:rPr>
              <a:t>Решения </a:t>
            </a:r>
            <a:endParaRPr lang="bg-BG" sz="1400" b="1" dirty="0">
              <a:solidFill>
                <a:schemeClr val="tx1"/>
              </a:solidFill>
            </a:endParaRPr>
          </a:p>
        </p:txBody>
      </p:sp>
      <p:sp>
        <p:nvSpPr>
          <p:cNvPr id="23" name="Закръглен правоъгълник 22"/>
          <p:cNvSpPr/>
          <p:nvPr/>
        </p:nvSpPr>
        <p:spPr>
          <a:xfrm rot="10800000" flipV="1">
            <a:off x="5477161" y="3546765"/>
            <a:ext cx="1496291" cy="47105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g-BG" sz="1600" b="1" dirty="0" smtClean="0">
                <a:solidFill>
                  <a:schemeClr val="tx1"/>
                </a:solidFill>
              </a:rPr>
              <a:t>Изкуствен интелект</a:t>
            </a:r>
            <a:endParaRPr lang="bg-BG" sz="16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23729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4130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2487" y="64813"/>
            <a:ext cx="10764000" cy="67279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024906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ово поле 1"/>
          <p:cNvSpPr txBox="1"/>
          <p:nvPr/>
        </p:nvSpPr>
        <p:spPr>
          <a:xfrm>
            <a:off x="6326909" y="1348509"/>
            <a:ext cx="5800436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g-BG" sz="4800" dirty="0" smtClean="0">
                <a:latin typeface="Segoe Script" panose="030B0504020000000003" pitchFamily="66" charset="0"/>
              </a:rPr>
              <a:t>Никога не мисли за бъдещето.</a:t>
            </a:r>
          </a:p>
          <a:p>
            <a:r>
              <a:rPr lang="bg-BG" sz="4800" dirty="0" smtClean="0">
                <a:latin typeface="Segoe Script" panose="030B0504020000000003" pitchFamily="66" charset="0"/>
              </a:rPr>
              <a:t>То идва достатъчно бързо.</a:t>
            </a:r>
            <a:endParaRPr lang="bg-BG" sz="4800" dirty="0">
              <a:latin typeface="Segoe Script" panose="030B0504020000000003" pitchFamily="66" charset="0"/>
            </a:endParaRPr>
          </a:p>
        </p:txBody>
      </p:sp>
      <p:pic>
        <p:nvPicPr>
          <p:cNvPr id="3" name="Картина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7794" y="740637"/>
            <a:ext cx="5891181" cy="51480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</p:spTree>
    <p:extLst>
      <p:ext uri="{BB962C8B-B14F-4D97-AF65-F5344CB8AC3E}">
        <p14:creationId xmlns:p14="http://schemas.microsoft.com/office/powerpoint/2010/main" val="38817151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Контейнер за съдържани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bg-BG" dirty="0"/>
          </a:p>
        </p:txBody>
      </p:sp>
      <p:sp>
        <p:nvSpPr>
          <p:cNvPr id="6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838200" y="-1498429"/>
            <a:ext cx="10515600" cy="5052673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0" tIns="-12696" rIns="0" bIns="-12696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bg-BG" sz="3200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kumimoji="0" lang="en-US" altLang="bg-BG" sz="3200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kumimoji="0" lang="en-US" altLang="bg-BG" sz="3200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kumimoji="0" lang="en-US" altLang="bg-BG" sz="3200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altLang="bg-BG" sz="32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altLang="bg-BG" sz="32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kumimoji="0" lang="bg-BG" altLang="bg-BG" sz="3200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Мрежите за дълбоко обучение имат десетки скрити слоеве и могат да моделират сложни връзки в данните</a:t>
            </a:r>
            <a:r>
              <a:rPr kumimoji="0" lang="en-US" altLang="bg-BG" sz="3200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kumimoji="0" lang="en-US" altLang="bg-BG" sz="3200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altLang="bg-BG" sz="32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altLang="bg-BG" sz="32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altLang="bg-BG" sz="32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altLang="bg-BG" sz="32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altLang="bg-BG" sz="32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altLang="bg-BG" sz="32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altLang="bg-BG" sz="32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altLang="bg-BG" sz="32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kumimoji="0" lang="bg-BG" altLang="bg-BG" sz="1050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kumimoji="0" lang="bg-BG" altLang="bg-BG" sz="2800" b="1" i="0" u="none" strike="noStrike" cap="none" normalizeH="0" baseline="0" dirty="0" smtClean="0">
              <a:ln>
                <a:noFill/>
              </a:ln>
              <a:solidFill>
                <a:srgbClr val="0070C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Картина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5342" y="1872096"/>
            <a:ext cx="3086100" cy="3390900"/>
          </a:xfrm>
          <a:prstGeom prst="rect">
            <a:avLst/>
          </a:prstGeom>
        </p:spPr>
      </p:pic>
      <p:pic>
        <p:nvPicPr>
          <p:cNvPr id="8" name="Картина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81936" y="2122341"/>
            <a:ext cx="6753225" cy="3943350"/>
          </a:xfrm>
          <a:prstGeom prst="rect">
            <a:avLst/>
          </a:prstGeom>
        </p:spPr>
      </p:pic>
      <p:sp>
        <p:nvSpPr>
          <p:cNvPr id="9" name="Блоксхема: съединение 8"/>
          <p:cNvSpPr/>
          <p:nvPr/>
        </p:nvSpPr>
        <p:spPr>
          <a:xfrm>
            <a:off x="4381937" y="3454400"/>
            <a:ext cx="901264" cy="923638"/>
          </a:xfrm>
          <a:prstGeom prst="flowChartConnector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g-BG"/>
          </a:p>
        </p:txBody>
      </p:sp>
      <p:sp>
        <p:nvSpPr>
          <p:cNvPr id="10" name="Блоксхема: съединение 9"/>
          <p:cNvSpPr/>
          <p:nvPr/>
        </p:nvSpPr>
        <p:spPr>
          <a:xfrm>
            <a:off x="10427149" y="3560620"/>
            <a:ext cx="901264" cy="923638"/>
          </a:xfrm>
          <a:prstGeom prst="flowChartConnector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g-BG"/>
          </a:p>
        </p:txBody>
      </p:sp>
      <p:sp>
        <p:nvSpPr>
          <p:cNvPr id="11" name="Блоксхема: процес 10"/>
          <p:cNvSpPr/>
          <p:nvPr/>
        </p:nvSpPr>
        <p:spPr>
          <a:xfrm>
            <a:off x="1616364" y="4913743"/>
            <a:ext cx="175491" cy="480291"/>
          </a:xfrm>
          <a:prstGeom prst="flowChartProcess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g-BG"/>
          </a:p>
        </p:txBody>
      </p:sp>
      <p:sp>
        <p:nvSpPr>
          <p:cNvPr id="12" name="Текстово поле 11"/>
          <p:cNvSpPr txBox="1"/>
          <p:nvPr/>
        </p:nvSpPr>
        <p:spPr>
          <a:xfrm>
            <a:off x="554182" y="6428509"/>
            <a:ext cx="590203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g-BG" sz="1050" dirty="0" smtClean="0"/>
              <a:t>По </a:t>
            </a:r>
            <a:r>
              <a:rPr lang="en-US" sz="1050" dirty="0" smtClean="0"/>
              <a:t>M</a:t>
            </a:r>
            <a:r>
              <a:rPr lang="en-US" sz="1050" dirty="0"/>
              <a:t>. </a:t>
            </a:r>
            <a:r>
              <a:rPr lang="en-US" sz="1050" dirty="0" err="1"/>
              <a:t>Gorris</a:t>
            </a:r>
            <a:r>
              <a:rPr lang="en-US" sz="1050" dirty="0"/>
              <a:t> et al. Digestive Endoscopy 2021; 33: 231–241</a:t>
            </a:r>
            <a:endParaRPr lang="bg-BG" sz="1050" dirty="0"/>
          </a:p>
        </p:txBody>
      </p:sp>
      <p:sp>
        <p:nvSpPr>
          <p:cNvPr id="13" name="Текстово поле 12"/>
          <p:cNvSpPr txBox="1"/>
          <p:nvPr/>
        </p:nvSpPr>
        <p:spPr>
          <a:xfrm>
            <a:off x="1376205" y="1440880"/>
            <a:ext cx="31957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g-BG" b="1" dirty="0" err="1" smtClean="0">
                <a:solidFill>
                  <a:srgbClr val="417D87"/>
                </a:solidFill>
              </a:rPr>
              <a:t>Невронни</a:t>
            </a:r>
            <a:r>
              <a:rPr lang="bg-BG" b="1" dirty="0" smtClean="0">
                <a:solidFill>
                  <a:srgbClr val="417D87"/>
                </a:solidFill>
              </a:rPr>
              <a:t> мрежи</a:t>
            </a:r>
            <a:endParaRPr lang="bg-BG" b="1" dirty="0">
              <a:solidFill>
                <a:srgbClr val="417D87"/>
              </a:solidFill>
            </a:endParaRPr>
          </a:p>
        </p:txBody>
      </p:sp>
      <p:sp>
        <p:nvSpPr>
          <p:cNvPr id="14" name="Текстово поле 13"/>
          <p:cNvSpPr txBox="1"/>
          <p:nvPr/>
        </p:nvSpPr>
        <p:spPr>
          <a:xfrm>
            <a:off x="6608633" y="1408551"/>
            <a:ext cx="31957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g-BG" b="1" dirty="0" smtClean="0">
                <a:solidFill>
                  <a:srgbClr val="417D87"/>
                </a:solidFill>
              </a:rPr>
              <a:t>Дълбоко обучение</a:t>
            </a:r>
            <a:endParaRPr lang="bg-BG" b="1" dirty="0">
              <a:solidFill>
                <a:srgbClr val="417D8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30313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лавие 4"/>
          <p:cNvSpPr>
            <a:spLocks noGrp="1"/>
          </p:cNvSpPr>
          <p:nvPr>
            <p:ph type="title"/>
          </p:nvPr>
        </p:nvSpPr>
        <p:spPr>
          <a:xfrm>
            <a:off x="230917" y="-249377"/>
            <a:ext cx="11961084" cy="1339270"/>
          </a:xfrm>
        </p:spPr>
        <p:txBody>
          <a:bodyPr>
            <a:noAutofit/>
          </a:bodyPr>
          <a:lstStyle/>
          <a:p>
            <a:r>
              <a:rPr lang="ru-RU" sz="2800" b="1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Публикувани</a:t>
            </a:r>
            <a:r>
              <a:rPr lang="ru-RU" sz="28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bg-BG" sz="28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проучвания в ГЕ, при които е използван </a:t>
            </a:r>
            <a:r>
              <a:rPr lang="en-US" sz="28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AI</a:t>
            </a:r>
            <a:endParaRPr lang="bg-BG" sz="2800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Контейнер за съдържание 6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30917" y="1351761"/>
            <a:ext cx="8990387" cy="5328000"/>
          </a:xfrm>
          <a:prstGeom prst="rect">
            <a:avLst/>
          </a:prstGeom>
        </p:spPr>
      </p:pic>
      <p:pic>
        <p:nvPicPr>
          <p:cNvPr id="8" name="Картина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61073" y="932878"/>
            <a:ext cx="4016785" cy="2556000"/>
          </a:xfrm>
          <a:prstGeom prst="rect">
            <a:avLst/>
          </a:prstGeom>
        </p:spPr>
      </p:pic>
      <p:sp>
        <p:nvSpPr>
          <p:cNvPr id="9" name="Текстово поле 8"/>
          <p:cNvSpPr txBox="1"/>
          <p:nvPr/>
        </p:nvSpPr>
        <p:spPr>
          <a:xfrm>
            <a:off x="369452" y="6548141"/>
            <a:ext cx="11736113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Kröner</a:t>
            </a:r>
            <a:r>
              <a:rPr lang="bg-BG" sz="11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Р.Т.</a:t>
            </a:r>
            <a:r>
              <a:rPr lang="en-US" sz="1100" b="1" dirty="0" smtClean="0">
                <a:latin typeface="Arial" panose="020B0604020202020204" pitchFamily="34" charset="0"/>
                <a:cs typeface="Arial" panose="020B0604020202020204" pitchFamily="34" charset="0"/>
              </a:rPr>
              <a:t>et all,21,</a:t>
            </a:r>
            <a:r>
              <a:rPr lang="en-US" sz="1100" b="1" dirty="0">
                <a:latin typeface="Arial" panose="020B0604020202020204" pitchFamily="34" charset="0"/>
                <a:cs typeface="Arial" panose="020B0604020202020204" pitchFamily="34" charset="0"/>
              </a:rPr>
              <a:t> Artificial intelligence in gastroenterology: A state-of-the-art </a:t>
            </a:r>
            <a:r>
              <a:rPr lang="en-US" sz="1100" b="1" dirty="0" smtClean="0">
                <a:latin typeface="Arial" panose="020B0604020202020204" pitchFamily="34" charset="0"/>
                <a:cs typeface="Arial" panose="020B0604020202020204" pitchFamily="34" charset="0"/>
              </a:rPr>
              <a:t>review, </a:t>
            </a:r>
            <a:r>
              <a:rPr lang="en-US" sz="1100" b="1" dirty="0">
                <a:latin typeface="Arial" panose="020B0604020202020204" pitchFamily="34" charset="0"/>
                <a:cs typeface="Arial" panose="020B0604020202020204" pitchFamily="34" charset="0"/>
              </a:rPr>
              <a:t>Da Rio L. et all.23</a:t>
            </a:r>
            <a:endParaRPr lang="bg-BG" sz="11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bg-BG" sz="11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Картина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36685" y="3860797"/>
            <a:ext cx="3546095" cy="2520000"/>
          </a:xfrm>
          <a:prstGeom prst="rect">
            <a:avLst/>
          </a:prstGeom>
        </p:spPr>
      </p:pic>
      <p:sp>
        <p:nvSpPr>
          <p:cNvPr id="3" name="Текстово поле 2"/>
          <p:cNvSpPr txBox="1"/>
          <p:nvPr/>
        </p:nvSpPr>
        <p:spPr>
          <a:xfrm>
            <a:off x="8266545" y="6405544"/>
            <a:ext cx="381131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g-BG" sz="14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Брой публикации в областта на </a:t>
            </a:r>
            <a:r>
              <a:rPr lang="en-US" sz="14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IBD</a:t>
            </a:r>
            <a:endParaRPr lang="bg-BG" sz="14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633173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>
          <a:xfrm>
            <a:off x="360216" y="166263"/>
            <a:ext cx="11388437" cy="1330470"/>
          </a:xfrm>
        </p:spPr>
        <p:txBody>
          <a:bodyPr>
            <a:noAutofit/>
          </a:bodyPr>
          <a:lstStyle/>
          <a:p>
            <a:r>
              <a:rPr lang="ru-RU" sz="36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Устройства, </a:t>
            </a:r>
            <a:r>
              <a:rPr lang="ru-RU" sz="36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подпомагани</a:t>
            </a:r>
            <a:r>
              <a:rPr lang="ru-RU" sz="36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от </a:t>
            </a:r>
            <a:r>
              <a:rPr lang="ru-RU" sz="36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изкуствен</a:t>
            </a:r>
            <a:r>
              <a:rPr lang="ru-RU" sz="36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36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интелект</a:t>
            </a:r>
            <a:r>
              <a:rPr lang="ru-RU" sz="36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sz="36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одобрени</a:t>
            </a:r>
            <a:r>
              <a:rPr lang="ru-RU" sz="36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в </a:t>
            </a:r>
            <a:r>
              <a:rPr lang="ru-RU" sz="36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областите</a:t>
            </a:r>
            <a:r>
              <a:rPr lang="ru-RU" sz="36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на </a:t>
            </a:r>
            <a:r>
              <a:rPr lang="ru-RU" sz="3600" b="1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гастроентерологията</a:t>
            </a:r>
            <a:endParaRPr lang="bg-BG" sz="3600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Контейнер за съдържание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1338" r="834" b="1"/>
          <a:stretch/>
        </p:blipFill>
        <p:spPr>
          <a:xfrm>
            <a:off x="34209" y="2318326"/>
            <a:ext cx="12157791" cy="4084581"/>
          </a:xfrm>
          <a:prstGeom prst="rect">
            <a:avLst/>
          </a:prstGeom>
        </p:spPr>
      </p:pic>
      <p:sp>
        <p:nvSpPr>
          <p:cNvPr id="5" name="Текстово поле 4"/>
          <p:cNvSpPr txBox="1"/>
          <p:nvPr/>
        </p:nvSpPr>
        <p:spPr>
          <a:xfrm>
            <a:off x="452582" y="6567053"/>
            <a:ext cx="7065818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/>
              <a:t>Oka, A.; </a:t>
            </a:r>
            <a:r>
              <a:rPr lang="en-US" sz="800" dirty="0" err="1"/>
              <a:t>Ishimura</a:t>
            </a:r>
            <a:r>
              <a:rPr lang="en-US" sz="800" dirty="0"/>
              <a:t>, N.; Ishihara, S. A New Dawn for the Use of Artificial Intelligence in Gastroenterology, </a:t>
            </a:r>
            <a:r>
              <a:rPr lang="en-US" sz="800" dirty="0" err="1"/>
              <a:t>Hepatology</a:t>
            </a:r>
            <a:r>
              <a:rPr lang="en-US" sz="800" dirty="0"/>
              <a:t> and </a:t>
            </a:r>
            <a:r>
              <a:rPr lang="en-US" sz="800" dirty="0" err="1"/>
              <a:t>Pancreatology</a:t>
            </a:r>
            <a:r>
              <a:rPr lang="en-US" sz="800" dirty="0"/>
              <a:t>. Diagnostics 2021, 11, 1719</a:t>
            </a:r>
            <a:endParaRPr lang="bg-BG" sz="800" dirty="0"/>
          </a:p>
        </p:txBody>
      </p:sp>
    </p:spTree>
    <p:extLst>
      <p:ext uri="{BB962C8B-B14F-4D97-AF65-F5344CB8AC3E}">
        <p14:creationId xmlns:p14="http://schemas.microsoft.com/office/powerpoint/2010/main" val="36450274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>
          <a:xfrm>
            <a:off x="838200" y="-267838"/>
            <a:ext cx="10515600" cy="1450094"/>
          </a:xfrm>
        </p:spPr>
        <p:txBody>
          <a:bodyPr>
            <a:normAutofit/>
          </a:bodyPr>
          <a:lstStyle/>
          <a:p>
            <a:r>
              <a:rPr lang="bg-BG" sz="36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Приложение на </a:t>
            </a:r>
            <a:r>
              <a:rPr lang="en-US" sz="36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AI</a:t>
            </a:r>
            <a:r>
              <a:rPr lang="bg-BG" sz="36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в ГЕ образна диагностика</a:t>
            </a:r>
            <a:endParaRPr lang="bg-BG" sz="3600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Контейнер за съдържание 2"/>
          <p:cNvSpPr>
            <a:spLocks noGrp="1"/>
          </p:cNvSpPr>
          <p:nvPr>
            <p:ph idx="1"/>
          </p:nvPr>
        </p:nvSpPr>
        <p:spPr>
          <a:xfrm>
            <a:off x="690421" y="1089896"/>
            <a:ext cx="8407398" cy="4378035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bg-BG" sz="2400" b="1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Панкреатология</a:t>
            </a:r>
            <a:endParaRPr lang="bg-BG" sz="2400" b="1" dirty="0" smtClean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bg-BG" sz="24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42 </a:t>
            </a:r>
            <a:r>
              <a:rPr lang="bg-BG" sz="24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кл.пр</a:t>
            </a:r>
            <a:r>
              <a:rPr lang="bg-BG" sz="24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основно с машинно обучение, дълбоко обучение, с </a:t>
            </a:r>
            <a:r>
              <a:rPr lang="bg-BG" sz="24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вътр.валидация</a:t>
            </a:r>
            <a:r>
              <a:rPr lang="bg-BG" sz="24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външна валидация, обхващащи </a:t>
            </a:r>
            <a:r>
              <a:rPr lang="bg-BG" sz="2400" i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класификация, диагностика, лечение и прогноза </a:t>
            </a:r>
          </a:p>
          <a:p>
            <a:r>
              <a:rPr lang="bg-BG" sz="24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Панкреатити</a:t>
            </a:r>
            <a:r>
              <a:rPr lang="bg-BG" sz="24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r>
              <a:rPr lang="bg-BG" sz="24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Идентифициране на </a:t>
            </a:r>
            <a:r>
              <a:rPr lang="bg-BG" sz="24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интрадукталнни</a:t>
            </a:r>
            <a:r>
              <a:rPr lang="bg-BG" sz="24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bg-BG" sz="24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папиларни</a:t>
            </a:r>
            <a:r>
              <a:rPr lang="bg-BG" sz="24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bg-BG" sz="24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муцинозни</a:t>
            </a:r>
            <a:r>
              <a:rPr lang="bg-BG" sz="24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bg-BG" sz="24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неоплазми</a:t>
            </a:r>
            <a:r>
              <a:rPr lang="bg-BG" sz="24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bg-BG" sz="2400" dirty="0" smtClean="0">
                <a:solidFill>
                  <a:srgbClr val="0070C0"/>
                </a:solidFill>
              </a:rPr>
              <a:t>ч.</a:t>
            </a:r>
            <a:r>
              <a:rPr lang="en-US" sz="2400" dirty="0" smtClean="0">
                <a:solidFill>
                  <a:srgbClr val="0070C0"/>
                </a:solidFill>
              </a:rPr>
              <a:t> </a:t>
            </a:r>
            <a:r>
              <a:rPr lang="en-US" sz="2400" dirty="0">
                <a:solidFill>
                  <a:srgbClr val="0070C0"/>
                </a:solidFill>
              </a:rPr>
              <a:t>94.1% </a:t>
            </a:r>
            <a:r>
              <a:rPr lang="bg-BG" sz="2400" dirty="0" smtClean="0">
                <a:solidFill>
                  <a:srgbClr val="0070C0"/>
                </a:solidFill>
              </a:rPr>
              <a:t>и сп.</a:t>
            </a:r>
            <a:r>
              <a:rPr lang="en-US" sz="2400" dirty="0" smtClean="0">
                <a:solidFill>
                  <a:srgbClr val="0070C0"/>
                </a:solidFill>
              </a:rPr>
              <a:t> </a:t>
            </a:r>
            <a:r>
              <a:rPr lang="en-US" sz="2400" dirty="0">
                <a:solidFill>
                  <a:srgbClr val="0070C0"/>
                </a:solidFill>
              </a:rPr>
              <a:t>98.5</a:t>
            </a:r>
            <a:r>
              <a:rPr lang="en-US" sz="2400" dirty="0" smtClean="0">
                <a:solidFill>
                  <a:srgbClr val="0070C0"/>
                </a:solidFill>
              </a:rPr>
              <a:t>%.)</a:t>
            </a:r>
            <a:endParaRPr lang="bg-BG" sz="2400" dirty="0" smtClean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bg-BG" sz="24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Ранни </a:t>
            </a:r>
            <a:r>
              <a:rPr lang="bg-BG" sz="24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неоплазми</a:t>
            </a:r>
            <a:endParaRPr lang="en-US" sz="2400" dirty="0" smtClean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bg-BG" sz="24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Невроендокринни</a:t>
            </a:r>
            <a:r>
              <a:rPr lang="bg-BG" sz="24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тумори </a:t>
            </a:r>
            <a:r>
              <a:rPr lang="en-US" sz="24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bg-BG" sz="2400" dirty="0" smtClean="0">
                <a:solidFill>
                  <a:srgbClr val="0070C0"/>
                </a:solidFill>
              </a:rPr>
              <a:t>т.</a:t>
            </a:r>
            <a:r>
              <a:rPr lang="en-US" sz="2400" dirty="0" smtClean="0">
                <a:solidFill>
                  <a:srgbClr val="0070C0"/>
                </a:solidFill>
              </a:rPr>
              <a:t> </a:t>
            </a:r>
            <a:r>
              <a:rPr lang="en-US" sz="2400" dirty="0">
                <a:solidFill>
                  <a:srgbClr val="0070C0"/>
                </a:solidFill>
              </a:rPr>
              <a:t>81.1</a:t>
            </a:r>
            <a:r>
              <a:rPr lang="en-US" sz="2400" dirty="0" smtClean="0">
                <a:solidFill>
                  <a:srgbClr val="0070C0"/>
                </a:solidFill>
              </a:rPr>
              <a:t>%</a:t>
            </a:r>
            <a:r>
              <a:rPr lang="bg-BG" sz="2400" dirty="0" smtClean="0">
                <a:solidFill>
                  <a:srgbClr val="0070C0"/>
                </a:solidFill>
              </a:rPr>
              <a:t>,</a:t>
            </a:r>
            <a:r>
              <a:rPr lang="en-US" sz="2400" dirty="0" smtClean="0">
                <a:solidFill>
                  <a:srgbClr val="0070C0"/>
                </a:solidFill>
              </a:rPr>
              <a:t> </a:t>
            </a:r>
            <a:r>
              <a:rPr lang="en-US" sz="2400" dirty="0">
                <a:solidFill>
                  <a:srgbClr val="0070C0"/>
                </a:solidFill>
              </a:rPr>
              <a:t>AUC of </a:t>
            </a:r>
            <a:r>
              <a:rPr lang="en-US" sz="2400" dirty="0" smtClean="0">
                <a:solidFill>
                  <a:srgbClr val="0070C0"/>
                </a:solidFill>
              </a:rPr>
              <a:t>0.89.7)</a:t>
            </a:r>
            <a:endParaRPr lang="en-US" sz="2400" dirty="0" smtClean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bg-BG" sz="24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Автоимунен </a:t>
            </a:r>
            <a:r>
              <a:rPr lang="bg-BG" sz="24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панкреатит</a:t>
            </a:r>
            <a:r>
              <a:rPr lang="bg-BG" sz="24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24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bg-BG" sz="24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т.</a:t>
            </a:r>
            <a:r>
              <a:rPr lang="en-US" sz="2400" dirty="0" smtClean="0">
                <a:solidFill>
                  <a:srgbClr val="0070C0"/>
                </a:solidFill>
              </a:rPr>
              <a:t>89.3%, </a:t>
            </a:r>
            <a:r>
              <a:rPr lang="bg-BG" sz="2400" dirty="0" smtClean="0">
                <a:solidFill>
                  <a:srgbClr val="0070C0"/>
                </a:solidFill>
              </a:rPr>
              <a:t>ч.</a:t>
            </a:r>
            <a:r>
              <a:rPr lang="en-US" sz="2400" dirty="0" smtClean="0">
                <a:solidFill>
                  <a:srgbClr val="0070C0"/>
                </a:solidFill>
              </a:rPr>
              <a:t> </a:t>
            </a:r>
            <a:r>
              <a:rPr lang="en-US" sz="2400" dirty="0">
                <a:solidFill>
                  <a:srgbClr val="0070C0"/>
                </a:solidFill>
              </a:rPr>
              <a:t>84.1% </a:t>
            </a:r>
            <a:r>
              <a:rPr lang="bg-BG" sz="2400" dirty="0" smtClean="0">
                <a:solidFill>
                  <a:srgbClr val="0070C0"/>
                </a:solidFill>
              </a:rPr>
              <a:t>и сп.</a:t>
            </a:r>
            <a:r>
              <a:rPr lang="en-US" sz="2400" dirty="0" smtClean="0">
                <a:solidFill>
                  <a:srgbClr val="0070C0"/>
                </a:solidFill>
              </a:rPr>
              <a:t> </a:t>
            </a:r>
            <a:r>
              <a:rPr lang="en-US" sz="2400" dirty="0">
                <a:solidFill>
                  <a:srgbClr val="0070C0"/>
                </a:solidFill>
              </a:rPr>
              <a:t>92.5</a:t>
            </a:r>
            <a:r>
              <a:rPr lang="en-US" sz="2400" dirty="0" smtClean="0">
                <a:solidFill>
                  <a:srgbClr val="0070C0"/>
                </a:solidFill>
              </a:rPr>
              <a:t>%)</a:t>
            </a:r>
            <a:endParaRPr lang="bg-BG" sz="2400" dirty="0" smtClean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bg-BG" sz="24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Количествена оценка степента на </a:t>
            </a:r>
            <a:r>
              <a:rPr lang="bg-BG" sz="24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интрапанкреасна</a:t>
            </a:r>
            <a:r>
              <a:rPr lang="bg-BG" sz="24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мастна тъкан</a:t>
            </a:r>
            <a:endParaRPr lang="bg-BG" sz="24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Картина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23847" y="1137655"/>
            <a:ext cx="2278730" cy="2664000"/>
          </a:xfrm>
          <a:prstGeom prst="rect">
            <a:avLst/>
          </a:prstGeom>
        </p:spPr>
      </p:pic>
      <p:sp>
        <p:nvSpPr>
          <p:cNvPr id="5" name="Текстово поле 4"/>
          <p:cNvSpPr txBox="1"/>
          <p:nvPr/>
        </p:nvSpPr>
        <p:spPr>
          <a:xfrm>
            <a:off x="406399" y="6488668"/>
            <a:ext cx="1125912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g-BG" sz="900" dirty="0" smtClean="0"/>
              <a:t>По </a:t>
            </a:r>
            <a:r>
              <a:rPr lang="en-US" sz="900" dirty="0" smtClean="0"/>
              <a:t>Penrice </a:t>
            </a:r>
            <a:r>
              <a:rPr lang="en-US" sz="900" dirty="0"/>
              <a:t>et al. Gastro </a:t>
            </a:r>
            <a:r>
              <a:rPr lang="en-US" sz="900" dirty="0" err="1"/>
              <a:t>Hep</a:t>
            </a:r>
            <a:r>
              <a:rPr lang="en-US" sz="900" dirty="0"/>
              <a:t> Advances Vol. 1, No. </a:t>
            </a:r>
            <a:r>
              <a:rPr lang="en-US" sz="900" dirty="0" smtClean="0"/>
              <a:t>4,2022</a:t>
            </a:r>
            <a:r>
              <a:rPr lang="bg-BG" sz="900" dirty="0" smtClean="0"/>
              <a:t>;</a:t>
            </a:r>
            <a:r>
              <a:rPr lang="en-US" sz="900" dirty="0"/>
              <a:t> M. </a:t>
            </a:r>
            <a:r>
              <a:rPr lang="en-US" sz="900" dirty="0" err="1"/>
              <a:t>Gorris</a:t>
            </a:r>
            <a:r>
              <a:rPr lang="en-US" sz="900" dirty="0"/>
              <a:t> et al. Digestive Endoscopy 2021; 33: </a:t>
            </a:r>
            <a:r>
              <a:rPr lang="en-US" sz="900" dirty="0" smtClean="0"/>
              <a:t>231–241</a:t>
            </a:r>
            <a:r>
              <a:rPr lang="bg-BG" sz="900" dirty="0" smtClean="0"/>
              <a:t>; Ок</a:t>
            </a:r>
            <a:r>
              <a:rPr lang="en-US" sz="900" dirty="0" smtClean="0"/>
              <a:t>a et all. </a:t>
            </a:r>
            <a:r>
              <a:rPr lang="en-US" sz="900" dirty="0"/>
              <a:t>Diagnostics 2021, 11, 1719</a:t>
            </a:r>
            <a:endParaRPr lang="bg-BG" sz="900" dirty="0"/>
          </a:p>
          <a:p>
            <a:endParaRPr lang="bg-BG" sz="900" dirty="0"/>
          </a:p>
        </p:txBody>
      </p:sp>
      <p:pic>
        <p:nvPicPr>
          <p:cNvPr id="8" name="Картина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72398" y="3832222"/>
            <a:ext cx="3295650" cy="1428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51663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>
          <a:xfrm>
            <a:off x="838200" y="147789"/>
            <a:ext cx="10515600" cy="1351913"/>
          </a:xfrm>
        </p:spPr>
        <p:txBody>
          <a:bodyPr>
            <a:normAutofit/>
          </a:bodyPr>
          <a:lstStyle/>
          <a:p>
            <a:pPr algn="ctr"/>
            <a:r>
              <a:rPr lang="ru-RU" sz="36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Тенденции в </a:t>
            </a:r>
            <a:r>
              <a:rPr lang="ru-RU" sz="36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изследванията</a:t>
            </a:r>
            <a:r>
              <a:rPr lang="ru-RU" sz="36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за </a:t>
            </a:r>
            <a:r>
              <a:rPr lang="ru-RU" sz="36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прогнозна</a:t>
            </a:r>
            <a:r>
              <a:rPr lang="ru-RU" sz="36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оценка на </a:t>
            </a:r>
            <a:r>
              <a:rPr lang="ru-RU" sz="36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чернодробната</a:t>
            </a:r>
            <a:r>
              <a:rPr lang="ru-RU" sz="36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36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цироза</a:t>
            </a:r>
            <a:endParaRPr lang="bg-BG" sz="3600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Картина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739" y="2063263"/>
            <a:ext cx="12020166" cy="4284000"/>
          </a:xfrm>
          <a:prstGeom prst="rect">
            <a:avLst/>
          </a:prstGeom>
        </p:spPr>
      </p:pic>
      <p:sp>
        <p:nvSpPr>
          <p:cNvPr id="4" name="Текстово поле 3"/>
          <p:cNvSpPr txBox="1"/>
          <p:nvPr/>
        </p:nvSpPr>
        <p:spPr>
          <a:xfrm>
            <a:off x="712269" y="6535554"/>
            <a:ext cx="612166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 err="1"/>
              <a:t>Zhai</a:t>
            </a:r>
            <a:r>
              <a:rPr lang="en-US" sz="1100" dirty="0"/>
              <a:t> et al. Journal of Translational Medicine (2024) 22:933</a:t>
            </a:r>
            <a:endParaRPr lang="bg-BG" sz="1100" dirty="0"/>
          </a:p>
        </p:txBody>
      </p:sp>
    </p:spTree>
    <p:extLst>
      <p:ext uri="{BB962C8B-B14F-4D97-AF65-F5344CB8AC3E}">
        <p14:creationId xmlns:p14="http://schemas.microsoft.com/office/powerpoint/2010/main" val="31273142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Картина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44102" y="1339277"/>
            <a:ext cx="9847893" cy="5274263"/>
          </a:xfrm>
          <a:prstGeom prst="rect">
            <a:avLst/>
          </a:prstGeom>
        </p:spPr>
      </p:pic>
      <p:sp>
        <p:nvSpPr>
          <p:cNvPr id="4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1117600" y="120977"/>
            <a:ext cx="10326255" cy="1082356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txBody>
          <a:bodyPr vert="horz" wrap="square" lIns="0" tIns="-12696" rIns="0" bIns="-12696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bg-BG" altLang="bg-BG" sz="36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Е</a:t>
            </a:r>
            <a:r>
              <a:rPr kumimoji="0" lang="bg-BG" altLang="bg-BG" sz="3600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волюция</a:t>
            </a:r>
            <a:r>
              <a:rPr kumimoji="0" lang="bg-BG" altLang="bg-BG" sz="3600" b="1" i="0" u="none" strike="noStrike" cap="none" normalizeH="0" dirty="0" smtClean="0">
                <a:ln>
                  <a:noFill/>
                </a:ln>
                <a:solidFill>
                  <a:srgbClr val="0070C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в</a:t>
            </a:r>
            <a:r>
              <a:rPr kumimoji="0" lang="bg-BG" altLang="bg-BG" sz="3600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инструментите за прогностична оценка на цироза</a:t>
            </a:r>
            <a:r>
              <a:rPr kumimoji="0" lang="bg-BG" altLang="bg-BG" sz="1100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kumimoji="0" lang="bg-BG" altLang="bg-BG" sz="3200" b="1" i="0" u="none" strike="noStrike" cap="none" normalizeH="0" baseline="0" dirty="0" smtClean="0">
              <a:ln>
                <a:noFill/>
              </a:ln>
              <a:solidFill>
                <a:srgbClr val="0070C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Текстово поле 4"/>
          <p:cNvSpPr txBox="1"/>
          <p:nvPr/>
        </p:nvSpPr>
        <p:spPr>
          <a:xfrm>
            <a:off x="712269" y="6572498"/>
            <a:ext cx="612166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 err="1"/>
              <a:t>Zhai</a:t>
            </a:r>
            <a:r>
              <a:rPr lang="en-US" sz="1100" dirty="0"/>
              <a:t> et al. Journal of Translational Medicine (2024) 22:933</a:t>
            </a:r>
            <a:endParaRPr lang="bg-BG" sz="1100" dirty="0"/>
          </a:p>
        </p:txBody>
      </p:sp>
    </p:spTree>
    <p:extLst>
      <p:ext uri="{BB962C8B-B14F-4D97-AF65-F5344CB8AC3E}">
        <p14:creationId xmlns:p14="http://schemas.microsoft.com/office/powerpoint/2010/main" val="15779170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Картина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878" y="519764"/>
            <a:ext cx="6896821" cy="6156000"/>
          </a:xfrm>
          <a:prstGeom prst="rect">
            <a:avLst/>
          </a:prstGeom>
        </p:spPr>
      </p:pic>
      <p:sp>
        <p:nvSpPr>
          <p:cNvPr id="3" name="Текстово поле 2"/>
          <p:cNvSpPr txBox="1"/>
          <p:nvPr/>
        </p:nvSpPr>
        <p:spPr>
          <a:xfrm>
            <a:off x="8874493" y="5621166"/>
            <a:ext cx="27432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g-BG" dirty="0" smtClean="0"/>
              <a:t>ХЧБ- 26 </a:t>
            </a:r>
            <a:r>
              <a:rPr lang="bg-BG" dirty="0" err="1" smtClean="0"/>
              <a:t>Кл.п</a:t>
            </a:r>
            <a:r>
              <a:rPr lang="bg-BG" dirty="0" smtClean="0"/>
              <a:t>. 25686 п.</a:t>
            </a:r>
          </a:p>
          <a:p>
            <a:r>
              <a:rPr lang="bg-BG" dirty="0" smtClean="0"/>
              <a:t>ХЦК 35 </a:t>
            </a:r>
            <a:r>
              <a:rPr lang="bg-BG" dirty="0" err="1" smtClean="0"/>
              <a:t>кл.п</a:t>
            </a:r>
            <a:r>
              <a:rPr lang="bg-BG" dirty="0" smtClean="0"/>
              <a:t>. 1 202 000 п.</a:t>
            </a:r>
          </a:p>
          <a:p>
            <a:endParaRPr lang="bg-BG" dirty="0"/>
          </a:p>
          <a:p>
            <a:endParaRPr lang="bg-BG" dirty="0"/>
          </a:p>
        </p:txBody>
      </p:sp>
      <p:sp>
        <p:nvSpPr>
          <p:cNvPr id="4" name="Текстово поле 3"/>
          <p:cNvSpPr txBox="1"/>
          <p:nvPr/>
        </p:nvSpPr>
        <p:spPr>
          <a:xfrm>
            <a:off x="3445844" y="3311087"/>
            <a:ext cx="943276" cy="46166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bg-BG" sz="1200" b="1" dirty="0" smtClean="0"/>
              <a:t>Прогноза на цироза</a:t>
            </a:r>
            <a:endParaRPr lang="bg-BG" sz="1200" b="1" dirty="0"/>
          </a:p>
        </p:txBody>
      </p:sp>
      <p:sp>
        <p:nvSpPr>
          <p:cNvPr id="5" name="Текстово поле 4"/>
          <p:cNvSpPr txBox="1"/>
          <p:nvPr/>
        </p:nvSpPr>
        <p:spPr>
          <a:xfrm>
            <a:off x="7632832" y="904774"/>
            <a:ext cx="3898232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g-BG" sz="2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Отграничаване</a:t>
            </a:r>
            <a:r>
              <a:rPr lang="bg-BG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endParaRPr lang="bg-BG" sz="28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bg-BG" sz="2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Стадий</a:t>
            </a:r>
            <a:r>
              <a:rPr lang="en-US" sz="2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bg-BG" sz="2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bg-BG" sz="28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Фиброза</a:t>
            </a:r>
            <a:r>
              <a:rPr lang="en-US" sz="2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bg-BG" sz="28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bg-BG" sz="28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Ч.дробни</a:t>
            </a:r>
            <a:r>
              <a:rPr lang="bg-BG" sz="2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bg-BG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лезии</a:t>
            </a:r>
            <a:r>
              <a:rPr lang="en-US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bg-BG" sz="2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б</a:t>
            </a:r>
            <a:r>
              <a:rPr lang="en-US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</a:t>
            </a:r>
            <a:r>
              <a:rPr lang="bg-BG" sz="28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нигнени</a:t>
            </a:r>
            <a:endParaRPr lang="bg-BG" sz="28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r>
              <a:rPr lang="bg-BG" sz="2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</a:t>
            </a:r>
            <a:r>
              <a:rPr lang="bg-BG" sz="28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малигнени</a:t>
            </a:r>
            <a:endParaRPr lang="bg-BG" sz="28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bg-BG" sz="2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Еволюция 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bg-BG" sz="2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Прогноза 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bg-BG" sz="2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Лечение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bg-BG" sz="28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Преживяемост</a:t>
            </a:r>
            <a:r>
              <a:rPr lang="bg-BG" sz="2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2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  <a:endParaRPr lang="bg-BG" sz="28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bg-BG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Текстово поле 5"/>
          <p:cNvSpPr txBox="1"/>
          <p:nvPr/>
        </p:nvSpPr>
        <p:spPr>
          <a:xfrm flipH="1">
            <a:off x="434986" y="6602929"/>
            <a:ext cx="6976465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 err="1"/>
              <a:t>Zhai</a:t>
            </a:r>
            <a:r>
              <a:rPr lang="en-US" sz="900" dirty="0"/>
              <a:t> et al. Journal of Translational Medicine (2024) </a:t>
            </a:r>
            <a:r>
              <a:rPr lang="en-US" sz="900" dirty="0" smtClean="0"/>
              <a:t>22:933</a:t>
            </a:r>
            <a:r>
              <a:rPr lang="bg-BG" sz="900" dirty="0" smtClean="0"/>
              <a:t>;</a:t>
            </a:r>
            <a:r>
              <a:rPr lang="en-US" sz="900" dirty="0"/>
              <a:t> </a:t>
            </a:r>
            <a:r>
              <a:rPr lang="en-US" sz="900" dirty="0" smtClean="0"/>
              <a:t>Malik</a:t>
            </a:r>
            <a:r>
              <a:rPr lang="bg-BG" sz="900" dirty="0"/>
              <a:t> </a:t>
            </a:r>
            <a:r>
              <a:rPr lang="en-US" sz="900" dirty="0" smtClean="0"/>
              <a:t>et </a:t>
            </a:r>
            <a:r>
              <a:rPr lang="en-US" sz="900" dirty="0" err="1" smtClean="0"/>
              <a:t>all.</a:t>
            </a:r>
            <a:r>
              <a:rPr lang="en-US" sz="900" i="1" dirty="0" err="1" smtClean="0"/>
              <a:t>J</a:t>
            </a:r>
            <a:r>
              <a:rPr lang="en-US" sz="900" i="1" dirty="0"/>
              <a:t>. </a:t>
            </a:r>
            <a:r>
              <a:rPr lang="en-US" sz="900" i="1" dirty="0" err="1"/>
              <a:t>Clin</a:t>
            </a:r>
            <a:r>
              <a:rPr lang="en-US" sz="900" i="1" dirty="0"/>
              <a:t>. Med.</a:t>
            </a:r>
            <a:r>
              <a:rPr lang="en-US" sz="900" dirty="0"/>
              <a:t> </a:t>
            </a:r>
            <a:r>
              <a:rPr lang="en-US" sz="900" b="1" dirty="0"/>
              <a:t>2024</a:t>
            </a:r>
            <a:endParaRPr lang="bg-BG" sz="900" dirty="0"/>
          </a:p>
        </p:txBody>
      </p:sp>
      <p:sp>
        <p:nvSpPr>
          <p:cNvPr id="7" name="Текстово поле 6"/>
          <p:cNvSpPr txBox="1"/>
          <p:nvPr/>
        </p:nvSpPr>
        <p:spPr>
          <a:xfrm>
            <a:off x="1625601" y="-38500"/>
            <a:ext cx="89592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g-BG" sz="36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</a:t>
            </a:r>
            <a:r>
              <a:rPr lang="bg-BG" sz="36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олята на</a:t>
            </a:r>
            <a:r>
              <a:rPr lang="en-US" sz="36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AI</a:t>
            </a:r>
            <a:r>
              <a:rPr lang="bg-BG" sz="36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в </a:t>
            </a:r>
            <a:r>
              <a:rPr lang="bg-BG" sz="3600" b="1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хепатологията</a:t>
            </a:r>
            <a:endParaRPr lang="bg-BG" sz="3600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529837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на Office">
  <a:themeElements>
    <a:clrScheme name="О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О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О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1992</TotalTime>
  <Words>1485</Words>
  <Application>Microsoft Office PowerPoint</Application>
  <PresentationFormat>Широк екран</PresentationFormat>
  <Paragraphs>241</Paragraphs>
  <Slides>28</Slides>
  <Notes>0</Notes>
  <HiddenSlides>0</HiddenSlides>
  <MMClips>0</MMClips>
  <ScaleCrop>false</ScaleCrop>
  <HeadingPairs>
    <vt:vector size="6" baseType="variant">
      <vt:variant>
        <vt:lpstr>Използвани шрифтове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Заглавия на слайдовете</vt:lpstr>
      </vt:variant>
      <vt:variant>
        <vt:i4>28</vt:i4>
      </vt:variant>
    </vt:vector>
  </HeadingPairs>
  <TitlesOfParts>
    <vt:vector size="35" baseType="lpstr">
      <vt:lpstr>Yu Gothic UI Semilight</vt:lpstr>
      <vt:lpstr>Arial</vt:lpstr>
      <vt:lpstr>Calibri</vt:lpstr>
      <vt:lpstr>Calibri Light</vt:lpstr>
      <vt:lpstr>Segoe Script</vt:lpstr>
      <vt:lpstr>Wingdings</vt:lpstr>
      <vt:lpstr>Тема на Office</vt:lpstr>
      <vt:lpstr>ИЗКУСТВЕНИЯТ ИНТЕЛЕКТ В ГАСТРОЕНТЕРОЛОГИЯТА </vt:lpstr>
      <vt:lpstr>Възможности на изкуственият интелект(AI)</vt:lpstr>
      <vt:lpstr>   Мрежите за дълбоко обучение имат десетки скрити слоеве и могат да моделират сложни връзки в данните      </vt:lpstr>
      <vt:lpstr>Публикувани проучвания в ГЕ, при които е използван AI</vt:lpstr>
      <vt:lpstr>Устройства, подпомагани от изкуствен интелект, одобрени в областите на гастроентерологията</vt:lpstr>
      <vt:lpstr>Приложение на AI в ГЕ образна диагностика</vt:lpstr>
      <vt:lpstr>Тенденции в изследванията за прогнозна оценка на чернодробната цироза</vt:lpstr>
      <vt:lpstr>Еволюция в инструментите за прогностична оценка на цироза </vt:lpstr>
      <vt:lpstr>Презентация на PowerPoint</vt:lpstr>
      <vt:lpstr>Приложение на AI в гастроинтестиналната ендоскопия</vt:lpstr>
      <vt:lpstr>Направление в машинното обучение при ендоскопия с компютърно зрение</vt:lpstr>
      <vt:lpstr>Презентация на PowerPoint</vt:lpstr>
      <vt:lpstr>Усъвършенствани ендоскопски техники за оценка на активността на IBD</vt:lpstr>
      <vt:lpstr>Презентация на PowerPoint</vt:lpstr>
      <vt:lpstr>Презентация на PowerPoint</vt:lpstr>
      <vt:lpstr>Презентация на PowerPoint</vt:lpstr>
      <vt:lpstr>Презентация на PowerPoint</vt:lpstr>
      <vt:lpstr>Maшинното обучение в гастроинтестиналната патология </vt:lpstr>
      <vt:lpstr>Презентация на PowerPoint</vt:lpstr>
      <vt:lpstr>Презентация на PowerPoint</vt:lpstr>
      <vt:lpstr>Презентация на PowerPoint</vt:lpstr>
      <vt:lpstr>Презентация на PowerPoint</vt:lpstr>
      <vt:lpstr> Машинно обучение с данни от електронните  здравни досиета </vt:lpstr>
      <vt:lpstr>Презентация на PowerPoint</vt:lpstr>
      <vt:lpstr>Гастроентерологичната практика в бъдеще</vt:lpstr>
      <vt:lpstr>Презентация на PowerPoint</vt:lpstr>
      <vt:lpstr>Презентация на PowerPoint</vt:lpstr>
      <vt:lpstr>Презентация на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ИЗКУСТВЕНИЯТ ИНТЕЛЕКТ В ГАСТРОЕНТЕРОЛОГИЯТА</dc:title>
  <dc:creator>HP</dc:creator>
  <cp:lastModifiedBy>HP</cp:lastModifiedBy>
  <cp:revision>145</cp:revision>
  <dcterms:created xsi:type="dcterms:W3CDTF">2025-01-15T15:45:49Z</dcterms:created>
  <dcterms:modified xsi:type="dcterms:W3CDTF">2025-04-08T14:41:06Z</dcterms:modified>
</cp:coreProperties>
</file>