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0" r:id="rId2"/>
    <p:sldId id="315" r:id="rId3"/>
    <p:sldId id="299" r:id="rId4"/>
    <p:sldId id="316" r:id="rId5"/>
    <p:sldId id="317" r:id="rId6"/>
    <p:sldId id="358" r:id="rId7"/>
    <p:sldId id="359" r:id="rId8"/>
    <p:sldId id="323" r:id="rId9"/>
    <p:sldId id="325" r:id="rId10"/>
    <p:sldId id="327" r:id="rId11"/>
    <p:sldId id="328" r:id="rId12"/>
    <p:sldId id="329" r:id="rId13"/>
    <p:sldId id="330" r:id="rId14"/>
    <p:sldId id="331" r:id="rId15"/>
    <p:sldId id="342" r:id="rId16"/>
    <p:sldId id="305" r:id="rId17"/>
    <p:sldId id="309" r:id="rId18"/>
    <p:sldId id="338" r:id="rId19"/>
    <p:sldId id="304" r:id="rId20"/>
    <p:sldId id="302" r:id="rId21"/>
    <p:sldId id="351" r:id="rId22"/>
    <p:sldId id="352" r:id="rId23"/>
    <p:sldId id="360" r:id="rId24"/>
    <p:sldId id="353" r:id="rId25"/>
    <p:sldId id="354" r:id="rId26"/>
    <p:sldId id="355" r:id="rId27"/>
    <p:sldId id="356" r:id="rId28"/>
    <p:sldId id="357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41" autoAdjust="0"/>
  </p:normalViewPr>
  <p:slideViewPr>
    <p:cSldViewPr>
      <p:cViewPr varScale="1">
        <p:scale>
          <a:sx n="139" d="100"/>
          <a:sy n="139" d="100"/>
        </p:scale>
        <p:origin x="264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EDA3F-BD81-4613-A5D3-191E0333B0A3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34C7C-1BEF-48CF-B22F-3273AF711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За какво</a:t>
            </a:r>
            <a:r>
              <a:rPr lang="bg-BG" baseline="0" dirty="0" smtClean="0"/>
              <a:t> ще поговорим днес?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Много</a:t>
            </a:r>
            <a:r>
              <a:rPr lang="bg-BG" baseline="0" dirty="0" smtClean="0"/>
              <a:t> често ВХ се обявяват за виновни за проблемите с теглото. Посланието е: “Не яжте ВХ!”. Всъщност не всички ВХ са еднакви.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Има голяма</a:t>
            </a:r>
            <a:r>
              <a:rPr lang="bg-BG" baseline="0" dirty="0" smtClean="0"/>
              <a:t> разлика от къде се получват калориите. 100 гр. шоколад няма да донесат ситост, нито полезни за здравето и красостата нутриенти, а напротив – ще повишат желаниеот ни за още сладки храни и от там – от натрупване на излишни килограни. А същите 530 ккал от 90 гр.бадеми ще ни заситят и ще подбрят здравето ни (внасят витамин Е – важен за яйчниковата функция и сърцето; лесноусвоими белтъци, полезни мазнини, антиоксиданти, калий, магнезии и др.)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Стремете се да ядете повече истинска,</a:t>
            </a:r>
            <a:r>
              <a:rPr lang="bg-BG" baseline="0" dirty="0" smtClean="0"/>
              <a:t> натурална храна. Тя е най-засищаща и полезна за здравето и красотата.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Примери за истинска храна: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Следването</a:t>
            </a:r>
            <a:r>
              <a:rPr lang="bg-BG" baseline="0" dirty="0" smtClean="0"/>
              <a:t> на д</a:t>
            </a:r>
            <a:r>
              <a:rPr lang="bg-BG" dirty="0" smtClean="0"/>
              <a:t>иетичен екстремизъм в дългосрочен</a:t>
            </a:r>
            <a:r>
              <a:rPr lang="bg-BG" baseline="0" dirty="0" smtClean="0"/>
              <a:t> план води до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24DE0-9246-4D72-B2FB-4950BA612E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Ролята</a:t>
            </a:r>
            <a:r>
              <a:rPr lang="bg-BG" baseline="0" dirty="0" smtClean="0"/>
              <a:t> на храненето за здравето и качеството на живота е водеща. Затова се нарича “хранителен фактор”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Какво точно означава здравословно хранене? Подходяща</a:t>
            </a:r>
            <a:r>
              <a:rPr lang="bg-BG" baseline="0" dirty="0" smtClean="0"/>
              <a:t> за жените от всяка възраст, вкл. бременно, кърмещи...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Ето така трябва</a:t>
            </a:r>
            <a:r>
              <a:rPr lang="bg-BG" baseline="0" dirty="0" smtClean="0"/>
              <a:t> да изглежда порцията при здравословно хранене. В нея има и въглехидрати, и протеини, но задължително и зеленчуци с добавени полезни мазнини. Не забравяйте добрата хидратация и редовното движение!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Един от най-ценните съвети към вас: закусвайте редовно. Полезната закуска</a:t>
            </a:r>
            <a:r>
              <a:rPr lang="bg-BG" baseline="0" dirty="0" smtClean="0"/>
              <a:t> задължително включва достатъчно вода (или чай, сок, йогурт и др.), бавни въглехидрати (комплексни ВХ) + протеини и пресен плод или зеленчук. Редица проучвания са доказали, че хората, които редовно закускват са по-слаби, по-здрави, по-дълголетни и не на последно място – в по-добро настроение. Примери за добра закуска: ядки + плодове; овесен + мляко и плод (корнфлейкс); бъркнаи яйца + чаша фреш и препечен афилийка и много други.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Плодовете и зеленчуците внасят антиоксиданти</a:t>
            </a:r>
            <a:r>
              <a:rPr lang="bg-BG" baseline="0" dirty="0" smtClean="0"/>
              <a:t> и </a:t>
            </a:r>
            <a:r>
              <a:rPr lang="bg-BG" dirty="0" smtClean="0"/>
              <a:t> витамин С </a:t>
            </a:r>
            <a:r>
              <a:rPr lang="bg-BG" baseline="0" dirty="0" smtClean="0"/>
              <a:t> - необходим за синтеза на колаген и за здрави кости. В ччовешкото тяло няма запаси от този витамин, затова трябва да се ориема често с храната. Липсата на вит. С води до по-бързо стареене на кожата и повишава риска от проблеми с костите и имунитета.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За да поддържате</a:t>
            </a:r>
            <a:r>
              <a:rPr lang="bg-BG" baseline="0" dirty="0" smtClean="0"/>
              <a:t> идеално тегло е важно да консумирате редовно протеини от естествен произход. Наблегнете на ядките, бобовите храни (грах, леща), яйцата, млечните продукти, рибата и морските дарове, месото. Избягвайте обработените меса и риби (консервирани, опушени, колбаси). Стремете се към всяко хранене да добавяте храна, източник на белтък. Например на закуска може д ахапнете мляко с овеснеи ядки и плод, за обяд – риба на скара с картофи и зеленчуци, а на вечеря – омлет със салата.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Десертите са едно от великите удоволствия в живота. Позволявайте си десерт, но внимавайте кога, какъв</a:t>
            </a:r>
            <a:r>
              <a:rPr lang="bg-BG" baseline="0" dirty="0" smtClean="0"/>
              <a:t>  в какво количество ще го изядете! Най-добре за теглото  здравето е да ядете сладшиш на пълен стомах (т.е. като десерт), а не на гладно или вместо основно ядене; най-добрият вариант е десертът да е шоколад или друго, в което обаче няма транс мазнини; колко – в количество за удоволствие, а не за наяждане. Не повечче от веднъж на ден. Повече десерти може да се консумират само ако човек е активно спортуващ. Прекаляването със сладко води до по-бързо стареене на кожата!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4C7C-1BEF-48CF-B22F-3273AF7111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7438D90-2F7E-40F4-BDDA-8BAA76C8544E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28750"/>
            <a:ext cx="40386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28950"/>
            <a:ext cx="40386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CAB975F3-9EB4-45A4-BE0B-84792D342ED3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057400"/>
          </a:xfrm>
        </p:spPr>
        <p:txBody>
          <a:bodyPr>
            <a:normAutofit fontScale="90000"/>
          </a:bodyPr>
          <a:lstStyle/>
          <a:p>
            <a:r>
              <a:rPr lang="bg-BG" sz="5400" dirty="0" smtClean="0"/>
              <a:t>ЗДРАВОСЛОВНО ХРАНЕНЕ</a:t>
            </a:r>
            <a:br>
              <a:rPr lang="bg-BG" sz="5400" dirty="0" smtClean="0"/>
            </a:br>
            <a:r>
              <a:rPr lang="bg-BG" sz="5400" dirty="0" smtClean="0"/>
              <a:t>къде е здравословната граница?</a:t>
            </a:r>
            <a:br>
              <a:rPr lang="bg-BG" sz="5400" dirty="0" smtClean="0"/>
            </a:br>
            <a:endParaRPr lang="bg-BG" sz="5400" b="1" dirty="0">
              <a:solidFill>
                <a:schemeClr val="hlink"/>
              </a:solidFill>
            </a:endParaRPr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00201" y="4308873"/>
            <a:ext cx="8443913" cy="1006078"/>
          </a:xfrm>
        </p:spPr>
        <p:txBody>
          <a:bodyPr>
            <a:normAutofit lnSpcReduction="10000"/>
          </a:bodyPr>
          <a:lstStyle/>
          <a:p>
            <a:r>
              <a:rPr lang="bg-BG" sz="2800" b="1" dirty="0" smtClean="0">
                <a:solidFill>
                  <a:srgbClr val="0070C0"/>
                </a:solidFill>
              </a:rPr>
              <a:t>Проф. д-р </a:t>
            </a:r>
            <a:r>
              <a:rPr lang="bg-BG" sz="2800" b="1" dirty="0">
                <a:solidFill>
                  <a:srgbClr val="0070C0"/>
                </a:solidFill>
              </a:rPr>
              <a:t>Дарина </a:t>
            </a:r>
            <a:r>
              <a:rPr lang="bg-BG" sz="2800" b="1" dirty="0" smtClean="0">
                <a:solidFill>
                  <a:srgbClr val="0070C0"/>
                </a:solidFill>
              </a:rPr>
              <a:t>Найденова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bg-BG" sz="2800" b="1" dirty="0" smtClean="0">
                <a:solidFill>
                  <a:srgbClr val="0070C0"/>
                </a:solidFill>
              </a:rPr>
              <a:t>дм</a:t>
            </a:r>
            <a:endParaRPr lang="bg-BG" sz="2800" b="1" dirty="0">
              <a:solidFill>
                <a:srgbClr val="0070C0"/>
              </a:solidFill>
            </a:endParaRPr>
          </a:p>
          <a:p>
            <a:r>
              <a:rPr lang="bg-BG" sz="2800" b="1" dirty="0" smtClean="0">
                <a:solidFill>
                  <a:srgbClr val="0070C0"/>
                </a:solidFill>
              </a:rPr>
              <a:t>МЕДИЦИНСКИ УНИВЕРСИТЕТ - ВАРНА</a:t>
            </a:r>
            <a:endParaRPr lang="bg-BG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325467"/>
            <a:ext cx="7108757" cy="30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НА ВСЯКО ХРАНЕНЕ - БЕЛТЪЧНИ ХРАНИ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4876800" cy="3771900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замествате често мазните меса с риба, птиче месо, яйца, бобови храни, ядки</a:t>
            </a:r>
          </a:p>
          <a:p>
            <a:endParaRPr lang="bg-BG" dirty="0" smtClean="0"/>
          </a:p>
          <a:p>
            <a:r>
              <a:rPr lang="bg-BG" dirty="0" smtClean="0"/>
              <a:t>Ограничете до </a:t>
            </a:r>
          </a:p>
          <a:p>
            <a:pPr>
              <a:buNone/>
            </a:pPr>
            <a:r>
              <a:rPr lang="bg-BG" dirty="0" smtClean="0"/>
              <a:t>	минимум колбасите </a:t>
            </a:r>
          </a:p>
          <a:p>
            <a:pPr>
              <a:buNone/>
            </a:pPr>
            <a:r>
              <a:rPr lang="bg-BG" dirty="0" smtClean="0"/>
              <a:t>	и месните деликатеси</a:t>
            </a:r>
            <a:endParaRPr lang="bg-BG" dirty="0"/>
          </a:p>
        </p:txBody>
      </p:sp>
      <p:pic>
        <p:nvPicPr>
          <p:cNvPr id="4" name="Picture 4" descr="C:\Users\321\Desktop\protein-f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9906">
            <a:off x="4197516" y="1885066"/>
            <a:ext cx="5792787" cy="34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ОПАСНИ МАЗНИНИТЕ 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29929"/>
            <a:ext cx="6754812" cy="3625453"/>
          </a:xfrm>
        </p:spPr>
        <p:txBody>
          <a:bodyPr/>
          <a:lstStyle/>
          <a:p>
            <a:r>
              <a:rPr lang="bg-BG" b="1" dirty="0" smtClean="0">
                <a:solidFill>
                  <a:srgbClr val="0070C0"/>
                </a:solidFill>
              </a:rPr>
              <a:t>Скрити  вредни мазнини</a:t>
            </a:r>
            <a:r>
              <a:rPr lang="bg-BG" b="1" dirty="0">
                <a:solidFill>
                  <a:srgbClr val="0070C0"/>
                </a:solidFill>
              </a:rPr>
              <a:t>: 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bg-BG" dirty="0"/>
              <a:t>чипс, </a:t>
            </a:r>
            <a:r>
              <a:rPr lang="bg-BG" dirty="0" smtClean="0"/>
              <a:t>снакс</a:t>
            </a:r>
          </a:p>
          <a:p>
            <a:pPr>
              <a:buFontTx/>
              <a:buNone/>
            </a:pPr>
            <a:r>
              <a:rPr lang="bg-BG" dirty="0" smtClean="0"/>
              <a:t>	крекери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bg-BG" dirty="0"/>
              <a:t>сладкиши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bg-BG" dirty="0"/>
              <a:t>колбаси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bg-BG" dirty="0"/>
              <a:t>сосове, майонези...</a:t>
            </a:r>
          </a:p>
        </p:txBody>
      </p:sp>
      <p:pic>
        <p:nvPicPr>
          <p:cNvPr id="507909" name="Picture 5" descr="School-Lun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1" y="1960960"/>
            <a:ext cx="4932363" cy="2896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ВНИМАВАЙТЕ С МАЗНИНИТЕ 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68003"/>
            <a:ext cx="5219700" cy="397549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bg-BG" b="1" dirty="0" smtClean="0">
                <a:solidFill>
                  <a:srgbClr val="0070C0"/>
                </a:solidFill>
              </a:rPr>
              <a:t>	Маргарин </a:t>
            </a:r>
            <a:r>
              <a:rPr lang="bg-BG" b="1" dirty="0">
                <a:solidFill>
                  <a:srgbClr val="0070C0"/>
                </a:solidFill>
              </a:rPr>
              <a:t>– най-опасната мазнина</a:t>
            </a:r>
          </a:p>
          <a:p>
            <a:pPr>
              <a:lnSpc>
                <a:spcPct val="90000"/>
              </a:lnSpc>
            </a:pPr>
            <a:r>
              <a:rPr lang="bg-BG" dirty="0"/>
              <a:t>Най-много марагарин: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dirty="0"/>
              <a:t>	вафли, пасти,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dirty="0"/>
              <a:t>	бисквити, торти,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dirty="0"/>
              <a:t>	</a:t>
            </a:r>
            <a:r>
              <a:rPr lang="bg-BG" dirty="0" smtClean="0"/>
              <a:t>сметана (кафе 3:1)</a:t>
            </a:r>
            <a:endParaRPr lang="bg-BG" dirty="0"/>
          </a:p>
          <a:p>
            <a:pPr>
              <a:lnSpc>
                <a:spcPct val="90000"/>
              </a:lnSpc>
              <a:buFontTx/>
              <a:buNone/>
            </a:pPr>
            <a:r>
              <a:rPr lang="bg-BG" dirty="0"/>
              <a:t>	бутер закуски, форнети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dirty="0"/>
              <a:t>	</a:t>
            </a:r>
            <a:r>
              <a:rPr lang="en-US" dirty="0"/>
              <a:t>fast </a:t>
            </a:r>
            <a:r>
              <a:rPr lang="en-US" dirty="0" smtClean="0"/>
              <a:t>food</a:t>
            </a:r>
            <a:r>
              <a:rPr lang="bg-BG" dirty="0" smtClean="0"/>
              <a:t> ...</a:t>
            </a:r>
            <a:endParaRPr lang="bg-BG" dirty="0"/>
          </a:p>
        </p:txBody>
      </p:sp>
      <p:pic>
        <p:nvPicPr>
          <p:cNvPr id="2050" name="Picture 2" descr="D:\User\Downloads\FORNET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289558">
            <a:off x="4926956" y="1824439"/>
            <a:ext cx="3867699" cy="343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СЛАДКОТО И ГАЗИРАНОТО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00151"/>
            <a:ext cx="7924800" cy="3394472"/>
          </a:xfrm>
        </p:spPr>
        <p:txBody>
          <a:bodyPr>
            <a:normAutofit lnSpcReduction="10000"/>
          </a:bodyPr>
          <a:lstStyle/>
          <a:p>
            <a:r>
              <a:rPr lang="bg-BG" sz="4000" b="1" dirty="0" smtClean="0"/>
              <a:t>Десерт – </a:t>
            </a:r>
            <a:r>
              <a:rPr lang="bg-BG" sz="4400" b="1" dirty="0" smtClean="0">
                <a:solidFill>
                  <a:srgbClr val="0070C0"/>
                </a:solidFill>
              </a:rPr>
              <a:t>ДА!</a:t>
            </a:r>
            <a:r>
              <a:rPr lang="bg-BG" sz="4000" b="1" dirty="0" smtClean="0"/>
              <a:t> </a:t>
            </a:r>
          </a:p>
          <a:p>
            <a:pPr>
              <a:buNone/>
            </a:pPr>
            <a:r>
              <a:rPr lang="bg-BG" sz="4000" b="1" dirty="0" smtClean="0"/>
              <a:t>	</a:t>
            </a:r>
            <a:r>
              <a:rPr lang="bg-BG" sz="4000" b="1" dirty="0" smtClean="0">
                <a:solidFill>
                  <a:srgbClr val="0070C0"/>
                </a:solidFill>
              </a:rPr>
              <a:t>НО:</a:t>
            </a:r>
            <a:r>
              <a:rPr lang="bg-BG" sz="4000" b="1" dirty="0" smtClean="0"/>
              <a:t> </a:t>
            </a:r>
          </a:p>
          <a:p>
            <a:r>
              <a:rPr lang="bg-BG" sz="4000" b="1" dirty="0" smtClean="0"/>
              <a:t>КОГА?</a:t>
            </a:r>
          </a:p>
          <a:p>
            <a:r>
              <a:rPr lang="bg-BG" sz="4000" b="1" dirty="0" smtClean="0"/>
              <a:t>КАКЪВ?</a:t>
            </a:r>
          </a:p>
          <a:p>
            <a:r>
              <a:rPr lang="bg-BG" sz="4000" b="1" dirty="0" smtClean="0"/>
              <a:t>КОЛКО?</a:t>
            </a:r>
          </a:p>
          <a:p>
            <a:endParaRPr lang="bg-BG" dirty="0"/>
          </a:p>
        </p:txBody>
      </p:sp>
      <p:pic>
        <p:nvPicPr>
          <p:cNvPr id="4" name="Picture 2" descr="F:\prezentacii\lekcii inspektori\I modul\sweets_donuts_chocolate-1680x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885950"/>
            <a:ext cx="57150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СЛАДКОТО И ГАЗИРАНОТО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28750"/>
            <a:ext cx="4608512" cy="3573066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bg-BG" b="1">
                <a:solidFill>
                  <a:schemeClr val="hlink"/>
                </a:solidFill>
              </a:rPr>
              <a:t>Яжте по-малко сладкиши:</a:t>
            </a:r>
            <a:endParaRPr lang="bg-BG" b="1"/>
          </a:p>
          <a:p>
            <a:pPr>
              <a:buFontTx/>
              <a:buNone/>
            </a:pPr>
            <a:r>
              <a:rPr lang="bg-BG"/>
              <a:t>Винаги като десерт, а не на гладно</a:t>
            </a:r>
          </a:p>
          <a:p>
            <a:pPr>
              <a:buFontTx/>
              <a:buNone/>
            </a:pPr>
            <a:r>
              <a:rPr lang="bg-BG"/>
              <a:t>Не на всяко ядене </a:t>
            </a:r>
          </a:p>
          <a:p>
            <a:pPr>
              <a:buFontTx/>
              <a:buNone/>
            </a:pPr>
            <a:r>
              <a:rPr lang="bg-BG"/>
              <a:t>Предпочитайте шоколад пред вафли и пасти</a:t>
            </a:r>
            <a:endParaRPr lang="bg-BG">
              <a:solidFill>
                <a:schemeClr val="hlink"/>
              </a:solidFill>
            </a:endParaRPr>
          </a:p>
        </p:txBody>
      </p:sp>
      <p:pic>
        <p:nvPicPr>
          <p:cNvPr id="514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КОФЕИНОВИ НАПИТКИ</a:t>
            </a:r>
            <a:endParaRPr lang="bg-BG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5791200" cy="33944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g-BG" b="1" dirty="0" smtClean="0"/>
              <a:t>	КАФЕ</a:t>
            </a:r>
          </a:p>
          <a:p>
            <a:pPr>
              <a:buNone/>
            </a:pPr>
            <a:r>
              <a:rPr lang="bg-BG" b="1" dirty="0" smtClean="0"/>
              <a:t>	ГАЗИРАНИ НАПИТКИ</a:t>
            </a:r>
            <a:endParaRPr lang="bg-BG" dirty="0" smtClean="0"/>
          </a:p>
          <a:p>
            <a:pPr>
              <a:buNone/>
            </a:pPr>
            <a:r>
              <a:rPr lang="bg-BG" b="1" dirty="0" smtClean="0"/>
              <a:t>	ЕНЕРГИЙНИ НАПИТКИ</a:t>
            </a:r>
          </a:p>
          <a:p>
            <a:r>
              <a:rPr lang="bg-BG" dirty="0" smtClean="0"/>
              <a:t>Захар, кофеин</a:t>
            </a:r>
          </a:p>
          <a:p>
            <a:r>
              <a:rPr lang="bg-BG" dirty="0" smtClean="0"/>
              <a:t>Кости?</a:t>
            </a:r>
          </a:p>
          <a:p>
            <a:r>
              <a:rPr lang="bg-BG" dirty="0" smtClean="0"/>
              <a:t>Кожа?</a:t>
            </a:r>
          </a:p>
          <a:p>
            <a:r>
              <a:rPr lang="bg-BG" dirty="0" smtClean="0"/>
              <a:t>Сърце?</a:t>
            </a:r>
            <a:endParaRPr lang="bg-BG" dirty="0"/>
          </a:p>
        </p:txBody>
      </p:sp>
      <p:pic>
        <p:nvPicPr>
          <p:cNvPr id="2051" name="Picture 3" descr="C:\Users\HP\Desktop\kova\Coffee-Te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28750"/>
            <a:ext cx="4419600" cy="36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МИТЪТ ЗА ВЪГЛЕХИДРАТИТЕ (ВХ)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 smtClean="0"/>
              <a:t>„Не яжте ВХ!“ и НЕ ВСИЧКИ ВХ СА ЕДНАКВИ!</a:t>
            </a:r>
          </a:p>
          <a:p>
            <a:r>
              <a:rPr lang="bg-BG" dirty="0"/>
              <a:t>р</a:t>
            </a:r>
            <a:r>
              <a:rPr lang="bg-BG" dirty="0" smtClean="0"/>
              <a:t>азличните ВХ въздействат различно на гените и метаболизма </a:t>
            </a:r>
          </a:p>
          <a:p>
            <a:r>
              <a:rPr lang="bg-BG" dirty="0"/>
              <a:t>в</a:t>
            </a:r>
            <a:r>
              <a:rPr lang="bg-BG" dirty="0" smtClean="0"/>
              <a:t> естествения си вид ВХ са богати на витамини и фибри и подкрепят здравето</a:t>
            </a:r>
          </a:p>
          <a:p>
            <a:r>
              <a:rPr lang="bg-BG" dirty="0" smtClean="0"/>
              <a:t>Преработените ВХ променят метаболизма и са причина за проблеми с теглото, кожата, зъбите, храносмилането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ВХ в натурален вид=нисък ГИ</a:t>
            </a:r>
            <a:r>
              <a:rPr lang="bg-BG" dirty="0"/>
              <a:t/>
            </a:r>
            <a:br>
              <a:rPr lang="bg-B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4343400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нужни на мозък, еритроцити, черен дроб</a:t>
            </a:r>
          </a:p>
          <a:p>
            <a:r>
              <a:rPr lang="bg-BG" dirty="0" smtClean="0"/>
              <a:t>стабилизират кръвната захар и настроението</a:t>
            </a:r>
          </a:p>
          <a:p>
            <a:r>
              <a:rPr lang="bg-BG" dirty="0" smtClean="0"/>
              <a:t>обезпечават мускулите</a:t>
            </a:r>
          </a:p>
          <a:p>
            <a:pPr marL="0" indent="0">
              <a:buNone/>
            </a:pPr>
            <a:r>
              <a:rPr lang="bg-BG" b="1" dirty="0" smtClean="0"/>
              <a:t>ВХ храни </a:t>
            </a:r>
            <a:r>
              <a:rPr lang="bg-BG" b="1" dirty="0"/>
              <a:t>в натуралния им </a:t>
            </a:r>
            <a:r>
              <a:rPr lang="bg-BG" b="1" dirty="0" smtClean="0"/>
              <a:t>вид:</a:t>
            </a:r>
          </a:p>
          <a:p>
            <a:r>
              <a:rPr lang="bg-BG" dirty="0" smtClean="0"/>
              <a:t>Ядки, бобови храни, семена</a:t>
            </a:r>
          </a:p>
          <a:p>
            <a:r>
              <a:rPr lang="bg-BG" dirty="0" smtClean="0"/>
              <a:t>Пълнозърнести асортименти (хляб, овес, елда, паста </a:t>
            </a:r>
            <a:r>
              <a:rPr lang="en-US" i="1" dirty="0" smtClean="0"/>
              <a:t>al dente</a:t>
            </a:r>
            <a:r>
              <a:rPr lang="bg-BG" i="1" dirty="0" smtClean="0"/>
              <a:t> </a:t>
            </a:r>
            <a:r>
              <a:rPr lang="bg-BG" dirty="0" smtClean="0"/>
              <a:t>и др.)</a:t>
            </a:r>
          </a:p>
          <a:p>
            <a:r>
              <a:rPr lang="bg-BG" dirty="0" smtClean="0"/>
              <a:t>Зеленчуци, плодове</a:t>
            </a:r>
          </a:p>
          <a:p>
            <a:r>
              <a:rPr lang="bg-BG" dirty="0" smtClean="0"/>
              <a:t>мляко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МИТЪТ ЗА КАЛОРИИТЕ</a:t>
            </a: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 smtClean="0"/>
              <a:t>„Всички калории са еднакви“</a:t>
            </a:r>
            <a:br>
              <a:rPr lang="bg-BG" b="1" dirty="0" smtClean="0"/>
            </a:b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00151"/>
            <a:ext cx="44958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b="1" dirty="0" smtClean="0"/>
              <a:t>100 гр. </a:t>
            </a:r>
            <a:r>
              <a:rPr lang="en-US" b="1" dirty="0" err="1" smtClean="0"/>
              <a:t>Nutella</a:t>
            </a:r>
            <a:r>
              <a:rPr lang="bg-BG" b="1" dirty="0" smtClean="0"/>
              <a:t> – 530 ккал ккал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495800" cy="3394472"/>
          </a:xfrm>
        </p:spPr>
        <p:txBody>
          <a:bodyPr/>
          <a:lstStyle/>
          <a:p>
            <a:pPr>
              <a:buNone/>
            </a:pPr>
            <a:r>
              <a:rPr lang="bg-BG" dirty="0" smtClean="0"/>
              <a:t>	</a:t>
            </a:r>
            <a:r>
              <a:rPr lang="bg-BG" b="1" dirty="0" smtClean="0"/>
              <a:t>90 гр. бадеми – 530 ккал</a:t>
            </a:r>
            <a:endParaRPr lang="en-US" b="1" dirty="0"/>
          </a:p>
        </p:txBody>
      </p:sp>
      <p:pic>
        <p:nvPicPr>
          <p:cNvPr id="1026" name="Picture 2" descr="D:\User\Downloads\easy-nutella-brownies-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28775"/>
            <a:ext cx="4191000" cy="4714875"/>
          </a:xfrm>
          <a:prstGeom prst="rect">
            <a:avLst/>
          </a:prstGeom>
          <a:noFill/>
        </p:spPr>
      </p:pic>
      <p:pic>
        <p:nvPicPr>
          <p:cNvPr id="1027" name="Picture 3" descr="D:\User\Downloads\3e9c7612df16d316fa02542f34eaa3c26fb5e3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2600" y="1619250"/>
            <a:ext cx="530860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РЕГИОНАЛНА ХРАНА?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8686800" cy="3531394"/>
          </a:xfrm>
        </p:spPr>
        <p:txBody>
          <a:bodyPr/>
          <a:lstStyle/>
          <a:p>
            <a:r>
              <a:rPr lang="bg-BG" dirty="0" smtClean="0"/>
              <a:t>Пълноценна, прясна, най-близко до естественото и състояние</a:t>
            </a:r>
          </a:p>
          <a:p>
            <a:r>
              <a:rPr lang="bg-BG" dirty="0" smtClean="0"/>
              <a:t>Еволюирала в течение на хиляди поколения с човечеството, адаптирани сме към нея</a:t>
            </a:r>
          </a:p>
          <a:p>
            <a:r>
              <a:rPr lang="bg-BG" dirty="0" smtClean="0"/>
              <a:t>Съдържа смес от </a:t>
            </a:r>
          </a:p>
          <a:p>
            <a:pPr marL="0" indent="0">
              <a:buNone/>
            </a:pPr>
            <a:r>
              <a:rPr lang="bg-BG" dirty="0" smtClean="0"/>
              <a:t>   Б, М, ВХ и фибри</a:t>
            </a:r>
          </a:p>
        </p:txBody>
      </p:sp>
      <p:pic>
        <p:nvPicPr>
          <p:cNvPr id="4" name="Picture 3" descr="C:\Users\Administrator\Desktop\санд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52750"/>
            <a:ext cx="4267200" cy="21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 smtClean="0"/>
              <a:t>Какво представлява здравословното хранене?</a:t>
            </a:r>
          </a:p>
          <a:p>
            <a:r>
              <a:rPr lang="bg-BG" dirty="0" smtClean="0"/>
              <a:t>Кое прави храненето ни полезно за нас?</a:t>
            </a:r>
          </a:p>
          <a:p>
            <a:r>
              <a:rPr lang="bg-BG" dirty="0" smtClean="0"/>
              <a:t>Митове, които ни пречат да се храним здравословно </a:t>
            </a:r>
          </a:p>
          <a:p>
            <a:r>
              <a:rPr lang="bg-BG" dirty="0" smtClean="0"/>
              <a:t>Къде е тънката граница с орторексията?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ИСТИНСКА ХРАНА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50"/>
            <a:ext cx="8458200" cy="3394472"/>
          </a:xfrm>
        </p:spPr>
        <p:txBody>
          <a:bodyPr>
            <a:noAutofit/>
          </a:bodyPr>
          <a:lstStyle/>
          <a:p>
            <a:r>
              <a:rPr lang="bg-BG" sz="2800" dirty="0" smtClean="0"/>
              <a:t>Бобови култури и ядки</a:t>
            </a:r>
          </a:p>
          <a:p>
            <a:r>
              <a:rPr lang="bg-BG" sz="2800" dirty="0" smtClean="0"/>
              <a:t>Пълнозърнести храни</a:t>
            </a:r>
          </a:p>
          <a:p>
            <a:r>
              <a:rPr lang="bg-BG" sz="2800" dirty="0" smtClean="0"/>
              <a:t>Зеленчуци и плодове</a:t>
            </a:r>
          </a:p>
          <a:p>
            <a:r>
              <a:rPr lang="bg-BG" sz="2800" dirty="0" smtClean="0"/>
              <a:t>Зехтин</a:t>
            </a:r>
            <a:r>
              <a:rPr lang="bg-BG" sz="2800" dirty="0"/>
              <a:t>, </a:t>
            </a:r>
            <a:r>
              <a:rPr lang="bg-BG" sz="2800" dirty="0" smtClean="0"/>
              <a:t>масло, маслини</a:t>
            </a:r>
            <a:r>
              <a:rPr lang="bg-BG" sz="2800" dirty="0"/>
              <a:t>, </a:t>
            </a:r>
            <a:endParaRPr lang="bg-BG" sz="2800" dirty="0" smtClean="0"/>
          </a:p>
          <a:p>
            <a:pPr>
              <a:buNone/>
            </a:pPr>
            <a:r>
              <a:rPr lang="bg-BG" sz="2800" dirty="0" smtClean="0"/>
              <a:t>	семена</a:t>
            </a:r>
            <a:endParaRPr lang="en-US" sz="2800" dirty="0"/>
          </a:p>
          <a:p>
            <a:r>
              <a:rPr lang="bg-BG" sz="2800" dirty="0" smtClean="0"/>
              <a:t>Мляко, сирене</a:t>
            </a:r>
          </a:p>
          <a:p>
            <a:r>
              <a:rPr lang="bg-BG" sz="2800" dirty="0" smtClean="0"/>
              <a:t>Яйца, риба</a:t>
            </a:r>
          </a:p>
          <a:p>
            <a:r>
              <a:rPr lang="bg-BG" sz="2800" dirty="0" smtClean="0"/>
              <a:t>Месо, органно месо</a:t>
            </a:r>
          </a:p>
        </p:txBody>
      </p:sp>
      <p:pic>
        <p:nvPicPr>
          <p:cNvPr id="4" name="Picture 2" descr="C:\Users\321\Desktop\vitamin C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91000" y="2495550"/>
            <a:ext cx="5046262" cy="2571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94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58" y="115957"/>
            <a:ext cx="8957642" cy="931793"/>
          </a:xfrm>
        </p:spPr>
        <p:txBody>
          <a:bodyPr>
            <a:normAutofit fontScale="90000"/>
          </a:bodyPr>
          <a:lstStyle/>
          <a:p>
            <a:r>
              <a:rPr lang="bg-BG" i="1" dirty="0" smtClean="0"/>
              <a:t>Продавачката на плодове, </a:t>
            </a:r>
            <a:r>
              <a:rPr lang="bg-BG" dirty="0" smtClean="0"/>
              <a:t>Винченцо Кампи, 1564 г.</a:t>
            </a:r>
            <a:endParaRPr lang="bg-B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1162050"/>
            <a:ext cx="6898739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2395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/>
              <a:t>ОРТОРЕКСИЯ </a:t>
            </a:r>
            <a:r>
              <a:rPr lang="bg-BG" b="1" dirty="0" smtClean="0"/>
              <a:t>НЕРВОЗА, ОН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		</a:t>
            </a:r>
            <a:r>
              <a:rPr lang="bg-BG" sz="3100" dirty="0" smtClean="0"/>
              <a:t>„</a:t>
            </a:r>
            <a:r>
              <a:rPr lang="bg-BG" sz="3100" i="1" dirty="0" smtClean="0"/>
              <a:t>Прекалено </a:t>
            </a:r>
            <a:r>
              <a:rPr lang="bg-BG" sz="3100" i="1" dirty="0"/>
              <a:t>много здраве е </a:t>
            </a:r>
            <a:r>
              <a:rPr lang="bg-BG" sz="3100" i="1" dirty="0" smtClean="0"/>
              <a:t>нездравословно“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bg-BG" sz="2200" i="1" dirty="0" smtClean="0"/>
              <a:t>Лио Ростън</a:t>
            </a:r>
            <a:r>
              <a:rPr lang="bg-BG" i="1" dirty="0" smtClean="0"/>
              <a:t/>
            </a:r>
            <a:br>
              <a:rPr lang="bg-BG" i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117035"/>
            <a:ext cx="9422297" cy="3883715"/>
          </a:xfrm>
        </p:spPr>
        <p:txBody>
          <a:bodyPr>
            <a:normAutofit/>
          </a:bodyPr>
          <a:lstStyle/>
          <a:p>
            <a:r>
              <a:rPr lang="bg-BG" dirty="0" smtClean="0"/>
              <a:t>Мания, която започва като опит за постигане на оптимално здраве чрез внимателен подбор на храната и може да доведе до тежко недохранване, социална дисфункция и лошо качество на живот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2395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/>
              <a:t>ОРТОРЕКСИЯ </a:t>
            </a:r>
            <a:r>
              <a:rPr lang="bg-BG" b="1" dirty="0" smtClean="0"/>
              <a:t>НЕРВОЗА, ОН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		</a:t>
            </a:r>
            <a:r>
              <a:rPr lang="bg-BG" sz="3100" dirty="0" smtClean="0"/>
              <a:t>„</a:t>
            </a:r>
            <a:r>
              <a:rPr lang="bg-BG" sz="3100" i="1" dirty="0" smtClean="0"/>
              <a:t>Прекалено </a:t>
            </a:r>
            <a:r>
              <a:rPr lang="bg-BG" sz="3100" i="1" dirty="0"/>
              <a:t>много здраве е </a:t>
            </a:r>
            <a:r>
              <a:rPr lang="bg-BG" sz="3100" i="1" dirty="0" smtClean="0"/>
              <a:t>нездравословно“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bg-BG" sz="2200" i="1" dirty="0" smtClean="0"/>
              <a:t>Лио Ростън</a:t>
            </a:r>
            <a:r>
              <a:rPr lang="bg-BG" i="1" dirty="0" smtClean="0"/>
              <a:t/>
            </a:r>
            <a:br>
              <a:rPr lang="bg-BG" i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03" y="1736035"/>
            <a:ext cx="9422297" cy="3883715"/>
          </a:xfrm>
        </p:spPr>
        <p:txBody>
          <a:bodyPr>
            <a:normAutofit fontScale="77500" lnSpcReduction="20000"/>
          </a:bodyPr>
          <a:lstStyle/>
          <a:p>
            <a:r>
              <a:rPr lang="bg-BG" sz="3000" dirty="0"/>
              <a:t>ново </a:t>
            </a:r>
            <a:r>
              <a:rPr lang="bg-BG" sz="3000" dirty="0" smtClean="0"/>
              <a:t>заболяване</a:t>
            </a:r>
            <a:r>
              <a:rPr lang="en-US" sz="3000" dirty="0" smtClean="0"/>
              <a:t> </a:t>
            </a:r>
            <a:r>
              <a:rPr lang="bg-BG" sz="3000" dirty="0" smtClean="0"/>
              <a:t>от ерата </a:t>
            </a:r>
            <a:r>
              <a:rPr lang="bg-BG" sz="3000" dirty="0"/>
              <a:t>на индустриализираното хранене</a:t>
            </a:r>
            <a:endParaRPr lang="bg-BG" sz="3000" dirty="0" smtClean="0"/>
          </a:p>
          <a:p>
            <a:r>
              <a:rPr lang="bg-BG" sz="3000" dirty="0" smtClean="0"/>
              <a:t>силно </a:t>
            </a:r>
            <a:r>
              <a:rPr lang="bg-BG" sz="3000" dirty="0"/>
              <a:t>влечение към </a:t>
            </a:r>
            <a:r>
              <a:rPr lang="bg-BG" sz="3000" dirty="0" err="1"/>
              <a:t>псевдоздравословно</a:t>
            </a:r>
            <a:r>
              <a:rPr lang="bg-BG" sz="3000" dirty="0"/>
              <a:t> </a:t>
            </a:r>
            <a:r>
              <a:rPr lang="bg-BG" sz="3000" dirty="0" smtClean="0"/>
              <a:t>хранене</a:t>
            </a:r>
          </a:p>
          <a:p>
            <a:r>
              <a:rPr lang="bg-BG" sz="3000" dirty="0"/>
              <a:t>строги хранителни </a:t>
            </a:r>
            <a:r>
              <a:rPr lang="bg-BG" sz="3000" dirty="0" smtClean="0"/>
              <a:t>рестрикции</a:t>
            </a:r>
          </a:p>
          <a:p>
            <a:r>
              <a:rPr lang="bg-BG" sz="3000" dirty="0" smtClean="0"/>
              <a:t>загриженост </a:t>
            </a:r>
            <a:r>
              <a:rPr lang="bg-BG" sz="3000" dirty="0"/>
              <a:t>за </a:t>
            </a:r>
            <a:r>
              <a:rPr lang="bg-BG" sz="3000" dirty="0" smtClean="0"/>
              <a:t>качеството (не </a:t>
            </a:r>
            <a:r>
              <a:rPr lang="bg-BG" sz="3000" dirty="0"/>
              <a:t>за </a:t>
            </a:r>
            <a:r>
              <a:rPr lang="bg-BG" sz="3000" dirty="0" smtClean="0"/>
              <a:t>количеството) </a:t>
            </a:r>
            <a:r>
              <a:rPr lang="bg-BG" sz="3000" dirty="0"/>
              <a:t>на </a:t>
            </a:r>
            <a:r>
              <a:rPr lang="bg-BG" sz="3000" dirty="0" smtClean="0"/>
              <a:t>храната</a:t>
            </a:r>
          </a:p>
          <a:p>
            <a:r>
              <a:rPr lang="bg-BG" sz="3000" dirty="0" smtClean="0"/>
              <a:t>натрапчивите </a:t>
            </a:r>
            <a:r>
              <a:rPr lang="bg-BG" sz="3000" dirty="0"/>
              <a:t>мисли, свързани с храната</a:t>
            </a:r>
            <a:endParaRPr lang="bg-BG" sz="3000" dirty="0" smtClean="0"/>
          </a:p>
          <a:p>
            <a:r>
              <a:rPr lang="bg-BG" sz="3000" dirty="0"/>
              <a:t>с</a:t>
            </a:r>
            <a:r>
              <a:rPr lang="bg-BG" sz="3000" dirty="0" smtClean="0"/>
              <a:t>тремежът </a:t>
            </a:r>
            <a:r>
              <a:rPr lang="bg-BG" sz="3000" dirty="0"/>
              <a:t>към полезни храни доминира над мислите, </a:t>
            </a:r>
            <a:r>
              <a:rPr lang="bg-BG" sz="3000" dirty="0" smtClean="0"/>
              <a:t>взаимоотношенията </a:t>
            </a:r>
            <a:r>
              <a:rPr lang="bg-BG" sz="3000" dirty="0"/>
              <a:t>и </a:t>
            </a:r>
            <a:r>
              <a:rPr lang="bg-BG" sz="3000" dirty="0" smtClean="0"/>
              <a:t>обкръжението</a:t>
            </a:r>
          </a:p>
          <a:p>
            <a:r>
              <a:rPr lang="bg-BG" sz="3000" dirty="0" smtClean="0"/>
              <a:t>отражение върху психическото </a:t>
            </a:r>
            <a:r>
              <a:rPr lang="bg-BG" sz="3000" dirty="0"/>
              <a:t>и социалното </a:t>
            </a:r>
            <a:r>
              <a:rPr lang="bg-BG" sz="3000" dirty="0" smtClean="0"/>
              <a:t>благополучие</a:t>
            </a:r>
          </a:p>
          <a:p>
            <a:r>
              <a:rPr lang="bg-BG" sz="3000" dirty="0" smtClean="0"/>
              <a:t>социална </a:t>
            </a:r>
            <a:r>
              <a:rPr lang="bg-BG" sz="3000" dirty="0"/>
              <a:t>изолация, самота и липса на </a:t>
            </a:r>
            <a:r>
              <a:rPr lang="bg-BG" sz="3000" dirty="0" smtClean="0"/>
              <a:t>подкрепа</a:t>
            </a:r>
          </a:p>
          <a:p>
            <a:r>
              <a:rPr lang="bg-BG" sz="3000" dirty="0"/>
              <a:t>р</a:t>
            </a:r>
            <a:r>
              <a:rPr lang="bg-BG" sz="3000" dirty="0" smtClean="0"/>
              <a:t>еактивна депресия при нарушение на правилата за хранене</a:t>
            </a:r>
          </a:p>
          <a:p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2627"/>
            <a:ext cx="9144000" cy="1602954"/>
          </a:xfrm>
        </p:spPr>
        <p:txBody>
          <a:bodyPr>
            <a:normAutofit/>
          </a:bodyPr>
          <a:lstStyle/>
          <a:p>
            <a:pPr algn="ctr"/>
            <a:r>
              <a:rPr lang="bg-BG" b="1" dirty="0" smtClean="0"/>
              <a:t>ОРТОРЕКСИЯ НЕРВОЗА, ОН </a:t>
            </a:r>
            <a:r>
              <a:rPr lang="en-US" dirty="0"/>
              <a:t/>
            </a:r>
            <a:br>
              <a:rPr lang="en-US" dirty="0"/>
            </a:br>
            <a:r>
              <a:rPr lang="bg-BG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15" y="924339"/>
            <a:ext cx="9036586" cy="4219161"/>
          </a:xfrm>
        </p:spPr>
        <p:txBody>
          <a:bodyPr>
            <a:normAutofit fontScale="77500" lnSpcReduction="20000"/>
          </a:bodyPr>
          <a:lstStyle/>
          <a:p>
            <a:endParaRPr lang="bg-BG" dirty="0" smtClean="0"/>
          </a:p>
          <a:p>
            <a:r>
              <a:rPr lang="bg-BG" sz="3000" dirty="0" smtClean="0"/>
              <a:t>псевдонаучни вярвания за „вълшебните“ свойства на храната</a:t>
            </a:r>
          </a:p>
          <a:p>
            <a:r>
              <a:rPr lang="bg-BG" sz="3000" dirty="0" smtClean="0"/>
              <a:t>стремеж към ниско тегло (заради убеждението, че е по-здравословно)</a:t>
            </a:r>
          </a:p>
          <a:p>
            <a:r>
              <a:rPr lang="bg-BG" sz="3000" dirty="0" smtClean="0"/>
              <a:t>в дългосрочен план - сериозните </a:t>
            </a:r>
            <a:r>
              <a:rPr lang="bg-BG" sz="3000" dirty="0"/>
              <a:t>хранителни </a:t>
            </a:r>
            <a:r>
              <a:rPr lang="bg-BG" sz="3000" dirty="0" smtClean="0"/>
              <a:t>дефицити</a:t>
            </a:r>
          </a:p>
          <a:p>
            <a:r>
              <a:rPr lang="bg-BG" sz="3000" dirty="0" smtClean="0"/>
              <a:t>остеопороза</a:t>
            </a:r>
            <a:r>
              <a:rPr lang="bg-BG" sz="3000" dirty="0"/>
              <a:t>, </a:t>
            </a:r>
            <a:r>
              <a:rPr lang="bg-BG" sz="3000" dirty="0" smtClean="0"/>
              <a:t>анемия</a:t>
            </a:r>
            <a:r>
              <a:rPr lang="bg-BG" sz="3000" dirty="0"/>
              <a:t>, електролитни нарушения, </a:t>
            </a:r>
            <a:r>
              <a:rPr lang="bg-BG" sz="3000" dirty="0" smtClean="0"/>
              <a:t>панцитопения</a:t>
            </a:r>
            <a:r>
              <a:rPr lang="bg-BG" sz="3000" dirty="0"/>
              <a:t>, хормонални нарушения и др. </a:t>
            </a:r>
            <a:endParaRPr lang="bg-BG" sz="3000" dirty="0" smtClean="0"/>
          </a:p>
          <a:p>
            <a:r>
              <a:rPr lang="bg-BG" sz="3000" dirty="0" smtClean="0"/>
              <a:t>80% от жените, диагностицирани с ОН, съобщават за нередовни менструални цикли или за вторична аменорея</a:t>
            </a:r>
          </a:p>
          <a:p>
            <a:r>
              <a:rPr lang="bg-BG" sz="3000" dirty="0" smtClean="0"/>
              <a:t>въпреки </a:t>
            </a:r>
            <a:r>
              <a:rPr lang="bg-BG" sz="3000" dirty="0"/>
              <a:t>че в основата на ОН стои желанието за оптимално здраве и </a:t>
            </a:r>
            <a:r>
              <a:rPr lang="bg-BG" sz="3000" dirty="0" smtClean="0"/>
              <a:t>благоденствие, резултатът е влошено качество на живот</a:t>
            </a:r>
            <a:endParaRPr lang="en-US" sz="3000" dirty="0"/>
          </a:p>
          <a:p>
            <a:endParaRPr lang="bg-BG" dirty="0"/>
          </a:p>
          <a:p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ОРТОРЕКСИЯ НЕРВОЗА, ОН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22" y="1369218"/>
            <a:ext cx="8840856" cy="3684830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/>
              <a:t>понякога </a:t>
            </a:r>
            <a:r>
              <a:rPr lang="bg-BG" dirty="0"/>
              <a:t>е трудно да се направи разлика между здравословен интерес към храненето без съпътстваща психопатология и ОН, характеризираща се със сериозни увреждания в биологичната, психичната и социалната </a:t>
            </a:r>
            <a:r>
              <a:rPr lang="bg-BG" dirty="0" smtClean="0"/>
              <a:t>сфера</a:t>
            </a:r>
          </a:p>
          <a:p>
            <a:r>
              <a:rPr lang="bg-BG" dirty="0" smtClean="0"/>
              <a:t>няма напълно стандартизиран и общовалиден тест за ОН с ясни психометрични свойства (ORTO-15, Orthorexia Self-Test)</a:t>
            </a:r>
          </a:p>
          <a:p>
            <a:r>
              <a:rPr lang="bg-BG" dirty="0" smtClean="0"/>
              <a:t>типични характеристики: перфекционизъм</a:t>
            </a:r>
            <a:r>
              <a:rPr lang="bg-BG" dirty="0"/>
              <a:t>, </a:t>
            </a:r>
            <a:r>
              <a:rPr lang="bg-BG" dirty="0" smtClean="0"/>
              <a:t>самодисциплина, високо </a:t>
            </a:r>
            <a:r>
              <a:rPr lang="bg-BG" dirty="0"/>
              <a:t>ниво на тревожност, необходимост от упражняване на </a:t>
            </a:r>
            <a:r>
              <a:rPr lang="bg-BG" dirty="0" smtClean="0"/>
              <a:t>контрол, склонност </a:t>
            </a:r>
            <a:r>
              <a:rPr lang="bg-BG" dirty="0"/>
              <a:t>към значителна загуба на </a:t>
            </a:r>
            <a:r>
              <a:rPr lang="bg-BG" dirty="0" smtClean="0"/>
              <a:t>тегло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9234"/>
            <a:ext cx="7886700" cy="994172"/>
          </a:xfrm>
        </p:spPr>
        <p:txBody>
          <a:bodyPr/>
          <a:lstStyle/>
          <a:p>
            <a:pPr algn="ctr"/>
            <a:r>
              <a:rPr lang="bg-BG" b="1" dirty="0" smtClean="0"/>
              <a:t>СХОДСТВО МЕЖДУ ОН, ОКР, АН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69" y="1123950"/>
            <a:ext cx="8967581" cy="4099892"/>
          </a:xfrm>
        </p:spPr>
        <p:txBody>
          <a:bodyPr>
            <a:normAutofit fontScale="85000" lnSpcReduction="10000"/>
          </a:bodyPr>
          <a:lstStyle/>
          <a:p>
            <a:r>
              <a:rPr lang="bg-BG" dirty="0"/>
              <a:t>обсесивно-компулсивни тенденции: повтарящи се, натрапчиви мисли за храна и асоциации със </a:t>
            </a:r>
            <a:r>
              <a:rPr lang="bg-BG" dirty="0" smtClean="0"/>
              <a:t>здравето, </a:t>
            </a:r>
            <a:r>
              <a:rPr lang="bg-BG" dirty="0"/>
              <a:t>тревожност за потенциални </a:t>
            </a:r>
            <a:r>
              <a:rPr lang="bg-BG" dirty="0" smtClean="0"/>
              <a:t>замърсители, силна </a:t>
            </a:r>
            <a:r>
              <a:rPr lang="bg-BG" dirty="0"/>
              <a:t>нужда за запасяване със здравословни храни, </a:t>
            </a:r>
            <a:r>
              <a:rPr lang="bg-BG" dirty="0" smtClean="0"/>
              <a:t>придържане </a:t>
            </a:r>
            <a:r>
              <a:rPr lang="bg-BG" dirty="0"/>
              <a:t>към </a:t>
            </a:r>
            <a:r>
              <a:rPr lang="bg-BG" dirty="0" smtClean="0"/>
              <a:t>ритуали </a:t>
            </a:r>
            <a:r>
              <a:rPr lang="bg-BG" dirty="0"/>
              <a:t>при </a:t>
            </a:r>
            <a:r>
              <a:rPr lang="bg-BG" dirty="0" smtClean="0"/>
              <a:t>хранене</a:t>
            </a:r>
          </a:p>
          <a:p>
            <a:r>
              <a:rPr lang="bg-BG" dirty="0" smtClean="0"/>
              <a:t>перфекционизъм</a:t>
            </a:r>
            <a:r>
              <a:rPr lang="bg-BG" dirty="0"/>
              <a:t>, </a:t>
            </a:r>
            <a:r>
              <a:rPr lang="bg-BG" dirty="0" smtClean="0"/>
              <a:t>консервативно поведение и </a:t>
            </a:r>
            <a:r>
              <a:rPr lang="bg-BG" dirty="0"/>
              <a:t>мисъл, прекомерна отдаденост, </a:t>
            </a:r>
            <a:r>
              <a:rPr lang="bg-BG" dirty="0" smtClean="0"/>
              <a:t>загриженост </a:t>
            </a:r>
            <a:r>
              <a:rPr lang="bg-BG" dirty="0"/>
              <a:t>към детайлите и спазването на </a:t>
            </a:r>
            <a:r>
              <a:rPr lang="bg-BG" dirty="0" smtClean="0"/>
              <a:t>правила</a:t>
            </a:r>
          </a:p>
          <a:p>
            <a:r>
              <a:rPr lang="bg-BG" dirty="0" smtClean="0"/>
              <a:t>когнитивна ригидност при вземане на решения, решаване на проблеми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17" y="57150"/>
            <a:ext cx="903218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ОН - ТЕРАПЕВТИЧНИ СТРАТЕГИИ И ПРОБЛЕМИ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3950"/>
            <a:ext cx="9144000" cy="4019549"/>
          </a:xfrm>
        </p:spPr>
        <p:txBody>
          <a:bodyPr>
            <a:normAutofit fontScale="77500" lnSpcReduction="20000"/>
          </a:bodyPr>
          <a:lstStyle/>
          <a:p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Възлагат се големи надежди на комбиниран подход, съчетаващ КПТ, психиатрична помощ, диетична подкрепа и приложение на антипсихотици</a:t>
            </a:r>
          </a:p>
          <a:p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ОН отразява актуалните обществени процеси, свързани с все по-честото безпокойство на населението за качеството на храната и ефекта ѝ върху здравето, т.е. тя е социокултурен феномен, характерен за съвременното общество</a:t>
            </a:r>
          </a:p>
          <a:p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ОН се оказва съществено пренебрегвана и неглижирана в клиничните среди (в сраванение с други форми на хранителен екстремизъм)</a:t>
            </a:r>
          </a:p>
          <a:p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32" y="1"/>
            <a:ext cx="7886700" cy="994172"/>
          </a:xfrm>
        </p:spPr>
        <p:txBody>
          <a:bodyPr/>
          <a:lstStyle/>
          <a:p>
            <a:pPr algn="ctr"/>
            <a:r>
              <a:rPr lang="bg-BG" b="1" dirty="0" smtClean="0"/>
              <a:t>ВЪПРОСИ?</a:t>
            </a:r>
            <a:endParaRPr lang="bg-BG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802" y="808978"/>
            <a:ext cx="7701429" cy="433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22772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ХРАНИТЕЛНИЯ ФАКТОР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1"/>
            <a:ext cx="8229600" cy="2822972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/>
              <a:t>Ключов ефект върху качеството на живота</a:t>
            </a:r>
          </a:p>
          <a:p>
            <a:r>
              <a:rPr lang="bg-BG" dirty="0" smtClean="0"/>
              <a:t>Лимитира растежа, развитието, възстановяването</a:t>
            </a:r>
          </a:p>
          <a:p>
            <a:r>
              <a:rPr lang="bg-BG" dirty="0" smtClean="0"/>
              <a:t>Ефект върху здравето, енергията, паметта, концентрацията, имунитета, психиката, външния вид, самочувствието</a:t>
            </a:r>
          </a:p>
          <a:p>
            <a:r>
              <a:rPr lang="bg-BG" dirty="0" smtClean="0"/>
              <a:t>Роля за поява на заболявания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99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1480"/>
            <a:ext cx="8712968" cy="1026114"/>
          </a:xfrm>
        </p:spPr>
        <p:txBody>
          <a:bodyPr>
            <a:normAutofit/>
          </a:bodyPr>
          <a:lstStyle/>
          <a:p>
            <a:pPr algn="ctr"/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ЗДРАВОСЛОВНО ХРАНЕНЕ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51610"/>
            <a:ext cx="8964488" cy="355041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Предназначено за здравия човек</a:t>
            </a:r>
          </a:p>
          <a:p>
            <a:r>
              <a:rPr lang="bg-BG" sz="3200" dirty="0" smtClean="0"/>
              <a:t>Задоволява нуждите от хранителни вещества и калории</a:t>
            </a:r>
          </a:p>
          <a:p>
            <a:r>
              <a:rPr lang="bg-BG" sz="3200" dirty="0" smtClean="0"/>
              <a:t>Спомага за поддържане на здравословно тегло </a:t>
            </a:r>
          </a:p>
          <a:p>
            <a:r>
              <a:rPr lang="bg-BG" sz="3200" dirty="0" smtClean="0"/>
              <a:t>Подкрепя имунната система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1480"/>
            <a:ext cx="8964488" cy="8100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ИЗИСКВАНИЯ КЪМ ХРАНЕНЕТО</a:t>
            </a:r>
            <a:endParaRPr lang="bg-BG" sz="4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005576"/>
            <a:ext cx="8964488" cy="413792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g-BG" dirty="0"/>
              <a:t>1. </a:t>
            </a:r>
            <a:r>
              <a:rPr lang="bg-BG" sz="3200" dirty="0" smtClean="0"/>
              <a:t>Балансираност</a:t>
            </a:r>
            <a:endParaRPr lang="bg-BG" sz="32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g-BG" sz="3200" dirty="0" smtClean="0"/>
              <a:t>2</a:t>
            </a:r>
            <a:r>
              <a:rPr lang="bg-BG" sz="3200" dirty="0"/>
              <a:t>. </a:t>
            </a:r>
            <a:r>
              <a:rPr lang="bg-BG" sz="3200" dirty="0" smtClean="0"/>
              <a:t>Разнообразие</a:t>
            </a:r>
            <a:endParaRPr lang="bg-BG" sz="32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g-BG" sz="3200" dirty="0"/>
              <a:t>3. </a:t>
            </a:r>
            <a:r>
              <a:rPr lang="bg-BG" dirty="0" smtClean="0"/>
              <a:t>Ситост и добър контрол на апетита</a:t>
            </a:r>
            <a:endParaRPr lang="bg-BG" sz="32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g-BG" sz="3200" dirty="0"/>
              <a:t>4. </a:t>
            </a:r>
            <a:r>
              <a:rPr lang="bg-BG" sz="3200" dirty="0" smtClean="0"/>
              <a:t>Достатъчно плодове </a:t>
            </a:r>
            <a:r>
              <a:rPr lang="bg-BG" sz="3200" dirty="0"/>
              <a:t>и зеленчуци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g-BG" sz="3200" dirty="0"/>
              <a:t>5. </a:t>
            </a:r>
            <a:r>
              <a:rPr lang="bg-BG" sz="3200" dirty="0" smtClean="0"/>
              <a:t>Режим </a:t>
            </a:r>
            <a:r>
              <a:rPr lang="bg-BG" sz="3200" dirty="0"/>
              <a:t>на </a:t>
            </a:r>
            <a:r>
              <a:rPr lang="bg-BG" sz="3200" dirty="0" smtClean="0"/>
              <a:t>хранене</a:t>
            </a:r>
            <a:endParaRPr lang="bg-BG" sz="32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g-BG" dirty="0"/>
              <a:t>6</a:t>
            </a:r>
            <a:r>
              <a:rPr lang="bg-BG" sz="3200" dirty="0" smtClean="0"/>
              <a:t>. Регионални храни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bg-BG" dirty="0" smtClean="0"/>
              <a:t>7. Храната </a:t>
            </a:r>
            <a:r>
              <a:rPr lang="bg-BG" sz="3200" dirty="0" smtClean="0"/>
              <a:t>да носи удоволствие</a:t>
            </a:r>
            <a:endParaRPr lang="bg-BG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5979"/>
            <a:ext cx="9067800" cy="857250"/>
          </a:xfrm>
        </p:spPr>
        <p:txBody>
          <a:bodyPr>
            <a:normAutofit/>
          </a:bodyPr>
          <a:lstStyle/>
          <a:p>
            <a:r>
              <a:rPr lang="bg-BG" dirty="0" smtClean="0"/>
              <a:t>НЯМА УНИВЕРСАЛНИ ПРЕПОРЪКИ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00151"/>
            <a:ext cx="4648200" cy="3394472"/>
          </a:xfrm>
        </p:spPr>
        <p:txBody>
          <a:bodyPr/>
          <a:lstStyle/>
          <a:p>
            <a:pPr>
              <a:buNone/>
            </a:pPr>
            <a:r>
              <a:rPr lang="bg-BG" dirty="0" smtClean="0"/>
              <a:t>Балансиран модел</a:t>
            </a:r>
          </a:p>
          <a:p>
            <a:pPr>
              <a:buNone/>
            </a:pPr>
            <a:r>
              <a:rPr lang="bg-BG" dirty="0" smtClean="0"/>
              <a:t>НискоВХ модел </a:t>
            </a:r>
          </a:p>
          <a:p>
            <a:pPr>
              <a:buNone/>
            </a:pPr>
            <a:r>
              <a:rPr lang="bg-BG" dirty="0" smtClean="0"/>
              <a:t>НискоМ модел</a:t>
            </a:r>
          </a:p>
          <a:p>
            <a:pPr>
              <a:buNone/>
            </a:pPr>
            <a:r>
              <a:rPr lang="bg-BG" dirty="0" smtClean="0"/>
              <a:t>Средиземноморски модел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00151"/>
            <a:ext cx="4876800" cy="3394472"/>
          </a:xfrm>
        </p:spPr>
        <p:txBody>
          <a:bodyPr/>
          <a:lstStyle/>
          <a:p>
            <a:r>
              <a:rPr lang="bg-BG" dirty="0" smtClean="0"/>
              <a:t>М 30%, ВХ 50%, Б 15-20%</a:t>
            </a:r>
          </a:p>
          <a:p>
            <a:r>
              <a:rPr lang="bg-BG" dirty="0" smtClean="0"/>
              <a:t>М 30%, ВХ 40%, Б 30%</a:t>
            </a:r>
          </a:p>
          <a:p>
            <a:r>
              <a:rPr lang="bg-BG" dirty="0" smtClean="0"/>
              <a:t>М 20-30%, ВХ 50%, Б 20-30% </a:t>
            </a:r>
          </a:p>
          <a:p>
            <a:r>
              <a:rPr lang="bg-BG" dirty="0" smtClean="0"/>
              <a:t>М 40%, ВХ 35-50%, Б 20%</a:t>
            </a:r>
            <a:endParaRPr lang="bg-BG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ownloads\M0ENFXBK_400x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-85725"/>
            <a:ext cx="5791200" cy="551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hlink"/>
                </a:solidFill>
              </a:rPr>
              <a:t>ПРЕПОРЪКИ ЗА ХРАНЕНЕ</a:t>
            </a:r>
            <a:br>
              <a:rPr lang="bg-BG" b="1" dirty="0" smtClean="0">
                <a:solidFill>
                  <a:schemeClr val="hlink"/>
                </a:solidFill>
              </a:rPr>
            </a:br>
            <a:r>
              <a:rPr lang="bg-BG" b="1" dirty="0" smtClean="0">
                <a:solidFill>
                  <a:schemeClr val="hlink"/>
                </a:solidFill>
              </a:rPr>
              <a:t>ЗАКУСВАЙТЕ!</a:t>
            </a:r>
            <a:endParaRPr lang="bg-BG" b="1" dirty="0">
              <a:solidFill>
                <a:schemeClr val="hlink"/>
              </a:solidFill>
            </a:endParaRPr>
          </a:p>
        </p:txBody>
      </p:sp>
      <p:pic>
        <p:nvPicPr>
          <p:cNvPr id="3074" name="Picture 2" descr="D:\User\Downloads\8a093386f8db09486dd19b21210462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81606"/>
            <a:ext cx="5715000" cy="3880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ВСЕКИДНЕВНО – ПО НЯКОЛКО ПОРЦИИ ПЛОДОВЕ И ЗЕЛЕНЧУЦИ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Предпочитайте месни и сезонни</a:t>
            </a:r>
          </a:p>
          <a:p>
            <a:r>
              <a:rPr lang="bg-BG" dirty="0" smtClean="0"/>
              <a:t>Избирайте различни цветове</a:t>
            </a:r>
          </a:p>
          <a:p>
            <a:r>
              <a:rPr lang="bg-BG" dirty="0" smtClean="0"/>
              <a:t>Поне половината – сурови</a:t>
            </a:r>
          </a:p>
          <a:p>
            <a:r>
              <a:rPr lang="bg-BG" b="1" dirty="0" smtClean="0"/>
              <a:t>На всяко хранене  </a:t>
            </a:r>
          </a:p>
          <a:p>
            <a:pPr>
              <a:buNone/>
            </a:pPr>
            <a:r>
              <a:rPr lang="bg-BG" b="1" dirty="0" smtClean="0"/>
              <a:t>	по</a:t>
            </a:r>
          </a:p>
          <a:p>
            <a:pPr>
              <a:buNone/>
            </a:pPr>
            <a:r>
              <a:rPr lang="bg-BG" b="1" dirty="0" smtClean="0"/>
              <a:t>	една порция!</a:t>
            </a:r>
          </a:p>
          <a:p>
            <a:endParaRPr lang="bg-BG" dirty="0"/>
          </a:p>
        </p:txBody>
      </p:sp>
      <p:pic>
        <p:nvPicPr>
          <p:cNvPr id="1026" name="Picture 2" descr="D:\User\Downloads\pe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60645">
            <a:off x="4831344" y="1859307"/>
            <a:ext cx="5184428" cy="3335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1475</Words>
  <Application>Microsoft Office PowerPoint</Application>
  <PresentationFormat>On-screen Show (16:9)</PresentationFormat>
  <Paragraphs>175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ЗДРАВОСЛОВНО ХРАНЕНЕ къде е здравословната граница? </vt:lpstr>
      <vt:lpstr>PowerPoint Presentation</vt:lpstr>
      <vt:lpstr>ХРАНИТЕЛНИЯ ФАКТОР</vt:lpstr>
      <vt:lpstr>ЗДРАВОСЛОВНО ХРАНЕНЕ</vt:lpstr>
      <vt:lpstr>ИЗИСКВАНИЯ КЪМ ХРАНЕНЕТО</vt:lpstr>
      <vt:lpstr>НЯМА УНИВЕРСАЛНИ ПРЕПОРЪКИ</vt:lpstr>
      <vt:lpstr>PowerPoint Presentation</vt:lpstr>
      <vt:lpstr>ПРЕПОРЪКИ ЗА ХРАНЕНЕ ЗАКУСВАЙТЕ!</vt:lpstr>
      <vt:lpstr>ВСЕКИДНЕВНО – ПО НЯКОЛКО ПОРЦИИ ПЛОДОВЕ И ЗЕЛЕНЧУЦИ</vt:lpstr>
      <vt:lpstr>НА ВСЯКО ХРАНЕНЕ - БЕЛТЪЧНИ ХРАНИ</vt:lpstr>
      <vt:lpstr>ОПАСНИ МАЗНИНИТЕ </vt:lpstr>
      <vt:lpstr>ВНИМАВАЙТЕ С МАЗНИНИТЕ </vt:lpstr>
      <vt:lpstr>СЛАДКОТО И ГАЗИРАНОТО</vt:lpstr>
      <vt:lpstr>СЛАДКОТО И ГАЗИРАНОТО</vt:lpstr>
      <vt:lpstr>КОФЕИНОВИ НАПИТКИ</vt:lpstr>
      <vt:lpstr>МИТЪТ ЗА ВЪГЛЕХИДРАТИТЕ (ВХ)</vt:lpstr>
      <vt:lpstr>ВХ в натурален вид=нисък ГИ </vt:lpstr>
      <vt:lpstr>МИТЪТ ЗА КАЛОРИИТЕ „Всички калории са еднакви“ </vt:lpstr>
      <vt:lpstr>РЕГИОНАЛНА ХРАНА?</vt:lpstr>
      <vt:lpstr>ИСТИНСКА ХРАНА</vt:lpstr>
      <vt:lpstr>Продавачката на плодове, Винченцо Кампи, 1564 г.</vt:lpstr>
      <vt:lpstr>ОРТОРЕКСИЯ НЕРВОЗА, ОН   „Прекалено много здраве е нездравословно“ Лио Ростън  </vt:lpstr>
      <vt:lpstr>ОРТОРЕКСИЯ НЕРВОЗА, ОН   „Прекалено много здраве е нездравословно“ Лио Ростън  </vt:lpstr>
      <vt:lpstr>ОРТОРЕКСИЯ НЕРВОЗА, ОН    </vt:lpstr>
      <vt:lpstr>ОРТОРЕКСИЯ НЕРВОЗА, ОН</vt:lpstr>
      <vt:lpstr>СХОДСТВО МЕЖДУ ОН, ОКР, АН</vt:lpstr>
      <vt:lpstr>ОН - ТЕРАПЕВТИЧНИ СТРАТЕГИИ И ПРОБЛЕМИ</vt:lpstr>
      <vt:lpstr>ВЪПРОСИ?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ЗДРАВОСЛОВНОТО ХРАНЕНЕ В СЕМЕЙСТВОТО</dc:title>
  <dc:creator>321</dc:creator>
  <cp:lastModifiedBy>Ваня Купенова Димитрова</cp:lastModifiedBy>
  <cp:revision>180</cp:revision>
  <dcterms:created xsi:type="dcterms:W3CDTF">2006-08-16T00:00:00Z</dcterms:created>
  <dcterms:modified xsi:type="dcterms:W3CDTF">2023-05-25T07:20:47Z</dcterms:modified>
</cp:coreProperties>
</file>