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1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2.xml" ContentType="application/vnd.openxmlformats-officedocument.themeOverride+xml"/>
  <Override PartName="/ppt/notesSlides/notesSlide14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5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3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4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64" r:id="rId3"/>
    <p:sldId id="281" r:id="rId4"/>
    <p:sldId id="282" r:id="rId5"/>
    <p:sldId id="284" r:id="rId6"/>
    <p:sldId id="287" r:id="rId7"/>
    <p:sldId id="262" r:id="rId8"/>
    <p:sldId id="279" r:id="rId9"/>
    <p:sldId id="289" r:id="rId10"/>
    <p:sldId id="290" r:id="rId11"/>
    <p:sldId id="292" r:id="rId12"/>
    <p:sldId id="293" r:id="rId13"/>
    <p:sldId id="301" r:id="rId14"/>
    <p:sldId id="303" r:id="rId15"/>
    <p:sldId id="306" r:id="rId16"/>
    <p:sldId id="307" r:id="rId17"/>
    <p:sldId id="299" r:id="rId18"/>
    <p:sldId id="300" r:id="rId19"/>
    <p:sldId id="296" r:id="rId20"/>
    <p:sldId id="304" r:id="rId21"/>
    <p:sldId id="305" r:id="rId22"/>
    <p:sldId id="311" r:id="rId23"/>
    <p:sldId id="312" r:id="rId24"/>
    <p:sldId id="313" r:id="rId25"/>
    <p:sldId id="314" r:id="rId26"/>
    <p:sldId id="315" r:id="rId27"/>
    <p:sldId id="316" r:id="rId28"/>
    <p:sldId id="317" r:id="rId29"/>
    <p:sldId id="318" r:id="rId30"/>
    <p:sldId id="319" r:id="rId31"/>
    <p:sldId id="320" r:id="rId32"/>
    <p:sldId id="321" r:id="rId33"/>
    <p:sldId id="322" r:id="rId34"/>
    <p:sldId id="323" r:id="rId35"/>
    <p:sldId id="310" r:id="rId36"/>
    <p:sldId id="309" r:id="rId37"/>
    <p:sldId id="308" r:id="rId38"/>
    <p:sldId id="278" r:id="rId39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3" autoAdjust="0"/>
    <p:restoredTop sz="94660"/>
  </p:normalViewPr>
  <p:slideViewPr>
    <p:cSldViewPr snapToGrid="0">
      <p:cViewPr varScale="1">
        <p:scale>
          <a:sx n="89" d="100"/>
          <a:sy n="89" d="100"/>
        </p:scale>
        <p:origin x="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s\Nauchna\diplomni%20raboti\&#1041;&#1053;&#1044;&#1054;&#1047;%20&#1084;&#1086;&#1088;&#1103;&#1094;&#1080;\&#1060;&#1080;&#1075;&#1091;&#1088;&#1080;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s\Nauchna\diplomni%20raboti\&#1041;&#1053;&#1044;&#1054;&#1047;%20&#1084;&#1086;&#1088;&#1103;&#1094;&#1080;\&#1060;&#1080;&#1075;&#1091;&#1088;&#1080;.xls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3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4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s\Nauchna\diplomni%20raboti\&#1041;&#1053;&#1044;&#1054;&#1047;%20&#1084;&#1086;&#1088;&#1103;&#1094;&#1080;\&#1060;&#1080;&#1075;&#1091;&#1088;&#1080;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s\Nauchna\diplomni%20raboti\&#1041;&#1053;&#1044;&#1054;&#1047;%20&#1084;&#1086;&#1088;&#1103;&#1094;&#1080;\&#1060;&#1080;&#1075;&#1091;&#1088;&#1080;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s\Nauchna\diplomni%20raboti\&#1041;&#1053;&#1044;&#1054;&#1047;%20&#1084;&#1086;&#1088;&#1103;&#1094;&#1080;\&#1060;&#1080;&#1075;&#1091;&#1088;&#1080;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s\Nauchna\diplomni%20raboti\&#1041;&#1053;&#1044;&#1054;&#1047;%20&#1084;&#1086;&#1088;&#1103;&#1094;&#1080;\&#1060;&#1080;&#1075;&#1091;&#1088;&#1080;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s\Nauchna\diplomni%20raboti\&#1041;&#1053;&#1044;&#1054;&#1047;%20&#1084;&#1086;&#1088;&#1103;&#1094;&#1080;\&#1060;&#1080;&#1075;&#1091;&#1088;&#1080;.xls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1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bg-BG" sz="2400" dirty="0"/>
              <a:t>Фиг. 2 Разпределение по стойности на ИТМ в началото на изследването (%)</a:t>
            </a:r>
          </a:p>
        </c:rich>
      </c:tx>
      <c:layout>
        <c:manualLayout>
          <c:xMode val="edge"/>
          <c:yMode val="edge"/>
          <c:x val="0.1068888888888888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1187664041994753E-2"/>
          <c:y val="0.26891720551214621"/>
          <c:w val="0.66651356080489954"/>
          <c:h val="0.6384229509625474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54C-4987-9FDB-B593A4D2B85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54C-4987-9FDB-B593A4D2B85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54C-4987-9FDB-B593A4D2B853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БМИ!$B$7:$B$9</c:f>
              <c:strCache>
                <c:ptCount val="3"/>
                <c:pt idx="0">
                  <c:v>нормална ТМ</c:v>
                </c:pt>
                <c:pt idx="1">
                  <c:v>наднормена ТМ</c:v>
                </c:pt>
                <c:pt idx="2">
                  <c:v>затлъстяване</c:v>
                </c:pt>
              </c:strCache>
            </c:strRef>
          </c:cat>
          <c:val>
            <c:numRef>
              <c:f>БМИ!$C$7:$C$9</c:f>
              <c:numCache>
                <c:formatCode>General</c:formatCode>
                <c:ptCount val="3"/>
                <c:pt idx="0">
                  <c:v>18.600000000000001</c:v>
                </c:pt>
                <c:pt idx="1">
                  <c:v>55.7</c:v>
                </c:pt>
                <c:pt idx="2">
                  <c:v>25.8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54C-4987-9FDB-B593A4D2B85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107633420822409"/>
          <c:y val="0.60429153132678337"/>
          <c:w val="0.33892366579177602"/>
          <c:h val="0.3951979062961957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bg-BG" dirty="0"/>
              <a:t>Фиг. </a:t>
            </a:r>
            <a:r>
              <a:rPr lang="bg-BG" dirty="0" smtClean="0"/>
              <a:t>10 </a:t>
            </a:r>
            <a:r>
              <a:rPr lang="bg-BG" dirty="0"/>
              <a:t>Динамика в групите според ИТМ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след!$B$17</c:f>
              <c:strCache>
                <c:ptCount val="1"/>
                <c:pt idx="0">
                  <c:v>преди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след!$C$16:$D$16</c:f>
              <c:strCache>
                <c:ptCount val="2"/>
                <c:pt idx="0">
                  <c:v>затлъстяване</c:v>
                </c:pt>
                <c:pt idx="1">
                  <c:v>наднормена ТМ</c:v>
                </c:pt>
              </c:strCache>
            </c:strRef>
          </c:cat>
          <c:val>
            <c:numRef>
              <c:f>след!$C$17:$D$17</c:f>
              <c:numCache>
                <c:formatCode>General</c:formatCode>
                <c:ptCount val="2"/>
                <c:pt idx="0">
                  <c:v>25.8</c:v>
                </c:pt>
                <c:pt idx="1">
                  <c:v>55.7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FD-43E3-8F29-B527371AC598}"/>
            </c:ext>
          </c:extLst>
        </c:ser>
        <c:ser>
          <c:idx val="1"/>
          <c:order val="1"/>
          <c:tx>
            <c:strRef>
              <c:f>след!$B$18</c:f>
              <c:strCache>
                <c:ptCount val="1"/>
                <c:pt idx="0">
                  <c:v>след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след!$C$16:$D$16</c:f>
              <c:strCache>
                <c:ptCount val="2"/>
                <c:pt idx="0">
                  <c:v>затлъстяване</c:v>
                </c:pt>
                <c:pt idx="1">
                  <c:v>наднормена ТМ</c:v>
                </c:pt>
              </c:strCache>
            </c:strRef>
          </c:cat>
          <c:val>
            <c:numRef>
              <c:f>след!$C$18:$D$18</c:f>
              <c:numCache>
                <c:formatCode>General</c:formatCode>
                <c:ptCount val="2"/>
                <c:pt idx="0">
                  <c:v>23.7</c:v>
                </c:pt>
                <c:pt idx="1">
                  <c:v>60.8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FD-43E3-8F29-B527371AC5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axId val="-251433168"/>
        <c:axId val="-251440784"/>
      </c:barChart>
      <c:catAx>
        <c:axId val="-251433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51440784"/>
        <c:crosses val="autoZero"/>
        <c:auto val="1"/>
        <c:lblAlgn val="ctr"/>
        <c:lblOffset val="100"/>
        <c:noMultiLvlLbl val="0"/>
      </c:catAx>
      <c:valAx>
        <c:axId val="-2514407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5143316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bg-BG" dirty="0"/>
              <a:t>Фиг. </a:t>
            </a:r>
            <a:r>
              <a:rPr lang="bg-BG" dirty="0" smtClean="0"/>
              <a:t>11 </a:t>
            </a:r>
            <a:r>
              <a:rPr lang="bg-BG" dirty="0"/>
              <a:t>Динамика в средните стойности на лабораторните показатели (</a:t>
            </a:r>
            <a:r>
              <a:rPr lang="en-US" dirty="0" err="1" smtClean="0"/>
              <a:t>mmol</a:t>
            </a:r>
            <a:r>
              <a:rPr lang="en-US" dirty="0" smtClean="0"/>
              <a:t>/l</a:t>
            </a:r>
            <a:r>
              <a:rPr lang="bg-BG" dirty="0" smtClean="0"/>
              <a:t>)</a:t>
            </a:r>
            <a:endParaRPr lang="bg-BG" dirty="0"/>
          </a:p>
        </c:rich>
      </c:tx>
      <c:layout>
        <c:manualLayout>
          <c:xMode val="edge"/>
          <c:yMode val="edge"/>
          <c:x val="0.3889137151677879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5752762892485651E-2"/>
          <c:y val="0.33139868739317807"/>
          <c:w val="0.89977964451492154"/>
          <c:h val="0.4705821408546841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след!$B$7</c:f>
              <c:strCache>
                <c:ptCount val="1"/>
                <c:pt idx="0">
                  <c:v>преди</c:v>
                </c:pt>
              </c:strCache>
            </c:strRef>
          </c:tx>
          <c:spPr>
            <a:solidFill>
              <a:srgbClr val="D200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след!$C$6:$D$6</c:f>
              <c:strCache>
                <c:ptCount val="2"/>
                <c:pt idx="0">
                  <c:v>общ холестерол</c:v>
                </c:pt>
                <c:pt idx="1">
                  <c:v>ТГ</c:v>
                </c:pt>
              </c:strCache>
            </c:strRef>
          </c:cat>
          <c:val>
            <c:numRef>
              <c:f>след!$C$7:$D$7</c:f>
              <c:numCache>
                <c:formatCode>General</c:formatCode>
                <c:ptCount val="2"/>
                <c:pt idx="0">
                  <c:v>5.9</c:v>
                </c:pt>
                <c:pt idx="1">
                  <c:v>1.75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BF-4E98-84C9-D62B3F1D0182}"/>
            </c:ext>
          </c:extLst>
        </c:ser>
        <c:ser>
          <c:idx val="1"/>
          <c:order val="1"/>
          <c:tx>
            <c:strRef>
              <c:f>след!$B$8</c:f>
              <c:strCache>
                <c:ptCount val="1"/>
                <c:pt idx="0">
                  <c:v>след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след!$C$6:$D$6</c:f>
              <c:strCache>
                <c:ptCount val="2"/>
                <c:pt idx="0">
                  <c:v>общ холестерол</c:v>
                </c:pt>
                <c:pt idx="1">
                  <c:v>ТГ</c:v>
                </c:pt>
              </c:strCache>
            </c:strRef>
          </c:cat>
          <c:val>
            <c:numRef>
              <c:f>след!$C$8:$D$8</c:f>
              <c:numCache>
                <c:formatCode>General</c:formatCode>
                <c:ptCount val="2"/>
                <c:pt idx="0">
                  <c:v>5.64</c:v>
                </c:pt>
                <c:pt idx="1">
                  <c:v>1.66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BF-4E98-84C9-D62B3F1D01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51434800"/>
        <c:axId val="-251434256"/>
        <c:axId val="0"/>
      </c:bar3DChart>
      <c:catAx>
        <c:axId val="-251434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51434256"/>
        <c:crosses val="autoZero"/>
        <c:auto val="1"/>
        <c:lblAlgn val="ctr"/>
        <c:lblOffset val="100"/>
        <c:noMultiLvlLbl val="0"/>
      </c:catAx>
      <c:valAx>
        <c:axId val="-251434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51434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825679179425489"/>
          <c:y val="0.37936598869413768"/>
          <c:w val="0.31484101596675418"/>
          <c:h val="0.108938104873113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bg-BG" dirty="0"/>
              <a:t>Фиг. </a:t>
            </a:r>
            <a:r>
              <a:rPr lang="bg-BG" dirty="0" smtClean="0"/>
              <a:t>12 </a:t>
            </a:r>
            <a:r>
              <a:rPr lang="bg-BG" dirty="0"/>
              <a:t>Динамика в относителния дял в групите с наднормени лабораторни стойности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lt1"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3096622961722544"/>
          <c:y val="0.31356142784367141"/>
          <c:w val="0.6349806736724517"/>
          <c:h val="0.54785469524642749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след!$B$22</c:f>
              <c:strCache>
                <c:ptCount val="1"/>
                <c:pt idx="0">
                  <c:v>преди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accent1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след!$C$21:$D$21</c:f>
              <c:strCache>
                <c:ptCount val="2"/>
                <c:pt idx="0">
                  <c:v>наднормен общ холестерол</c:v>
                </c:pt>
                <c:pt idx="1">
                  <c:v>наднормени ТГ</c:v>
                </c:pt>
              </c:strCache>
            </c:strRef>
          </c:cat>
          <c:val>
            <c:numRef>
              <c:f>след!$C$22:$D$22</c:f>
              <c:numCache>
                <c:formatCode>General</c:formatCode>
                <c:ptCount val="2"/>
                <c:pt idx="0">
                  <c:v>59.8</c:v>
                </c:pt>
                <c:pt idx="1">
                  <c:v>37.5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9B5A-48A6-9FE1-EA328EC7A891}"/>
            </c:ext>
          </c:extLst>
        </c:ser>
        <c:ser>
          <c:idx val="1"/>
          <c:order val="1"/>
          <c:tx>
            <c:strRef>
              <c:f>след!$B$23</c:f>
              <c:strCache>
                <c:ptCount val="1"/>
                <c:pt idx="0">
                  <c:v>след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accent2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след!$C$21:$D$21</c:f>
              <c:strCache>
                <c:ptCount val="2"/>
                <c:pt idx="0">
                  <c:v>наднормен общ холестерол</c:v>
                </c:pt>
                <c:pt idx="1">
                  <c:v>наднормени ТГ</c:v>
                </c:pt>
              </c:strCache>
            </c:strRef>
          </c:cat>
          <c:val>
            <c:numRef>
              <c:f>след!$C$23:$D$23</c:f>
              <c:numCache>
                <c:formatCode>General</c:formatCode>
                <c:ptCount val="2"/>
                <c:pt idx="0">
                  <c:v>44.3</c:v>
                </c:pt>
                <c:pt idx="1">
                  <c:v>27.1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9B5A-48A6-9FE1-EA328EC7A8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51442416"/>
        <c:axId val="-251431536"/>
        <c:axId val="0"/>
      </c:bar3DChart>
      <c:catAx>
        <c:axId val="-251442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51431536"/>
        <c:crosses val="autoZero"/>
        <c:auto val="1"/>
        <c:lblAlgn val="ctr"/>
        <c:lblOffset val="100"/>
        <c:noMultiLvlLbl val="0"/>
      </c:catAx>
      <c:valAx>
        <c:axId val="-2514315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51442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7685059479228704"/>
          <c:y val="0.23188866493362967"/>
          <c:w val="0.30577098767280647"/>
          <c:h val="0.10024849615089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bg-BG" sz="2400"/>
              <a:t>Фиг. 1 Разпределение на изследваните лица по длъжности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0875000000000005"/>
          <c:w val="1"/>
          <c:h val="0.77330963837853584"/>
        </c:manualLayout>
      </c:layout>
      <c:pie3DChart>
        <c:varyColors val="1"/>
        <c:ser>
          <c:idx val="0"/>
          <c:order val="0"/>
          <c:explosion val="14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AD4-46F0-A58E-385F4F7B216D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AD4-46F0-A58E-385F4F7B216D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AD4-46F0-A58E-385F4F7B216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БМИ!$B$12:$B$14</c:f>
              <c:strCache>
                <c:ptCount val="3"/>
                <c:pt idx="0">
                  <c:v>машинен екипаж</c:v>
                </c:pt>
                <c:pt idx="1">
                  <c:v>палубен екипаж</c:v>
                </c:pt>
                <c:pt idx="2">
                  <c:v>кухненски екипаж</c:v>
                </c:pt>
              </c:strCache>
            </c:strRef>
          </c:cat>
          <c:val>
            <c:numRef>
              <c:f>БМИ!$C$12:$C$14</c:f>
              <c:numCache>
                <c:formatCode>General</c:formatCode>
                <c:ptCount val="3"/>
                <c:pt idx="0">
                  <c:v>33</c:v>
                </c:pt>
                <c:pt idx="1">
                  <c:v>45.4</c:v>
                </c:pt>
                <c:pt idx="2">
                  <c:v>21.6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AD4-46F0-A58E-385F4F7B216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3.1206662297729743E-2"/>
          <c:y val="0.87982310441745071"/>
          <c:w val="0.96323783731005885"/>
          <c:h val="0.10787447228489226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bg-BG"/>
              <a:t>Фиг. 3 Лабораторни стойности в началото на изследването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БМИ!$B$21</c:f>
              <c:strCache>
                <c:ptCount val="1"/>
                <c:pt idx="0">
                  <c:v>норма</c:v>
                </c:pt>
              </c:strCache>
            </c:strRef>
          </c:tx>
          <c:spPr>
            <a:noFill/>
            <a:ln w="9525" cap="flat" cmpd="sng" algn="ctr">
              <a:solidFill>
                <a:schemeClr val="accent1"/>
              </a:solidFill>
              <a:miter lim="800000"/>
            </a:ln>
            <a:effectLst>
              <a:glow rad="63500">
                <a:schemeClr val="accent1">
                  <a:satMod val="175000"/>
                  <a:alpha val="25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БМИ!$C$20:$E$20</c:f>
              <c:strCache>
                <c:ptCount val="3"/>
                <c:pt idx="0">
                  <c:v>кр.захар</c:v>
                </c:pt>
                <c:pt idx="1">
                  <c:v>общ холестерол</c:v>
                </c:pt>
                <c:pt idx="2">
                  <c:v>триглицериди</c:v>
                </c:pt>
              </c:strCache>
            </c:strRef>
          </c:cat>
          <c:val>
            <c:numRef>
              <c:f>БМИ!$C$21:$E$21</c:f>
              <c:numCache>
                <c:formatCode>General</c:formatCode>
                <c:ptCount val="3"/>
                <c:pt idx="0">
                  <c:v>96.7</c:v>
                </c:pt>
                <c:pt idx="1">
                  <c:v>40.200000000000003</c:v>
                </c:pt>
                <c:pt idx="2">
                  <c:v>62.5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D5-45AD-BAD6-49EF84C1879C}"/>
            </c:ext>
          </c:extLst>
        </c:ser>
        <c:ser>
          <c:idx val="1"/>
          <c:order val="1"/>
          <c:tx>
            <c:strRef>
              <c:f>БМИ!$B$22</c:f>
              <c:strCache>
                <c:ptCount val="1"/>
                <c:pt idx="0">
                  <c:v>високи</c:v>
                </c:pt>
              </c:strCache>
            </c:strRef>
          </c:tx>
          <c:spPr>
            <a:noFill/>
            <a:ln w="9525" cap="flat" cmpd="sng" algn="ctr">
              <a:solidFill>
                <a:schemeClr val="accent2"/>
              </a:solidFill>
              <a:miter lim="800000"/>
            </a:ln>
            <a:effectLst>
              <a:glow rad="63500">
                <a:schemeClr val="accent2">
                  <a:satMod val="175000"/>
                  <a:alpha val="25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БМИ!$C$20:$E$20</c:f>
              <c:strCache>
                <c:ptCount val="3"/>
                <c:pt idx="0">
                  <c:v>кр.захар</c:v>
                </c:pt>
                <c:pt idx="1">
                  <c:v>общ холестерол</c:v>
                </c:pt>
                <c:pt idx="2">
                  <c:v>триглицериди</c:v>
                </c:pt>
              </c:strCache>
            </c:strRef>
          </c:cat>
          <c:val>
            <c:numRef>
              <c:f>БМИ!$C$22:$E$22</c:f>
              <c:numCache>
                <c:formatCode>General</c:formatCode>
                <c:ptCount val="3"/>
                <c:pt idx="0">
                  <c:v>3.3</c:v>
                </c:pt>
                <c:pt idx="1">
                  <c:v>59.8</c:v>
                </c:pt>
                <c:pt idx="2">
                  <c:v>37.5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D5-45AD-BAD6-49EF84C187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5"/>
        <c:overlap val="-40"/>
        <c:axId val="-368183072"/>
        <c:axId val="-368182528"/>
      </c:barChart>
      <c:catAx>
        <c:axId val="-36818307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68182528"/>
        <c:crosses val="autoZero"/>
        <c:auto val="1"/>
        <c:lblAlgn val="ctr"/>
        <c:lblOffset val="100"/>
        <c:noMultiLvlLbl val="0"/>
      </c:catAx>
      <c:valAx>
        <c:axId val="-36818252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68183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bg-BG" b="1"/>
              <a:t>Фиг. 5 Разпределение според честотата на ходенето пеш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802537182852143"/>
          <c:y val="0.19064814814814818"/>
          <c:w val="0.73264129483814522"/>
          <c:h val="0.70195246427529878"/>
        </c:manualLayout>
      </c:layout>
      <c:bar3D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0"/>
                  <c:y val="-1.09880450070324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062104099766859"/>
                      <c:h val="5.804992829219131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0B2B-432D-9C7E-4BE3730047BD}"/>
                </c:ext>
              </c:extLst>
            </c:dLbl>
            <c:dLbl>
              <c:idx val="3"/>
              <c:layout>
                <c:manualLayout>
                  <c:x val="2.9096834264431975E-2"/>
                  <c:y val="-1.09880450070323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B2B-432D-9C7E-4BE3730047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'физ активност'!$A$14:$A$17</c:f>
              <c:strCache>
                <c:ptCount val="4"/>
                <c:pt idx="0">
                  <c:v>всеки ден</c:v>
                </c:pt>
                <c:pt idx="1">
                  <c:v>2-3 пъти седмично</c:v>
                </c:pt>
                <c:pt idx="2">
                  <c:v>рядко</c:v>
                </c:pt>
                <c:pt idx="3">
                  <c:v>никога</c:v>
                </c:pt>
              </c:strCache>
            </c:strRef>
          </c:cat>
          <c:val>
            <c:numRef>
              <c:f>'физ активност'!$B$14:$B$17</c:f>
              <c:numCache>
                <c:formatCode>General</c:formatCode>
                <c:ptCount val="4"/>
                <c:pt idx="0">
                  <c:v>35.200000000000003</c:v>
                </c:pt>
                <c:pt idx="1">
                  <c:v>38.9</c:v>
                </c:pt>
                <c:pt idx="2">
                  <c:v>24.1</c:v>
                </c:pt>
                <c:pt idx="3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2B-432D-9C7E-4BE3730047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72394736"/>
        <c:axId val="-272394192"/>
        <c:axId val="0"/>
      </c:bar3DChart>
      <c:catAx>
        <c:axId val="-2723947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72394192"/>
        <c:crosses val="autoZero"/>
        <c:auto val="1"/>
        <c:lblAlgn val="ctr"/>
        <c:lblOffset val="100"/>
        <c:noMultiLvlLbl val="0"/>
      </c:catAx>
      <c:valAx>
        <c:axId val="-2723941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72394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bg-BG" cap="none" dirty="0" smtClean="0"/>
              <a:t>Фиг. </a:t>
            </a:r>
            <a:r>
              <a:rPr lang="bg-BG" dirty="0" smtClean="0"/>
              <a:t>4 </a:t>
            </a:r>
            <a:r>
              <a:rPr lang="bg-BG" cap="none" dirty="0" smtClean="0"/>
              <a:t>Разпределение според честота на спортните занимания </a:t>
            </a:r>
            <a:r>
              <a:rPr lang="bg-BG" dirty="0" smtClean="0"/>
              <a:t>(%)</a:t>
            </a:r>
            <a:endParaRPr lang="bg-BG" dirty="0"/>
          </a:p>
        </c:rich>
      </c:tx>
      <c:layout>
        <c:manualLayout>
          <c:xMode val="edge"/>
          <c:yMode val="edge"/>
          <c:x val="0.2884587343248760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'физ активност'!$A$5:$A$8</c:f>
              <c:strCache>
                <c:ptCount val="4"/>
                <c:pt idx="0">
                  <c:v>всеки ден</c:v>
                </c:pt>
                <c:pt idx="1">
                  <c:v>2-3 пъти седмично</c:v>
                </c:pt>
                <c:pt idx="2">
                  <c:v>рядко</c:v>
                </c:pt>
                <c:pt idx="3">
                  <c:v>никога</c:v>
                </c:pt>
              </c:strCache>
            </c:strRef>
          </c:cat>
          <c:val>
            <c:numRef>
              <c:f>'физ активност'!$B$5:$B$8</c:f>
              <c:numCache>
                <c:formatCode>General</c:formatCode>
                <c:ptCount val="4"/>
                <c:pt idx="0">
                  <c:v>4.8</c:v>
                </c:pt>
                <c:pt idx="1">
                  <c:v>21</c:v>
                </c:pt>
                <c:pt idx="2">
                  <c:v>62.9</c:v>
                </c:pt>
                <c:pt idx="3">
                  <c:v>11.3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13-4ECD-9DF4-623F8279F1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6"/>
        <c:overlap val="-58"/>
        <c:axId val="-272393648"/>
        <c:axId val="-251442960"/>
      </c:barChart>
      <c:catAx>
        <c:axId val="-2723936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51442960"/>
        <c:crosses val="autoZero"/>
        <c:auto val="1"/>
        <c:lblAlgn val="ctr"/>
        <c:lblOffset val="100"/>
        <c:noMultiLvlLbl val="0"/>
      </c:catAx>
      <c:valAx>
        <c:axId val="-25144296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99000">
                    <a:schemeClr val="tx1">
                      <a:lumMod val="25000"/>
                      <a:lumOff val="75000"/>
                    </a:schemeClr>
                  </a:gs>
                  <a:gs pos="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72393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bg-BG"/>
              <a:t>Фиг. 6 Разпрделение по брой хранения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pattFill prst="ltUpDiag">
              <a:fgClr>
                <a:schemeClr val="accent1"/>
              </a:fgClr>
              <a:bgClr>
                <a:schemeClr val="lt1"/>
              </a:bgClr>
            </a:patt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pattFill prst="ltUpDiag">
                <a:fgClr>
                  <a:schemeClr val="accent1"/>
                </a:fgClr>
                <a:bgClr>
                  <a:schemeClr val="lt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4DA-4FFC-9527-C94C399C010D}"/>
              </c:ext>
            </c:extLst>
          </c:dPt>
          <c:dLbls>
            <c:spPr>
              <a:solidFill>
                <a:srgbClr val="5B9BD5">
                  <a:alpha val="7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хранене!$B$5:$B$8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хранене!$C$5:$C$8</c:f>
              <c:numCache>
                <c:formatCode>General</c:formatCode>
                <c:ptCount val="4"/>
                <c:pt idx="0">
                  <c:v>6.4</c:v>
                </c:pt>
                <c:pt idx="1">
                  <c:v>28.6</c:v>
                </c:pt>
                <c:pt idx="2">
                  <c:v>55.6</c:v>
                </c:pt>
                <c:pt idx="3">
                  <c:v>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DA-4FFC-9527-C94C399C01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overlap val="-20"/>
        <c:axId val="-251435888"/>
        <c:axId val="-251432624"/>
      </c:barChart>
      <c:catAx>
        <c:axId val="-251435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accent1">
                <a:lumMod val="60000"/>
                <a:lumOff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all" spc="15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51432624"/>
        <c:crosses val="autoZero"/>
        <c:auto val="1"/>
        <c:lblAlgn val="ctr"/>
        <c:lblOffset val="100"/>
        <c:noMultiLvlLbl val="0"/>
      </c:catAx>
      <c:valAx>
        <c:axId val="-2514326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51435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bg-BG"/>
              <a:t>Фиг. 7 Основно хранене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хранене!$B$13</c:f>
              <c:strCache>
                <c:ptCount val="1"/>
                <c:pt idx="0">
                  <c:v>закуска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хранене!$C$13</c:f>
              <c:numCache>
                <c:formatCode>General</c:formatCode>
                <c:ptCount val="1"/>
                <c:pt idx="0">
                  <c:v>9.8000000000000007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95-4D54-9681-732D1A4C663E}"/>
            </c:ext>
          </c:extLst>
        </c:ser>
        <c:ser>
          <c:idx val="1"/>
          <c:order val="1"/>
          <c:tx>
            <c:strRef>
              <c:f>хранене!$B$14</c:f>
              <c:strCache>
                <c:ptCount val="1"/>
                <c:pt idx="0">
                  <c:v>обяд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хранене!$C$14</c:f>
              <c:numCache>
                <c:formatCode>General</c:formatCode>
                <c:ptCount val="1"/>
                <c:pt idx="0">
                  <c:v>47.5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95-4D54-9681-732D1A4C663E}"/>
            </c:ext>
          </c:extLst>
        </c:ser>
        <c:ser>
          <c:idx val="2"/>
          <c:order val="2"/>
          <c:tx>
            <c:strRef>
              <c:f>хранене!$B$15</c:f>
              <c:strCache>
                <c:ptCount val="1"/>
                <c:pt idx="0">
                  <c:v>вечеря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хранене!$C$15</c:f>
              <c:numCache>
                <c:formatCode>General</c:formatCode>
                <c:ptCount val="1"/>
                <c:pt idx="0">
                  <c:v>42.6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95-4D54-9681-732D1A4C66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-251441872"/>
        <c:axId val="-251433712"/>
      </c:barChart>
      <c:catAx>
        <c:axId val="-2514418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51433712"/>
        <c:crosses val="autoZero"/>
        <c:auto val="1"/>
        <c:lblAlgn val="ctr"/>
        <c:lblOffset val="100"/>
        <c:noMultiLvlLbl val="0"/>
      </c:catAx>
      <c:valAx>
        <c:axId val="-2514337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51441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bg-BG"/>
              <a:t>Фиг. 8 Режим на хранене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хранене!$B$22:$B$24</c:f>
              <c:strCache>
                <c:ptCount val="3"/>
                <c:pt idx="0">
                  <c:v>да</c:v>
                </c:pt>
                <c:pt idx="1">
                  <c:v>по възможност</c:v>
                </c:pt>
                <c:pt idx="2">
                  <c:v>не</c:v>
                </c:pt>
              </c:strCache>
            </c:strRef>
          </c:cat>
          <c:val>
            <c:numRef>
              <c:f>хранене!$C$22:$C$24</c:f>
              <c:numCache>
                <c:formatCode>General</c:formatCode>
                <c:ptCount val="3"/>
                <c:pt idx="0">
                  <c:v>22.6</c:v>
                </c:pt>
                <c:pt idx="1">
                  <c:v>62.9</c:v>
                </c:pt>
                <c:pt idx="2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C8-40F9-9411-65D821B3241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-251438608"/>
        <c:axId val="-251432080"/>
      </c:barChart>
      <c:catAx>
        <c:axId val="-251438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51432080"/>
        <c:crosses val="autoZero"/>
        <c:auto val="1"/>
        <c:lblAlgn val="ctr"/>
        <c:lblOffset val="100"/>
        <c:noMultiLvlLbl val="0"/>
      </c:catAx>
      <c:valAx>
        <c:axId val="-25143208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251438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2000"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bg-BG" b="1" dirty="0"/>
              <a:t>Фиг. 9 Честота на прием на плодове дневно (%)</a:t>
            </a:r>
          </a:p>
        </c:rich>
      </c:tx>
      <c:layout>
        <c:manualLayout>
          <c:xMode val="edge"/>
          <c:yMode val="edge"/>
          <c:x val="0.22772084258698433"/>
          <c:y val="1.64365548980933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convex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хранене!$B$30:$B$34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</c:numCache>
            </c:numRef>
          </c:cat>
          <c:val>
            <c:numRef>
              <c:f>хранене!$C$30:$C$34</c:f>
              <c:numCache>
                <c:formatCode>General</c:formatCode>
                <c:ptCount val="5"/>
                <c:pt idx="0">
                  <c:v>30.4</c:v>
                </c:pt>
                <c:pt idx="1">
                  <c:v>26.8</c:v>
                </c:pt>
                <c:pt idx="2">
                  <c:v>26.8</c:v>
                </c:pt>
                <c:pt idx="3">
                  <c:v>14.3</c:v>
                </c:pt>
                <c:pt idx="4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7F-47E4-B32A-903B0D329E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251435344"/>
        <c:axId val="-251437520"/>
      </c:barChart>
      <c:catAx>
        <c:axId val="-251435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51437520"/>
        <c:crosses val="autoZero"/>
        <c:auto val="1"/>
        <c:lblAlgn val="ctr"/>
        <c:lblOffset val="100"/>
        <c:noMultiLvlLbl val="0"/>
      </c:catAx>
      <c:valAx>
        <c:axId val="-2514375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51435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2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>
            <a:lumMod val="75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>
            <a:lumMod val="75000"/>
          </a:schemeClr>
        </a:solidFill>
      </a:ln>
      <a:scene3d>
        <a:camera prst="orthographicFront"/>
        <a:lightRig rig="threePt" dir="t"/>
      </a:scene3d>
      <a:sp3d prstMaterial="translucentPowder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  <a:ln>
        <a:solidFill>
          <a:schemeClr val="phClr">
            <a:lumMod val="7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lt1"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3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99000">
              <a:schemeClr val="tx1">
                <a:lumMod val="25000"/>
                <a:lumOff val="75000"/>
              </a:schemeClr>
            </a:gs>
            <a:gs pos="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15000"/>
                <a:lumOff val="85000"/>
              </a:schemeClr>
            </a:gs>
            <a:gs pos="0">
              <a:schemeClr val="tx1">
                <a:lumMod val="5000"/>
                <a:lumOff val="9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26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800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900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83E2D3-7C1C-43DF-B460-4946745DDAB9}" type="datetimeFigureOut">
              <a:rPr lang="bg-BG" smtClean="0"/>
              <a:t>5.3.2019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74ADF-D6CC-4D47-9434-38D7478F5FC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44844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66522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научната литература съществуват доказателства за повишен сърдечно-съдов риск сред морските лица спрямо работещите на брега професии в Полша, Франция, Норвегия, Германия и Дания. Никъде в българските нормативни актове, обаче не са заложени задължителни 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скринингови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лабораторни изследвания за маркерите за повишения сърдечно-съдов риск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Проучване на риска за развитие на коронарна болест сред морските специалисти, установява, че при почти 50% от прегледаните служители на кораб има високо кръвно налягане, а при 40% високи плазмени нива на серумни 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триглицериди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Сред датски морски специалисти е наблюдаван увеличен 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леталитет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от сърдечно-съдови заболявания, основно породени от техния живот на кораба(като неподходящо хранене).</a:t>
            </a:r>
          </a:p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74ADF-D6CC-4D47-9434-38D7478F5FC3}" type="slidenum">
              <a:rPr lang="bg-BG" smtClean="0"/>
              <a:t>28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664380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Норвежко проучване показва ,че 70% от анкетираните моряци спортуват два или повече пъти на седмица ,когато са у дома, докато само 39% го правят на кораб.  Енергоразходът на работещите на кораб е намалял в последните десетилетия, поради развитието на техническото оборудване на корабите, водещо до заместване на тежкия физически труд. Въпреки това и до наши дни екипажът особено на палуба и в машинното отделение е изложен на интензивен предимно физически труд, особено по време на  товаро-разтоварните дейности на пристанище или по време на ремонт на кораба (понякога това става на изключително високи температури и статични работни пози). Липсва все още достатъчно познание  за дневните енергийни нужди, породени от повишената мускулна активност на борда, поради балансиращите движения на тялото при бурно море. Местата за упражнения и отмора на кораб са силно ограничен, а възможностите за физическа активност извън работните часове са силно ограничени. Залите за фитнес на екипажа на големите търговски кораби са оборудвани днес с уреди за вдигане на тежести, боксови круши, 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велоергометър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др. Според проучвания, тези зали са ползвани от по-малко от 20% от екипажа редовно. 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74ADF-D6CC-4D47-9434-38D7478F5FC3}" type="slidenum">
              <a:rPr lang="bg-BG" smtClean="0"/>
              <a:t>29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87009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време на работата на кораб, моряците имат ограничен избор на качествени хранителни продукти за няколко месеца. Още повече, че храненето на борда се характеризира от различни диетични навици, свързани с 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мулти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-етническият характер на  екипажите, различните доставки на храна за екипаж и офицери и нередовния режим на хранене заради работните смени на кораба. Международно хранителният режим на корабните екипажи не е стандартизиран, но е съобразен със стандарта на страната, под чийто флаг плава корабът. 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74ADF-D6CC-4D47-9434-38D7478F5FC3}" type="slidenum">
              <a:rPr lang="bg-BG" smtClean="0"/>
              <a:t>30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466965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Скорошно изследване сред 104 моряци в Германия, показва, че 95% от храната на борда се определя като „много важна“ или „ важна “за тяхната удовлетвореност от работата и доброто състояние по време на дневните им задължения. Около 80% 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заявяват,че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предпочитат да ядат по-здравословно. С допълнителна храна в каютата си се снабдяват 19%. Често пропускани като провизии на борда са местната храна, разнообразието и качеството. Европейците често вземат хранителни добавки под формата на хапчета.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Работата на смени на борда, може да повлияе на хранителното поведение на трудещите се, като например поява на хранителни разстройства, или дори до “стресово хранене“.</a:t>
            </a:r>
          </a:p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74ADF-D6CC-4D47-9434-38D7478F5FC3}" type="slidenum">
              <a:rPr lang="bg-BG" smtClean="0"/>
              <a:t>31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780863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въпреки избраният показател за оценка на хранителния статус от болшинството от 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корабособственици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застрахователни компании и фирми наемащи морски лица да е </a:t>
            </a:r>
            <a:r>
              <a:rPr lang="bg-BG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ИТМ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съществуват по-екзактни методики за оценка на риска от наднормено тегло и затлъстяване. Ясни са някои от недостатъците на оценката на телесния състав само чрез този метод. (Найденова) Желателно е да продължим проучванията сред лицата с наднормено тегло и затлъстяване чрез 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биоелектриеческа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импедансметрия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за да се оцени по-реално и да се дадат екзактни заключения относно трудоспособността.</a:t>
            </a:r>
          </a:p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74ADF-D6CC-4D47-9434-38D7478F5FC3}" type="slidenum">
              <a:rPr lang="bg-BG" smtClean="0"/>
              <a:t>32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622818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Интервенционални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програми при морски лица от други автори, намират потенциал за промяна в навиците за здравословен начин на живот и подобряване на здравните показатели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Екзактната морска трудово-медицинска експертиза, има за цел не само откриването на 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противопозаказанията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 работа. Профилактичната медицина следва да работи превантивно, търсейки 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доморбидните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състояния и прилагайки 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интервенционални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подходи при все още здравите лица  с повишен риск от развитие на заболявания, в следствие на условията на труд и разбира се, начина на живот.</a:t>
            </a:r>
          </a:p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74ADF-D6CC-4D47-9434-38D7478F5FC3}" type="slidenum">
              <a:rPr lang="bg-BG" smtClean="0"/>
              <a:t>33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353354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74ADF-D6CC-4D47-9434-38D7478F5FC3}" type="slidenum">
              <a:rPr lang="bg-BG" smtClean="0"/>
              <a:t>34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250347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2068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177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bg-BG" sz="1200" dirty="0" smtClean="0"/>
              <a:t>Практическия опит в управлението на риска и начините за контрол на ефективността на предприетите профилактични мерки е изключително ценен за създаване на документи, базирани на доказателствата. Освен това е необходимо и приоритизиране на целите и поглед на проблемите в социален и икономически аспект.</a:t>
            </a:r>
          </a:p>
          <a:p>
            <a:pPr lvl="0"/>
            <a:r>
              <a:rPr lang="bg-BG" sz="1200" dirty="0" smtClean="0"/>
              <a:t>Оценка на риска на работното място и средата за живот на борда на плавателните средства с адекватни съвети за здравословен начин на живот и редукция на неблагоприятните здравни ефекти. За да се управлява риска от момента на построяването до последния ден на експлоатацията на морските съдове е необходим широк диапазон от професионални експертизи, вкл. инженерни, трудово-медицински, токсикологични, ергономични и психологични.</a:t>
            </a:r>
          </a:p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74ADF-D6CC-4D47-9434-38D7478F5FC3}" type="slidenum">
              <a:rPr lang="bg-BG" smtClean="0"/>
              <a:t>15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10209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bg-BG" sz="1200" dirty="0" smtClean="0"/>
              <a:t>Практическия опит в управлението на риска и начините за контрол на ефективността на предприетите профилактични мерки е изключително ценен за създаване на документи, базирани на доказателствата. Освен това е необходимо и приоритизиране на целите и поглед на проблемите в социален и икономически аспект.</a:t>
            </a:r>
          </a:p>
          <a:p>
            <a:pPr lvl="0"/>
            <a:r>
              <a:rPr lang="bg-BG" sz="1200" dirty="0" smtClean="0"/>
              <a:t>Оценка на риска на работното място и средата за живот на борда на плавателните средства с адекватни съвети за здравословен начин на живот и редукция на неблагоприятните здравни ефекти. За да се управлява риска от момента на построяването до последния ден на експлоатацията на морските съдове е необходим широк диапазон от професионални експертизи, вкл. инженерни, трудово-медицински, токсикологични, ергономични и психологични.</a:t>
            </a:r>
          </a:p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74ADF-D6CC-4D47-9434-38D7478F5FC3}" type="slidenum">
              <a:rPr lang="bg-BG" smtClean="0"/>
              <a:t>16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65786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bg-BG" sz="1200" dirty="0" smtClean="0"/>
              <a:t>Предварителна оценка на здравното състояние на лицата, постъпващи на работа</a:t>
            </a:r>
          </a:p>
          <a:p>
            <a:pPr lvl="0"/>
            <a:r>
              <a:rPr lang="bg-BG" sz="1200" dirty="0" smtClean="0"/>
              <a:t> за да сме сигурни, че </a:t>
            </a:r>
            <a:r>
              <a:rPr lang="bg-BG" sz="1200" b="1" dirty="0" smtClean="0"/>
              <a:t>всички здравословни проблеми</a:t>
            </a:r>
            <a:r>
              <a:rPr lang="bg-BG" sz="1200" dirty="0" smtClean="0"/>
              <a:t>, които могат да възникнат по време на пътуването по море, </a:t>
            </a:r>
          </a:p>
          <a:p>
            <a:pPr lvl="0"/>
            <a:r>
              <a:rPr lang="bg-BG" sz="1200" dirty="0" smtClean="0"/>
              <a:t>както и </a:t>
            </a:r>
            <a:r>
              <a:rPr lang="bg-BG" sz="1200" b="1" dirty="0" smtClean="0"/>
              <a:t>всички хронични състояния</a:t>
            </a:r>
            <a:r>
              <a:rPr lang="bg-BG" sz="1200" dirty="0" smtClean="0"/>
              <a:t>, които могат </a:t>
            </a:r>
          </a:p>
          <a:p>
            <a:pPr lvl="0"/>
            <a:r>
              <a:rPr lang="bg-BG" sz="1200" dirty="0" smtClean="0"/>
              <a:t>да се усложнят и да създадат </a:t>
            </a:r>
            <a:r>
              <a:rPr lang="bg-BG" sz="1200" b="1" dirty="0" smtClean="0"/>
              <a:t>риск за самия моряк</a:t>
            </a:r>
            <a:r>
              <a:rPr lang="bg-BG" sz="1200" dirty="0" smtClean="0"/>
              <a:t>, </a:t>
            </a:r>
            <a:r>
              <a:rPr lang="bg-BG" sz="1200" b="1" dirty="0" smtClean="0"/>
              <a:t>за кораба </a:t>
            </a:r>
            <a:r>
              <a:rPr lang="bg-BG" sz="1200" dirty="0" smtClean="0"/>
              <a:t>или за </a:t>
            </a:r>
            <a:r>
              <a:rPr lang="bg-BG" sz="1200" b="1" dirty="0" smtClean="0"/>
              <a:t>останалите хора на борда </a:t>
            </a:r>
            <a:r>
              <a:rPr lang="bg-BG" sz="1200" dirty="0" smtClean="0"/>
              <a:t>на плавателното средство са </a:t>
            </a:r>
            <a:r>
              <a:rPr lang="bg-BG" sz="1200" b="1" dirty="0" smtClean="0"/>
              <a:t>открити</a:t>
            </a:r>
            <a:r>
              <a:rPr lang="bg-BG" sz="1200" dirty="0" smtClean="0"/>
              <a:t>, </a:t>
            </a:r>
            <a:r>
              <a:rPr lang="bg-BG" sz="1200" b="1" dirty="0" smtClean="0"/>
              <a:t>лекувани</a:t>
            </a:r>
            <a:r>
              <a:rPr lang="bg-BG" sz="1200" dirty="0" smtClean="0"/>
              <a:t> и </a:t>
            </a:r>
            <a:r>
              <a:rPr lang="bg-BG" sz="1200" b="1" dirty="0" smtClean="0"/>
              <a:t>стабилизирани</a:t>
            </a:r>
            <a:r>
              <a:rPr lang="bg-BG" sz="1200" dirty="0" smtClean="0"/>
              <a:t> и не представляват противопоказание за мореплаване.</a:t>
            </a:r>
          </a:p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74ADF-D6CC-4D47-9434-38D7478F5FC3}" type="slidenum">
              <a:rPr lang="bg-BG" smtClean="0"/>
              <a:t>23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28064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74ADF-D6CC-4D47-9434-38D7478F5FC3}" type="slidenum">
              <a:rPr lang="bg-BG" smtClean="0"/>
              <a:t>24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4926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74ADF-D6CC-4D47-9434-38D7478F5FC3}" type="slidenum">
              <a:rPr lang="bg-BG" smtClean="0"/>
              <a:t>25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60453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74ADF-D6CC-4D47-9434-38D7478F5FC3}" type="slidenum">
              <a:rPr lang="bg-BG" smtClean="0"/>
              <a:t>26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486153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Разпространението на наднорменото тегло и затлъстяването сред българските морски лица е по-широко в сравнение с българската популация като цяло. В същото време, обаче, спрямо цитираните от други нации, нашите резултати са по-ниски. Така например датско проучване от 2010 установява 70,5% наднормено тегло и затлъстяване ((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Hansen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турско такова докладва за 52,1% от мъжете, работещи на море.( 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Fışkın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Скорошно изследване показва ,че 64% от моряците са били с наднормено тегло и 23% от тях са определени за затлъстели. До сходни изводи са стигнали и при проучване на морския персонал в Дания през 90-те години на 20 век-16% от 351 изследвани лица  мъже показват БМИ над 30.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74ADF-D6CC-4D47-9434-38D7478F5FC3}" type="slidenum">
              <a:rPr lang="bg-BG" smtClean="0"/>
              <a:t>27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82220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43F95-53C9-4FF5-BF40-306413C6CB97}" type="datetimeFigureOut">
              <a:rPr lang="bg-BG" smtClean="0"/>
              <a:t>5.3.2019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D37A-A8A1-46BE-A3F6-EB33AA4F008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20895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43F95-53C9-4FF5-BF40-306413C6CB97}" type="datetimeFigureOut">
              <a:rPr lang="bg-BG" smtClean="0"/>
              <a:t>5.3.2019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D37A-A8A1-46BE-A3F6-EB33AA4F008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84034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43F95-53C9-4FF5-BF40-306413C6CB97}" type="datetimeFigureOut">
              <a:rPr lang="bg-BG" smtClean="0"/>
              <a:t>5.3.2019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D37A-A8A1-46BE-A3F6-EB33AA4F008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26813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403401"/>
            <a:ext cx="12192000" cy="6051176"/>
          </a:xfrm>
          <a:custGeom>
            <a:avLst/>
            <a:gdLst/>
            <a:ahLst/>
            <a:cxnLst/>
            <a:rect l="l" t="t" r="r" b="b"/>
            <a:pathLst>
              <a:path w="10058400" h="6858000">
                <a:moveTo>
                  <a:pt x="0" y="0"/>
                </a:moveTo>
                <a:lnTo>
                  <a:pt x="0" y="6857999"/>
                </a:lnTo>
                <a:lnTo>
                  <a:pt x="10058399" y="6857999"/>
                </a:lnTo>
                <a:lnTo>
                  <a:pt x="10058399" y="0"/>
                </a:lnTo>
                <a:lnTo>
                  <a:pt x="0" y="0"/>
                </a:lnTo>
                <a:close/>
              </a:path>
            </a:pathLst>
          </a:custGeom>
          <a:solidFill>
            <a:srgbClr val="3232CC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7" name="bk object 17"/>
          <p:cNvSpPr/>
          <p:nvPr/>
        </p:nvSpPr>
        <p:spPr>
          <a:xfrm>
            <a:off x="0" y="5653144"/>
            <a:ext cx="672392" cy="7611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8" name="bk object 18"/>
          <p:cNvSpPr/>
          <p:nvPr/>
        </p:nvSpPr>
        <p:spPr>
          <a:xfrm>
            <a:off x="768450" y="5653144"/>
            <a:ext cx="846050" cy="7611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9" name="bk object 19"/>
          <p:cNvSpPr/>
          <p:nvPr/>
        </p:nvSpPr>
        <p:spPr>
          <a:xfrm>
            <a:off x="8541790" y="5916707"/>
            <a:ext cx="3650210" cy="5244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3/5/2019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9339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43F95-53C9-4FF5-BF40-306413C6CB97}" type="datetimeFigureOut">
              <a:rPr lang="bg-BG" smtClean="0"/>
              <a:t>5.3.2019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D37A-A8A1-46BE-A3F6-EB33AA4F008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92012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43F95-53C9-4FF5-BF40-306413C6CB97}" type="datetimeFigureOut">
              <a:rPr lang="bg-BG" smtClean="0"/>
              <a:t>5.3.2019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D37A-A8A1-46BE-A3F6-EB33AA4F008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42133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43F95-53C9-4FF5-BF40-306413C6CB97}" type="datetimeFigureOut">
              <a:rPr lang="bg-BG" smtClean="0"/>
              <a:t>5.3.2019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D37A-A8A1-46BE-A3F6-EB33AA4F008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05275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43F95-53C9-4FF5-BF40-306413C6CB97}" type="datetimeFigureOut">
              <a:rPr lang="bg-BG" smtClean="0"/>
              <a:t>5.3.2019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D37A-A8A1-46BE-A3F6-EB33AA4F008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86808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43F95-53C9-4FF5-BF40-306413C6CB97}" type="datetimeFigureOut">
              <a:rPr lang="bg-BG" smtClean="0"/>
              <a:t>5.3.2019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D37A-A8A1-46BE-A3F6-EB33AA4F008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31323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43F95-53C9-4FF5-BF40-306413C6CB97}" type="datetimeFigureOut">
              <a:rPr lang="bg-BG" smtClean="0"/>
              <a:t>5.3.2019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D37A-A8A1-46BE-A3F6-EB33AA4F008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43698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43F95-53C9-4FF5-BF40-306413C6CB97}" type="datetimeFigureOut">
              <a:rPr lang="bg-BG" smtClean="0"/>
              <a:t>5.3.2019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D37A-A8A1-46BE-A3F6-EB33AA4F008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74982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43F95-53C9-4FF5-BF40-306413C6CB97}" type="datetimeFigureOut">
              <a:rPr lang="bg-BG" smtClean="0"/>
              <a:t>5.3.2019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4D37A-A8A1-46BE-A3F6-EB33AA4F008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74215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43F95-53C9-4FF5-BF40-306413C6CB97}" type="datetimeFigureOut">
              <a:rPr lang="bg-BG" smtClean="0"/>
              <a:t>5.3.2019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4D37A-A8A1-46BE-A3F6-EB33AA4F008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67951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0.jpe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4.png"/><Relationship Id="rId4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image" Target="../media/image4.png"/><Relationship Id="rId4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0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0.xml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7.jpeg"/><Relationship Id="rId7" Type="http://schemas.openxmlformats.org/officeDocument/2006/relationships/chart" Target="../charts/chart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1.xml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994452" y="227729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bg-BG" b="1" dirty="0"/>
              <a:t>ЕКСПЕРТИЗА НА МЕДИЦИНСКА ГОДНОСТ НА МОРСКИТЕ </a:t>
            </a:r>
            <a:r>
              <a:rPr lang="bg-BG" b="1" dirty="0" smtClean="0"/>
              <a:t>ЛИЦА</a:t>
            </a:r>
            <a:endParaRPr lang="bg-BG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3591338" y="5307186"/>
            <a:ext cx="6453809" cy="1655762"/>
          </a:xfrm>
        </p:spPr>
        <p:txBody>
          <a:bodyPr>
            <a:normAutofit/>
          </a:bodyPr>
          <a:lstStyle/>
          <a:p>
            <a:r>
              <a:rPr lang="bg-BG" sz="2200" smtClean="0"/>
              <a:t>Проф. </a:t>
            </a:r>
            <a:r>
              <a:rPr lang="bg-BG" sz="2200" dirty="0" smtClean="0"/>
              <a:t>д-р Теодора Димитрова, </a:t>
            </a:r>
            <a:r>
              <a:rPr lang="bg-BG" sz="2200" dirty="0" err="1" smtClean="0"/>
              <a:t>дм</a:t>
            </a:r>
            <a:endParaRPr lang="bg-BG" sz="2200" dirty="0" smtClean="0"/>
          </a:p>
          <a:p>
            <a:r>
              <a:rPr lang="bg-BG" sz="2200" dirty="0" smtClean="0"/>
              <a:t>Р-л Катедра Хигиена и епидемиология, МУ – Варна</a:t>
            </a:r>
          </a:p>
          <a:p>
            <a:endParaRPr lang="bg-BG" sz="2200" dirty="0"/>
          </a:p>
          <a:p>
            <a:endParaRPr lang="bg-BG" sz="2200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1" y="-1"/>
            <a:ext cx="2013527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pic>
        <p:nvPicPr>
          <p:cNvPr id="307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92582" cy="226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2464904" y="193515"/>
            <a:ext cx="8203096" cy="16882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altLang="bg-BG" sz="2400" b="1" dirty="0" smtClean="0">
                <a:solidFill>
                  <a:srgbClr val="000099"/>
                </a:solidFill>
              </a:rPr>
              <a:t>МУ”ПРОФ.Д-Р ПАРАСКЕВ СТОЯНОВ”-ВАРНА</a:t>
            </a:r>
            <a:br>
              <a:rPr lang="bg-BG" altLang="bg-BG" sz="2400" b="1" dirty="0" smtClean="0">
                <a:solidFill>
                  <a:srgbClr val="000099"/>
                </a:solidFill>
              </a:rPr>
            </a:br>
            <a:r>
              <a:rPr lang="bg-BG" altLang="bg-BG" sz="2400" b="1" dirty="0" smtClean="0">
                <a:solidFill>
                  <a:srgbClr val="000099"/>
                </a:solidFill>
              </a:rPr>
              <a:t>ФАКУЛТЕТ ПО ОБЩЕСТВЕНО ЗДРАВЕОПАЗВАНЕ</a:t>
            </a:r>
            <a:endParaRPr lang="bg-BG" altLang="bg-BG" sz="24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3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598"/>
            <a:ext cx="12192000" cy="6798804"/>
          </a:xfrm>
          <a:prstGeom prst="rect">
            <a:avLst/>
          </a:prstGeom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747246" y="167905"/>
            <a:ext cx="7606553" cy="1325563"/>
          </a:xfrm>
        </p:spPr>
        <p:txBody>
          <a:bodyPr/>
          <a:lstStyle/>
          <a:p>
            <a:r>
              <a:rPr lang="bg-BG" altLang="bg-BG" dirty="0"/>
              <a:t> </a:t>
            </a:r>
            <a:r>
              <a:rPr lang="bg-BG" altLang="bg-BG" b="1" dirty="0" smtClean="0"/>
              <a:t>Мениджмънт на здравния риск</a:t>
            </a:r>
            <a:r>
              <a:rPr lang="bg-BG" altLang="bg-BG" dirty="0" smtClean="0"/>
              <a:t> </a:t>
            </a:r>
            <a:endParaRPr lang="bg-BG" altLang="bg-BG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94211" y="1255058"/>
            <a:ext cx="8785413" cy="5573343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en-US" sz="4400" dirty="0" err="1" smtClean="0"/>
              <a:t>Освидетелстването</a:t>
            </a:r>
            <a:r>
              <a:rPr lang="en-US" sz="4400" dirty="0" smtClean="0"/>
              <a:t> </a:t>
            </a:r>
            <a:r>
              <a:rPr lang="en-US" sz="4400" dirty="0" err="1"/>
              <a:t>на</a:t>
            </a:r>
            <a:r>
              <a:rPr lang="en-US" sz="4400" dirty="0"/>
              <a:t> </a:t>
            </a:r>
            <a:r>
              <a:rPr lang="en-US" sz="4400" dirty="0" err="1"/>
              <a:t>морските</a:t>
            </a:r>
            <a:r>
              <a:rPr lang="en-US" sz="4400" dirty="0"/>
              <a:t> </a:t>
            </a:r>
            <a:r>
              <a:rPr lang="en-US" sz="4400" dirty="0" err="1"/>
              <a:t>лица</a:t>
            </a:r>
            <a:r>
              <a:rPr lang="en-US" sz="4400" dirty="0"/>
              <a:t> </a:t>
            </a:r>
            <a:r>
              <a:rPr lang="en-US" sz="4400" dirty="0" err="1"/>
              <a:t>за</a:t>
            </a:r>
            <a:r>
              <a:rPr lang="en-US" sz="4400" dirty="0"/>
              <a:t> </a:t>
            </a:r>
            <a:r>
              <a:rPr lang="en-US" sz="4400" dirty="0" err="1"/>
              <a:t>годност</a:t>
            </a:r>
            <a:r>
              <a:rPr lang="en-US" sz="4400" dirty="0"/>
              <a:t> </a:t>
            </a:r>
            <a:r>
              <a:rPr lang="en-US" sz="4400" dirty="0" err="1"/>
              <a:t>за</a:t>
            </a:r>
            <a:r>
              <a:rPr lang="en-US" sz="4400" dirty="0"/>
              <a:t> </a:t>
            </a:r>
            <a:r>
              <a:rPr lang="en-US" sz="4400" dirty="0" err="1"/>
              <a:t>работа</a:t>
            </a:r>
            <a:r>
              <a:rPr lang="en-US" sz="4400" dirty="0"/>
              <a:t> е </a:t>
            </a:r>
            <a:r>
              <a:rPr lang="en-US" sz="4400" dirty="0" err="1"/>
              <a:t>важна</a:t>
            </a:r>
            <a:r>
              <a:rPr lang="en-US" sz="4400" dirty="0"/>
              <a:t> </a:t>
            </a:r>
            <a:r>
              <a:rPr lang="en-US" sz="4400" dirty="0" err="1"/>
              <a:t>част</a:t>
            </a:r>
            <a:r>
              <a:rPr lang="en-US" sz="4400" dirty="0"/>
              <a:t> </a:t>
            </a:r>
            <a:r>
              <a:rPr lang="en-US" sz="4400" dirty="0" err="1"/>
              <a:t>от</a:t>
            </a:r>
            <a:r>
              <a:rPr lang="en-US" sz="4400" dirty="0"/>
              <a:t> </a:t>
            </a:r>
            <a:r>
              <a:rPr lang="en-US" sz="4400" dirty="0" err="1"/>
              <a:t>риск</a:t>
            </a:r>
            <a:r>
              <a:rPr lang="en-US" sz="4400" dirty="0"/>
              <a:t> </a:t>
            </a:r>
            <a:r>
              <a:rPr lang="en-US" sz="4400" dirty="0" err="1"/>
              <a:t>мениджмънта</a:t>
            </a:r>
            <a:r>
              <a:rPr lang="en-US" sz="4400" dirty="0"/>
              <a:t> </a:t>
            </a:r>
            <a:r>
              <a:rPr lang="en-US" sz="4400" dirty="0" err="1"/>
              <a:t>на</a:t>
            </a:r>
            <a:r>
              <a:rPr lang="en-US" sz="4400" dirty="0"/>
              <a:t> </a:t>
            </a:r>
            <a:r>
              <a:rPr lang="en-US" sz="4400" dirty="0" err="1"/>
              <a:t>море</a:t>
            </a:r>
            <a:r>
              <a:rPr lang="en-US" sz="4400" dirty="0"/>
              <a:t>. </a:t>
            </a:r>
            <a:r>
              <a:rPr lang="en-US" sz="4400" dirty="0" err="1"/>
              <a:t>Рисковете</a:t>
            </a:r>
            <a:r>
              <a:rPr lang="en-US" sz="4400" dirty="0"/>
              <a:t> </a:t>
            </a:r>
            <a:r>
              <a:rPr lang="en-US" sz="4400" dirty="0" err="1"/>
              <a:t>на</a:t>
            </a:r>
            <a:r>
              <a:rPr lang="en-US" sz="4400" dirty="0"/>
              <a:t> </a:t>
            </a:r>
            <a:r>
              <a:rPr lang="en-US" sz="4400" dirty="0" err="1"/>
              <a:t>индустрията</a:t>
            </a:r>
            <a:r>
              <a:rPr lang="en-US" sz="4400" dirty="0"/>
              <a:t>, </a:t>
            </a:r>
            <a:r>
              <a:rPr lang="en-US" sz="4400" dirty="0" err="1"/>
              <a:t>методите</a:t>
            </a:r>
            <a:r>
              <a:rPr lang="en-US" sz="4400" dirty="0"/>
              <a:t> </a:t>
            </a:r>
            <a:r>
              <a:rPr lang="en-US" sz="4400" dirty="0" err="1"/>
              <a:t>за</a:t>
            </a:r>
            <a:r>
              <a:rPr lang="en-US" sz="4400" dirty="0"/>
              <a:t> </a:t>
            </a:r>
            <a:r>
              <a:rPr lang="en-US" sz="4400" dirty="0" err="1"/>
              <a:t>оценката</a:t>
            </a:r>
            <a:r>
              <a:rPr lang="en-US" sz="4400" dirty="0"/>
              <a:t> и </a:t>
            </a:r>
            <a:r>
              <a:rPr lang="en-US" sz="4400" dirty="0" err="1"/>
              <a:t>доказателствата</a:t>
            </a:r>
            <a:r>
              <a:rPr lang="en-US" sz="4400" dirty="0"/>
              <a:t>, </a:t>
            </a:r>
            <a:r>
              <a:rPr lang="en-US" sz="4400" dirty="0" err="1"/>
              <a:t>на</a:t>
            </a:r>
            <a:r>
              <a:rPr lang="en-US" sz="4400" dirty="0"/>
              <a:t> </a:t>
            </a:r>
            <a:r>
              <a:rPr lang="en-US" sz="4400" dirty="0" err="1"/>
              <a:t>които</a:t>
            </a:r>
            <a:r>
              <a:rPr lang="en-US" sz="4400" dirty="0"/>
              <a:t> </a:t>
            </a:r>
            <a:r>
              <a:rPr lang="en-US" sz="4400" dirty="0" err="1"/>
              <a:t>се</a:t>
            </a:r>
            <a:r>
              <a:rPr lang="en-US" sz="4400" dirty="0"/>
              <a:t> </a:t>
            </a:r>
            <a:r>
              <a:rPr lang="en-US" sz="4400" dirty="0" err="1"/>
              <a:t>основава</a:t>
            </a:r>
            <a:r>
              <a:rPr lang="en-US" sz="4400" dirty="0"/>
              <a:t> </a:t>
            </a:r>
            <a:r>
              <a:rPr lang="en-US" sz="4400" dirty="0" err="1"/>
              <a:t>целият</a:t>
            </a:r>
            <a:r>
              <a:rPr lang="en-US" sz="4400" dirty="0"/>
              <a:t> </a:t>
            </a:r>
            <a:r>
              <a:rPr lang="en-US" sz="4400" dirty="0" err="1"/>
              <a:t>процес</a:t>
            </a:r>
            <a:r>
              <a:rPr lang="en-US" sz="4400" dirty="0"/>
              <a:t> </a:t>
            </a:r>
            <a:r>
              <a:rPr lang="en-US" sz="4400" dirty="0" err="1"/>
              <a:t>на</a:t>
            </a:r>
            <a:r>
              <a:rPr lang="en-US" sz="4400" dirty="0"/>
              <a:t> </a:t>
            </a:r>
            <a:r>
              <a:rPr lang="en-US" sz="4400" dirty="0" err="1"/>
              <a:t>морския</a:t>
            </a:r>
            <a:r>
              <a:rPr lang="en-US" sz="4400" dirty="0"/>
              <a:t> </a:t>
            </a:r>
            <a:r>
              <a:rPr lang="en-US" sz="4400" dirty="0" err="1"/>
              <a:t>риск</a:t>
            </a:r>
            <a:r>
              <a:rPr lang="en-US" sz="4400" dirty="0"/>
              <a:t> </a:t>
            </a:r>
            <a:r>
              <a:rPr lang="en-US" sz="4400" dirty="0" err="1"/>
              <a:t>мениджмънт</a:t>
            </a:r>
            <a:r>
              <a:rPr lang="en-US" sz="4400" dirty="0"/>
              <a:t> </a:t>
            </a:r>
            <a:r>
              <a:rPr lang="en-US" sz="4400" dirty="0" err="1"/>
              <a:t>са</a:t>
            </a:r>
            <a:r>
              <a:rPr lang="en-US" sz="4400" dirty="0"/>
              <a:t> </a:t>
            </a:r>
            <a:r>
              <a:rPr lang="en-US" sz="4400" dirty="0" err="1"/>
              <a:t>изключително</a:t>
            </a:r>
            <a:r>
              <a:rPr lang="en-US" sz="4400" dirty="0"/>
              <a:t> </a:t>
            </a:r>
            <a:r>
              <a:rPr lang="en-US" sz="4400" dirty="0" err="1">
                <a:solidFill>
                  <a:srgbClr val="FF0000"/>
                </a:solidFill>
              </a:rPr>
              <a:t>динамично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развиващи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се</a:t>
            </a:r>
            <a:r>
              <a:rPr lang="bg-BG" sz="4400" dirty="0"/>
              <a:t>. </a:t>
            </a:r>
            <a:r>
              <a:rPr lang="en-US" sz="4400" dirty="0" err="1"/>
              <a:t>Мениджмънтът</a:t>
            </a:r>
            <a:r>
              <a:rPr lang="en-US" sz="4400" dirty="0"/>
              <a:t> </a:t>
            </a:r>
            <a:r>
              <a:rPr lang="en-US" sz="4400" dirty="0" err="1"/>
              <a:t>на</a:t>
            </a:r>
            <a:r>
              <a:rPr lang="en-US" sz="4400" dirty="0"/>
              <a:t> </a:t>
            </a:r>
            <a:r>
              <a:rPr lang="en-US" sz="4400" dirty="0" err="1"/>
              <a:t>здравния</a:t>
            </a:r>
            <a:r>
              <a:rPr lang="en-US" sz="4400" dirty="0"/>
              <a:t> </a:t>
            </a:r>
            <a:r>
              <a:rPr lang="en-US" sz="4400" dirty="0" err="1"/>
              <a:t>риск</a:t>
            </a:r>
            <a:r>
              <a:rPr lang="en-US" sz="4400" dirty="0"/>
              <a:t> </a:t>
            </a:r>
            <a:r>
              <a:rPr lang="en-US" sz="4400" dirty="0" err="1"/>
              <a:t>при</a:t>
            </a:r>
            <a:r>
              <a:rPr lang="en-US" sz="4400" dirty="0"/>
              <a:t> </a:t>
            </a:r>
            <a:r>
              <a:rPr lang="en-US" sz="4400" dirty="0" err="1"/>
              <a:t>моряците</a:t>
            </a:r>
            <a:r>
              <a:rPr lang="en-US" sz="4400" dirty="0"/>
              <a:t> </a:t>
            </a:r>
            <a:r>
              <a:rPr lang="en-US" sz="4400" dirty="0" err="1"/>
              <a:t>зависи</a:t>
            </a:r>
            <a:r>
              <a:rPr lang="en-US" sz="4400" dirty="0"/>
              <a:t> </a:t>
            </a:r>
            <a:r>
              <a:rPr lang="en-US" sz="4400" dirty="0" err="1"/>
              <a:t>от</a:t>
            </a:r>
            <a:r>
              <a:rPr lang="en-US" sz="4400" dirty="0"/>
              <a:t> </a:t>
            </a:r>
            <a:r>
              <a:rPr lang="bg-BG" sz="4400" dirty="0">
                <a:solidFill>
                  <a:srgbClr val="FF0000"/>
                </a:solidFill>
              </a:rPr>
              <a:t>п</a:t>
            </a:r>
            <a:r>
              <a:rPr lang="en-US" sz="4400" dirty="0" err="1">
                <a:solidFill>
                  <a:srgbClr val="FF0000"/>
                </a:solidFill>
              </a:rPr>
              <a:t>редварителна</a:t>
            </a:r>
            <a:r>
              <a:rPr lang="bg-BG" sz="4400" dirty="0">
                <a:solidFill>
                  <a:srgbClr val="FF0000"/>
                </a:solidFill>
              </a:rPr>
              <a:t>та и периодична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оценка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/>
              <a:t>на</a:t>
            </a:r>
            <a:r>
              <a:rPr lang="en-US" sz="4400" dirty="0"/>
              <a:t> </a:t>
            </a:r>
            <a:r>
              <a:rPr lang="en-US" sz="4400" dirty="0" err="1"/>
              <a:t>здравното</a:t>
            </a:r>
            <a:r>
              <a:rPr lang="en-US" sz="4400" dirty="0"/>
              <a:t> </a:t>
            </a:r>
            <a:r>
              <a:rPr lang="en-US" sz="4400" dirty="0" err="1"/>
              <a:t>състояние</a:t>
            </a:r>
            <a:r>
              <a:rPr lang="en-US" sz="4400" dirty="0"/>
              <a:t> </a:t>
            </a:r>
            <a:r>
              <a:rPr lang="en-US" sz="4400" dirty="0" err="1"/>
              <a:t>на</a:t>
            </a:r>
            <a:r>
              <a:rPr lang="en-US" sz="4400" dirty="0"/>
              <a:t> </a:t>
            </a:r>
            <a:r>
              <a:rPr lang="bg-BG" sz="4400" dirty="0"/>
              <a:t>работещите</a:t>
            </a:r>
            <a:r>
              <a:rPr lang="en-US" sz="4400" dirty="0"/>
              <a:t> </a:t>
            </a:r>
            <a:r>
              <a:rPr lang="en-US" sz="4400" dirty="0" err="1"/>
              <a:t>за</a:t>
            </a:r>
            <a:r>
              <a:rPr lang="en-US" sz="4400" dirty="0"/>
              <a:t> </a:t>
            </a:r>
            <a:r>
              <a:rPr lang="en-US" sz="4400" dirty="0" err="1"/>
              <a:t>да</a:t>
            </a:r>
            <a:r>
              <a:rPr lang="en-US" sz="4400" dirty="0"/>
              <a:t> </a:t>
            </a:r>
            <a:r>
              <a:rPr lang="en-US" sz="4400" dirty="0" err="1"/>
              <a:t>сме</a:t>
            </a:r>
            <a:r>
              <a:rPr lang="en-US" sz="4400" dirty="0"/>
              <a:t> </a:t>
            </a:r>
            <a:r>
              <a:rPr lang="en-US" sz="4400" dirty="0" err="1"/>
              <a:t>сигурни</a:t>
            </a:r>
            <a:r>
              <a:rPr lang="en-US" sz="4400" dirty="0"/>
              <a:t>, </a:t>
            </a:r>
            <a:r>
              <a:rPr lang="en-US" sz="4400" dirty="0" err="1"/>
              <a:t>че</a:t>
            </a:r>
            <a:r>
              <a:rPr lang="en-US" sz="4400" dirty="0"/>
              <a:t> </a:t>
            </a:r>
            <a:r>
              <a:rPr lang="en-US" sz="4400" dirty="0" err="1"/>
              <a:t>всички</a:t>
            </a:r>
            <a:r>
              <a:rPr lang="en-US" sz="4400" dirty="0"/>
              <a:t> </a:t>
            </a:r>
            <a:r>
              <a:rPr lang="en-US" sz="4400" dirty="0" err="1"/>
              <a:t>здравословни</a:t>
            </a:r>
            <a:r>
              <a:rPr lang="en-US" sz="4400" dirty="0"/>
              <a:t> </a:t>
            </a:r>
            <a:r>
              <a:rPr lang="en-US" sz="4400" dirty="0" err="1"/>
              <a:t>проблеми</a:t>
            </a:r>
            <a:r>
              <a:rPr lang="en-US" sz="4400" dirty="0"/>
              <a:t>, </a:t>
            </a:r>
            <a:r>
              <a:rPr lang="en-US" sz="4400" dirty="0" err="1"/>
              <a:t>които</a:t>
            </a:r>
            <a:r>
              <a:rPr lang="en-US" sz="4400" dirty="0"/>
              <a:t> </a:t>
            </a:r>
            <a:r>
              <a:rPr lang="en-US" sz="4400" dirty="0" err="1"/>
              <a:t>могат</a:t>
            </a:r>
            <a:r>
              <a:rPr lang="en-US" sz="4400" dirty="0"/>
              <a:t> </a:t>
            </a:r>
            <a:r>
              <a:rPr lang="en-US" sz="4400" dirty="0" err="1"/>
              <a:t>да</a:t>
            </a:r>
            <a:r>
              <a:rPr lang="en-US" sz="4400" dirty="0"/>
              <a:t> </a:t>
            </a:r>
            <a:r>
              <a:rPr lang="en-US" sz="4400" dirty="0" err="1"/>
              <a:t>възникнат</a:t>
            </a:r>
            <a:r>
              <a:rPr lang="en-US" sz="4400" dirty="0"/>
              <a:t> </a:t>
            </a:r>
            <a:r>
              <a:rPr lang="en-US" sz="4400" dirty="0" err="1"/>
              <a:t>по</a:t>
            </a:r>
            <a:r>
              <a:rPr lang="en-US" sz="4400" dirty="0"/>
              <a:t> </a:t>
            </a:r>
            <a:r>
              <a:rPr lang="en-US" sz="4400" dirty="0" err="1"/>
              <a:t>време</a:t>
            </a:r>
            <a:r>
              <a:rPr lang="en-US" sz="4400" dirty="0"/>
              <a:t> </a:t>
            </a:r>
            <a:r>
              <a:rPr lang="en-US" sz="4400" dirty="0" err="1"/>
              <a:t>на</a:t>
            </a:r>
            <a:r>
              <a:rPr lang="en-US" sz="4400" dirty="0"/>
              <a:t> </a:t>
            </a:r>
            <a:r>
              <a:rPr lang="en-US" sz="4400" dirty="0" err="1"/>
              <a:t>пътуването</a:t>
            </a:r>
            <a:r>
              <a:rPr lang="en-US" sz="4400" dirty="0"/>
              <a:t> </a:t>
            </a:r>
            <a:r>
              <a:rPr lang="en-US" sz="4400" dirty="0" err="1"/>
              <a:t>по</a:t>
            </a:r>
            <a:r>
              <a:rPr lang="en-US" sz="4400" dirty="0"/>
              <a:t> </a:t>
            </a:r>
            <a:r>
              <a:rPr lang="en-US" sz="4400" dirty="0" err="1"/>
              <a:t>море</a:t>
            </a:r>
            <a:r>
              <a:rPr lang="en-US" sz="4400" dirty="0"/>
              <a:t>, </a:t>
            </a:r>
            <a:r>
              <a:rPr lang="en-US" sz="4400" dirty="0" err="1"/>
              <a:t>както</a:t>
            </a:r>
            <a:r>
              <a:rPr lang="en-US" sz="4400" dirty="0"/>
              <a:t> и </a:t>
            </a:r>
            <a:r>
              <a:rPr lang="en-US" sz="4400" dirty="0" err="1"/>
              <a:t>всички</a:t>
            </a:r>
            <a:r>
              <a:rPr lang="en-US" sz="4400" dirty="0"/>
              <a:t> </a:t>
            </a:r>
            <a:r>
              <a:rPr lang="en-US" sz="4400" dirty="0" err="1"/>
              <a:t>хронични</a:t>
            </a:r>
            <a:r>
              <a:rPr lang="en-US" sz="4400" dirty="0"/>
              <a:t> </a:t>
            </a:r>
            <a:r>
              <a:rPr lang="en-US" sz="4400" dirty="0" err="1"/>
              <a:t>състояния</a:t>
            </a:r>
            <a:r>
              <a:rPr lang="en-US" sz="4400" dirty="0"/>
              <a:t>, </a:t>
            </a:r>
            <a:r>
              <a:rPr lang="en-US" sz="4400" dirty="0" err="1"/>
              <a:t>които</a:t>
            </a:r>
            <a:r>
              <a:rPr lang="en-US" sz="4400" dirty="0"/>
              <a:t> </a:t>
            </a:r>
            <a:r>
              <a:rPr lang="en-US" sz="4400" dirty="0" err="1"/>
              <a:t>могат</a:t>
            </a:r>
            <a:r>
              <a:rPr lang="en-US" sz="4400" dirty="0"/>
              <a:t> </a:t>
            </a:r>
            <a:r>
              <a:rPr lang="en-US" sz="4400" dirty="0" err="1"/>
              <a:t>да</a:t>
            </a:r>
            <a:r>
              <a:rPr lang="en-US" sz="4400" dirty="0"/>
              <a:t> </a:t>
            </a:r>
            <a:r>
              <a:rPr lang="en-US" sz="4400" dirty="0" err="1"/>
              <a:t>се</a:t>
            </a:r>
            <a:r>
              <a:rPr lang="en-US" sz="4400" dirty="0"/>
              <a:t> </a:t>
            </a:r>
            <a:r>
              <a:rPr lang="en-US" sz="4400" dirty="0" err="1"/>
              <a:t>усложнят</a:t>
            </a:r>
            <a:r>
              <a:rPr lang="en-US" sz="4400" dirty="0"/>
              <a:t> и </a:t>
            </a:r>
            <a:r>
              <a:rPr lang="en-US" sz="4400" dirty="0" err="1"/>
              <a:t>да</a:t>
            </a:r>
            <a:r>
              <a:rPr lang="en-US" sz="4400" dirty="0"/>
              <a:t> </a:t>
            </a:r>
            <a:r>
              <a:rPr lang="en-US" sz="4400" dirty="0" err="1"/>
              <a:t>създадат</a:t>
            </a:r>
            <a:r>
              <a:rPr lang="en-US" sz="4400" dirty="0"/>
              <a:t> </a:t>
            </a:r>
            <a:r>
              <a:rPr lang="en-US" sz="4400" dirty="0" err="1"/>
              <a:t>риск</a:t>
            </a:r>
            <a:r>
              <a:rPr lang="en-US" sz="4400" dirty="0"/>
              <a:t> </a:t>
            </a:r>
            <a:r>
              <a:rPr lang="en-US" sz="4400" dirty="0" err="1"/>
              <a:t>за</a:t>
            </a:r>
            <a:r>
              <a:rPr lang="en-US" sz="4400" dirty="0"/>
              <a:t> </a:t>
            </a:r>
            <a:r>
              <a:rPr lang="en-US" sz="4400" dirty="0" err="1"/>
              <a:t>самия</a:t>
            </a:r>
            <a:r>
              <a:rPr lang="en-US" sz="4400" dirty="0"/>
              <a:t> </a:t>
            </a:r>
            <a:r>
              <a:rPr lang="en-US" sz="4400" dirty="0" err="1"/>
              <a:t>моряк</a:t>
            </a:r>
            <a:r>
              <a:rPr lang="en-US" sz="4400" dirty="0"/>
              <a:t>, </a:t>
            </a:r>
            <a:r>
              <a:rPr lang="en-US" sz="4400" dirty="0" err="1"/>
              <a:t>за</a:t>
            </a:r>
            <a:r>
              <a:rPr lang="en-US" sz="4400" dirty="0"/>
              <a:t> </a:t>
            </a:r>
            <a:r>
              <a:rPr lang="en-US" sz="4400" dirty="0" err="1"/>
              <a:t>кораба</a:t>
            </a:r>
            <a:r>
              <a:rPr lang="en-US" sz="4400" dirty="0"/>
              <a:t> </a:t>
            </a:r>
            <a:r>
              <a:rPr lang="en-US" sz="4400" dirty="0" err="1"/>
              <a:t>или</a:t>
            </a:r>
            <a:r>
              <a:rPr lang="en-US" sz="4400" dirty="0"/>
              <a:t> </a:t>
            </a:r>
            <a:r>
              <a:rPr lang="en-US" sz="4400" dirty="0" err="1"/>
              <a:t>за</a:t>
            </a:r>
            <a:r>
              <a:rPr lang="en-US" sz="4400" dirty="0"/>
              <a:t> </a:t>
            </a:r>
            <a:r>
              <a:rPr lang="en-US" sz="4400" dirty="0" err="1"/>
              <a:t>останалите</a:t>
            </a:r>
            <a:r>
              <a:rPr lang="en-US" sz="4400" dirty="0"/>
              <a:t> </a:t>
            </a:r>
            <a:r>
              <a:rPr lang="en-US" sz="4400" dirty="0" err="1"/>
              <a:t>хора</a:t>
            </a:r>
            <a:r>
              <a:rPr lang="en-US" sz="4400" dirty="0"/>
              <a:t> </a:t>
            </a:r>
            <a:r>
              <a:rPr lang="en-US" sz="4400" dirty="0" err="1"/>
              <a:t>на</a:t>
            </a:r>
            <a:r>
              <a:rPr lang="en-US" sz="4400" dirty="0"/>
              <a:t> </a:t>
            </a:r>
            <a:r>
              <a:rPr lang="en-US" sz="4400" dirty="0" err="1"/>
              <a:t>борда</a:t>
            </a:r>
            <a:r>
              <a:rPr lang="en-US" sz="4400" dirty="0"/>
              <a:t> </a:t>
            </a:r>
            <a:r>
              <a:rPr lang="en-US" sz="4400" dirty="0" err="1"/>
              <a:t>на</a:t>
            </a:r>
            <a:r>
              <a:rPr lang="en-US" sz="4400" dirty="0"/>
              <a:t> </a:t>
            </a:r>
            <a:r>
              <a:rPr lang="en-US" sz="4400" dirty="0" err="1"/>
              <a:t>плавателното</a:t>
            </a:r>
            <a:r>
              <a:rPr lang="en-US" sz="4400" dirty="0"/>
              <a:t> </a:t>
            </a:r>
            <a:r>
              <a:rPr lang="en-US" sz="4400" dirty="0" err="1"/>
              <a:t>средство</a:t>
            </a:r>
            <a:r>
              <a:rPr lang="en-US" sz="4400" dirty="0"/>
              <a:t> </a:t>
            </a:r>
            <a:r>
              <a:rPr lang="en-US" sz="4400" dirty="0" err="1"/>
              <a:t>са</a:t>
            </a:r>
            <a:r>
              <a:rPr lang="en-US" sz="4400" dirty="0"/>
              <a:t> </a:t>
            </a:r>
            <a:r>
              <a:rPr lang="en-US" sz="4400" dirty="0" err="1"/>
              <a:t>открити</a:t>
            </a:r>
            <a:r>
              <a:rPr lang="en-US" sz="4400" dirty="0"/>
              <a:t>, </a:t>
            </a:r>
            <a:r>
              <a:rPr lang="en-US" sz="4400" dirty="0" err="1"/>
              <a:t>лекувани</a:t>
            </a:r>
            <a:r>
              <a:rPr lang="en-US" sz="4400" dirty="0"/>
              <a:t> и </a:t>
            </a:r>
            <a:r>
              <a:rPr lang="en-US" sz="4400" dirty="0" err="1"/>
              <a:t>стабилизирани</a:t>
            </a:r>
            <a:r>
              <a:rPr lang="en-US" sz="4400" dirty="0"/>
              <a:t> и </a:t>
            </a:r>
            <a:r>
              <a:rPr lang="en-US" sz="4400" dirty="0" err="1"/>
              <a:t>не</a:t>
            </a:r>
            <a:r>
              <a:rPr lang="en-US" sz="4400" dirty="0"/>
              <a:t> </a:t>
            </a:r>
            <a:r>
              <a:rPr lang="en-US" sz="4400" dirty="0" err="1"/>
              <a:t>представляват</a:t>
            </a:r>
            <a:r>
              <a:rPr lang="en-US" sz="4400" dirty="0"/>
              <a:t> </a:t>
            </a:r>
            <a:r>
              <a:rPr lang="en-US" sz="4400" dirty="0" err="1"/>
              <a:t>противопоказание</a:t>
            </a:r>
            <a:r>
              <a:rPr lang="en-US" sz="4400" dirty="0"/>
              <a:t> </a:t>
            </a:r>
            <a:r>
              <a:rPr lang="en-US" sz="4400" dirty="0" err="1"/>
              <a:t>за</a:t>
            </a:r>
            <a:r>
              <a:rPr lang="en-US" sz="4400" dirty="0"/>
              <a:t> </a:t>
            </a:r>
            <a:r>
              <a:rPr lang="en-US" sz="4400" dirty="0" err="1"/>
              <a:t>мореплаване</a:t>
            </a:r>
            <a:r>
              <a:rPr lang="en-US" sz="4400" dirty="0" smtClean="0"/>
              <a:t>.</a:t>
            </a:r>
            <a:endParaRPr lang="en-US" sz="44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16101" cy="198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7707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598"/>
            <a:ext cx="12192000" cy="6798804"/>
          </a:xfrm>
          <a:prstGeom prst="rect">
            <a:avLst/>
          </a:prstGeom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305211" y="-282256"/>
            <a:ext cx="10515600" cy="1325563"/>
          </a:xfrm>
        </p:spPr>
        <p:txBody>
          <a:bodyPr/>
          <a:lstStyle/>
          <a:p>
            <a:r>
              <a:rPr lang="bg-BG" altLang="bg-BG" dirty="0" smtClean="0"/>
              <a:t>Здравният статус на морските лица</a:t>
            </a:r>
            <a:endParaRPr lang="bg-BG" altLang="bg-BG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2494" y="753035"/>
            <a:ext cx="9269506" cy="6239435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bg-BG" altLang="bg-BG" dirty="0"/>
              <a:t>		</a:t>
            </a:r>
            <a:r>
              <a:rPr lang="bg-BG" dirty="0" smtClean="0"/>
              <a:t>Прегледът </a:t>
            </a:r>
            <a:r>
              <a:rPr lang="bg-BG" dirty="0"/>
              <a:t>на</a:t>
            </a:r>
            <a:r>
              <a:rPr lang="en-US" dirty="0"/>
              <a:t> </a:t>
            </a:r>
            <a:r>
              <a:rPr lang="en-US" dirty="0" err="1"/>
              <a:t>нормативна</a:t>
            </a:r>
            <a:r>
              <a:rPr lang="bg-BG" dirty="0"/>
              <a:t>та</a:t>
            </a:r>
            <a:r>
              <a:rPr lang="en-US" dirty="0"/>
              <a:t> </a:t>
            </a:r>
            <a:r>
              <a:rPr lang="en-US" dirty="0" err="1"/>
              <a:t>среда</a:t>
            </a:r>
            <a:r>
              <a:rPr lang="bg-BG" dirty="0"/>
              <a:t> показва, че за ефективността на морския транспорт е важно морските екипажи </a:t>
            </a:r>
            <a:r>
              <a:rPr lang="bg-BG" b="1" dirty="0"/>
              <a:t>да притежават определен физически и психически капацитет </a:t>
            </a:r>
            <a:r>
              <a:rPr lang="bg-BG" dirty="0"/>
              <a:t>за осъществяване на задълженията, както ежедневните, рутинни, така и тези, появяващи се в условията на извънредни ситуации, бедствия и аварии. </a:t>
            </a:r>
            <a:r>
              <a:rPr lang="bg-BG" b="1" dirty="0"/>
              <a:t>Заболяванията сред екипажа </a:t>
            </a:r>
            <a:r>
              <a:rPr lang="bg-BG" dirty="0"/>
              <a:t>по време на рейс представляват сериозна </a:t>
            </a:r>
            <a:r>
              <a:rPr lang="bg-BG" dirty="0">
                <a:solidFill>
                  <a:srgbClr val="FF0000"/>
                </a:solidFill>
              </a:rPr>
              <a:t>заплаха за индивида</a:t>
            </a:r>
            <a:r>
              <a:rPr lang="bg-BG" dirty="0"/>
              <a:t>, предвид на липсата на медицинска помощ в пълния й вид. В същото време, заболяването на един от членовете на екипажа поставя под напрежение и </a:t>
            </a:r>
            <a:r>
              <a:rPr lang="bg-BG" dirty="0">
                <a:solidFill>
                  <a:srgbClr val="FF0000"/>
                </a:solidFill>
              </a:rPr>
              <a:t>риск и останалите лица на борда </a:t>
            </a:r>
            <a:r>
              <a:rPr lang="bg-BG" dirty="0"/>
              <a:t>на плавателния съд, най-малкото заради ограничения ресурс на работна сила и нуждата от грижи за здравето на болния. В зависимост от тежестта на заболяването са възможни и </a:t>
            </a:r>
            <a:r>
              <a:rPr lang="bg-BG" dirty="0" smtClean="0"/>
              <a:t>потребности </a:t>
            </a:r>
            <a:r>
              <a:rPr lang="bg-BG" dirty="0"/>
              <a:t>от оперативни намеси с отклоняване на кораба от курса за достигане до най-близкото пристанище или дори евакуация на пострадалия. Някои инфекциозни заболявания или поведенчески отклонения сами по себе си представляват директен риск за здравето на целия екипаж.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16101" cy="198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3802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598"/>
            <a:ext cx="12192000" cy="6798804"/>
          </a:xfrm>
          <a:prstGeom prst="rect">
            <a:avLst/>
          </a:prstGeom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63616" y="102283"/>
            <a:ext cx="10515600" cy="1325563"/>
          </a:xfrm>
        </p:spPr>
        <p:txBody>
          <a:bodyPr/>
          <a:lstStyle/>
          <a:p>
            <a:r>
              <a:rPr lang="bg-BG" altLang="bg-BG" dirty="0" smtClean="0"/>
              <a:t>Медицински стандарти за експертиза на работоспособността</a:t>
            </a:r>
            <a:endParaRPr lang="bg-BG" altLang="bg-BG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76282" y="1219200"/>
            <a:ext cx="9215718" cy="54102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bg-BG" altLang="bg-BG" sz="3000" dirty="0"/>
              <a:t>		</a:t>
            </a:r>
          </a:p>
          <a:p>
            <a:pPr>
              <a:buFont typeface="Wingdings" panose="05000000000000000000" pitchFamily="2" charset="2"/>
              <a:buNone/>
            </a:pPr>
            <a:r>
              <a:rPr lang="bg-BG" altLang="bg-BG" sz="3000" i="1" dirty="0"/>
              <a:t>	</a:t>
            </a:r>
            <a:r>
              <a:rPr lang="bg-BG" sz="3000" dirty="0"/>
              <a:t>Болшинството от морските държави имат собствени национални медицински стандарти за годност на морските лица. Съответните власти, най-често </a:t>
            </a:r>
            <a:endParaRPr lang="en-US" sz="3000" dirty="0" smtClean="0"/>
          </a:p>
          <a:p>
            <a:pPr>
              <a:buFont typeface="Wingdings" panose="05000000000000000000" pitchFamily="2" charset="2"/>
              <a:buNone/>
            </a:pPr>
            <a:r>
              <a:rPr lang="en-US" sz="3000" dirty="0"/>
              <a:t>	</a:t>
            </a:r>
            <a:r>
              <a:rPr lang="bg-BG" sz="3000" dirty="0" smtClean="0"/>
              <a:t>Транспортната </a:t>
            </a:r>
            <a:r>
              <a:rPr lang="bg-BG" sz="3000" dirty="0"/>
              <a:t>(Морската) администрация (Великобритания, Норвегия, Канада и др.), </a:t>
            </a:r>
            <a:endParaRPr lang="en-US" sz="3000" dirty="0" smtClean="0"/>
          </a:p>
          <a:p>
            <a:pPr>
              <a:buFont typeface="Wingdings" panose="05000000000000000000" pitchFamily="2" charset="2"/>
              <a:buNone/>
            </a:pPr>
            <a:r>
              <a:rPr lang="en-US" sz="3000" dirty="0"/>
              <a:t>	</a:t>
            </a:r>
            <a:r>
              <a:rPr lang="bg-BG" sz="3000" dirty="0" smtClean="0"/>
              <a:t>Здравното </a:t>
            </a:r>
            <a:r>
              <a:rPr lang="bg-BG" sz="3000" dirty="0"/>
              <a:t>министерство (Филипините) или </a:t>
            </a:r>
            <a:endParaRPr lang="en-US" sz="3000" dirty="0" smtClean="0"/>
          </a:p>
          <a:p>
            <a:pPr>
              <a:buFont typeface="Wingdings" panose="05000000000000000000" pitchFamily="2" charset="2"/>
              <a:buNone/>
            </a:pPr>
            <a:r>
              <a:rPr lang="en-US" sz="3000" dirty="0"/>
              <a:t>	</a:t>
            </a:r>
            <a:r>
              <a:rPr lang="bg-BG" sz="3000" dirty="0" smtClean="0"/>
              <a:t>Моряшки </a:t>
            </a:r>
            <a:r>
              <a:rPr lang="bg-BG" sz="3000" dirty="0"/>
              <a:t>социално осигурителен фонд (Германия, Испания) </a:t>
            </a:r>
            <a:endParaRPr lang="en-US" sz="3000" dirty="0" smtClean="0"/>
          </a:p>
          <a:p>
            <a:pPr>
              <a:buFont typeface="Wingdings" panose="05000000000000000000" pitchFamily="2" charset="2"/>
              <a:buNone/>
            </a:pPr>
            <a:r>
              <a:rPr lang="en-US" sz="3000" dirty="0"/>
              <a:t>	</a:t>
            </a:r>
            <a:r>
              <a:rPr lang="bg-BG" sz="3000" dirty="0" smtClean="0"/>
              <a:t>нормира </a:t>
            </a:r>
            <a:r>
              <a:rPr lang="bg-BG" sz="3000" dirty="0"/>
              <a:t>реда на сертифициране, оправомощава тези, които имат право да сертифицират и съответно публикува стандартите за медицинска годност.</a:t>
            </a:r>
            <a:endParaRPr lang="bg-BG" altLang="bg-BG" sz="3000" i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907" y="-3710"/>
            <a:ext cx="2398523" cy="181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53448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98" decel="100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98" decel="100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ternal-bg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016" y="-10377"/>
            <a:ext cx="12320016" cy="6868377"/>
          </a:xfrm>
          <a:prstGeom prst="rect">
            <a:avLst/>
          </a:prstGeom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27289" y="96186"/>
            <a:ext cx="8503024" cy="1325563"/>
          </a:xfrm>
        </p:spPr>
        <p:txBody>
          <a:bodyPr/>
          <a:lstStyle/>
          <a:p>
            <a:r>
              <a:rPr lang="bg-BG" altLang="bg-BG" dirty="0" smtClean="0"/>
              <a:t>Медицински стандарти за експертиза на работоспособността</a:t>
            </a:r>
            <a:endParaRPr lang="bg-BG" altLang="bg-BG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0776" y="1569244"/>
            <a:ext cx="8892989" cy="541020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None/>
            </a:pPr>
            <a:r>
              <a:rPr lang="bg-BG" altLang="bg-BG" dirty="0"/>
              <a:t>	</a:t>
            </a:r>
            <a:r>
              <a:rPr lang="bg-BG" dirty="0" smtClean="0"/>
              <a:t>Въпреки </a:t>
            </a:r>
            <a:r>
              <a:rPr lang="bg-BG" dirty="0"/>
              <a:t>международните спогодби, тези норми се различават в различните страни, тъй като наднационалното законодателство дава само рамката с минималните изисквания, които отделните държави ратифицират. Най-разпространената практика се базира на използването на услугите на система от </a:t>
            </a:r>
            <a:r>
              <a:rPr lang="bg-BG" dirty="0">
                <a:solidFill>
                  <a:srgbClr val="FF0000"/>
                </a:solidFill>
              </a:rPr>
              <a:t>одобрени доверени медици</a:t>
            </a:r>
            <a:r>
              <a:rPr lang="bg-BG" dirty="0"/>
              <a:t>, които са запознати с изискванията, познават спецификата на труда на море и които дават заключението със съответния сертификат в края на прегледите. Проучване на законодателството по морска медицина в 21 Европейски страни потвърждава </a:t>
            </a:r>
            <a:r>
              <a:rPr lang="bg-BG" dirty="0" err="1"/>
              <a:t>разнопосочността</a:t>
            </a:r>
            <a:r>
              <a:rPr lang="bg-BG" dirty="0"/>
              <a:t> и непълния обхват на националните </a:t>
            </a:r>
            <a:r>
              <a:rPr lang="bg-BG" dirty="0" smtClean="0"/>
              <a:t>разпоредби.</a:t>
            </a:r>
            <a:endParaRPr lang="bg-BG" altLang="bg-BG" sz="2400" i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907" y="-3710"/>
            <a:ext cx="2398523" cy="181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54935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598"/>
            <a:ext cx="12192000" cy="6798804"/>
          </a:xfrm>
          <a:prstGeom prst="rect">
            <a:avLst/>
          </a:prstGeom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179107" y="77840"/>
            <a:ext cx="8733866" cy="1325563"/>
          </a:xfrm>
        </p:spPr>
        <p:txBody>
          <a:bodyPr/>
          <a:lstStyle/>
          <a:p>
            <a:r>
              <a:rPr lang="bg-BG" altLang="bg-BG" dirty="0" smtClean="0"/>
              <a:t>Медицински стандарти за експертиза на работоспособността</a:t>
            </a:r>
            <a:endParaRPr lang="bg-BG" altLang="bg-BG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50240" y="1403403"/>
            <a:ext cx="8991600" cy="5410200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bg-BG" altLang="bg-BG" i="1" dirty="0"/>
              <a:t>	</a:t>
            </a:r>
            <a:r>
              <a:rPr lang="bg-BG" sz="2600" dirty="0"/>
              <a:t>В съответствие с разпоредбите на МТК 2006 в България е издадена Наредба № Н-11 от 30.04.2014 г. за определяне на изискванията за здравословна годност на морските лица в Република България от министъра на транспорта, информационните технологии и съобщенията и министъра на здравеопазването, </a:t>
            </a:r>
            <a:r>
              <a:rPr lang="bg-BG" sz="2600" dirty="0" err="1"/>
              <a:t>обн</a:t>
            </a:r>
            <a:r>
              <a:rPr lang="bg-BG" sz="2600" dirty="0"/>
              <a:t>., ДВ, бр. 41 от 16.05.2014 г</a:t>
            </a:r>
            <a:r>
              <a:rPr lang="bg-BG" sz="2600" dirty="0" smtClean="0"/>
              <a:t>.</a:t>
            </a:r>
          </a:p>
          <a:p>
            <a:pPr>
              <a:buFont typeface="Wingdings" panose="05000000000000000000" pitchFamily="2" charset="2"/>
              <a:buNone/>
            </a:pPr>
            <a:r>
              <a:rPr lang="bg-BG" sz="2600" dirty="0"/>
              <a:t>Според действащата нормативна уредба </a:t>
            </a:r>
            <a:r>
              <a:rPr lang="bg-BG" sz="2600" b="1" dirty="0" smtClean="0"/>
              <a:t>у нас заключението за здравословната </a:t>
            </a:r>
            <a:r>
              <a:rPr lang="bg-BG" sz="2600" b="1" dirty="0"/>
              <a:t>годност на морското лице се дава от лекар с призната специалност по вътрешни болести</a:t>
            </a:r>
            <a:r>
              <a:rPr lang="bg-BG" sz="2600" dirty="0"/>
              <a:t>. Морското лице трябва да бъде консултирано от лекаря, даващ заключението за здравословна годност, относно начина на живот (ограничаване на алкохолния прием, спиране на тютюнопушенето, промяна в диетата, намаляване на теглото и т. н.) и опасностите и методите за превенция на малария, хепатит, ХИВ/СПИН (синдром на придобитата имунна недостатъчност) и други заразни болести. </a:t>
            </a:r>
            <a:endParaRPr lang="bg-BG" altLang="bg-BG" sz="2600" i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907" y="-3710"/>
            <a:ext cx="2398523" cy="181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86603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ernal-bg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016" y="-10377"/>
            <a:ext cx="12320016" cy="686837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45887" y="1045030"/>
            <a:ext cx="6179590" cy="705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600"/>
              </a:lnSpc>
              <a:spcAft>
                <a:spcPts val="600"/>
              </a:spcAft>
            </a:pPr>
            <a:r>
              <a:rPr lang="ru-RU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ИЗСЛЕДВАНЕ И АНАЛИЗ НА ПРОБЛЕМА</a:t>
            </a:r>
            <a:endParaRPr lang="en-US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45536" y="2368348"/>
            <a:ext cx="8814815" cy="44371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bg-BG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Професионалната </a:t>
            </a:r>
            <a:r>
              <a:rPr lang="bg-BG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експертиза </a:t>
            </a:r>
            <a:r>
              <a:rPr lang="bg-BG" sz="2000" dirty="0"/>
              <a:t>в морската медицина изисква </a:t>
            </a:r>
            <a:r>
              <a:rPr lang="bg-BG" sz="2000" dirty="0">
                <a:solidFill>
                  <a:srgbClr val="FF0000"/>
                </a:solidFill>
              </a:rPr>
              <a:t>мултидисциплинарен</a:t>
            </a:r>
            <a:r>
              <a:rPr lang="bg-BG" sz="2000" dirty="0"/>
              <a:t> подход с включване на няколко аспекта:</a:t>
            </a:r>
          </a:p>
          <a:p>
            <a:pPr lvl="0"/>
            <a:r>
              <a:rPr lang="bg-BG" sz="2000" dirty="0" smtClean="0"/>
              <a:t>Развитие на </a:t>
            </a:r>
            <a:r>
              <a:rPr lang="bg-BG" sz="2000" dirty="0" smtClean="0">
                <a:solidFill>
                  <a:srgbClr val="FF0000"/>
                </a:solidFill>
              </a:rPr>
              <a:t>регулаторна рамка</a:t>
            </a:r>
            <a:r>
              <a:rPr lang="bg-BG" sz="2000" dirty="0" smtClean="0"/>
              <a:t>, </a:t>
            </a:r>
            <a:r>
              <a:rPr lang="bg-BG" sz="2000" dirty="0" smtClean="0">
                <a:solidFill>
                  <a:srgbClr val="FF0000"/>
                </a:solidFill>
              </a:rPr>
              <a:t>политика</a:t>
            </a:r>
            <a:r>
              <a:rPr lang="bg-BG" sz="2000" dirty="0" smtClean="0"/>
              <a:t> и </a:t>
            </a:r>
            <a:r>
              <a:rPr lang="bg-BG" sz="2000" dirty="0" smtClean="0">
                <a:solidFill>
                  <a:srgbClr val="FF0000"/>
                </a:solidFill>
              </a:rPr>
              <a:t>процедури</a:t>
            </a:r>
            <a:r>
              <a:rPr lang="bg-BG" sz="2000" dirty="0" smtClean="0"/>
              <a:t> на международно, национално и локално ниво, включително с участието на </a:t>
            </a:r>
            <a:r>
              <a:rPr lang="bg-BG" sz="2000" dirty="0" err="1" smtClean="0"/>
              <a:t>корабособственици</a:t>
            </a:r>
            <a:r>
              <a:rPr lang="bg-BG" sz="2000" dirty="0" smtClean="0"/>
              <a:t>, оператори, застрахователи, профсъюзи, неформални организации на професионалисти и изследователски институти. Клинична оценка на здравето на морските лица, вкл. </a:t>
            </a:r>
            <a:r>
              <a:rPr lang="bg-BG" sz="2000" dirty="0" smtClean="0">
                <a:solidFill>
                  <a:srgbClr val="FF0000"/>
                </a:solidFill>
              </a:rPr>
              <a:t>медицинска експертиза </a:t>
            </a:r>
            <a:r>
              <a:rPr lang="bg-BG" sz="2000" dirty="0" smtClean="0"/>
              <a:t>на годността за работа на море, </a:t>
            </a:r>
            <a:r>
              <a:rPr lang="bg-BG" sz="2000" dirty="0" smtClean="0">
                <a:solidFill>
                  <a:srgbClr val="FF0000"/>
                </a:solidFill>
              </a:rPr>
              <a:t>медицинска помощ </a:t>
            </a:r>
            <a:r>
              <a:rPr lang="bg-BG" sz="2000" dirty="0" smtClean="0"/>
              <a:t>на борда и </a:t>
            </a:r>
            <a:r>
              <a:rPr lang="bg-BG" sz="2000" dirty="0" err="1" smtClean="0">
                <a:solidFill>
                  <a:srgbClr val="FF0000"/>
                </a:solidFill>
              </a:rPr>
              <a:t>телемедицина</a:t>
            </a:r>
            <a:r>
              <a:rPr lang="bg-BG" sz="2000" dirty="0" smtClean="0">
                <a:solidFill>
                  <a:srgbClr val="FF0000"/>
                </a:solidFill>
              </a:rPr>
              <a:t> </a:t>
            </a:r>
            <a:r>
              <a:rPr lang="bg-BG" sz="2000" dirty="0" smtClean="0"/>
              <a:t>за диагностика, оказване на първа помощ и лечение.</a:t>
            </a:r>
          </a:p>
          <a:p>
            <a:pPr>
              <a:lnSpc>
                <a:spcPts val="2600"/>
              </a:lnSpc>
              <a:spcAft>
                <a:spcPts val="600"/>
              </a:spcAft>
            </a:pPr>
            <a:r>
              <a:rPr lang="bg-BG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Трудовата медицина </a:t>
            </a:r>
            <a:r>
              <a:rPr lang="bg-BG" sz="2000" dirty="0"/>
              <a:t>е част от задълженията на лекаря по морска медицина. Той е длъжен да познава условията за труд и живот на борда на плавателните съдове, какви са очакваните здравни ефекти и какви са профилактичните мерки за ограничаване, забавяне и недопускане на увреждане на здравето при работа на море. </a:t>
            </a:r>
            <a:endParaRPr lang="en-US" sz="1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39312" y="2157984"/>
            <a:ext cx="7918704" cy="182880"/>
          </a:xfrm>
          <a:prstGeom prst="rect">
            <a:avLst/>
          </a:prstGeom>
          <a:solidFill>
            <a:srgbClr val="0076A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-101512" y="2406780"/>
            <a:ext cx="3133344" cy="18158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ru-RU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Проучване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нормативната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рамка за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медицинска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експертиза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морската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медицина</a:t>
            </a:r>
          </a:p>
          <a:p>
            <a:pPr>
              <a:lnSpc>
                <a:spcPts val="2100"/>
              </a:lnSpc>
            </a:pPr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Ролята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лекаря за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колаборация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вземане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решения в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морската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медицина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907" y="-3710"/>
            <a:ext cx="2398523" cy="181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авоъгълник 2"/>
          <p:cNvSpPr/>
          <p:nvPr/>
        </p:nvSpPr>
        <p:spPr>
          <a:xfrm>
            <a:off x="256032" y="5103674"/>
            <a:ext cx="22311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bg-BG" b="1" dirty="0"/>
              <a:t>Нормативна регулация на здравеопазването на море в международен и национален аспект;</a:t>
            </a:r>
            <a:endParaRPr lang="bg-BG" sz="1400" dirty="0"/>
          </a:p>
        </p:txBody>
      </p:sp>
    </p:spTree>
    <p:extLst>
      <p:ext uri="{BB962C8B-B14F-4D97-AF65-F5344CB8AC3E}">
        <p14:creationId xmlns:p14="http://schemas.microsoft.com/office/powerpoint/2010/main" val="206160362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ernal-bg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016" y="-10377"/>
            <a:ext cx="12320016" cy="686837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45887" y="1045030"/>
            <a:ext cx="6179590" cy="705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600"/>
              </a:lnSpc>
              <a:spcAft>
                <a:spcPts val="600"/>
              </a:spcAft>
            </a:pPr>
            <a:r>
              <a:rPr lang="ru-RU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ИЗСЛЕДВАНЕ И АНАЛИЗ НА ПРОБЛЕМА</a:t>
            </a:r>
            <a:endParaRPr lang="en-US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27248" y="2002588"/>
            <a:ext cx="9101328" cy="52322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bg-BG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Професионалната експертиза</a:t>
            </a:r>
            <a:r>
              <a:rPr lang="bg-BG" sz="2000" dirty="0" smtClean="0"/>
              <a:t> </a:t>
            </a:r>
            <a:r>
              <a:rPr lang="bg-BG" sz="2000" dirty="0"/>
              <a:t>Стандартите не са универсални и при всички случаи на отклонения от нормалния статус изискват индивидуална преценка от страна на медицинските специалисти</a:t>
            </a:r>
            <a:r>
              <a:rPr lang="bg-BG" sz="2000" dirty="0" smtClean="0"/>
              <a:t>. </a:t>
            </a:r>
            <a:endParaRPr lang="bg-BG" sz="2000" dirty="0"/>
          </a:p>
          <a:p>
            <a:r>
              <a:rPr lang="bg-BG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bg-BG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еждународното </a:t>
            </a:r>
            <a:r>
              <a:rPr lang="bg-BG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сътрудничество </a:t>
            </a:r>
            <a:r>
              <a:rPr lang="bg-BG" sz="2000" dirty="0"/>
              <a:t>във връзка с  програми и проучвания в областта на опазване на здравето и медицинското </a:t>
            </a:r>
            <a:r>
              <a:rPr lang="bg-BG" sz="2000" dirty="0" smtClean="0"/>
              <a:t>обслужване: </a:t>
            </a:r>
            <a:endParaRPr lang="bg-BG" sz="2000" dirty="0"/>
          </a:p>
          <a:p>
            <a:pPr lvl="0"/>
            <a:r>
              <a:rPr lang="bg-BG" sz="2000" dirty="0"/>
              <a:t>полагане на усилия за откриване на здравни центрове за моряците, в които: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bg-BG" sz="2000" dirty="0"/>
              <a:t>да се извършват </a:t>
            </a:r>
            <a:r>
              <a:rPr lang="bg-BG" sz="2000" b="1" dirty="0">
                <a:solidFill>
                  <a:srgbClr val="FF0000"/>
                </a:solidFill>
              </a:rPr>
              <a:t>проучвания на здравословното състояние</a:t>
            </a:r>
            <a:r>
              <a:rPr lang="bg-BG" sz="2000" dirty="0"/>
              <a:t>, медицинското лечение и </a:t>
            </a:r>
            <a:r>
              <a:rPr lang="bg-BG" sz="2000" b="1" dirty="0">
                <a:solidFill>
                  <a:srgbClr val="FF0000"/>
                </a:solidFill>
              </a:rPr>
              <a:t>превантивните здравни грижи </a:t>
            </a:r>
            <a:r>
              <a:rPr lang="bg-BG" sz="2000" dirty="0"/>
              <a:t>за моряците;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bg-BG" sz="2000" b="1" dirty="0">
                <a:solidFill>
                  <a:srgbClr val="FF0000"/>
                </a:solidFill>
              </a:rPr>
              <a:t>да се обучава </a:t>
            </a:r>
            <a:r>
              <a:rPr lang="bg-BG" sz="2000" dirty="0"/>
              <a:t>медицински и здравен персонал по морска медицина;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bg-BG" sz="2000" dirty="0"/>
              <a:t>да се събират и анализират </a:t>
            </a:r>
            <a:r>
              <a:rPr lang="bg-BG" sz="2000" b="1" dirty="0">
                <a:solidFill>
                  <a:srgbClr val="FF0000"/>
                </a:solidFill>
              </a:rPr>
              <a:t>статистически данни 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bg-BG" sz="2000" dirty="0" smtClean="0"/>
              <a:t>да </a:t>
            </a:r>
            <a:r>
              <a:rPr lang="bg-BG" sz="2000" dirty="0"/>
              <a:t>се организира </a:t>
            </a:r>
            <a:r>
              <a:rPr lang="bg-BG" sz="2000" b="1" dirty="0">
                <a:solidFill>
                  <a:srgbClr val="FF0000"/>
                </a:solidFill>
              </a:rPr>
              <a:t>международен обмен </a:t>
            </a:r>
            <a:r>
              <a:rPr lang="bg-BG" sz="2000" dirty="0"/>
              <a:t>на техническа информация, учебни материали и преподавателски персонал, както и да се организират международни курсове за обучение, семинари и работни групи;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bg-BG" sz="2000" dirty="0"/>
              <a:t>да се осигури достъп на всички моряци в пристанищата до специални лечебни и </a:t>
            </a:r>
            <a:r>
              <a:rPr lang="bg-BG" sz="2000" b="1" dirty="0">
                <a:solidFill>
                  <a:srgbClr val="FF0000"/>
                </a:solidFill>
              </a:rPr>
              <a:t>превантивни медицински услуги </a:t>
            </a:r>
            <a:r>
              <a:rPr lang="bg-BG" sz="2000" dirty="0"/>
              <a:t>или да им се осигури достъп до общите здравни, медицински и рехабилитационни услуги;</a:t>
            </a:r>
          </a:p>
          <a:p>
            <a:r>
              <a:rPr lang="bg-BG" sz="2000" dirty="0"/>
              <a:t> 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639312" y="1920240"/>
            <a:ext cx="7918704" cy="182880"/>
          </a:xfrm>
          <a:prstGeom prst="rect">
            <a:avLst/>
          </a:prstGeom>
          <a:solidFill>
            <a:srgbClr val="0076A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0" y="2380276"/>
            <a:ext cx="2488122" cy="23314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ru-RU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Проучване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нормативната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рамка за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медицинска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експертиза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морската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медицина</a:t>
            </a:r>
          </a:p>
          <a:p>
            <a:pPr>
              <a:lnSpc>
                <a:spcPts val="2100"/>
              </a:lnSpc>
            </a:pPr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Ролята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лекаря за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колаборация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вземане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решения в </a:t>
            </a:r>
            <a:r>
              <a:rPr lang="ru-RU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морската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медицина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907" y="-3710"/>
            <a:ext cx="2398523" cy="181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авоъгълник 2"/>
          <p:cNvSpPr/>
          <p:nvPr/>
        </p:nvSpPr>
        <p:spPr>
          <a:xfrm>
            <a:off x="256032" y="5103674"/>
            <a:ext cx="22311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bg-BG" b="1" dirty="0"/>
              <a:t>Нормативна регулация на здравеопазването на море в международен и национален аспект;</a:t>
            </a:r>
            <a:endParaRPr lang="bg-BG" sz="1400" dirty="0"/>
          </a:p>
        </p:txBody>
      </p:sp>
    </p:spTree>
    <p:extLst>
      <p:ext uri="{BB962C8B-B14F-4D97-AF65-F5344CB8AC3E}">
        <p14:creationId xmlns:p14="http://schemas.microsoft.com/office/powerpoint/2010/main" val="204370550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ternal-bg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016" y="-10377"/>
            <a:ext cx="12320016" cy="68683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588" y="185834"/>
            <a:ext cx="10027024" cy="1325563"/>
          </a:xfrm>
        </p:spPr>
        <p:txBody>
          <a:bodyPr>
            <a:normAutofit/>
          </a:bodyPr>
          <a:lstStyle/>
          <a:p>
            <a:r>
              <a:rPr lang="bg-BG" b="1" dirty="0" smtClean="0"/>
              <a:t>ОБРАЗОВАТЕЛНА </a:t>
            </a:r>
            <a:r>
              <a:rPr lang="bg-BG" b="1" dirty="0"/>
              <a:t>ПОЛИТИКА НА </a:t>
            </a:r>
            <a:r>
              <a:rPr lang="bg-BG" b="1" dirty="0" smtClean="0"/>
              <a:t/>
            </a:r>
            <a:br>
              <a:rPr lang="bg-BG" b="1" dirty="0" smtClean="0"/>
            </a:br>
            <a:r>
              <a:rPr lang="bg-BG" b="1" dirty="0" smtClean="0"/>
              <a:t>МУ „Проф. д-р Параскев Стоянов“– </a:t>
            </a:r>
            <a:r>
              <a:rPr lang="bg-BG" b="1" dirty="0"/>
              <a:t>ВАРНА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7646" y="1825624"/>
            <a:ext cx="8659907" cy="5032375"/>
          </a:xfrm>
        </p:spPr>
        <p:txBody>
          <a:bodyPr>
            <a:normAutofit/>
          </a:bodyPr>
          <a:lstStyle/>
          <a:p>
            <a:r>
              <a:rPr lang="bg-BG" sz="3000" dirty="0" smtClean="0"/>
              <a:t>На базата на резултатите  от:</a:t>
            </a:r>
          </a:p>
          <a:p>
            <a:pPr lvl="1"/>
            <a:r>
              <a:rPr lang="bg-BG" sz="3000" dirty="0" smtClean="0"/>
              <a:t>проведени епидемиологични проучвания</a:t>
            </a:r>
          </a:p>
          <a:p>
            <a:pPr lvl="1"/>
            <a:r>
              <a:rPr lang="bg-BG" sz="3000" dirty="0" smtClean="0"/>
              <a:t>защитените успешно дипломни тези</a:t>
            </a:r>
          </a:p>
          <a:p>
            <a:pPr lvl="1"/>
            <a:r>
              <a:rPr lang="bg-BG" sz="3000" dirty="0" smtClean="0"/>
              <a:t>публикуваните статии</a:t>
            </a:r>
          </a:p>
          <a:p>
            <a:pPr lvl="1"/>
            <a:r>
              <a:rPr lang="bg-BG" sz="3000" dirty="0" smtClean="0"/>
              <a:t>проведените 4 ежегодни научно-практически конференции Море и здраве в Европейския ден на морето – 20 май</a:t>
            </a:r>
          </a:p>
          <a:p>
            <a:pPr marL="0" indent="0">
              <a:buNone/>
            </a:pPr>
            <a:endParaRPr lang="en-US" sz="30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907" y="-3710"/>
            <a:ext cx="2398523" cy="181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415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ternal-bg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016" y="-10377"/>
            <a:ext cx="12320016" cy="68683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623" y="5790"/>
            <a:ext cx="10515600" cy="1325563"/>
          </a:xfrm>
        </p:spPr>
        <p:txBody>
          <a:bodyPr>
            <a:normAutofit/>
          </a:bodyPr>
          <a:lstStyle/>
          <a:p>
            <a:r>
              <a:rPr lang="bg-BG" b="1" dirty="0" smtClean="0"/>
              <a:t>ОБРАЗОВАТЕЛНА </a:t>
            </a:r>
            <a:r>
              <a:rPr lang="bg-BG" b="1" dirty="0"/>
              <a:t>ПОЛИТИКА НА </a:t>
            </a:r>
            <a:r>
              <a:rPr lang="bg-BG" b="1" dirty="0" smtClean="0"/>
              <a:t/>
            </a:r>
            <a:br>
              <a:rPr lang="bg-BG" b="1" dirty="0" smtClean="0"/>
            </a:br>
            <a:r>
              <a:rPr lang="bg-BG" b="1" dirty="0" smtClean="0"/>
              <a:t>МУ „Проф. д-р Параскев Стоянов“– </a:t>
            </a:r>
            <a:r>
              <a:rPr lang="bg-BG" b="1" dirty="0"/>
              <a:t>ВАРНА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5928" y="1825625"/>
            <a:ext cx="8287871" cy="5220634"/>
          </a:xfrm>
        </p:spPr>
        <p:txBody>
          <a:bodyPr/>
          <a:lstStyle/>
          <a:p>
            <a:r>
              <a:rPr lang="bg-BG" dirty="0" smtClean="0"/>
              <a:t>Усъвършенстване на медицинското образование:</a:t>
            </a:r>
          </a:p>
          <a:p>
            <a:pPr lvl="1"/>
            <a:r>
              <a:rPr lang="bg-BG" dirty="0" smtClean="0"/>
              <a:t>Създаден и радващ се на огромен интерес СИД Морска медицина</a:t>
            </a:r>
          </a:p>
          <a:p>
            <a:pPr lvl="1"/>
            <a:r>
              <a:rPr lang="bg-BG" dirty="0" smtClean="0"/>
              <a:t>Разработена е СДО програма Морска медицина</a:t>
            </a:r>
          </a:p>
          <a:p>
            <a:pPr lvl="1"/>
            <a:r>
              <a:rPr lang="bg-BG" dirty="0" smtClean="0"/>
              <a:t>Създадена е академична структура – УС Морска медицина</a:t>
            </a:r>
          </a:p>
          <a:p>
            <a:pPr lvl="1"/>
            <a:r>
              <a:rPr lang="bg-BG" dirty="0" smtClean="0"/>
              <a:t>Хабилитиран е преподавател</a:t>
            </a:r>
          </a:p>
          <a:p>
            <a:pPr lvl="1"/>
            <a:r>
              <a:rPr lang="bg-BG" dirty="0" smtClean="0"/>
              <a:t>Разполага с новопостроени плавателни съдове – база за морски спортове и възможност за провеждане на практически упражнения на студентите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907" y="-3710"/>
            <a:ext cx="2398523" cy="181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841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ternal-bg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016" y="-10377"/>
            <a:ext cx="12320016" cy="6868377"/>
          </a:xfrm>
          <a:prstGeom prst="rect">
            <a:avLst/>
          </a:prstGeom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415985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bg-BG" b="1" dirty="0" smtClean="0"/>
              <a:t>Изводи:</a:t>
            </a:r>
            <a:br>
              <a:rPr lang="bg-BG" b="1" dirty="0" smtClean="0"/>
            </a:br>
            <a:r>
              <a:rPr lang="en-US" b="1" dirty="0" err="1"/>
              <a:t>Водещи</a:t>
            </a:r>
            <a:r>
              <a:rPr lang="en-US" b="1" dirty="0"/>
              <a:t> </a:t>
            </a:r>
            <a:r>
              <a:rPr lang="en-US" b="1" dirty="0" err="1"/>
              <a:t>проблеми</a:t>
            </a:r>
            <a:r>
              <a:rPr lang="en-US" b="1" dirty="0"/>
              <a:t> в </a:t>
            </a:r>
            <a:r>
              <a:rPr lang="en-US" b="1" dirty="0" err="1"/>
              <a:t>медицинската</a:t>
            </a:r>
            <a:r>
              <a:rPr lang="en-US" b="1" dirty="0"/>
              <a:t> </a:t>
            </a:r>
            <a:r>
              <a:rPr lang="en-US" b="1" dirty="0" err="1"/>
              <a:t>оценка</a:t>
            </a:r>
            <a:r>
              <a:rPr lang="en-US" b="1" dirty="0"/>
              <a:t> </a:t>
            </a:r>
            <a:r>
              <a:rPr lang="en-US" b="1" dirty="0" err="1"/>
              <a:t>на</a:t>
            </a:r>
            <a:r>
              <a:rPr lang="en-US" b="1" dirty="0"/>
              <a:t> </a:t>
            </a:r>
            <a:r>
              <a:rPr lang="en-US" b="1" dirty="0" err="1" smtClean="0"/>
              <a:t>зд</a:t>
            </a:r>
            <a:r>
              <a:rPr lang="en-US" b="1" dirty="0" err="1"/>
              <a:t>р</a:t>
            </a:r>
            <a:r>
              <a:rPr lang="en-US" b="1" dirty="0" err="1" smtClean="0"/>
              <a:t>авето</a:t>
            </a:r>
            <a:r>
              <a:rPr lang="en-US" b="1" dirty="0" smtClean="0"/>
              <a:t> </a:t>
            </a:r>
            <a:r>
              <a:rPr lang="en-US" b="1" dirty="0" err="1"/>
              <a:t>на</a:t>
            </a:r>
            <a:r>
              <a:rPr lang="en-US" b="1" dirty="0"/>
              <a:t> </a:t>
            </a:r>
            <a:r>
              <a:rPr lang="en-US" b="1" dirty="0" err="1"/>
              <a:t>морските</a:t>
            </a:r>
            <a:r>
              <a:rPr lang="en-US" b="1" dirty="0"/>
              <a:t> </a:t>
            </a:r>
            <a:r>
              <a:rPr lang="en-US" b="1" dirty="0" err="1"/>
              <a:t>лица</a:t>
            </a:r>
            <a:r>
              <a:rPr lang="en-US" b="1" dirty="0"/>
              <a:t> </a:t>
            </a:r>
            <a:r>
              <a:rPr lang="en-US" b="1" dirty="0" err="1"/>
              <a:t>са</a:t>
            </a:r>
            <a:r>
              <a:rPr lang="en-US" b="1" dirty="0"/>
              <a:t>:</a:t>
            </a:r>
            <a:r>
              <a:rPr lang="en-US" dirty="0"/>
              <a:t/>
            </a:r>
            <a:br>
              <a:rPr lang="en-US" dirty="0"/>
            </a:br>
            <a:endParaRPr lang="bg-BG" b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968487" y="1690688"/>
            <a:ext cx="9115932" cy="5167312"/>
          </a:xfrm>
        </p:spPr>
        <p:txBody>
          <a:bodyPr>
            <a:normAutofit/>
          </a:bodyPr>
          <a:lstStyle/>
          <a:p>
            <a:pPr lvl="0"/>
            <a:r>
              <a:rPr lang="bg-BG" dirty="0"/>
              <a:t>липса на добра национална нормативна база, регламентираща анализ на здравното състояние във връзка с оценката на риска за здравето при работа;</a:t>
            </a:r>
            <a:endParaRPr lang="en-US" dirty="0"/>
          </a:p>
          <a:p>
            <a:pPr lvl="0"/>
            <a:r>
              <a:rPr lang="bg-BG" dirty="0"/>
              <a:t>липса на </a:t>
            </a:r>
            <a:r>
              <a:rPr lang="bg-BG" dirty="0" err="1"/>
              <a:t>мониторингова</a:t>
            </a:r>
            <a:r>
              <a:rPr lang="bg-BG" dirty="0"/>
              <a:t> програма за профилактика и промоция на здравето на море за изграждане на среда на доверие на моряците към сертифициращите медици;</a:t>
            </a:r>
            <a:endParaRPr lang="en-US" dirty="0"/>
          </a:p>
          <a:p>
            <a:pPr lvl="0"/>
            <a:r>
              <a:rPr lang="bg-BG" dirty="0"/>
              <a:t>липса на унифицирано с международната практика ръководство за освидетелстване на медицинската годност на морските лица, базирано на научни доказателства за намаляване на субективизма при вземането на решения от сертифициращия медик;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907" y="-3710"/>
            <a:ext cx="2398523" cy="181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31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-20675"/>
            <a:ext cx="4995867" cy="34590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" name="object 2"/>
          <p:cNvSpPr txBox="1"/>
          <p:nvPr/>
        </p:nvSpPr>
        <p:spPr>
          <a:xfrm>
            <a:off x="2514414" y="-58562"/>
            <a:ext cx="4589199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>
              <a:tabLst>
                <a:tab pos="1659680" algn="l"/>
              </a:tabLst>
            </a:pPr>
            <a:r>
              <a:rPr lang="bg-BG" sz="4000" spc="4" dirty="0" smtClean="0">
                <a:latin typeface="Times New Roman"/>
                <a:cs typeface="Times New Roman"/>
              </a:rPr>
              <a:t>Български граждани са морски лица</a:t>
            </a:r>
            <a:endParaRPr sz="40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1753" y="3470419"/>
            <a:ext cx="2672064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2400" b="1" spc="-13" dirty="0">
                <a:solidFill>
                  <a:srgbClr val="134F96"/>
                </a:solidFill>
                <a:latin typeface="Arial"/>
                <a:cs typeface="Arial"/>
              </a:rPr>
              <a:t>F</a:t>
            </a:r>
            <a:r>
              <a:rPr sz="2400" b="1" spc="9" dirty="0">
                <a:solidFill>
                  <a:srgbClr val="134F96"/>
                </a:solidFill>
                <a:latin typeface="Arial"/>
                <a:cs typeface="Arial"/>
              </a:rPr>
              <a:t>r</a:t>
            </a:r>
            <a:r>
              <a:rPr sz="2400" b="1" spc="-4" dirty="0">
                <a:solidFill>
                  <a:srgbClr val="134F96"/>
                </a:solidFill>
                <a:latin typeface="Arial"/>
                <a:cs typeface="Arial"/>
              </a:rPr>
              <a:t>e</a:t>
            </a:r>
            <a:r>
              <a:rPr sz="2400" b="1" spc="9" dirty="0">
                <a:solidFill>
                  <a:srgbClr val="134F96"/>
                </a:solidFill>
                <a:latin typeface="Arial"/>
                <a:cs typeface="Arial"/>
              </a:rPr>
              <a:t>i</a:t>
            </a:r>
            <a:r>
              <a:rPr sz="2400" b="1" spc="-35" dirty="0">
                <a:solidFill>
                  <a:srgbClr val="134F96"/>
                </a:solidFill>
                <a:latin typeface="Arial"/>
                <a:cs typeface="Arial"/>
              </a:rPr>
              <a:t>g</a:t>
            </a:r>
            <a:r>
              <a:rPr sz="2400" b="1" dirty="0">
                <a:solidFill>
                  <a:srgbClr val="134F96"/>
                </a:solidFill>
                <a:latin typeface="Arial"/>
                <a:cs typeface="Arial"/>
              </a:rPr>
              <a:t>t</a:t>
            </a:r>
            <a:r>
              <a:rPr sz="2400" b="1" spc="-13" dirty="0">
                <a:solidFill>
                  <a:srgbClr val="134F96"/>
                </a:solidFill>
                <a:latin typeface="Arial"/>
                <a:cs typeface="Arial"/>
              </a:rPr>
              <a:t>h</a:t>
            </a:r>
            <a:r>
              <a:rPr sz="2400" b="1" spc="-4" dirty="0">
                <a:solidFill>
                  <a:srgbClr val="134F96"/>
                </a:solidFill>
                <a:latin typeface="Arial"/>
                <a:cs typeface="Arial"/>
              </a:rPr>
              <a:t>e</a:t>
            </a:r>
            <a:r>
              <a:rPr sz="2400" b="1" spc="-13" dirty="0">
                <a:solidFill>
                  <a:srgbClr val="134F96"/>
                </a:solidFill>
                <a:latin typeface="Arial"/>
                <a:cs typeface="Arial"/>
              </a:rPr>
              <a:t>r</a:t>
            </a:r>
            <a:r>
              <a:rPr sz="2400" b="1" dirty="0">
                <a:solidFill>
                  <a:srgbClr val="134F96"/>
                </a:solidFill>
                <a:latin typeface="Arial"/>
                <a:cs typeface="Arial"/>
              </a:rPr>
              <a:t>, </a:t>
            </a:r>
            <a:r>
              <a:rPr sz="2400" b="1" spc="-13" dirty="0">
                <a:solidFill>
                  <a:srgbClr val="134F96"/>
                </a:solidFill>
                <a:latin typeface="Arial"/>
                <a:cs typeface="Arial"/>
              </a:rPr>
              <a:t>T</a:t>
            </a:r>
            <a:r>
              <a:rPr sz="2400" b="1" spc="-4" dirty="0">
                <a:solidFill>
                  <a:srgbClr val="134F96"/>
                </a:solidFill>
                <a:latin typeface="Arial"/>
                <a:cs typeface="Arial"/>
              </a:rPr>
              <a:t>a</a:t>
            </a:r>
            <a:r>
              <a:rPr sz="2400" b="1" spc="-13" dirty="0">
                <a:solidFill>
                  <a:srgbClr val="134F96"/>
                </a:solidFill>
                <a:latin typeface="Arial"/>
                <a:cs typeface="Arial"/>
              </a:rPr>
              <a:t>n</a:t>
            </a:r>
            <a:r>
              <a:rPr sz="2400" b="1" spc="-4" dirty="0">
                <a:solidFill>
                  <a:srgbClr val="134F96"/>
                </a:solidFill>
                <a:latin typeface="Arial"/>
                <a:cs typeface="Arial"/>
              </a:rPr>
              <a:t>k</a:t>
            </a:r>
            <a:r>
              <a:rPr sz="2400" b="1" spc="-22" dirty="0">
                <a:solidFill>
                  <a:srgbClr val="134F96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134F96"/>
                </a:solidFill>
                <a:latin typeface="Arial"/>
                <a:cs typeface="Arial"/>
              </a:rPr>
              <a:t>r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05571" y="3661318"/>
            <a:ext cx="5088386" cy="28166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" name="object 6"/>
          <p:cNvSpPr txBox="1"/>
          <p:nvPr/>
        </p:nvSpPr>
        <p:spPr>
          <a:xfrm>
            <a:off x="7434871" y="6557068"/>
            <a:ext cx="1001806" cy="203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1324" b="1" spc="-4" dirty="0">
                <a:solidFill>
                  <a:srgbClr val="134F96"/>
                </a:solidFill>
                <a:latin typeface="Arial"/>
                <a:cs typeface="Arial"/>
              </a:rPr>
              <a:t>Sa</a:t>
            </a:r>
            <a:r>
              <a:rPr sz="1324" b="1" spc="-13" dirty="0">
                <a:solidFill>
                  <a:srgbClr val="134F96"/>
                </a:solidFill>
                <a:latin typeface="Arial"/>
                <a:cs typeface="Arial"/>
              </a:rPr>
              <a:t>il</a:t>
            </a:r>
            <a:r>
              <a:rPr sz="1324" b="1" spc="9" dirty="0">
                <a:solidFill>
                  <a:srgbClr val="134F96"/>
                </a:solidFill>
                <a:latin typeface="Arial"/>
                <a:cs typeface="Arial"/>
              </a:rPr>
              <a:t>i</a:t>
            </a:r>
            <a:r>
              <a:rPr sz="1324" b="1" spc="-13" dirty="0">
                <a:solidFill>
                  <a:srgbClr val="134F96"/>
                </a:solidFill>
                <a:latin typeface="Arial"/>
                <a:cs typeface="Arial"/>
              </a:rPr>
              <a:t>n</a:t>
            </a:r>
            <a:r>
              <a:rPr sz="1324" b="1" dirty="0">
                <a:solidFill>
                  <a:srgbClr val="134F96"/>
                </a:solidFill>
                <a:latin typeface="Arial"/>
                <a:cs typeface="Arial"/>
              </a:rPr>
              <a:t>g</a:t>
            </a:r>
            <a:r>
              <a:rPr sz="1324" b="1" spc="-22" dirty="0">
                <a:solidFill>
                  <a:srgbClr val="134F96"/>
                </a:solidFill>
                <a:latin typeface="Arial"/>
                <a:cs typeface="Arial"/>
              </a:rPr>
              <a:t> </a:t>
            </a:r>
            <a:r>
              <a:rPr sz="1324" b="1" spc="-13" dirty="0">
                <a:solidFill>
                  <a:srgbClr val="134F96"/>
                </a:solidFill>
                <a:latin typeface="Arial"/>
                <a:cs typeface="Arial"/>
              </a:rPr>
              <a:t>Boo</a:t>
            </a:r>
            <a:r>
              <a:rPr sz="1324" b="1" dirty="0">
                <a:solidFill>
                  <a:srgbClr val="134F96"/>
                </a:solidFill>
                <a:latin typeface="Arial"/>
                <a:cs typeface="Arial"/>
              </a:rPr>
              <a:t>t</a:t>
            </a:r>
            <a:endParaRPr sz="1324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581219" y="2121037"/>
            <a:ext cx="5175761" cy="30735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8" name="object 8"/>
          <p:cNvSpPr txBox="1"/>
          <p:nvPr/>
        </p:nvSpPr>
        <p:spPr>
          <a:xfrm>
            <a:off x="5031571" y="5302212"/>
            <a:ext cx="1797983" cy="203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1324" b="1" spc="-4" dirty="0">
                <a:solidFill>
                  <a:srgbClr val="134F96"/>
                </a:solidFill>
                <a:latin typeface="Arial"/>
                <a:cs typeface="Arial"/>
              </a:rPr>
              <a:t>Passe</a:t>
            </a:r>
            <a:r>
              <a:rPr sz="1324" b="1" spc="-13" dirty="0">
                <a:solidFill>
                  <a:srgbClr val="134F96"/>
                </a:solidFill>
                <a:latin typeface="Arial"/>
                <a:cs typeface="Arial"/>
              </a:rPr>
              <a:t>n</a:t>
            </a:r>
            <a:r>
              <a:rPr sz="1324" b="1" spc="-35" dirty="0">
                <a:solidFill>
                  <a:srgbClr val="134F96"/>
                </a:solidFill>
                <a:latin typeface="Arial"/>
                <a:cs typeface="Arial"/>
              </a:rPr>
              <a:t>g</a:t>
            </a:r>
            <a:r>
              <a:rPr sz="1324" b="1" spc="-4" dirty="0">
                <a:solidFill>
                  <a:srgbClr val="134F96"/>
                </a:solidFill>
                <a:latin typeface="Arial"/>
                <a:cs typeface="Arial"/>
              </a:rPr>
              <a:t>e</a:t>
            </a:r>
            <a:r>
              <a:rPr sz="1324" b="1" dirty="0">
                <a:solidFill>
                  <a:srgbClr val="134F96"/>
                </a:solidFill>
                <a:latin typeface="Arial"/>
                <a:cs typeface="Arial"/>
              </a:rPr>
              <a:t>r </a:t>
            </a:r>
            <a:r>
              <a:rPr sz="1324" b="1" spc="-4" dirty="0">
                <a:solidFill>
                  <a:srgbClr val="134F96"/>
                </a:solidFill>
                <a:latin typeface="Arial"/>
                <a:cs typeface="Arial"/>
              </a:rPr>
              <a:t>S</a:t>
            </a:r>
            <a:r>
              <a:rPr sz="1324" b="1" spc="-35" dirty="0">
                <a:solidFill>
                  <a:srgbClr val="134F96"/>
                </a:solidFill>
                <a:latin typeface="Arial"/>
                <a:cs typeface="Arial"/>
              </a:rPr>
              <a:t>h</a:t>
            </a:r>
            <a:r>
              <a:rPr sz="1324" b="1" spc="9" dirty="0">
                <a:solidFill>
                  <a:srgbClr val="134F96"/>
                </a:solidFill>
                <a:latin typeface="Arial"/>
                <a:cs typeface="Arial"/>
              </a:rPr>
              <a:t>i</a:t>
            </a:r>
            <a:r>
              <a:rPr sz="1324" b="1" spc="-35" dirty="0">
                <a:solidFill>
                  <a:srgbClr val="134F96"/>
                </a:solidFill>
                <a:latin typeface="Arial"/>
                <a:cs typeface="Arial"/>
              </a:rPr>
              <a:t>p</a:t>
            </a:r>
            <a:r>
              <a:rPr sz="1324" b="1" dirty="0">
                <a:solidFill>
                  <a:srgbClr val="134F96"/>
                </a:solidFill>
                <a:latin typeface="Arial"/>
                <a:cs typeface="Arial"/>
              </a:rPr>
              <a:t>, </a:t>
            </a:r>
            <a:r>
              <a:rPr sz="1324" b="1" spc="-13" dirty="0">
                <a:solidFill>
                  <a:srgbClr val="134F96"/>
                </a:solidFill>
                <a:latin typeface="Arial"/>
                <a:cs typeface="Arial"/>
              </a:rPr>
              <a:t>F</a:t>
            </a:r>
            <a:r>
              <a:rPr sz="1324" b="1" spc="-4" dirty="0">
                <a:solidFill>
                  <a:srgbClr val="134F96"/>
                </a:solidFill>
                <a:latin typeface="Arial"/>
                <a:cs typeface="Arial"/>
              </a:rPr>
              <a:t>e</a:t>
            </a:r>
            <a:r>
              <a:rPr sz="1324" b="1" spc="-13" dirty="0">
                <a:solidFill>
                  <a:srgbClr val="134F96"/>
                </a:solidFill>
                <a:latin typeface="Arial"/>
                <a:cs typeface="Arial"/>
              </a:rPr>
              <a:t>r</a:t>
            </a:r>
            <a:r>
              <a:rPr sz="1324" b="1" spc="9" dirty="0">
                <a:solidFill>
                  <a:srgbClr val="134F96"/>
                </a:solidFill>
                <a:latin typeface="Arial"/>
                <a:cs typeface="Arial"/>
              </a:rPr>
              <a:t>r</a:t>
            </a:r>
            <a:r>
              <a:rPr sz="1324" b="1" dirty="0">
                <a:solidFill>
                  <a:srgbClr val="134F96"/>
                </a:solidFill>
                <a:latin typeface="Arial"/>
                <a:cs typeface="Arial"/>
              </a:rPr>
              <a:t>y</a:t>
            </a:r>
            <a:endParaRPr sz="1324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103613" y="-58562"/>
            <a:ext cx="5088387" cy="327404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0" name="object 10"/>
          <p:cNvSpPr txBox="1"/>
          <p:nvPr/>
        </p:nvSpPr>
        <p:spPr>
          <a:xfrm>
            <a:off x="9284382" y="3336512"/>
            <a:ext cx="800100" cy="203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1324" b="1" spc="-4" dirty="0">
                <a:solidFill>
                  <a:srgbClr val="134F96"/>
                </a:solidFill>
                <a:latin typeface="Arial"/>
                <a:cs typeface="Arial"/>
              </a:rPr>
              <a:t>O</a:t>
            </a:r>
            <a:r>
              <a:rPr sz="1324" b="1" dirty="0">
                <a:solidFill>
                  <a:srgbClr val="134F96"/>
                </a:solidFill>
                <a:latin typeface="Arial"/>
                <a:cs typeface="Arial"/>
              </a:rPr>
              <a:t>ff-</a:t>
            </a:r>
            <a:r>
              <a:rPr sz="1324" b="1" spc="-4" dirty="0">
                <a:solidFill>
                  <a:srgbClr val="134F96"/>
                </a:solidFill>
                <a:latin typeface="Arial"/>
                <a:cs typeface="Arial"/>
              </a:rPr>
              <a:t>S</a:t>
            </a:r>
            <a:r>
              <a:rPr sz="1324" b="1" spc="-13" dirty="0">
                <a:solidFill>
                  <a:srgbClr val="134F96"/>
                </a:solidFill>
                <a:latin typeface="Arial"/>
                <a:cs typeface="Arial"/>
              </a:rPr>
              <a:t>h</a:t>
            </a:r>
            <a:r>
              <a:rPr sz="1324" b="1" spc="-35" dirty="0">
                <a:solidFill>
                  <a:srgbClr val="134F96"/>
                </a:solidFill>
                <a:latin typeface="Arial"/>
                <a:cs typeface="Arial"/>
              </a:rPr>
              <a:t>o</a:t>
            </a:r>
            <a:r>
              <a:rPr sz="1324" b="1" spc="9" dirty="0">
                <a:solidFill>
                  <a:srgbClr val="134F96"/>
                </a:solidFill>
                <a:latin typeface="Arial"/>
                <a:cs typeface="Arial"/>
              </a:rPr>
              <a:t>r</a:t>
            </a:r>
            <a:r>
              <a:rPr sz="1324" b="1" dirty="0">
                <a:solidFill>
                  <a:srgbClr val="134F96"/>
                </a:solidFill>
                <a:latin typeface="Arial"/>
                <a:cs typeface="Arial"/>
              </a:rPr>
              <a:t>e</a:t>
            </a:r>
            <a:endParaRPr sz="1324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-26326" y="3759719"/>
            <a:ext cx="4995869" cy="29091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2" name="object 12"/>
          <p:cNvSpPr txBox="1"/>
          <p:nvPr/>
        </p:nvSpPr>
        <p:spPr>
          <a:xfrm>
            <a:off x="2786691" y="6643167"/>
            <a:ext cx="216558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2400" b="1" spc="-13" dirty="0">
                <a:solidFill>
                  <a:srgbClr val="134F96"/>
                </a:solidFill>
                <a:latin typeface="Arial"/>
                <a:cs typeface="Arial"/>
              </a:rPr>
              <a:t>Special Ship</a:t>
            </a:r>
          </a:p>
        </p:txBody>
      </p:sp>
    </p:spTree>
    <p:extLst>
      <p:ext uri="{BB962C8B-B14F-4D97-AF65-F5344CB8AC3E}">
        <p14:creationId xmlns:p14="http://schemas.microsoft.com/office/powerpoint/2010/main" val="388195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ternal-bg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016" y="-10377"/>
            <a:ext cx="12320016" cy="68683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5577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bg-BG" b="1" dirty="0" smtClean="0"/>
              <a:t>Изводи:</a:t>
            </a:r>
            <a:br>
              <a:rPr lang="bg-BG" b="1" dirty="0" smtClean="0"/>
            </a:br>
            <a:r>
              <a:rPr lang="en-US" b="1" dirty="0" err="1" smtClean="0"/>
              <a:t>Основни</a:t>
            </a:r>
            <a:r>
              <a:rPr lang="en-US" b="1" dirty="0" smtClean="0"/>
              <a:t> </a:t>
            </a:r>
            <a:r>
              <a:rPr lang="en-US" b="1" dirty="0" err="1"/>
              <a:t>насоки</a:t>
            </a:r>
            <a:r>
              <a:rPr lang="en-US" b="1" dirty="0"/>
              <a:t> в </a:t>
            </a:r>
            <a:r>
              <a:rPr lang="en-US" b="1" dirty="0" err="1"/>
              <a:t>обучението</a:t>
            </a:r>
            <a:r>
              <a:rPr lang="en-US" b="1" dirty="0"/>
              <a:t> </a:t>
            </a:r>
            <a:r>
              <a:rPr lang="en-US" b="1" dirty="0" err="1"/>
              <a:t>по</a:t>
            </a:r>
            <a:r>
              <a:rPr lang="en-US" b="1" dirty="0"/>
              <a:t> </a:t>
            </a:r>
            <a:r>
              <a:rPr lang="en-US" b="1" dirty="0" err="1"/>
              <a:t>морска</a:t>
            </a:r>
            <a:r>
              <a:rPr lang="en-US" b="1" dirty="0"/>
              <a:t> </a:t>
            </a:r>
            <a:r>
              <a:rPr lang="en-US" b="1" dirty="0" err="1"/>
              <a:t>трудова</a:t>
            </a:r>
            <a:r>
              <a:rPr lang="en-US" b="1" dirty="0"/>
              <a:t> </a:t>
            </a:r>
            <a:r>
              <a:rPr lang="en-US" b="1" dirty="0" err="1" smtClean="0"/>
              <a:t>медицина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6328" y="1878632"/>
            <a:ext cx="9735671" cy="4979367"/>
          </a:xfrm>
        </p:spPr>
        <p:txBody>
          <a:bodyPr/>
          <a:lstStyle/>
          <a:p>
            <a:pPr lvl="1"/>
            <a:r>
              <a:rPr lang="bg-BG" dirty="0"/>
              <a:t>Необходимост от обучение на медицински и здравен персонал по морска медицина в България</a:t>
            </a:r>
            <a:endParaRPr lang="en-US" dirty="0"/>
          </a:p>
          <a:p>
            <a:pPr lvl="1"/>
            <a:r>
              <a:rPr lang="bg-BG" dirty="0" err="1"/>
              <a:t>Колаборативната</a:t>
            </a:r>
            <a:r>
              <a:rPr lang="bg-BG" dirty="0"/>
              <a:t> роля на медика, </a:t>
            </a:r>
            <a:r>
              <a:rPr lang="bg-BG" dirty="0" smtClean="0"/>
              <a:t>извършващ експертиза </a:t>
            </a:r>
            <a:r>
              <a:rPr lang="bg-BG" dirty="0"/>
              <a:t>за медицинска годност на морските лица, изисква задължителни познания по трудова медицина, епидемиология на заразните болести и промоция и профилактика на здравето, които да залегнат в програмите за следдипломна квалификация и специализация по морска медицина</a:t>
            </a:r>
            <a:endParaRPr lang="en-US" dirty="0"/>
          </a:p>
          <a:p>
            <a:pPr lvl="1"/>
            <a:r>
              <a:rPr lang="bg-BG" dirty="0"/>
              <a:t>Необходими са допълнителни научни проучвания в областта на морската медицина, които да създадат основа на </a:t>
            </a:r>
            <a:r>
              <a:rPr lang="bg-BG" dirty="0" smtClean="0"/>
              <a:t>международно </a:t>
            </a:r>
            <a:r>
              <a:rPr lang="bg-BG" dirty="0"/>
              <a:t>и национално законодателство, регламентиращо трудово-медицинското обслужване на </a:t>
            </a:r>
            <a:r>
              <a:rPr lang="bg-BG" dirty="0" smtClean="0"/>
              <a:t>моряците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907" y="-3710"/>
            <a:ext cx="2398523" cy="181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3359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Internal-bg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0377"/>
            <a:ext cx="12324521" cy="6868377"/>
          </a:xfrm>
          <a:prstGeom prst="rect">
            <a:avLst/>
          </a:prstGeom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236976" y="1404731"/>
            <a:ext cx="8705088" cy="4056822"/>
          </a:xfrm>
        </p:spPr>
        <p:txBody>
          <a:bodyPr>
            <a:noAutofit/>
          </a:bodyPr>
          <a:lstStyle/>
          <a:p>
            <a:r>
              <a:rPr lang="bg-BG" sz="3200" dirty="0" smtClean="0"/>
              <a:t>Необходима е </a:t>
            </a:r>
            <a:r>
              <a:rPr lang="bg-BG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екзактна медицинска експертиза </a:t>
            </a:r>
            <a:r>
              <a:rPr lang="bg-BG" sz="3200" dirty="0" smtClean="0"/>
              <a:t>на годността за работа на море и</a:t>
            </a:r>
            <a:br>
              <a:rPr lang="bg-BG" sz="3200" dirty="0" smtClean="0"/>
            </a:br>
            <a:r>
              <a:rPr lang="bg-BG" sz="3200" dirty="0" smtClean="0"/>
              <a:t/>
            </a:r>
            <a:br>
              <a:rPr lang="bg-BG" sz="3200" dirty="0" smtClean="0"/>
            </a:br>
            <a:r>
              <a:rPr lang="bg-BG" sz="3200" dirty="0" smtClean="0"/>
              <a:t>- </a:t>
            </a:r>
            <a:r>
              <a:rPr lang="bg-BG" sz="2800" dirty="0" smtClean="0"/>
              <a:t>повишаване </a:t>
            </a:r>
            <a:r>
              <a:rPr lang="bg-BG" sz="2800" dirty="0"/>
              <a:t>на </a:t>
            </a:r>
            <a:r>
              <a:rPr lang="bg-BG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здравната култура на морските лица</a:t>
            </a:r>
            <a:r>
              <a:rPr lang="bg-BG" sz="2800" dirty="0"/>
              <a:t>; </a:t>
            </a:r>
            <a:br>
              <a:rPr lang="bg-BG" sz="2800" dirty="0"/>
            </a:br>
            <a:r>
              <a:rPr lang="bg-BG" sz="2800" dirty="0" smtClean="0"/>
              <a:t>- по-близка </a:t>
            </a:r>
            <a:r>
              <a:rPr lang="bg-BG" sz="2800" dirty="0"/>
              <a:t>комуникация с личния лекар;</a:t>
            </a:r>
            <a:br>
              <a:rPr lang="bg-BG" sz="2800" dirty="0"/>
            </a:br>
            <a:r>
              <a:rPr lang="bg-BG" sz="2800" dirty="0" smtClean="0"/>
              <a:t>- предлагане </a:t>
            </a:r>
            <a:r>
              <a:rPr lang="bg-BG" sz="2800" dirty="0"/>
              <a:t>на достатъчно ефективни </a:t>
            </a:r>
            <a:r>
              <a:rPr lang="bg-BG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профилактични програми за мониторинг</a:t>
            </a:r>
            <a:r>
              <a:rPr lang="bg-BG" sz="2800" dirty="0"/>
              <a:t> на здравното състояние на моряците, не само веднъж на 2 години, а и диспансеризация, контрол и корекции по време на почивката на брега;   </a:t>
            </a:r>
            <a:br>
              <a:rPr lang="bg-BG" sz="2800" dirty="0"/>
            </a:br>
            <a:r>
              <a:rPr lang="bg-BG" sz="2800" dirty="0" smtClean="0"/>
              <a:t>- повишаване </a:t>
            </a:r>
            <a:r>
              <a:rPr lang="bg-BG" sz="2800" dirty="0"/>
              <a:t>на </a:t>
            </a:r>
            <a:r>
              <a:rPr lang="bg-BG" sz="2800" dirty="0">
                <a:solidFill>
                  <a:srgbClr val="FF0000"/>
                </a:solidFill>
              </a:rPr>
              <a:t>квалификацията</a:t>
            </a:r>
            <a:r>
              <a:rPr lang="bg-BG" sz="2800" dirty="0"/>
              <a:t> на здравните кадри, ангажирани в </a:t>
            </a:r>
            <a:r>
              <a:rPr lang="bg-BG" sz="2800" dirty="0">
                <a:solidFill>
                  <a:srgbClr val="FF0000"/>
                </a:solidFill>
              </a:rPr>
              <a:t>морската медицина</a:t>
            </a:r>
            <a:r>
              <a:rPr lang="bg-BG" sz="2800" dirty="0"/>
              <a:t>;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265028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11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2019783" y="2086626"/>
            <a:ext cx="9144000" cy="2219500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Промоция на </a:t>
            </a:r>
            <a:r>
              <a:rPr lang="ru-RU" sz="48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здравето</a:t>
            </a:r>
            <a:r>
              <a:rPr lang="ru-RU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сред </a:t>
            </a:r>
            <a:r>
              <a:rPr lang="ru-RU" sz="48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морски</a:t>
            </a:r>
            <a:r>
              <a:rPr lang="ru-RU" sz="4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лица за </a:t>
            </a:r>
            <a:r>
              <a:rPr lang="ru-RU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управление на </a:t>
            </a:r>
            <a:r>
              <a:rPr lang="ru-RU" sz="48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професионалните</a:t>
            </a:r>
            <a:r>
              <a:rPr lang="ru-RU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48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рискове</a:t>
            </a:r>
            <a:r>
              <a:rPr lang="ru-RU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endParaRPr lang="bg-BG" sz="4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2247900" y="4687888"/>
            <a:ext cx="9048750" cy="1655762"/>
          </a:xfrm>
        </p:spPr>
        <p:txBody>
          <a:bodyPr>
            <a:normAutofit/>
          </a:bodyPr>
          <a:lstStyle/>
          <a:p>
            <a:endParaRPr lang="bg-BG" sz="30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1" y="-1"/>
            <a:ext cx="2013527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pic>
        <p:nvPicPr>
          <p:cNvPr id="307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92582" cy="226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1755669" y="-277036"/>
            <a:ext cx="8203096" cy="16882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altLang="bg-BG" sz="2400" b="1" dirty="0" smtClean="0">
                <a:solidFill>
                  <a:srgbClr val="000099"/>
                </a:solidFill>
              </a:rPr>
              <a:t>МУ”ПРОФ.Д-Р ПАРАСКЕВ СТОЯНОВ”-ВАРНА</a:t>
            </a:r>
            <a:br>
              <a:rPr lang="bg-BG" altLang="bg-BG" sz="2400" b="1" dirty="0" smtClean="0">
                <a:solidFill>
                  <a:srgbClr val="000099"/>
                </a:solidFill>
              </a:rPr>
            </a:br>
            <a:r>
              <a:rPr lang="bg-BG" altLang="bg-BG" sz="2400" b="1" dirty="0" smtClean="0">
                <a:solidFill>
                  <a:srgbClr val="000099"/>
                </a:solidFill>
              </a:rPr>
              <a:t>ФАКУЛТЕТ ПО ОБЩЕСТВЕНО ЗДРАВЕОПАЗВАНЕ</a:t>
            </a:r>
          </a:p>
          <a:p>
            <a:r>
              <a:rPr lang="bg-BG" altLang="bg-BG" sz="2400" b="1" dirty="0">
                <a:solidFill>
                  <a:srgbClr val="000099"/>
                </a:solidFill>
              </a:rPr>
              <a:t>Катедра Хигиена и епидемиология </a:t>
            </a:r>
          </a:p>
        </p:txBody>
      </p:sp>
    </p:spTree>
    <p:extLst>
      <p:ext uri="{BB962C8B-B14F-4D97-AF65-F5344CB8AC3E}">
        <p14:creationId xmlns:p14="http://schemas.microsoft.com/office/powerpoint/2010/main" val="368692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Picture 1" descr="Internal-bg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377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75"/>
            <a:ext cx="2616101" cy="198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ject 3"/>
          <p:cNvSpPr txBox="1"/>
          <p:nvPr/>
        </p:nvSpPr>
        <p:spPr>
          <a:xfrm>
            <a:off x="3377184" y="950976"/>
            <a:ext cx="8308848" cy="51706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bg-BG" sz="2400" spc="-13" dirty="0" smtClean="0">
                <a:solidFill>
                  <a:srgbClr val="134F96"/>
                </a:solidFill>
                <a:latin typeface="Arial"/>
                <a:cs typeface="Arial"/>
              </a:rPr>
              <a:t>	</a:t>
            </a:r>
            <a:r>
              <a:rPr lang="ru-RU" sz="2400" spc="-13" dirty="0" err="1">
                <a:solidFill>
                  <a:srgbClr val="FF0000"/>
                </a:solidFill>
                <a:latin typeface="Arial"/>
                <a:cs typeface="Arial"/>
              </a:rPr>
              <a:t>Честотата</a:t>
            </a:r>
            <a:r>
              <a:rPr lang="ru-RU" sz="2400" spc="-1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ru-RU" sz="2400" spc="-13" dirty="0">
                <a:solidFill>
                  <a:srgbClr val="134F96"/>
                </a:solidFill>
                <a:latin typeface="Arial"/>
                <a:cs typeface="Arial"/>
              </a:rPr>
              <a:t>на </a:t>
            </a:r>
            <a:r>
              <a:rPr lang="ru-RU" sz="2400" spc="-13" dirty="0" err="1">
                <a:solidFill>
                  <a:srgbClr val="134F96"/>
                </a:solidFill>
                <a:latin typeface="Arial"/>
                <a:cs typeface="Arial"/>
              </a:rPr>
              <a:t>наднорменото</a:t>
            </a:r>
            <a:r>
              <a:rPr lang="ru-RU" sz="2400" spc="-13" dirty="0">
                <a:solidFill>
                  <a:srgbClr val="134F96"/>
                </a:solidFill>
                <a:latin typeface="Arial"/>
                <a:cs typeface="Arial"/>
              </a:rPr>
              <a:t> </a:t>
            </a:r>
            <a:r>
              <a:rPr lang="ru-RU" sz="2400" spc="-13" dirty="0" err="1">
                <a:solidFill>
                  <a:srgbClr val="134F96"/>
                </a:solidFill>
                <a:latin typeface="Arial"/>
                <a:cs typeface="Arial"/>
              </a:rPr>
              <a:t>тегло</a:t>
            </a:r>
            <a:r>
              <a:rPr lang="ru-RU" sz="2400" spc="-13" dirty="0">
                <a:solidFill>
                  <a:srgbClr val="134F96"/>
                </a:solidFill>
                <a:latin typeface="Arial"/>
                <a:cs typeface="Arial"/>
              </a:rPr>
              <a:t>, </a:t>
            </a:r>
            <a:r>
              <a:rPr lang="ru-RU" sz="2400" spc="-13" dirty="0" err="1">
                <a:solidFill>
                  <a:srgbClr val="134F96"/>
                </a:solidFill>
                <a:latin typeface="Arial"/>
                <a:cs typeface="Arial"/>
              </a:rPr>
              <a:t>артериалната</a:t>
            </a:r>
            <a:r>
              <a:rPr lang="ru-RU" sz="2400" spc="-13" dirty="0">
                <a:solidFill>
                  <a:srgbClr val="134F96"/>
                </a:solidFill>
                <a:latin typeface="Arial"/>
                <a:cs typeface="Arial"/>
              </a:rPr>
              <a:t> </a:t>
            </a:r>
            <a:r>
              <a:rPr lang="ru-RU" sz="2400" spc="-13" dirty="0" err="1">
                <a:solidFill>
                  <a:srgbClr val="134F96"/>
                </a:solidFill>
                <a:latin typeface="Arial"/>
                <a:cs typeface="Arial"/>
              </a:rPr>
              <a:t>хипертония</a:t>
            </a:r>
            <a:r>
              <a:rPr lang="ru-RU" sz="2400" spc="-13" dirty="0">
                <a:solidFill>
                  <a:srgbClr val="134F96"/>
                </a:solidFill>
                <a:latin typeface="Arial"/>
                <a:cs typeface="Arial"/>
              </a:rPr>
              <a:t> и </a:t>
            </a:r>
            <a:r>
              <a:rPr lang="ru-RU" sz="2400" spc="-13" dirty="0" err="1">
                <a:solidFill>
                  <a:srgbClr val="134F96"/>
                </a:solidFill>
                <a:latin typeface="Arial"/>
                <a:cs typeface="Arial"/>
              </a:rPr>
              <a:t>хиперхолестеролемията</a:t>
            </a:r>
            <a:r>
              <a:rPr lang="ru-RU" sz="2400" spc="-13" dirty="0">
                <a:solidFill>
                  <a:srgbClr val="134F96"/>
                </a:solidFill>
                <a:latin typeface="Arial"/>
                <a:cs typeface="Arial"/>
              </a:rPr>
              <a:t> сред </a:t>
            </a:r>
            <a:r>
              <a:rPr lang="ru-RU" sz="2400" spc="-13" dirty="0" err="1">
                <a:solidFill>
                  <a:srgbClr val="134F96"/>
                </a:solidFill>
                <a:latin typeface="Arial"/>
                <a:cs typeface="Arial"/>
              </a:rPr>
              <a:t>моряците</a:t>
            </a:r>
            <a:r>
              <a:rPr lang="ru-RU" sz="2400" spc="-13" dirty="0">
                <a:solidFill>
                  <a:srgbClr val="134F96"/>
                </a:solidFill>
                <a:latin typeface="Arial"/>
                <a:cs typeface="Arial"/>
              </a:rPr>
              <a:t> е </a:t>
            </a:r>
            <a:r>
              <a:rPr lang="ru-RU" sz="2400" spc="-13" dirty="0" err="1">
                <a:solidFill>
                  <a:srgbClr val="134F96"/>
                </a:solidFill>
                <a:latin typeface="Arial"/>
                <a:cs typeface="Arial"/>
              </a:rPr>
              <a:t>висока</a:t>
            </a:r>
            <a:r>
              <a:rPr lang="ru-RU" sz="2400" spc="-13" dirty="0">
                <a:solidFill>
                  <a:srgbClr val="134F96"/>
                </a:solidFill>
                <a:latin typeface="Arial"/>
                <a:cs typeface="Arial"/>
              </a:rPr>
              <a:t>. </a:t>
            </a:r>
            <a:r>
              <a:rPr lang="ru-RU" sz="2400" spc="-13" dirty="0" err="1">
                <a:solidFill>
                  <a:srgbClr val="134F96"/>
                </a:solidFill>
                <a:latin typeface="Arial"/>
                <a:cs typeface="Arial"/>
              </a:rPr>
              <a:t>Освен</a:t>
            </a:r>
            <a:r>
              <a:rPr lang="ru-RU" sz="2400" spc="-13" dirty="0">
                <a:solidFill>
                  <a:srgbClr val="134F96"/>
                </a:solidFill>
                <a:latin typeface="Arial"/>
                <a:cs typeface="Arial"/>
              </a:rPr>
              <a:t> </a:t>
            </a:r>
            <a:r>
              <a:rPr lang="ru-RU" sz="2400" spc="-13" dirty="0" err="1">
                <a:solidFill>
                  <a:srgbClr val="134F96"/>
                </a:solidFill>
                <a:latin typeface="Arial"/>
                <a:cs typeface="Arial"/>
              </a:rPr>
              <a:t>това</a:t>
            </a:r>
            <a:r>
              <a:rPr lang="ru-RU" sz="2400" spc="-13" dirty="0">
                <a:solidFill>
                  <a:srgbClr val="134F96"/>
                </a:solidFill>
                <a:latin typeface="Arial"/>
                <a:cs typeface="Arial"/>
              </a:rPr>
              <a:t> </a:t>
            </a:r>
            <a:r>
              <a:rPr lang="ru-RU" sz="2400" spc="-13" dirty="0" err="1">
                <a:solidFill>
                  <a:srgbClr val="134F96"/>
                </a:solidFill>
                <a:latin typeface="Arial"/>
                <a:cs typeface="Arial"/>
              </a:rPr>
              <a:t>тези</a:t>
            </a:r>
            <a:r>
              <a:rPr lang="ru-RU" sz="2400" spc="-13" dirty="0">
                <a:solidFill>
                  <a:srgbClr val="134F96"/>
                </a:solidFill>
                <a:latin typeface="Arial"/>
                <a:cs typeface="Arial"/>
              </a:rPr>
              <a:t> </a:t>
            </a:r>
            <a:r>
              <a:rPr lang="ru-RU" sz="2400" spc="-13" dirty="0" smtClean="0">
                <a:solidFill>
                  <a:srgbClr val="134F96"/>
                </a:solidFill>
                <a:latin typeface="Arial"/>
                <a:cs typeface="Arial"/>
              </a:rPr>
              <a:t>отклонения, </a:t>
            </a:r>
            <a:r>
              <a:rPr lang="ru-RU" sz="2400" spc="-13" dirty="0" err="1">
                <a:solidFill>
                  <a:srgbClr val="134F96"/>
                </a:solidFill>
                <a:latin typeface="Arial"/>
                <a:cs typeface="Arial"/>
              </a:rPr>
              <a:t>когато</a:t>
            </a:r>
            <a:r>
              <a:rPr lang="ru-RU" sz="2400" spc="-13" dirty="0">
                <a:solidFill>
                  <a:srgbClr val="134F96"/>
                </a:solidFill>
                <a:latin typeface="Arial"/>
                <a:cs typeface="Arial"/>
              </a:rPr>
              <a:t> </a:t>
            </a:r>
            <a:r>
              <a:rPr lang="ru-RU" sz="2400" spc="-13" dirty="0" smtClean="0">
                <a:solidFill>
                  <a:srgbClr val="134F96"/>
                </a:solidFill>
                <a:latin typeface="Arial"/>
                <a:cs typeface="Arial"/>
              </a:rPr>
              <a:t>не </a:t>
            </a:r>
            <a:r>
              <a:rPr lang="ru-RU" sz="2400" spc="-13" dirty="0" err="1" smtClean="0">
                <a:solidFill>
                  <a:srgbClr val="134F96"/>
                </a:solidFill>
                <a:latin typeface="Arial"/>
                <a:cs typeface="Arial"/>
              </a:rPr>
              <a:t>са</a:t>
            </a:r>
            <a:r>
              <a:rPr lang="ru-RU" sz="2400" spc="-13" dirty="0" smtClean="0">
                <a:solidFill>
                  <a:srgbClr val="134F96"/>
                </a:solidFill>
                <a:latin typeface="Arial"/>
                <a:cs typeface="Arial"/>
              </a:rPr>
              <a:t> </a:t>
            </a:r>
            <a:r>
              <a:rPr lang="ru-RU" sz="2400" spc="-13" dirty="0" err="1" smtClean="0">
                <a:solidFill>
                  <a:srgbClr val="134F96"/>
                </a:solidFill>
                <a:latin typeface="Arial"/>
                <a:cs typeface="Arial"/>
              </a:rPr>
              <a:t>достатъчно</a:t>
            </a:r>
            <a:r>
              <a:rPr lang="ru-RU" sz="2400" spc="-13" dirty="0" smtClean="0">
                <a:solidFill>
                  <a:srgbClr val="134F96"/>
                </a:solidFill>
                <a:latin typeface="Arial"/>
                <a:cs typeface="Arial"/>
              </a:rPr>
              <a:t> </a:t>
            </a:r>
            <a:r>
              <a:rPr lang="ru-RU" sz="2400" spc="-13" dirty="0">
                <a:solidFill>
                  <a:srgbClr val="134F96"/>
                </a:solidFill>
                <a:latin typeface="Arial"/>
                <a:cs typeface="Arial"/>
              </a:rPr>
              <a:t>добре </a:t>
            </a:r>
            <a:r>
              <a:rPr lang="ru-RU" sz="2400" spc="-13" dirty="0" err="1">
                <a:solidFill>
                  <a:srgbClr val="134F96"/>
                </a:solidFill>
                <a:latin typeface="Arial"/>
                <a:cs typeface="Arial"/>
              </a:rPr>
              <a:t>контролирани</a:t>
            </a:r>
            <a:r>
              <a:rPr lang="ru-RU" sz="2400" spc="-13" dirty="0">
                <a:solidFill>
                  <a:srgbClr val="134F96"/>
                </a:solidFill>
                <a:latin typeface="Arial"/>
                <a:cs typeface="Arial"/>
              </a:rPr>
              <a:t>, </a:t>
            </a:r>
            <a:r>
              <a:rPr lang="ru-RU" sz="2400" spc="-13" dirty="0" err="1">
                <a:solidFill>
                  <a:srgbClr val="134F96"/>
                </a:solidFill>
                <a:latin typeface="Arial"/>
                <a:cs typeface="Arial"/>
              </a:rPr>
              <a:t>стават</a:t>
            </a:r>
            <a:r>
              <a:rPr lang="ru-RU" sz="2400" spc="-13" dirty="0">
                <a:solidFill>
                  <a:srgbClr val="134F96"/>
                </a:solidFill>
                <a:latin typeface="Arial"/>
                <a:cs typeface="Arial"/>
              </a:rPr>
              <a:t> причина за </a:t>
            </a:r>
            <a:r>
              <a:rPr lang="ru-RU" sz="2400" spc="-13" dirty="0" err="1">
                <a:solidFill>
                  <a:srgbClr val="FF0000"/>
                </a:solidFill>
                <a:latin typeface="Arial"/>
                <a:cs typeface="Arial"/>
              </a:rPr>
              <a:t>здравословна</a:t>
            </a:r>
            <a:r>
              <a:rPr lang="ru-RU" sz="2400" spc="-1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ru-RU" sz="2400" spc="-13" dirty="0" err="1">
                <a:solidFill>
                  <a:srgbClr val="FF0000"/>
                </a:solidFill>
                <a:latin typeface="Arial"/>
                <a:cs typeface="Arial"/>
              </a:rPr>
              <a:t>негодност</a:t>
            </a:r>
            <a:r>
              <a:rPr lang="ru-RU" sz="2400" spc="-1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ru-RU" sz="2400" spc="-13" dirty="0">
                <a:solidFill>
                  <a:srgbClr val="134F96"/>
                </a:solidFill>
                <a:latin typeface="Arial"/>
                <a:cs typeface="Arial"/>
              </a:rPr>
              <a:t>на </a:t>
            </a:r>
            <a:r>
              <a:rPr lang="ru-RU" sz="2400" spc="-13" dirty="0" err="1">
                <a:solidFill>
                  <a:srgbClr val="134F96"/>
                </a:solidFill>
                <a:latin typeface="Arial"/>
                <a:cs typeface="Arial"/>
              </a:rPr>
              <a:t>моряците</a:t>
            </a:r>
            <a:r>
              <a:rPr lang="ru-RU" sz="2400" spc="-13" dirty="0">
                <a:solidFill>
                  <a:srgbClr val="134F96"/>
                </a:solidFill>
                <a:latin typeface="Arial"/>
                <a:cs typeface="Arial"/>
              </a:rPr>
              <a:t> и за </a:t>
            </a:r>
            <a:r>
              <a:rPr lang="ru-RU" sz="2400" spc="-13" dirty="0" err="1">
                <a:solidFill>
                  <a:srgbClr val="134F96"/>
                </a:solidFill>
                <a:latin typeface="Arial"/>
                <a:cs typeface="Arial"/>
              </a:rPr>
              <a:t>прекратяване</a:t>
            </a:r>
            <a:r>
              <a:rPr lang="ru-RU" sz="2400" spc="-13" dirty="0">
                <a:solidFill>
                  <a:srgbClr val="134F96"/>
                </a:solidFill>
                <a:latin typeface="Arial"/>
                <a:cs typeface="Arial"/>
              </a:rPr>
              <a:t> на </a:t>
            </a:r>
            <a:r>
              <a:rPr lang="ru-RU" sz="2400" spc="-13" dirty="0" err="1">
                <a:solidFill>
                  <a:srgbClr val="134F96"/>
                </a:solidFill>
                <a:latin typeface="Arial"/>
                <a:cs typeface="Arial"/>
              </a:rPr>
              <a:t>професионалната</a:t>
            </a:r>
            <a:r>
              <a:rPr lang="ru-RU" sz="2400" spc="-13" dirty="0">
                <a:solidFill>
                  <a:srgbClr val="134F96"/>
                </a:solidFill>
                <a:latin typeface="Arial"/>
                <a:cs typeface="Arial"/>
              </a:rPr>
              <a:t> им </a:t>
            </a:r>
            <a:r>
              <a:rPr lang="ru-RU" sz="2400" spc="-13" dirty="0" err="1">
                <a:solidFill>
                  <a:srgbClr val="134F96"/>
                </a:solidFill>
                <a:latin typeface="Arial"/>
                <a:cs typeface="Arial"/>
              </a:rPr>
              <a:t>кариера</a:t>
            </a:r>
            <a:r>
              <a:rPr lang="ru-RU" sz="2400" spc="-13" dirty="0">
                <a:solidFill>
                  <a:srgbClr val="134F96"/>
                </a:solidFill>
                <a:latin typeface="Arial"/>
                <a:cs typeface="Arial"/>
              </a:rPr>
              <a:t>. </a:t>
            </a:r>
            <a:endParaRPr lang="ru-RU" sz="2400" spc="-13" dirty="0" smtClean="0">
              <a:solidFill>
                <a:srgbClr val="134F96"/>
              </a:solidFill>
              <a:latin typeface="Arial"/>
              <a:cs typeface="Arial"/>
            </a:endParaRPr>
          </a:p>
          <a:p>
            <a:r>
              <a:rPr lang="ru-RU" sz="2400" spc="-13" dirty="0" err="1" smtClean="0">
                <a:solidFill>
                  <a:srgbClr val="134F96"/>
                </a:solidFill>
                <a:latin typeface="Arial"/>
                <a:cs typeface="Arial"/>
              </a:rPr>
              <a:t>Работата</a:t>
            </a:r>
            <a:r>
              <a:rPr lang="ru-RU" sz="2400" spc="-13" dirty="0" smtClean="0">
                <a:solidFill>
                  <a:srgbClr val="134F96"/>
                </a:solidFill>
                <a:latin typeface="Arial"/>
                <a:cs typeface="Arial"/>
              </a:rPr>
              <a:t> </a:t>
            </a:r>
            <a:r>
              <a:rPr lang="ru-RU" sz="2400" spc="-13" dirty="0">
                <a:solidFill>
                  <a:srgbClr val="134F96"/>
                </a:solidFill>
                <a:latin typeface="Arial"/>
                <a:cs typeface="Arial"/>
              </a:rPr>
              <a:t>на море е </a:t>
            </a:r>
            <a:r>
              <a:rPr lang="ru-RU" sz="2400" spc="-13" dirty="0" err="1">
                <a:solidFill>
                  <a:srgbClr val="FF0000"/>
                </a:solidFill>
                <a:latin typeface="Arial"/>
                <a:cs typeface="Arial"/>
              </a:rPr>
              <a:t>високо-рискова</a:t>
            </a:r>
            <a:r>
              <a:rPr lang="ru-RU" sz="2400" spc="-13" dirty="0">
                <a:solidFill>
                  <a:srgbClr val="134F96"/>
                </a:solidFill>
                <a:latin typeface="Arial"/>
                <a:cs typeface="Arial"/>
              </a:rPr>
              <a:t> </a:t>
            </a:r>
            <a:r>
              <a:rPr lang="ru-RU" sz="2400" spc="-13" dirty="0" err="1">
                <a:solidFill>
                  <a:srgbClr val="134F96"/>
                </a:solidFill>
                <a:latin typeface="Arial"/>
                <a:cs typeface="Arial"/>
              </a:rPr>
              <a:t>спрямо</a:t>
            </a:r>
            <a:r>
              <a:rPr lang="ru-RU" sz="2400" spc="-13" dirty="0">
                <a:solidFill>
                  <a:srgbClr val="134F96"/>
                </a:solidFill>
                <a:latin typeface="Arial"/>
                <a:cs typeface="Arial"/>
              </a:rPr>
              <a:t> </a:t>
            </a:r>
            <a:r>
              <a:rPr lang="ru-RU" sz="2400" spc="-13" dirty="0" err="1" smtClean="0">
                <a:solidFill>
                  <a:srgbClr val="134F96"/>
                </a:solidFill>
                <a:latin typeface="Arial"/>
                <a:cs typeface="Arial"/>
              </a:rPr>
              <a:t>работещите</a:t>
            </a:r>
            <a:r>
              <a:rPr lang="ru-RU" sz="2400" spc="-13" dirty="0" smtClean="0">
                <a:solidFill>
                  <a:srgbClr val="134F96"/>
                </a:solidFill>
                <a:latin typeface="Arial"/>
                <a:cs typeface="Arial"/>
              </a:rPr>
              <a:t> на брега </a:t>
            </a:r>
            <a:r>
              <a:rPr lang="ru-RU" sz="2400" spc="-13" dirty="0" err="1" smtClean="0">
                <a:solidFill>
                  <a:srgbClr val="134F96"/>
                </a:solidFill>
                <a:latin typeface="Arial"/>
                <a:cs typeface="Arial"/>
              </a:rPr>
              <a:t>браншове</a:t>
            </a:r>
            <a:r>
              <a:rPr lang="ru-RU" sz="2400" spc="-13" dirty="0">
                <a:solidFill>
                  <a:srgbClr val="134F96"/>
                </a:solidFill>
                <a:latin typeface="Arial"/>
                <a:cs typeface="Arial"/>
              </a:rPr>
              <a:t>, </a:t>
            </a:r>
            <a:r>
              <a:rPr lang="ru-RU" sz="2400" spc="-13" dirty="0" err="1">
                <a:solidFill>
                  <a:srgbClr val="134F96"/>
                </a:solidFill>
                <a:latin typeface="Arial"/>
                <a:cs typeface="Arial"/>
              </a:rPr>
              <a:t>основно</a:t>
            </a:r>
            <a:r>
              <a:rPr lang="ru-RU" sz="2400" spc="-13" dirty="0">
                <a:solidFill>
                  <a:srgbClr val="134F96"/>
                </a:solidFill>
                <a:latin typeface="Arial"/>
                <a:cs typeface="Arial"/>
              </a:rPr>
              <a:t> </a:t>
            </a:r>
            <a:r>
              <a:rPr lang="ru-RU" sz="2400" spc="-13" dirty="0" err="1">
                <a:solidFill>
                  <a:srgbClr val="134F96"/>
                </a:solidFill>
                <a:latin typeface="Arial"/>
                <a:cs typeface="Arial"/>
              </a:rPr>
              <a:t>поради</a:t>
            </a:r>
            <a:r>
              <a:rPr lang="ru-RU" sz="2400" spc="-13" dirty="0">
                <a:solidFill>
                  <a:srgbClr val="134F96"/>
                </a:solidFill>
                <a:latin typeface="Arial"/>
                <a:cs typeface="Arial"/>
              </a:rPr>
              <a:t> </a:t>
            </a:r>
            <a:r>
              <a:rPr lang="ru-RU" sz="2400" spc="-13" dirty="0" err="1">
                <a:solidFill>
                  <a:srgbClr val="134F96"/>
                </a:solidFill>
                <a:latin typeface="Arial"/>
                <a:cs typeface="Arial"/>
              </a:rPr>
              <a:t>по-високата</a:t>
            </a:r>
            <a:r>
              <a:rPr lang="ru-RU" sz="2400" spc="-13" dirty="0">
                <a:solidFill>
                  <a:srgbClr val="134F96"/>
                </a:solidFill>
                <a:latin typeface="Arial"/>
                <a:cs typeface="Arial"/>
              </a:rPr>
              <a:t> </a:t>
            </a:r>
            <a:r>
              <a:rPr lang="ru-RU" sz="2400" spc="-13" dirty="0" err="1">
                <a:solidFill>
                  <a:srgbClr val="134F96"/>
                </a:solidFill>
                <a:latin typeface="Arial"/>
                <a:cs typeface="Arial"/>
              </a:rPr>
              <a:t>честота</a:t>
            </a:r>
            <a:r>
              <a:rPr lang="ru-RU" sz="2400" spc="-13" dirty="0">
                <a:solidFill>
                  <a:srgbClr val="134F96"/>
                </a:solidFill>
                <a:latin typeface="Arial"/>
                <a:cs typeface="Arial"/>
              </a:rPr>
              <a:t> на травматизма и </a:t>
            </a:r>
            <a:r>
              <a:rPr lang="ru-RU" sz="2400" spc="-13" dirty="0" err="1">
                <a:solidFill>
                  <a:srgbClr val="134F96"/>
                </a:solidFill>
                <a:latin typeface="Arial"/>
                <a:cs typeface="Arial"/>
              </a:rPr>
              <a:t>хроничните</a:t>
            </a:r>
            <a:r>
              <a:rPr lang="ru-RU" sz="2400" spc="-13" dirty="0">
                <a:solidFill>
                  <a:srgbClr val="134F96"/>
                </a:solidFill>
                <a:latin typeface="Arial"/>
                <a:cs typeface="Arial"/>
              </a:rPr>
              <a:t> </a:t>
            </a:r>
            <a:r>
              <a:rPr lang="ru-RU" sz="2400" spc="-13" dirty="0" err="1">
                <a:solidFill>
                  <a:srgbClr val="134F96"/>
                </a:solidFill>
                <a:latin typeface="Arial"/>
                <a:cs typeface="Arial"/>
              </a:rPr>
              <a:t>неинфекциозни</a:t>
            </a:r>
            <a:r>
              <a:rPr lang="ru-RU" sz="2400" spc="-13" dirty="0">
                <a:solidFill>
                  <a:srgbClr val="134F96"/>
                </a:solidFill>
                <a:latin typeface="Arial"/>
                <a:cs typeface="Arial"/>
              </a:rPr>
              <a:t> </a:t>
            </a:r>
            <a:r>
              <a:rPr lang="ru-RU" sz="2400" spc="-13" dirty="0" err="1">
                <a:solidFill>
                  <a:srgbClr val="134F96"/>
                </a:solidFill>
                <a:latin typeface="Arial"/>
                <a:cs typeface="Arial"/>
              </a:rPr>
              <a:t>заболявания</a:t>
            </a:r>
            <a:r>
              <a:rPr lang="ru-RU" sz="2400" spc="-13" dirty="0">
                <a:solidFill>
                  <a:srgbClr val="134F96"/>
                </a:solidFill>
                <a:latin typeface="Arial"/>
                <a:cs typeface="Arial"/>
              </a:rPr>
              <a:t>, </a:t>
            </a:r>
            <a:r>
              <a:rPr lang="ru-RU" sz="2400" spc="-13" dirty="0" err="1">
                <a:solidFill>
                  <a:srgbClr val="134F96"/>
                </a:solidFill>
                <a:latin typeface="Arial"/>
                <a:cs typeface="Arial"/>
              </a:rPr>
              <a:t>свързани</a:t>
            </a:r>
            <a:r>
              <a:rPr lang="ru-RU" sz="2400" spc="-13" dirty="0">
                <a:solidFill>
                  <a:srgbClr val="134F96"/>
                </a:solidFill>
                <a:latin typeface="Arial"/>
                <a:cs typeface="Arial"/>
              </a:rPr>
              <a:t> с </a:t>
            </a:r>
            <a:r>
              <a:rPr lang="ru-RU" sz="2400" spc="-13" dirty="0" err="1">
                <a:solidFill>
                  <a:srgbClr val="134F96"/>
                </a:solidFill>
                <a:latin typeface="Arial"/>
                <a:cs typeface="Arial"/>
              </a:rPr>
              <a:t>нездравословен</a:t>
            </a:r>
            <a:r>
              <a:rPr lang="ru-RU" sz="2400" spc="-13" dirty="0">
                <a:solidFill>
                  <a:srgbClr val="134F96"/>
                </a:solidFill>
                <a:latin typeface="Arial"/>
                <a:cs typeface="Arial"/>
              </a:rPr>
              <a:t> начин на живот </a:t>
            </a:r>
            <a:r>
              <a:rPr lang="ru-RU" sz="2400" spc="-13" dirty="0" err="1">
                <a:solidFill>
                  <a:srgbClr val="134F96"/>
                </a:solidFill>
                <a:latin typeface="Arial"/>
                <a:cs typeface="Arial"/>
              </a:rPr>
              <a:t>като</a:t>
            </a:r>
            <a:r>
              <a:rPr lang="ru-RU" sz="2400" spc="-13" dirty="0">
                <a:solidFill>
                  <a:srgbClr val="134F96"/>
                </a:solidFill>
                <a:latin typeface="Arial"/>
                <a:cs typeface="Arial"/>
              </a:rPr>
              <a:t> </a:t>
            </a:r>
            <a:r>
              <a:rPr lang="ru-RU" sz="2400" spc="-13" dirty="0" err="1">
                <a:solidFill>
                  <a:srgbClr val="134F96"/>
                </a:solidFill>
                <a:latin typeface="Arial"/>
                <a:cs typeface="Arial"/>
              </a:rPr>
              <a:t>сърдечно-съдовата</a:t>
            </a:r>
            <a:r>
              <a:rPr lang="ru-RU" sz="2400" spc="-13" dirty="0">
                <a:solidFill>
                  <a:srgbClr val="134F96"/>
                </a:solidFill>
                <a:latin typeface="Arial"/>
                <a:cs typeface="Arial"/>
              </a:rPr>
              <a:t> и </a:t>
            </a:r>
            <a:r>
              <a:rPr lang="ru-RU" sz="2400" spc="-13" dirty="0" err="1">
                <a:solidFill>
                  <a:srgbClr val="134F96"/>
                </a:solidFill>
                <a:latin typeface="Arial"/>
                <a:cs typeface="Arial"/>
              </a:rPr>
              <a:t>ендокринната</a:t>
            </a:r>
            <a:r>
              <a:rPr lang="ru-RU" sz="2400" spc="-13" dirty="0">
                <a:solidFill>
                  <a:srgbClr val="134F96"/>
                </a:solidFill>
                <a:latin typeface="Arial"/>
                <a:cs typeface="Arial"/>
              </a:rPr>
              <a:t> патология. </a:t>
            </a:r>
            <a:r>
              <a:rPr lang="ru-RU" sz="2400" spc="-13" dirty="0" err="1">
                <a:solidFill>
                  <a:srgbClr val="134F96"/>
                </a:solidFill>
                <a:latin typeface="Arial"/>
                <a:cs typeface="Arial"/>
              </a:rPr>
              <a:t>Това</a:t>
            </a:r>
            <a:r>
              <a:rPr lang="ru-RU" sz="2400" spc="-13" dirty="0">
                <a:solidFill>
                  <a:srgbClr val="134F96"/>
                </a:solidFill>
                <a:latin typeface="Arial"/>
                <a:cs typeface="Arial"/>
              </a:rPr>
              <a:t> </a:t>
            </a:r>
            <a:r>
              <a:rPr lang="ru-RU" sz="2400" spc="-13" dirty="0" err="1">
                <a:solidFill>
                  <a:srgbClr val="134F96"/>
                </a:solidFill>
                <a:latin typeface="Arial"/>
                <a:cs typeface="Arial"/>
              </a:rPr>
              <a:t>обосновава</a:t>
            </a:r>
            <a:r>
              <a:rPr lang="ru-RU" sz="2400" spc="-13" dirty="0">
                <a:solidFill>
                  <a:srgbClr val="134F96"/>
                </a:solidFill>
                <a:latin typeface="Arial"/>
                <a:cs typeface="Arial"/>
              </a:rPr>
              <a:t> </a:t>
            </a:r>
            <a:r>
              <a:rPr lang="ru-RU" sz="2400" spc="-13" dirty="0" err="1">
                <a:solidFill>
                  <a:srgbClr val="134F96"/>
                </a:solidFill>
                <a:latin typeface="Arial"/>
                <a:cs typeface="Arial"/>
              </a:rPr>
              <a:t>необходимостта</a:t>
            </a:r>
            <a:r>
              <a:rPr lang="ru-RU" sz="2400" spc="-13" dirty="0">
                <a:solidFill>
                  <a:srgbClr val="134F96"/>
                </a:solidFill>
                <a:latin typeface="Arial"/>
                <a:cs typeface="Arial"/>
              </a:rPr>
              <a:t> от активна </a:t>
            </a:r>
            <a:r>
              <a:rPr lang="ru-RU" sz="2400" spc="-13" dirty="0" err="1">
                <a:solidFill>
                  <a:srgbClr val="FF0000"/>
                </a:solidFill>
                <a:latin typeface="Arial"/>
                <a:cs typeface="Arial"/>
              </a:rPr>
              <a:t>здравна</a:t>
            </a:r>
            <a:r>
              <a:rPr lang="ru-RU" sz="2400" spc="-13" dirty="0">
                <a:solidFill>
                  <a:srgbClr val="FF0000"/>
                </a:solidFill>
                <a:latin typeface="Arial"/>
                <a:cs typeface="Arial"/>
              </a:rPr>
              <a:t> профилактика</a:t>
            </a:r>
            <a:r>
              <a:rPr lang="ru-RU" sz="2400" spc="-13" dirty="0">
                <a:solidFill>
                  <a:srgbClr val="134F96"/>
                </a:solidFill>
                <a:latin typeface="Arial"/>
                <a:cs typeface="Arial"/>
              </a:rPr>
              <a:t> сред </a:t>
            </a:r>
            <a:r>
              <a:rPr lang="ru-RU" sz="2400" spc="-13" dirty="0" err="1">
                <a:solidFill>
                  <a:srgbClr val="134F96"/>
                </a:solidFill>
                <a:latin typeface="Arial"/>
                <a:cs typeface="Arial"/>
              </a:rPr>
              <a:t>тази</a:t>
            </a:r>
            <a:r>
              <a:rPr lang="ru-RU" sz="2400" spc="-13" dirty="0">
                <a:solidFill>
                  <a:srgbClr val="134F96"/>
                </a:solidFill>
                <a:latin typeface="Arial"/>
                <a:cs typeface="Arial"/>
              </a:rPr>
              <a:t> </a:t>
            </a:r>
            <a:r>
              <a:rPr lang="ru-RU" sz="2400" spc="-13" dirty="0" err="1">
                <a:solidFill>
                  <a:srgbClr val="134F96"/>
                </a:solidFill>
                <a:latin typeface="Arial"/>
                <a:cs typeface="Arial"/>
              </a:rPr>
              <a:t>професионална</a:t>
            </a:r>
            <a:r>
              <a:rPr lang="ru-RU" sz="2400" spc="-13" dirty="0">
                <a:solidFill>
                  <a:srgbClr val="134F96"/>
                </a:solidFill>
                <a:latin typeface="Arial"/>
                <a:cs typeface="Arial"/>
              </a:rPr>
              <a:t> </a:t>
            </a:r>
            <a:r>
              <a:rPr lang="ru-RU" sz="2400" spc="-13" dirty="0" err="1" smtClean="0">
                <a:solidFill>
                  <a:srgbClr val="134F96"/>
                </a:solidFill>
                <a:latin typeface="Arial"/>
                <a:cs typeface="Arial"/>
              </a:rPr>
              <a:t>група</a:t>
            </a:r>
            <a:r>
              <a:rPr lang="ru-RU" sz="2400" spc="-13" dirty="0">
                <a:solidFill>
                  <a:srgbClr val="134F96"/>
                </a:solidFill>
                <a:latin typeface="Arial"/>
                <a:cs typeface="Arial"/>
              </a:rPr>
              <a:t> </a:t>
            </a:r>
            <a:r>
              <a:rPr lang="ru-RU" sz="2400" spc="-13" dirty="0" smtClean="0">
                <a:solidFill>
                  <a:srgbClr val="134F96"/>
                </a:solidFill>
                <a:latin typeface="Arial"/>
                <a:cs typeface="Arial"/>
              </a:rPr>
              <a:t>за </a:t>
            </a:r>
            <a:r>
              <a:rPr lang="ru-RU" sz="2400" spc="-13" dirty="0" err="1" smtClean="0">
                <a:solidFill>
                  <a:srgbClr val="134F96"/>
                </a:solidFill>
                <a:latin typeface="Arial"/>
                <a:cs typeface="Arial"/>
              </a:rPr>
              <a:t>промяна</a:t>
            </a:r>
            <a:r>
              <a:rPr lang="ru-RU" sz="2400" spc="-13" dirty="0" smtClean="0">
                <a:solidFill>
                  <a:srgbClr val="134F96"/>
                </a:solidFill>
                <a:latin typeface="Arial"/>
                <a:cs typeface="Arial"/>
              </a:rPr>
              <a:t> в </a:t>
            </a:r>
            <a:r>
              <a:rPr lang="ru-RU" sz="2400" spc="-13" dirty="0" smtClean="0">
                <a:solidFill>
                  <a:srgbClr val="FF0000"/>
                </a:solidFill>
                <a:latin typeface="Arial"/>
                <a:cs typeface="Arial"/>
              </a:rPr>
              <a:t>начина на живот </a:t>
            </a:r>
            <a:r>
              <a:rPr lang="ru-RU" sz="2400" spc="-13" dirty="0" smtClean="0">
                <a:solidFill>
                  <a:srgbClr val="134F96"/>
                </a:solidFill>
                <a:latin typeface="Arial"/>
                <a:cs typeface="Arial"/>
              </a:rPr>
              <a:t>и </a:t>
            </a:r>
            <a:r>
              <a:rPr lang="ru-RU" sz="2400" spc="-13" dirty="0" smtClean="0">
                <a:solidFill>
                  <a:srgbClr val="FF0000"/>
                </a:solidFill>
                <a:latin typeface="Arial"/>
                <a:cs typeface="Arial"/>
              </a:rPr>
              <a:t>редукция на </a:t>
            </a:r>
            <a:r>
              <a:rPr lang="ru-RU" sz="2400" spc="-13" dirty="0" err="1" smtClean="0">
                <a:solidFill>
                  <a:srgbClr val="FF0000"/>
                </a:solidFill>
                <a:latin typeface="Arial"/>
                <a:cs typeface="Arial"/>
              </a:rPr>
              <a:t>модифицируемия</a:t>
            </a:r>
            <a:r>
              <a:rPr lang="ru-RU" sz="2400" spc="-13" dirty="0" smtClean="0">
                <a:solidFill>
                  <a:srgbClr val="FF0000"/>
                </a:solidFill>
                <a:latin typeface="Arial"/>
                <a:cs typeface="Arial"/>
              </a:rPr>
              <a:t> риск</a:t>
            </a:r>
            <a:r>
              <a:rPr lang="ru-RU" sz="2400" spc="-13" dirty="0" smtClean="0">
                <a:solidFill>
                  <a:srgbClr val="134F96"/>
                </a:solidFill>
                <a:latin typeface="Arial"/>
                <a:cs typeface="Arial"/>
              </a:rPr>
              <a:t>.</a:t>
            </a:r>
            <a:endParaRPr sz="2400" spc="-13" dirty="0">
              <a:solidFill>
                <a:srgbClr val="134F96"/>
              </a:solidFill>
              <a:latin typeface="Arial"/>
              <a:cs typeface="Arial"/>
            </a:endParaRPr>
          </a:p>
        </p:txBody>
      </p:sp>
      <p:sp>
        <p:nvSpPr>
          <p:cNvPr id="11" name="TextBox 15"/>
          <p:cNvSpPr txBox="1"/>
          <p:nvPr/>
        </p:nvSpPr>
        <p:spPr>
          <a:xfrm>
            <a:off x="795127" y="2221320"/>
            <a:ext cx="2478760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bg-BG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ВЪВЕДЕНИЕ</a:t>
            </a:r>
            <a:r>
              <a:rPr lang="bg-BG" sz="2400" dirty="0">
                <a:solidFill>
                  <a:srgbClr val="0076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2400" dirty="0" smtClean="0">
              <a:solidFill>
                <a:srgbClr val="0076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g-BG" sz="2400" dirty="0">
                <a:solidFill>
                  <a:srgbClr val="0076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</a:t>
            </a:r>
            <a:r>
              <a:rPr lang="bg-BG" sz="2400" dirty="0" smtClean="0">
                <a:solidFill>
                  <a:srgbClr val="0076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2400" dirty="0" smtClean="0">
              <a:solidFill>
                <a:srgbClr val="0076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g-BG" sz="2400" dirty="0" smtClean="0">
                <a:solidFill>
                  <a:srgbClr val="0076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МАТЕРИАЛ:</a:t>
            </a:r>
            <a:endParaRPr lang="en-US" sz="2400" dirty="0">
              <a:solidFill>
                <a:srgbClr val="0076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g-BG" sz="2400" dirty="0">
                <a:solidFill>
                  <a:srgbClr val="0076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МЕТОДИ:</a:t>
            </a:r>
            <a:endParaRPr lang="en-US" sz="2400" dirty="0">
              <a:solidFill>
                <a:srgbClr val="0076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156" y="5029200"/>
            <a:ext cx="2008262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65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Picture 1" descr="Internal-bg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377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75"/>
            <a:ext cx="2616101" cy="198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ject 3"/>
          <p:cNvSpPr txBox="1"/>
          <p:nvPr/>
        </p:nvSpPr>
        <p:spPr>
          <a:xfrm>
            <a:off x="3328416" y="2084832"/>
            <a:ext cx="8302752" cy="21544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/>
            <a:r>
              <a:rPr lang="ru-RU" sz="2800" spc="-13" dirty="0" smtClean="0">
                <a:solidFill>
                  <a:srgbClr val="134F96"/>
                </a:solidFill>
                <a:latin typeface="Arial"/>
                <a:cs typeface="Arial"/>
              </a:rPr>
              <a:t>да </a:t>
            </a:r>
            <a:r>
              <a:rPr lang="ru-RU" sz="2800" spc="-13" dirty="0">
                <a:solidFill>
                  <a:srgbClr val="134F96"/>
                </a:solidFill>
                <a:latin typeface="Arial"/>
                <a:cs typeface="Arial"/>
              </a:rPr>
              <a:t>се проследи </a:t>
            </a:r>
            <a:r>
              <a:rPr lang="ru-RU" sz="2800" spc="-13" dirty="0" err="1">
                <a:solidFill>
                  <a:srgbClr val="134F96"/>
                </a:solidFill>
                <a:latin typeface="Arial"/>
                <a:cs typeface="Arial"/>
              </a:rPr>
              <a:t>ефекта</a:t>
            </a:r>
            <a:r>
              <a:rPr lang="ru-RU" sz="2800" spc="-13" dirty="0">
                <a:solidFill>
                  <a:srgbClr val="134F96"/>
                </a:solidFill>
                <a:latin typeface="Arial"/>
                <a:cs typeface="Arial"/>
              </a:rPr>
              <a:t> на </a:t>
            </a:r>
            <a:r>
              <a:rPr lang="ru-RU" sz="2800" spc="-13" dirty="0" err="1">
                <a:solidFill>
                  <a:srgbClr val="134F96"/>
                </a:solidFill>
                <a:latin typeface="Arial"/>
                <a:cs typeface="Arial"/>
              </a:rPr>
              <a:t>интервенционална</a:t>
            </a:r>
            <a:r>
              <a:rPr lang="ru-RU" sz="2800" spc="-13" dirty="0">
                <a:solidFill>
                  <a:srgbClr val="134F96"/>
                </a:solidFill>
                <a:latin typeface="Arial"/>
                <a:cs typeface="Arial"/>
              </a:rPr>
              <a:t> </a:t>
            </a:r>
            <a:r>
              <a:rPr lang="ru-RU" sz="2800" spc="-13" dirty="0" err="1">
                <a:solidFill>
                  <a:srgbClr val="134F96"/>
                </a:solidFill>
                <a:latin typeface="Arial"/>
                <a:cs typeface="Arial"/>
              </a:rPr>
              <a:t>програма</a:t>
            </a:r>
            <a:r>
              <a:rPr lang="ru-RU" sz="2800" spc="-13" dirty="0">
                <a:solidFill>
                  <a:srgbClr val="134F96"/>
                </a:solidFill>
                <a:latin typeface="Arial"/>
                <a:cs typeface="Arial"/>
              </a:rPr>
              <a:t>, </a:t>
            </a:r>
            <a:r>
              <a:rPr lang="ru-RU" sz="2800" spc="-13" dirty="0" err="1">
                <a:solidFill>
                  <a:srgbClr val="134F96"/>
                </a:solidFill>
                <a:latin typeface="Arial"/>
                <a:cs typeface="Arial"/>
              </a:rPr>
              <a:t>включваща</a:t>
            </a:r>
            <a:r>
              <a:rPr lang="ru-RU" sz="2800" spc="-13" dirty="0">
                <a:solidFill>
                  <a:srgbClr val="134F96"/>
                </a:solidFill>
                <a:latin typeface="Arial"/>
                <a:cs typeface="Arial"/>
              </a:rPr>
              <a:t> </a:t>
            </a:r>
            <a:r>
              <a:rPr lang="ru-RU" sz="2800" spc="-13" dirty="0" err="1">
                <a:solidFill>
                  <a:srgbClr val="134F96"/>
                </a:solidFill>
                <a:latin typeface="Arial"/>
                <a:cs typeface="Arial"/>
              </a:rPr>
              <a:t>здравна</a:t>
            </a:r>
            <a:r>
              <a:rPr lang="ru-RU" sz="2800" spc="-13" dirty="0">
                <a:solidFill>
                  <a:srgbClr val="134F96"/>
                </a:solidFill>
                <a:latin typeface="Arial"/>
                <a:cs typeface="Arial"/>
              </a:rPr>
              <a:t> беседа </a:t>
            </a:r>
            <a:r>
              <a:rPr lang="ru-RU" sz="2800" spc="-13" dirty="0" smtClean="0">
                <a:solidFill>
                  <a:srgbClr val="134F96"/>
                </a:solidFill>
                <a:latin typeface="Arial"/>
                <a:cs typeface="Arial"/>
              </a:rPr>
              <a:t>при </a:t>
            </a:r>
            <a:r>
              <a:rPr lang="ru-RU" sz="2800" spc="-13" dirty="0" err="1">
                <a:solidFill>
                  <a:srgbClr val="134F96"/>
                </a:solidFill>
                <a:latin typeface="Arial"/>
                <a:cs typeface="Arial"/>
              </a:rPr>
              <a:t>извънредни</a:t>
            </a:r>
            <a:r>
              <a:rPr lang="ru-RU" sz="2800" spc="-13" dirty="0">
                <a:solidFill>
                  <a:srgbClr val="134F96"/>
                </a:solidFill>
                <a:latin typeface="Arial"/>
                <a:cs typeface="Arial"/>
              </a:rPr>
              <a:t> </a:t>
            </a:r>
            <a:r>
              <a:rPr lang="ru-RU" sz="2800" spc="-13" dirty="0" err="1">
                <a:solidFill>
                  <a:srgbClr val="134F96"/>
                </a:solidFill>
                <a:latin typeface="Arial"/>
                <a:cs typeface="Arial"/>
              </a:rPr>
              <a:t>медицински</a:t>
            </a:r>
            <a:r>
              <a:rPr lang="ru-RU" sz="2800" spc="-13" dirty="0">
                <a:solidFill>
                  <a:srgbClr val="134F96"/>
                </a:solidFill>
                <a:latin typeface="Arial"/>
                <a:cs typeface="Arial"/>
              </a:rPr>
              <a:t> </a:t>
            </a:r>
            <a:r>
              <a:rPr lang="ru-RU" sz="2800" spc="-13" dirty="0" err="1">
                <a:solidFill>
                  <a:srgbClr val="134F96"/>
                </a:solidFill>
                <a:latin typeface="Arial"/>
                <a:cs typeface="Arial"/>
              </a:rPr>
              <a:t>прегледи</a:t>
            </a:r>
            <a:r>
              <a:rPr lang="ru-RU" sz="2800" spc="-13" dirty="0">
                <a:solidFill>
                  <a:srgbClr val="134F96"/>
                </a:solidFill>
                <a:latin typeface="Arial"/>
                <a:cs typeface="Arial"/>
              </a:rPr>
              <a:t> </a:t>
            </a:r>
            <a:r>
              <a:rPr lang="ru-RU" sz="2800" spc="-13" dirty="0" smtClean="0">
                <a:solidFill>
                  <a:srgbClr val="134F96"/>
                </a:solidFill>
                <a:latin typeface="Arial"/>
                <a:cs typeface="Arial"/>
              </a:rPr>
              <a:t>с </a:t>
            </a:r>
            <a:r>
              <a:rPr lang="ru-RU" sz="2800" spc="-13" dirty="0" err="1">
                <a:solidFill>
                  <a:srgbClr val="134F96"/>
                </a:solidFill>
                <a:latin typeface="Arial"/>
                <a:cs typeface="Arial"/>
              </a:rPr>
              <a:t>изследвания</a:t>
            </a:r>
            <a:r>
              <a:rPr lang="ru-RU" sz="2800" spc="-13" dirty="0">
                <a:solidFill>
                  <a:srgbClr val="134F96"/>
                </a:solidFill>
                <a:latin typeface="Arial"/>
                <a:cs typeface="Arial"/>
              </a:rPr>
              <a:t> </a:t>
            </a:r>
            <a:r>
              <a:rPr lang="ru-RU" sz="2800" spc="-13" dirty="0" smtClean="0">
                <a:solidFill>
                  <a:srgbClr val="134F96"/>
                </a:solidFill>
                <a:latin typeface="Arial"/>
                <a:cs typeface="Arial"/>
              </a:rPr>
              <a:t>и </a:t>
            </a:r>
            <a:r>
              <a:rPr lang="ru-RU" sz="2800" spc="-13" dirty="0" err="1">
                <a:solidFill>
                  <a:srgbClr val="134F96"/>
                </a:solidFill>
                <a:latin typeface="Arial"/>
                <a:cs typeface="Arial"/>
              </a:rPr>
              <a:t>трудово-медицинска</a:t>
            </a:r>
            <a:r>
              <a:rPr lang="ru-RU" sz="2800" spc="-13" dirty="0">
                <a:solidFill>
                  <a:srgbClr val="134F96"/>
                </a:solidFill>
                <a:latin typeface="Arial"/>
                <a:cs typeface="Arial"/>
              </a:rPr>
              <a:t> </a:t>
            </a:r>
            <a:r>
              <a:rPr lang="ru-RU" sz="2800" spc="-13" dirty="0" err="1">
                <a:solidFill>
                  <a:srgbClr val="134F96"/>
                </a:solidFill>
                <a:latin typeface="Arial"/>
                <a:cs typeface="Arial"/>
              </a:rPr>
              <a:t>консултация</a:t>
            </a:r>
            <a:r>
              <a:rPr lang="ru-RU" sz="2800" spc="-13" dirty="0">
                <a:solidFill>
                  <a:srgbClr val="134F96"/>
                </a:solidFill>
                <a:latin typeface="Arial"/>
                <a:cs typeface="Arial"/>
              </a:rPr>
              <a:t> сред </a:t>
            </a:r>
            <a:r>
              <a:rPr lang="ru-RU" sz="2800" spc="-13" dirty="0" err="1">
                <a:solidFill>
                  <a:srgbClr val="134F96"/>
                </a:solidFill>
                <a:latin typeface="Arial"/>
                <a:cs typeface="Arial"/>
              </a:rPr>
              <a:t>рискови</a:t>
            </a:r>
            <a:r>
              <a:rPr lang="ru-RU" sz="2800" spc="-13" dirty="0">
                <a:solidFill>
                  <a:srgbClr val="134F96"/>
                </a:solidFill>
                <a:latin typeface="Arial"/>
                <a:cs typeface="Arial"/>
              </a:rPr>
              <a:t> </a:t>
            </a:r>
            <a:r>
              <a:rPr lang="ru-RU" sz="2800" spc="-13" dirty="0" err="1">
                <a:solidFill>
                  <a:srgbClr val="134F96"/>
                </a:solidFill>
                <a:latin typeface="Arial"/>
                <a:cs typeface="Arial"/>
              </a:rPr>
              <a:t>контингенти</a:t>
            </a:r>
            <a:r>
              <a:rPr lang="ru-RU" sz="2800" spc="-13" dirty="0">
                <a:solidFill>
                  <a:srgbClr val="134F96"/>
                </a:solidFill>
                <a:latin typeface="Arial"/>
                <a:cs typeface="Arial"/>
              </a:rPr>
              <a:t> от </a:t>
            </a:r>
            <a:r>
              <a:rPr lang="ru-RU" sz="2800" spc="-13" dirty="0" err="1">
                <a:solidFill>
                  <a:srgbClr val="134F96"/>
                </a:solidFill>
                <a:latin typeface="Arial"/>
                <a:cs typeface="Arial"/>
              </a:rPr>
              <a:t>работещи</a:t>
            </a:r>
            <a:r>
              <a:rPr lang="ru-RU" sz="2800" spc="-13" dirty="0">
                <a:solidFill>
                  <a:srgbClr val="134F96"/>
                </a:solidFill>
                <a:latin typeface="Arial"/>
                <a:cs typeface="Arial"/>
              </a:rPr>
              <a:t> на </a:t>
            </a:r>
            <a:r>
              <a:rPr lang="ru-RU" sz="2800" spc="-13" dirty="0" smtClean="0">
                <a:solidFill>
                  <a:srgbClr val="134F96"/>
                </a:solidFill>
                <a:latin typeface="Arial"/>
                <a:cs typeface="Arial"/>
              </a:rPr>
              <a:t>море лица.</a:t>
            </a:r>
            <a:endParaRPr lang="bg-BG" sz="2800" spc="-13" dirty="0">
              <a:solidFill>
                <a:srgbClr val="134F96"/>
              </a:solidFill>
              <a:latin typeface="Arial"/>
              <a:cs typeface="Arial"/>
            </a:endParaRPr>
          </a:p>
        </p:txBody>
      </p:sp>
      <p:sp>
        <p:nvSpPr>
          <p:cNvPr id="11" name="TextBox 15"/>
          <p:cNvSpPr txBox="1"/>
          <p:nvPr/>
        </p:nvSpPr>
        <p:spPr>
          <a:xfrm>
            <a:off x="1069447" y="2075016"/>
            <a:ext cx="2478760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bg-BG" sz="2400" b="1" dirty="0">
                <a:solidFill>
                  <a:srgbClr val="0076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ВЪВЕДЕНИЕ:</a:t>
            </a:r>
            <a:endParaRPr lang="en-US" sz="2400" b="1" dirty="0">
              <a:solidFill>
                <a:srgbClr val="0076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g-BG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ЦЕЛ: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g-BG" sz="2400" b="1" dirty="0">
                <a:solidFill>
                  <a:srgbClr val="0076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</a:t>
            </a:r>
            <a:r>
              <a:rPr lang="bg-BG" sz="2400" dirty="0">
                <a:solidFill>
                  <a:srgbClr val="0076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2400" dirty="0">
              <a:solidFill>
                <a:srgbClr val="0076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g-BG" sz="2400" b="1" dirty="0" smtClean="0">
                <a:solidFill>
                  <a:srgbClr val="0076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</a:t>
            </a:r>
            <a:r>
              <a:rPr lang="bg-BG" sz="2400" b="1" dirty="0">
                <a:solidFill>
                  <a:srgbClr val="0076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2400" b="1" dirty="0">
              <a:solidFill>
                <a:srgbClr val="0076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Картина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156" y="5029200"/>
            <a:ext cx="2008262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12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Picture 1" descr="Internal-bg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377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75"/>
            <a:ext cx="2616101" cy="198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ject 3"/>
          <p:cNvSpPr txBox="1"/>
          <p:nvPr/>
        </p:nvSpPr>
        <p:spPr>
          <a:xfrm>
            <a:off x="3236976" y="0"/>
            <a:ext cx="8955024" cy="63401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ts val="0"/>
              </a:spcBef>
            </a:pP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Обект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r>
              <a:rPr lang="ru-RU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Проследихме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период от </a:t>
            </a:r>
            <a:r>
              <a:rPr lang="ru-RU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февруари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2016 до </a:t>
            </a:r>
            <a:r>
              <a:rPr lang="ru-RU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февруари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2017 г. </a:t>
            </a:r>
            <a:r>
              <a:rPr lang="ru-RU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динамиката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стойностите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телесната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маса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на </a:t>
            </a:r>
            <a:r>
              <a:rPr lang="ru-RU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липидните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показатели в </a:t>
            </a:r>
            <a:r>
              <a:rPr lang="ru-RU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кръв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  96 </a:t>
            </a:r>
            <a:r>
              <a:rPr lang="ru-RU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работещи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море </a:t>
            </a:r>
            <a:r>
              <a:rPr lang="ru-RU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мъже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g-BG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Критерии за включване:</a:t>
            </a:r>
            <a:endParaRPr lang="bg-BG" sz="2800" dirty="0" smtClean="0">
              <a:solidFill>
                <a:srgbClr val="002060"/>
              </a:solidFill>
            </a:endParaRPr>
          </a:p>
          <a:p>
            <a:pPr lvl="0"/>
            <a:r>
              <a:rPr lang="bg-BG" sz="2400" dirty="0" smtClean="0">
                <a:solidFill>
                  <a:srgbClr val="002060"/>
                </a:solidFill>
              </a:rPr>
              <a:t>Морски лица – всяко лице, което е включено в екипаж на кораб, наето или ангажирано или работещо в каквото и да е качество на борда на кораб</a:t>
            </a:r>
          </a:p>
          <a:p>
            <a:pPr lvl="0"/>
            <a:r>
              <a:rPr lang="bg-BG" sz="2400" dirty="0" smtClean="0">
                <a:solidFill>
                  <a:srgbClr val="002060"/>
                </a:solidFill>
              </a:rPr>
              <a:t>Явяващите се за преглед с цел медицинско освидетелстване за здравословна годност</a:t>
            </a:r>
          </a:p>
          <a:p>
            <a:pPr lvl="0"/>
            <a:r>
              <a:rPr lang="bg-BG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Критерии за изключване:</a:t>
            </a:r>
          </a:p>
          <a:p>
            <a:pPr lvl="0"/>
            <a:r>
              <a:rPr lang="bg-BG" sz="2400" dirty="0" smtClean="0">
                <a:solidFill>
                  <a:srgbClr val="002060"/>
                </a:solidFill>
              </a:rPr>
              <a:t>Морски </a:t>
            </a:r>
            <a:r>
              <a:rPr lang="bg-BG" sz="2400" dirty="0">
                <a:solidFill>
                  <a:srgbClr val="002060"/>
                </a:solidFill>
              </a:rPr>
              <a:t>лица, явяващи се на преглед по повод на оплаквания или за оказване на медицинска помощ по спешност.</a:t>
            </a:r>
          </a:p>
          <a:p>
            <a:pPr lvl="0"/>
            <a:r>
              <a:rPr lang="bg-BG" sz="2400" dirty="0" smtClean="0">
                <a:solidFill>
                  <a:srgbClr val="002060"/>
                </a:solidFill>
              </a:rPr>
              <a:t>остри </a:t>
            </a:r>
            <a:r>
              <a:rPr lang="bg-BG" sz="2400" dirty="0">
                <a:solidFill>
                  <a:srgbClr val="002060"/>
                </a:solidFill>
              </a:rPr>
              <a:t>инфекциозни заболявания или възпалителни процеси със или без </a:t>
            </a:r>
            <a:r>
              <a:rPr lang="bg-BG" sz="2400" dirty="0" err="1">
                <a:solidFill>
                  <a:srgbClr val="002060"/>
                </a:solidFill>
              </a:rPr>
              <a:t>фебрилитет</a:t>
            </a:r>
            <a:r>
              <a:rPr lang="bg-BG" sz="2400" dirty="0" smtClean="0">
                <a:solidFill>
                  <a:srgbClr val="002060"/>
                </a:solidFill>
              </a:rPr>
              <a:t>.</a:t>
            </a:r>
            <a:endParaRPr lang="bg-BG" sz="2400" dirty="0">
              <a:solidFill>
                <a:srgbClr val="002060"/>
              </a:solidFill>
            </a:endParaRPr>
          </a:p>
        </p:txBody>
      </p:sp>
      <p:sp>
        <p:nvSpPr>
          <p:cNvPr id="11" name="TextBox 15"/>
          <p:cNvSpPr txBox="1"/>
          <p:nvPr/>
        </p:nvSpPr>
        <p:spPr>
          <a:xfrm>
            <a:off x="1069447" y="2075016"/>
            <a:ext cx="2478760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bg-BG" sz="2400" b="1" dirty="0">
                <a:solidFill>
                  <a:srgbClr val="0076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ВЪВЕДЕНИЕ:</a:t>
            </a:r>
            <a:endParaRPr lang="en-US" sz="2400" b="1" dirty="0">
              <a:solidFill>
                <a:srgbClr val="0076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g-BG" sz="2400" b="1" dirty="0">
                <a:solidFill>
                  <a:srgbClr val="0076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ЦЕЛ:</a:t>
            </a:r>
            <a:endParaRPr lang="en-US" sz="2400" b="1" dirty="0">
              <a:solidFill>
                <a:srgbClr val="0076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g-BG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МАТЕРИАЛ: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g-BG" sz="2400" b="1" dirty="0">
                <a:solidFill>
                  <a:srgbClr val="0076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МЕТОДИ:</a:t>
            </a:r>
            <a:endParaRPr lang="en-US" sz="2400" b="1" dirty="0">
              <a:solidFill>
                <a:srgbClr val="0076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Картина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156" y="5029200"/>
            <a:ext cx="2008262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27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Picture 1" descr="Internal-bg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77"/>
            <a:ext cx="12192000" cy="6868377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75"/>
            <a:ext cx="2616101" cy="198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ject 3"/>
          <p:cNvSpPr txBox="1"/>
          <p:nvPr/>
        </p:nvSpPr>
        <p:spPr>
          <a:xfrm>
            <a:off x="3236976" y="749808"/>
            <a:ext cx="8955024" cy="6278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Приложена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структурирана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собствена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анкетна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карта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включваща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въпроси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относно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режима на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хранене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честота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хранене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отделна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група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въпроси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анкетната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карта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уточняват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физическата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активност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вредните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навици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</a:pP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Измерени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антропометричните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показатели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ръст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тегло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</a:pP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Изследвани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кръвна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захар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общ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холестерол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триглицериди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bg-BG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Статистически методи</a:t>
            </a:r>
            <a:r>
              <a:rPr lang="bg-BG" sz="2400" dirty="0"/>
              <a:t> </a:t>
            </a:r>
          </a:p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всички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лица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със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затлъстяване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и/или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рискови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стойности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общия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холестерол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триглицеридите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кръвта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дадени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трудово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медицински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съвети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относно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риска за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здравето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 работа,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необходимостта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покриване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изискванията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медицинска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годност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морските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лица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относно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физическия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капацитет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възможностите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коригиране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модифицируемите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рискови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фактори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сърдечно-съдови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заболявания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Препоръчани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индивидуализирани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корекции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храненето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нивото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физическата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активност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</a:pPr>
            <a:endParaRPr lang="bg-BG" sz="2400" dirty="0">
              <a:solidFill>
                <a:srgbClr val="002060"/>
              </a:solidFill>
            </a:endParaRPr>
          </a:p>
        </p:txBody>
      </p:sp>
      <p:sp>
        <p:nvSpPr>
          <p:cNvPr id="11" name="TextBox 15"/>
          <p:cNvSpPr txBox="1"/>
          <p:nvPr/>
        </p:nvSpPr>
        <p:spPr>
          <a:xfrm>
            <a:off x="1069447" y="2075016"/>
            <a:ext cx="2478760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bg-BG" sz="2400" b="1" dirty="0">
                <a:solidFill>
                  <a:srgbClr val="0076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ВЪВЕДЕНИЕ:</a:t>
            </a:r>
            <a:endParaRPr lang="en-US" sz="2400" b="1" dirty="0">
              <a:solidFill>
                <a:srgbClr val="0076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g-BG" sz="2400" b="1" dirty="0">
                <a:solidFill>
                  <a:srgbClr val="0076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ЦЕЛ:</a:t>
            </a:r>
            <a:endParaRPr lang="en-US" sz="2400" b="1" dirty="0">
              <a:solidFill>
                <a:srgbClr val="0076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g-BG" sz="2400" b="1" dirty="0">
                <a:solidFill>
                  <a:srgbClr val="0076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МАТЕРИАЛ:</a:t>
            </a:r>
            <a:endParaRPr lang="en-US" sz="2400" b="1" dirty="0">
              <a:solidFill>
                <a:srgbClr val="0076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g-BG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</a:t>
            </a:r>
            <a:r>
              <a:rPr lang="bg-BG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Картина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156" y="5029200"/>
            <a:ext cx="2008262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80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ernal-bg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016" y="-10377"/>
            <a:ext cx="12320016" cy="686837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145536" y="4901388"/>
            <a:ext cx="4626863" cy="22211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600"/>
              </a:lnSpc>
              <a:spcAft>
                <a:spcPts val="600"/>
              </a:spcAft>
            </a:pPr>
            <a:r>
              <a:rPr lang="bg-BG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постановка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g-BG" sz="2400" dirty="0"/>
              <a:t>В проучването са включени </a:t>
            </a:r>
            <a:r>
              <a:rPr lang="bg-BG" sz="2400" dirty="0" smtClean="0"/>
              <a:t>97 </a:t>
            </a:r>
            <a:r>
              <a:rPr lang="bg-BG" sz="2400" dirty="0"/>
              <a:t>лица </a:t>
            </a:r>
            <a:r>
              <a:rPr lang="bg-BG" sz="2400" dirty="0" smtClean="0"/>
              <a:t> на </a:t>
            </a:r>
            <a:r>
              <a:rPr lang="bg-BG" sz="2400" dirty="0"/>
              <a:t>средна </a:t>
            </a:r>
            <a:r>
              <a:rPr lang="bg-BG" sz="2400" dirty="0" smtClean="0"/>
              <a:t>възраст 48,03±0,9 </a:t>
            </a:r>
            <a:r>
              <a:rPr lang="bg-BG" sz="2400" dirty="0"/>
              <a:t>г., </a:t>
            </a:r>
            <a:r>
              <a:rPr lang="bg-BG" sz="2400" dirty="0" smtClean="0"/>
              <a:t>като </a:t>
            </a:r>
            <a:r>
              <a:rPr lang="bg-BG" sz="2400" dirty="0"/>
              <a:t>най-младият моряк е на </a:t>
            </a:r>
            <a:r>
              <a:rPr lang="bg-BG" sz="2400" dirty="0" smtClean="0"/>
              <a:t>26 </a:t>
            </a:r>
            <a:r>
              <a:rPr lang="bg-BG" sz="2400" dirty="0"/>
              <a:t>години, а най-възрастният на </a:t>
            </a:r>
            <a:r>
              <a:rPr lang="bg-BG" sz="2400" dirty="0" smtClean="0"/>
              <a:t>65 </a:t>
            </a:r>
            <a:r>
              <a:rPr lang="bg-BG" sz="2400" dirty="0"/>
              <a:t>г</a:t>
            </a:r>
            <a:r>
              <a:rPr lang="bg-BG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bg-BG" sz="2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2600"/>
              </a:lnSpc>
              <a:spcAft>
                <a:spcPts val="600"/>
              </a:spcAft>
            </a:pPr>
            <a:endParaRPr lang="en-US" sz="1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47872" y="1847088"/>
            <a:ext cx="7918704" cy="182880"/>
          </a:xfrm>
          <a:prstGeom prst="rect">
            <a:avLst/>
          </a:prstGeom>
          <a:solidFill>
            <a:srgbClr val="0076A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D:\YYotova\Desktop\IAMA kotv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20301" y="5830784"/>
            <a:ext cx="1054100" cy="1027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907" y="-3710"/>
            <a:ext cx="2398523" cy="181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авоъгълник 2"/>
          <p:cNvSpPr/>
          <p:nvPr/>
        </p:nvSpPr>
        <p:spPr>
          <a:xfrm>
            <a:off x="91440" y="5425285"/>
            <a:ext cx="22311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Разпространение на наднорменото тегло и затлъстяването</a:t>
            </a:r>
            <a:endParaRPr lang="bg-BG" dirty="0"/>
          </a:p>
        </p:txBody>
      </p:sp>
      <p:graphicFrame>
        <p:nvGraphicFramePr>
          <p:cNvPr id="20" name="Диаграма 19"/>
          <p:cNvGraphicFramePr>
            <a:graphicFrameLocks/>
          </p:cNvGraphicFramePr>
          <p:nvPr>
            <p:extLst/>
          </p:nvPr>
        </p:nvGraphicFramePr>
        <p:xfrm>
          <a:off x="7620000" y="2084832"/>
          <a:ext cx="4572000" cy="4773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9" name="Диаграма 18"/>
          <p:cNvGraphicFramePr>
            <a:graphicFrameLocks/>
          </p:cNvGraphicFramePr>
          <p:nvPr>
            <p:extLst/>
          </p:nvPr>
        </p:nvGraphicFramePr>
        <p:xfrm>
          <a:off x="2889504" y="0"/>
          <a:ext cx="4834128" cy="4818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2" name="TextBox 15"/>
          <p:cNvSpPr txBox="1"/>
          <p:nvPr/>
        </p:nvSpPr>
        <p:spPr>
          <a:xfrm>
            <a:off x="-73152" y="2435140"/>
            <a:ext cx="2651760" cy="16158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bg-BG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ИТМ преди 1 г.</a:t>
            </a:r>
          </a:p>
          <a:p>
            <a:pPr>
              <a:lnSpc>
                <a:spcPts val="2100"/>
              </a:lnSpc>
            </a:pPr>
            <a:r>
              <a:rPr lang="bg-BG" b="1" dirty="0">
                <a:solidFill>
                  <a:srgbClr val="0076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Липиден статус преди 1 г.</a:t>
            </a:r>
            <a:endParaRPr lang="en-US" b="1" dirty="0">
              <a:solidFill>
                <a:srgbClr val="0076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2100"/>
              </a:lnSpc>
            </a:pPr>
            <a:r>
              <a:rPr lang="bg-BG" b="1" dirty="0">
                <a:solidFill>
                  <a:srgbClr val="0076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Физическа активност</a:t>
            </a:r>
          </a:p>
          <a:p>
            <a:pPr>
              <a:lnSpc>
                <a:spcPts val="2100"/>
              </a:lnSpc>
            </a:pPr>
            <a:r>
              <a:rPr lang="bg-BG" b="1" dirty="0" smtClean="0">
                <a:solidFill>
                  <a:srgbClr val="0076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Хранене</a:t>
            </a:r>
          </a:p>
          <a:p>
            <a:pPr>
              <a:lnSpc>
                <a:spcPts val="2100"/>
              </a:lnSpc>
            </a:pPr>
            <a:r>
              <a:rPr lang="bg-BG" b="1" dirty="0" smtClean="0">
                <a:solidFill>
                  <a:srgbClr val="0076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ИТМ след 1 г.</a:t>
            </a:r>
            <a:endParaRPr lang="bg-BG" b="1" dirty="0">
              <a:solidFill>
                <a:srgbClr val="0076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2100"/>
              </a:lnSpc>
            </a:pPr>
            <a:r>
              <a:rPr lang="bg-BG" b="1" dirty="0" smtClean="0">
                <a:solidFill>
                  <a:srgbClr val="0076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Липиден статус  след 1 г.</a:t>
            </a:r>
            <a:endParaRPr lang="bg-BG" b="1" dirty="0">
              <a:solidFill>
                <a:srgbClr val="0076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304" y="0"/>
            <a:ext cx="2443226" cy="1837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909280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ernal-bg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016" y="-10377"/>
            <a:ext cx="12320016" cy="686837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45887" y="1045030"/>
            <a:ext cx="6179590" cy="6668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600"/>
              </a:lnSpc>
              <a:spcAft>
                <a:spcPts val="600"/>
              </a:spcAft>
            </a:pPr>
            <a:r>
              <a:rPr lang="bg-BG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Степен на тревожност сред морски лица</a:t>
            </a:r>
            <a:r>
              <a:rPr lang="en-US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45537" y="2368348"/>
            <a:ext cx="7831856" cy="7437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600"/>
              </a:lnSpc>
              <a:spcAft>
                <a:spcPts val="600"/>
              </a:spcAft>
            </a:pPr>
            <a:endParaRPr lang="bg-BG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2600"/>
              </a:lnSpc>
              <a:spcAft>
                <a:spcPts val="600"/>
              </a:spcAft>
            </a:pPr>
            <a:endParaRPr lang="en-US" sz="1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39312" y="2157984"/>
            <a:ext cx="7918704" cy="182880"/>
          </a:xfrm>
          <a:prstGeom prst="rect">
            <a:avLst/>
          </a:prstGeom>
          <a:solidFill>
            <a:srgbClr val="0076A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D:\YYotova\Desktop\IAMA kotv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20301" y="5830784"/>
            <a:ext cx="1054100" cy="1027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907" y="-3710"/>
            <a:ext cx="2398523" cy="181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Диаграма 11"/>
          <p:cNvGraphicFramePr>
            <a:graphicFrameLocks/>
          </p:cNvGraphicFramePr>
          <p:nvPr>
            <p:extLst/>
          </p:nvPr>
        </p:nvGraphicFramePr>
        <p:xfrm>
          <a:off x="3108960" y="987552"/>
          <a:ext cx="8906256" cy="5870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TextBox 15"/>
          <p:cNvSpPr txBox="1"/>
          <p:nvPr/>
        </p:nvSpPr>
        <p:spPr>
          <a:xfrm>
            <a:off x="-73152" y="2435140"/>
            <a:ext cx="2651760" cy="16158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bg-BG" b="1" dirty="0">
                <a:solidFill>
                  <a:srgbClr val="0076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ИТМ преди 1 г.</a:t>
            </a:r>
          </a:p>
          <a:p>
            <a:pPr>
              <a:lnSpc>
                <a:spcPts val="2100"/>
              </a:lnSpc>
            </a:pPr>
            <a:r>
              <a:rPr lang="bg-BG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Липиден статус преди 1 г.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2100"/>
              </a:lnSpc>
            </a:pPr>
            <a:r>
              <a:rPr lang="bg-BG" b="1" dirty="0">
                <a:solidFill>
                  <a:srgbClr val="0076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Физическа активност</a:t>
            </a:r>
          </a:p>
          <a:p>
            <a:pPr>
              <a:lnSpc>
                <a:spcPts val="2100"/>
              </a:lnSpc>
            </a:pPr>
            <a:r>
              <a:rPr lang="bg-BG" b="1" dirty="0" smtClean="0">
                <a:solidFill>
                  <a:srgbClr val="0076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Хранене</a:t>
            </a:r>
          </a:p>
          <a:p>
            <a:pPr>
              <a:lnSpc>
                <a:spcPts val="2100"/>
              </a:lnSpc>
            </a:pPr>
            <a:r>
              <a:rPr lang="bg-BG" b="1" dirty="0" smtClean="0">
                <a:solidFill>
                  <a:srgbClr val="0076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ИТМ след 1 г.</a:t>
            </a:r>
            <a:endParaRPr lang="bg-BG" b="1" dirty="0">
              <a:solidFill>
                <a:srgbClr val="0076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2100"/>
              </a:lnSpc>
            </a:pPr>
            <a:r>
              <a:rPr lang="bg-BG" b="1" dirty="0" smtClean="0">
                <a:solidFill>
                  <a:srgbClr val="0076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Липиден статус  след 1 г.</a:t>
            </a:r>
            <a:endParaRPr lang="bg-BG" b="1" dirty="0">
              <a:solidFill>
                <a:srgbClr val="0076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Картина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140" y="5029200"/>
            <a:ext cx="2008262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18099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ernal-bg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77"/>
            <a:ext cx="12320016" cy="686837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3152" y="2435140"/>
            <a:ext cx="2651760" cy="16158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bg-BG" b="1" dirty="0">
                <a:solidFill>
                  <a:srgbClr val="0076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ИТМ преди 1 г.</a:t>
            </a:r>
          </a:p>
          <a:p>
            <a:pPr>
              <a:lnSpc>
                <a:spcPts val="2100"/>
              </a:lnSpc>
            </a:pPr>
            <a:r>
              <a:rPr lang="bg-BG" b="1" dirty="0">
                <a:solidFill>
                  <a:srgbClr val="0076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Липиден статус преди 1 г.</a:t>
            </a:r>
            <a:endParaRPr lang="en-US" b="1" dirty="0">
              <a:solidFill>
                <a:srgbClr val="0076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2100"/>
              </a:lnSpc>
            </a:pPr>
            <a:r>
              <a:rPr lang="bg-BG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Физическа активност</a:t>
            </a:r>
            <a:endParaRPr lang="bg-BG" b="1" dirty="0">
              <a:solidFill>
                <a:srgbClr val="0076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2100"/>
              </a:lnSpc>
            </a:pPr>
            <a:r>
              <a:rPr lang="bg-BG" b="1" dirty="0" smtClean="0">
                <a:solidFill>
                  <a:srgbClr val="0076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Хранене</a:t>
            </a:r>
          </a:p>
          <a:p>
            <a:pPr>
              <a:lnSpc>
                <a:spcPts val="2100"/>
              </a:lnSpc>
            </a:pPr>
            <a:r>
              <a:rPr lang="bg-BG" b="1" dirty="0" smtClean="0">
                <a:solidFill>
                  <a:srgbClr val="0076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ИТМ след 1 г.</a:t>
            </a:r>
            <a:endParaRPr lang="bg-BG" b="1" dirty="0">
              <a:solidFill>
                <a:srgbClr val="0076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2100"/>
              </a:lnSpc>
            </a:pPr>
            <a:r>
              <a:rPr lang="bg-BG" b="1" dirty="0" smtClean="0">
                <a:solidFill>
                  <a:srgbClr val="0076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Липиден статус  след 1 г.</a:t>
            </a:r>
            <a:endParaRPr lang="bg-BG" b="1" dirty="0">
              <a:solidFill>
                <a:srgbClr val="0076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907" y="-3710"/>
            <a:ext cx="2398523" cy="181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Диаграма 18"/>
          <p:cNvGraphicFramePr>
            <a:graphicFrameLocks/>
          </p:cNvGraphicFramePr>
          <p:nvPr>
            <p:extLst/>
          </p:nvPr>
        </p:nvGraphicFramePr>
        <p:xfrm>
          <a:off x="7644384" y="128016"/>
          <a:ext cx="4364736" cy="6181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Диаграма 17"/>
          <p:cNvGraphicFramePr>
            <a:graphicFrameLocks/>
          </p:cNvGraphicFramePr>
          <p:nvPr>
            <p:extLst/>
          </p:nvPr>
        </p:nvGraphicFramePr>
        <p:xfrm>
          <a:off x="3054096" y="256032"/>
          <a:ext cx="4443984" cy="5907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7" name="Картина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156" y="5029200"/>
            <a:ext cx="2008262" cy="1828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88" y="5175250"/>
            <a:ext cx="1975104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171519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ernal-bg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-10377"/>
            <a:ext cx="9931400" cy="6868377"/>
          </a:xfrm>
          <a:prstGeom prst="rect">
            <a:avLst/>
          </a:prstGeom>
        </p:spPr>
      </p:pic>
      <p:pic>
        <p:nvPicPr>
          <p:cNvPr id="7" name="Picture 6" descr="IMO-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087" y="5495832"/>
            <a:ext cx="1801428" cy="114303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45887" y="1045030"/>
            <a:ext cx="6179590" cy="7437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600"/>
              </a:lnSpc>
              <a:spcAft>
                <a:spcPts val="600"/>
              </a:spcAft>
            </a:pPr>
            <a:r>
              <a:rPr lang="en-US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UNCTAD </a:t>
            </a:r>
            <a:endParaRPr lang="bg-BG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ts val="2600"/>
              </a:lnSpc>
              <a:spcAft>
                <a:spcPts val="600"/>
              </a:spcAft>
            </a:pPr>
            <a:r>
              <a:rPr lang="en-US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 of Maritime Transport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09952" y="2392997"/>
            <a:ext cx="6875813" cy="40267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600"/>
              </a:lnSpc>
              <a:spcAft>
                <a:spcPts val="600"/>
              </a:spcAft>
            </a:pPr>
            <a:endParaRPr lang="bg-BG" sz="2000" b="1" dirty="0">
              <a:solidFill>
                <a:srgbClr val="002060"/>
              </a:solidFill>
            </a:endParaRPr>
          </a:p>
          <a:p>
            <a:pPr>
              <a:lnSpc>
                <a:spcPts val="2600"/>
              </a:lnSpc>
              <a:spcAft>
                <a:spcPts val="600"/>
              </a:spcAft>
            </a:pPr>
            <a:r>
              <a:rPr lang="bg-BG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Обем на товарите, транспортирани по море:</a:t>
            </a:r>
          </a:p>
          <a:p>
            <a:pPr>
              <a:lnSpc>
                <a:spcPts val="2600"/>
              </a:lnSpc>
              <a:spcAft>
                <a:spcPts val="600"/>
              </a:spcAft>
            </a:pPr>
            <a:r>
              <a:rPr lang="bg-BG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5,9 млрд.т. (2000г.) – &gt;10 млрд.т. (2014г.)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2600"/>
              </a:lnSpc>
              <a:spcAft>
                <a:spcPts val="600"/>
              </a:spcAft>
            </a:pPr>
            <a:endPara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2600"/>
              </a:lnSpc>
              <a:spcAft>
                <a:spcPts val="600"/>
              </a:spcAft>
            </a:pPr>
            <a:r>
              <a:rPr lang="bg-BG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Търговски флот / морски лица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>
              <a:lnSpc>
                <a:spcPts val="2600"/>
              </a:lnSpc>
              <a:spcAft>
                <a:spcPts val="600"/>
              </a:spcAft>
            </a:pPr>
            <a:r>
              <a:rPr lang="bg-BG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2014:</a:t>
            </a:r>
          </a:p>
          <a:p>
            <a:pPr>
              <a:lnSpc>
                <a:spcPts val="2600"/>
              </a:lnSpc>
              <a:spcAft>
                <a:spcPts val="600"/>
              </a:spcAft>
            </a:pPr>
            <a:r>
              <a:rPr lang="bg-BG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50 000 кораба </a:t>
            </a:r>
          </a:p>
          <a:p>
            <a:pPr>
              <a:lnSpc>
                <a:spcPts val="2600"/>
              </a:lnSpc>
              <a:spcAft>
                <a:spcPts val="600"/>
              </a:spcAft>
            </a:pPr>
            <a:r>
              <a:rPr lang="bg-BG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1,400,000 морски лица</a:t>
            </a:r>
          </a:p>
          <a:p>
            <a:pPr>
              <a:lnSpc>
                <a:spcPts val="2600"/>
              </a:lnSpc>
              <a:spcAft>
                <a:spcPts val="600"/>
              </a:spcAft>
            </a:pPr>
            <a:r>
              <a:rPr lang="bg-BG" sz="1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lnSpc>
                <a:spcPts val="2600"/>
              </a:lnSpc>
              <a:spcAft>
                <a:spcPts val="600"/>
              </a:spcAft>
            </a:pPr>
            <a:endParaRPr lang="en-US" sz="1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66787" y="2240596"/>
            <a:ext cx="6832600" cy="152400"/>
          </a:xfrm>
          <a:prstGeom prst="rect">
            <a:avLst/>
          </a:prstGeom>
          <a:solidFill>
            <a:srgbClr val="0076A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554180" y="2392996"/>
            <a:ext cx="1801427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bg-BG" sz="1600" dirty="0">
                <a:solidFill>
                  <a:srgbClr val="0076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Корабоплаване</a:t>
            </a:r>
            <a:endParaRPr lang="en-US" sz="1600" dirty="0">
              <a:solidFill>
                <a:srgbClr val="0076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2100"/>
              </a:lnSpc>
            </a:pPr>
            <a:r>
              <a:rPr lang="bg-BG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Днес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2100"/>
              </a:lnSpc>
            </a:pPr>
            <a:r>
              <a:rPr lang="bg-BG" sz="1600" dirty="0">
                <a:solidFill>
                  <a:srgbClr val="0076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Морски лица</a:t>
            </a:r>
            <a:endParaRPr lang="en-US" sz="1600" dirty="0">
              <a:solidFill>
                <a:srgbClr val="0076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2100"/>
              </a:lnSpc>
            </a:pPr>
            <a:r>
              <a:rPr lang="bg-BG" sz="1600" dirty="0" smtClean="0">
                <a:solidFill>
                  <a:srgbClr val="0076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Здраве</a:t>
            </a:r>
            <a:endParaRPr lang="en-US" sz="1600" dirty="0">
              <a:solidFill>
                <a:srgbClr val="0076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 descr="C:\Users\venchev\Desktop\images3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9386" y="5283422"/>
            <a:ext cx="1147969" cy="1094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907" y="-3710"/>
            <a:ext cx="2398523" cy="181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90287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ernal-bg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77"/>
            <a:ext cx="12320016" cy="686837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639312" y="2340864"/>
            <a:ext cx="7918704" cy="182880"/>
          </a:xfrm>
          <a:prstGeom prst="rect">
            <a:avLst/>
          </a:prstGeom>
          <a:solidFill>
            <a:srgbClr val="0076A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907" y="-3710"/>
            <a:ext cx="2398523" cy="181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Диаграма 8"/>
          <p:cNvGraphicFramePr>
            <a:graphicFrameLocks/>
          </p:cNvGraphicFramePr>
          <p:nvPr>
            <p:extLst/>
          </p:nvPr>
        </p:nvGraphicFramePr>
        <p:xfrm>
          <a:off x="2962656" y="0"/>
          <a:ext cx="4779264" cy="3511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Диаграма 9"/>
          <p:cNvGraphicFramePr>
            <a:graphicFrameLocks/>
          </p:cNvGraphicFramePr>
          <p:nvPr>
            <p:extLst/>
          </p:nvPr>
        </p:nvGraphicFramePr>
        <p:xfrm>
          <a:off x="6620256" y="3566160"/>
          <a:ext cx="5193792" cy="329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TextBox 15"/>
          <p:cNvSpPr txBox="1"/>
          <p:nvPr/>
        </p:nvSpPr>
        <p:spPr>
          <a:xfrm>
            <a:off x="73152" y="2435140"/>
            <a:ext cx="2651760" cy="16158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bg-BG" b="1" dirty="0">
                <a:solidFill>
                  <a:srgbClr val="0076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ИТМ преди 1 г.</a:t>
            </a:r>
          </a:p>
          <a:p>
            <a:pPr>
              <a:lnSpc>
                <a:spcPts val="2100"/>
              </a:lnSpc>
            </a:pPr>
            <a:r>
              <a:rPr lang="bg-BG" b="1" dirty="0">
                <a:solidFill>
                  <a:srgbClr val="0076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Липиден статус преди 1 г.</a:t>
            </a:r>
            <a:endParaRPr lang="en-US" b="1" dirty="0">
              <a:solidFill>
                <a:srgbClr val="0076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2100"/>
              </a:lnSpc>
            </a:pPr>
            <a:r>
              <a:rPr lang="bg-BG" b="1" dirty="0">
                <a:solidFill>
                  <a:srgbClr val="0076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Физическа активност</a:t>
            </a:r>
          </a:p>
          <a:p>
            <a:pPr>
              <a:lnSpc>
                <a:spcPts val="2100"/>
              </a:lnSpc>
            </a:pPr>
            <a:r>
              <a:rPr lang="bg-BG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Хранене</a:t>
            </a:r>
          </a:p>
          <a:p>
            <a:pPr>
              <a:lnSpc>
                <a:spcPts val="2100"/>
              </a:lnSpc>
            </a:pPr>
            <a:r>
              <a:rPr lang="bg-BG" b="1" dirty="0" smtClean="0">
                <a:solidFill>
                  <a:srgbClr val="0076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ИТМ след 1 г.</a:t>
            </a:r>
            <a:endParaRPr lang="bg-BG" b="1" dirty="0">
              <a:solidFill>
                <a:srgbClr val="0076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2100"/>
              </a:lnSpc>
            </a:pPr>
            <a:r>
              <a:rPr lang="bg-BG" b="1" dirty="0" smtClean="0">
                <a:solidFill>
                  <a:srgbClr val="0076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Липиден статус  след 1 г.</a:t>
            </a:r>
            <a:endParaRPr lang="bg-BG" b="1" dirty="0">
              <a:solidFill>
                <a:srgbClr val="0076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Картина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156" y="5029200"/>
            <a:ext cx="2008262" cy="1828800"/>
          </a:xfrm>
          <a:prstGeom prst="rect">
            <a:avLst/>
          </a:prstGeom>
        </p:spPr>
      </p:pic>
      <p:pic>
        <p:nvPicPr>
          <p:cNvPr id="13" name="Content Placeholder 4"/>
          <p:cNvPicPr>
            <a:picLocks noGrp="1"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842" y="3755022"/>
            <a:ext cx="2427538" cy="3102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135801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ernal-bg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016" y="-10377"/>
            <a:ext cx="12320016" cy="6868377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907" y="-3710"/>
            <a:ext cx="2398523" cy="181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Диаграма 8"/>
          <p:cNvGraphicFramePr>
            <a:graphicFrameLocks/>
          </p:cNvGraphicFramePr>
          <p:nvPr>
            <p:extLst/>
          </p:nvPr>
        </p:nvGraphicFramePr>
        <p:xfrm>
          <a:off x="3115056" y="-228600"/>
          <a:ext cx="5462016" cy="3465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Диаграма 9"/>
          <p:cNvGraphicFramePr>
            <a:graphicFrameLocks/>
          </p:cNvGraphicFramePr>
          <p:nvPr>
            <p:extLst/>
          </p:nvPr>
        </p:nvGraphicFramePr>
        <p:xfrm>
          <a:off x="5724145" y="3236976"/>
          <a:ext cx="5955792" cy="3621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TextBox 15"/>
          <p:cNvSpPr txBox="1"/>
          <p:nvPr/>
        </p:nvSpPr>
        <p:spPr>
          <a:xfrm>
            <a:off x="-73152" y="2435140"/>
            <a:ext cx="2651760" cy="16158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bg-BG" b="1" dirty="0">
                <a:solidFill>
                  <a:srgbClr val="0076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ИТМ преди 1 г.</a:t>
            </a:r>
          </a:p>
          <a:p>
            <a:pPr>
              <a:lnSpc>
                <a:spcPts val="2100"/>
              </a:lnSpc>
            </a:pPr>
            <a:r>
              <a:rPr lang="bg-BG" b="1" dirty="0">
                <a:solidFill>
                  <a:srgbClr val="0076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Липиден статус преди 1 г.</a:t>
            </a:r>
            <a:endParaRPr lang="en-US" b="1" dirty="0">
              <a:solidFill>
                <a:srgbClr val="0076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2100"/>
              </a:lnSpc>
            </a:pPr>
            <a:r>
              <a:rPr lang="bg-BG" b="1" dirty="0">
                <a:solidFill>
                  <a:srgbClr val="0076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Физическа активност</a:t>
            </a:r>
          </a:p>
          <a:p>
            <a:pPr>
              <a:lnSpc>
                <a:spcPts val="2100"/>
              </a:lnSpc>
            </a:pPr>
            <a:r>
              <a:rPr lang="bg-BG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Хранене</a:t>
            </a:r>
          </a:p>
          <a:p>
            <a:pPr>
              <a:lnSpc>
                <a:spcPts val="2100"/>
              </a:lnSpc>
            </a:pPr>
            <a:r>
              <a:rPr lang="bg-BG" b="1" dirty="0">
                <a:solidFill>
                  <a:srgbClr val="0076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ИТМ</a:t>
            </a:r>
            <a:r>
              <a:rPr lang="bg-BG" b="1" dirty="0" smtClean="0">
                <a:solidFill>
                  <a:srgbClr val="0076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след 1 г.</a:t>
            </a:r>
            <a:endParaRPr lang="bg-BG" b="1" dirty="0">
              <a:solidFill>
                <a:srgbClr val="0076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2100"/>
              </a:lnSpc>
            </a:pPr>
            <a:r>
              <a:rPr lang="bg-BG" b="1" dirty="0" smtClean="0">
                <a:solidFill>
                  <a:srgbClr val="0076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Липиден статус  след 1 г.</a:t>
            </a:r>
            <a:endParaRPr lang="bg-BG" b="1" dirty="0">
              <a:solidFill>
                <a:srgbClr val="0076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Картина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140" y="5029200"/>
            <a:ext cx="2008262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68039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YYotova\Desktop\IAMA kot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20301" y="5830784"/>
            <a:ext cx="1054100" cy="1027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Internal-bg.jp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0377"/>
            <a:ext cx="12192000" cy="6868377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79" y="-3710"/>
            <a:ext cx="2398523" cy="181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Диаграма 11"/>
          <p:cNvGraphicFramePr>
            <a:graphicFrameLocks/>
          </p:cNvGraphicFramePr>
          <p:nvPr>
            <p:extLst/>
          </p:nvPr>
        </p:nvGraphicFramePr>
        <p:xfrm>
          <a:off x="3236976" y="1097280"/>
          <a:ext cx="8778240" cy="5504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4864" y="2435140"/>
            <a:ext cx="2651760" cy="16158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bg-BG" b="1" dirty="0">
                <a:solidFill>
                  <a:srgbClr val="0076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ИТМ преди 1 г.</a:t>
            </a:r>
          </a:p>
          <a:p>
            <a:pPr>
              <a:lnSpc>
                <a:spcPts val="2100"/>
              </a:lnSpc>
            </a:pPr>
            <a:r>
              <a:rPr lang="bg-BG" b="1" dirty="0">
                <a:solidFill>
                  <a:srgbClr val="0076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Липиден статус преди 1 г.</a:t>
            </a:r>
            <a:endParaRPr lang="en-US" b="1" dirty="0">
              <a:solidFill>
                <a:srgbClr val="0076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2100"/>
              </a:lnSpc>
            </a:pPr>
            <a:r>
              <a:rPr lang="bg-BG" b="1" dirty="0">
                <a:solidFill>
                  <a:srgbClr val="0076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Физическа активност</a:t>
            </a:r>
          </a:p>
          <a:p>
            <a:pPr>
              <a:lnSpc>
                <a:spcPts val="2100"/>
              </a:lnSpc>
            </a:pPr>
            <a:r>
              <a:rPr lang="bg-BG" b="1" dirty="0" smtClean="0">
                <a:solidFill>
                  <a:srgbClr val="0076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Хранене</a:t>
            </a:r>
          </a:p>
          <a:p>
            <a:pPr>
              <a:lnSpc>
                <a:spcPts val="2100"/>
              </a:lnSpc>
            </a:pPr>
            <a:r>
              <a:rPr lang="bg-BG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ИТМ след 1 г.</a:t>
            </a:r>
            <a:endParaRPr lang="bg-BG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2100"/>
              </a:lnSpc>
            </a:pPr>
            <a:r>
              <a:rPr lang="bg-BG" b="1" dirty="0" smtClean="0">
                <a:solidFill>
                  <a:srgbClr val="0076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Липиден статус  след 1 г.</a:t>
            </a:r>
            <a:endParaRPr lang="bg-BG" b="1" dirty="0">
              <a:solidFill>
                <a:srgbClr val="0076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авоъгълник 3"/>
          <p:cNvSpPr/>
          <p:nvPr/>
        </p:nvSpPr>
        <p:spPr>
          <a:xfrm>
            <a:off x="4717247" y="237744"/>
            <a:ext cx="69333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3600" b="1" dirty="0" smtClean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Проследяване след 1 год. период</a:t>
            </a:r>
            <a:endParaRPr lang="bg-BG" dirty="0"/>
          </a:p>
        </p:txBody>
      </p:sp>
      <p:pic>
        <p:nvPicPr>
          <p:cNvPr id="10" name="Картина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156" y="5029200"/>
            <a:ext cx="2008262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46185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YYotova\Desktop\IAMA kot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20301" y="5830784"/>
            <a:ext cx="1054100" cy="1027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Internal-bg.jp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77"/>
            <a:ext cx="12192000" cy="6868377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91" y="-3710"/>
            <a:ext cx="2398523" cy="181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Диаграма 15"/>
          <p:cNvGraphicFramePr>
            <a:graphicFrameLocks/>
          </p:cNvGraphicFramePr>
          <p:nvPr>
            <p:extLst/>
          </p:nvPr>
        </p:nvGraphicFramePr>
        <p:xfrm>
          <a:off x="5157216" y="-128016"/>
          <a:ext cx="6601968" cy="3310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0" name="Диаграма 19"/>
          <p:cNvGraphicFramePr>
            <a:graphicFrameLocks/>
          </p:cNvGraphicFramePr>
          <p:nvPr>
            <p:extLst/>
          </p:nvPr>
        </p:nvGraphicFramePr>
        <p:xfrm>
          <a:off x="2962656" y="3035808"/>
          <a:ext cx="6778753" cy="3822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4" name="TextBox 15"/>
          <p:cNvSpPr txBox="1"/>
          <p:nvPr/>
        </p:nvSpPr>
        <p:spPr>
          <a:xfrm>
            <a:off x="0" y="2435140"/>
            <a:ext cx="2651760" cy="16158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bg-BG" b="1" dirty="0">
                <a:solidFill>
                  <a:srgbClr val="0076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ИТМ преди 1 г.</a:t>
            </a:r>
          </a:p>
          <a:p>
            <a:pPr>
              <a:lnSpc>
                <a:spcPts val="2100"/>
              </a:lnSpc>
            </a:pPr>
            <a:r>
              <a:rPr lang="bg-BG" b="1" dirty="0">
                <a:solidFill>
                  <a:srgbClr val="0076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Липиден статус преди 1 г.</a:t>
            </a:r>
            <a:endParaRPr lang="en-US" b="1" dirty="0">
              <a:solidFill>
                <a:srgbClr val="0076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2100"/>
              </a:lnSpc>
            </a:pPr>
            <a:r>
              <a:rPr lang="bg-BG" b="1" dirty="0">
                <a:solidFill>
                  <a:srgbClr val="0076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Физическа активност</a:t>
            </a:r>
          </a:p>
          <a:p>
            <a:pPr>
              <a:lnSpc>
                <a:spcPts val="2100"/>
              </a:lnSpc>
            </a:pPr>
            <a:r>
              <a:rPr lang="bg-BG" b="1" dirty="0" smtClean="0">
                <a:solidFill>
                  <a:srgbClr val="0076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Хранене</a:t>
            </a:r>
          </a:p>
          <a:p>
            <a:pPr>
              <a:lnSpc>
                <a:spcPts val="2100"/>
              </a:lnSpc>
            </a:pPr>
            <a:r>
              <a:rPr lang="bg-BG" b="1" dirty="0" smtClean="0">
                <a:solidFill>
                  <a:srgbClr val="0076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ИТМ след 1 г.</a:t>
            </a:r>
            <a:endParaRPr lang="bg-BG" b="1" dirty="0">
              <a:solidFill>
                <a:srgbClr val="0076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2100"/>
              </a:lnSpc>
            </a:pPr>
            <a:r>
              <a:rPr lang="bg-BG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Липиден статус  след 1 г.</a:t>
            </a:r>
            <a:endParaRPr lang="bg-BG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авоъгълник 7"/>
          <p:cNvSpPr/>
          <p:nvPr/>
        </p:nvSpPr>
        <p:spPr>
          <a:xfrm>
            <a:off x="2211791" y="0"/>
            <a:ext cx="39146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3600" b="1" dirty="0" smtClean="0"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Проследяване след 1 год. период</a:t>
            </a:r>
            <a:endParaRPr lang="bg-BG" dirty="0"/>
          </a:p>
        </p:txBody>
      </p:sp>
      <p:sp>
        <p:nvSpPr>
          <p:cNvPr id="3" name="Текстово поле 2"/>
          <p:cNvSpPr txBox="1"/>
          <p:nvPr/>
        </p:nvSpPr>
        <p:spPr>
          <a:xfrm>
            <a:off x="9089136" y="539496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/>
              <a:t>*</a:t>
            </a:r>
            <a:endParaRPr lang="bg-BG" dirty="0"/>
          </a:p>
        </p:txBody>
      </p:sp>
      <p:pic>
        <p:nvPicPr>
          <p:cNvPr id="10" name="Картина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8156" y="5029200"/>
            <a:ext cx="2008262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32217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ernal-bg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77"/>
            <a:ext cx="12320016" cy="686837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45887" y="1045030"/>
            <a:ext cx="6179590" cy="3719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600"/>
              </a:lnSpc>
              <a:spcAft>
                <a:spcPts val="600"/>
              </a:spcAft>
            </a:pPr>
            <a:r>
              <a:rPr lang="ru-RU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ЗВОДИ</a:t>
            </a:r>
            <a:endParaRPr lang="en-US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91840" y="1929436"/>
            <a:ext cx="8558784" cy="3877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ru-RU" sz="2800" dirty="0" err="1" smtClean="0"/>
              <a:t>Подобряването</a:t>
            </a:r>
            <a:r>
              <a:rPr lang="ru-RU" sz="2800" dirty="0" smtClean="0"/>
              <a:t> </a:t>
            </a:r>
            <a:r>
              <a:rPr lang="ru-RU" sz="2800" dirty="0"/>
              <a:t>на </a:t>
            </a:r>
            <a:r>
              <a:rPr lang="ru-RU" sz="2800" dirty="0" err="1"/>
              <a:t>здравното</a:t>
            </a:r>
            <a:r>
              <a:rPr lang="ru-RU" sz="2800" dirty="0"/>
              <a:t> </a:t>
            </a:r>
            <a:r>
              <a:rPr lang="ru-RU" sz="2800" dirty="0" err="1"/>
              <a:t>състояние</a:t>
            </a:r>
            <a:r>
              <a:rPr lang="ru-RU" sz="2800" dirty="0"/>
              <a:t> на </a:t>
            </a:r>
            <a:r>
              <a:rPr lang="ru-RU" sz="2800" dirty="0" err="1"/>
              <a:t>работещите</a:t>
            </a:r>
            <a:r>
              <a:rPr lang="ru-RU" sz="2800" dirty="0"/>
              <a:t> в сектора на </a:t>
            </a:r>
            <a:r>
              <a:rPr lang="ru-RU" sz="2800" dirty="0" err="1"/>
              <a:t>морския</a:t>
            </a:r>
            <a:r>
              <a:rPr lang="ru-RU" sz="2800" dirty="0"/>
              <a:t> транспорт е </a:t>
            </a:r>
            <a:r>
              <a:rPr lang="ru-RU" sz="2800" dirty="0" err="1"/>
              <a:t>възможно</a:t>
            </a:r>
            <a:r>
              <a:rPr lang="ru-RU" sz="2800" dirty="0"/>
              <a:t> чрез </a:t>
            </a:r>
            <a:r>
              <a:rPr lang="ru-RU" sz="2800" dirty="0" err="1"/>
              <a:t>необходимата</a:t>
            </a:r>
            <a:r>
              <a:rPr lang="ru-RU" sz="2800" dirty="0"/>
              <a:t> активна </a:t>
            </a:r>
            <a:r>
              <a:rPr lang="ru-RU" sz="2800" dirty="0" err="1"/>
              <a:t>дейност</a:t>
            </a:r>
            <a:r>
              <a:rPr lang="ru-RU" sz="2800" dirty="0"/>
              <a:t> по </a:t>
            </a:r>
            <a:r>
              <a:rPr lang="ru-RU" sz="2800" dirty="0">
                <a:solidFill>
                  <a:srgbClr val="FF0000"/>
                </a:solidFill>
              </a:rPr>
              <a:t>промоция на </a:t>
            </a:r>
            <a:r>
              <a:rPr lang="ru-RU" sz="2800" dirty="0" err="1">
                <a:solidFill>
                  <a:srgbClr val="FF0000"/>
                </a:solidFill>
              </a:rPr>
              <a:t>здравето</a:t>
            </a:r>
            <a:r>
              <a:rPr lang="ru-RU" sz="2800" dirty="0"/>
              <a:t>. </a:t>
            </a:r>
            <a:r>
              <a:rPr lang="ru-RU" sz="2800" dirty="0" err="1"/>
              <a:t>Консултацията</a:t>
            </a:r>
            <a:r>
              <a:rPr lang="ru-RU" sz="2800" dirty="0"/>
              <a:t> от специалист по </a:t>
            </a:r>
            <a:r>
              <a:rPr lang="ru-RU" sz="2800" dirty="0" err="1">
                <a:solidFill>
                  <a:srgbClr val="FF0000"/>
                </a:solidFill>
              </a:rPr>
              <a:t>трудова</a:t>
            </a:r>
            <a:r>
              <a:rPr lang="ru-RU" sz="2800" dirty="0">
                <a:solidFill>
                  <a:srgbClr val="FF0000"/>
                </a:solidFill>
              </a:rPr>
              <a:t> медицина </a:t>
            </a:r>
            <a:r>
              <a:rPr lang="ru-RU" sz="2800" dirty="0"/>
              <a:t>при </a:t>
            </a:r>
            <a:r>
              <a:rPr lang="ru-RU" sz="2800" dirty="0" err="1"/>
              <a:t>освидетелстването</a:t>
            </a:r>
            <a:r>
              <a:rPr lang="ru-RU" sz="2800" dirty="0"/>
              <a:t> за </a:t>
            </a:r>
            <a:r>
              <a:rPr lang="ru-RU" sz="2800" dirty="0" err="1"/>
              <a:t>професионална</a:t>
            </a:r>
            <a:r>
              <a:rPr lang="ru-RU" sz="2800" dirty="0"/>
              <a:t> </a:t>
            </a:r>
            <a:r>
              <a:rPr lang="ru-RU" sz="2800" dirty="0" err="1"/>
              <a:t>годност</a:t>
            </a:r>
            <a:r>
              <a:rPr lang="ru-RU" sz="2800" dirty="0"/>
              <a:t> на </a:t>
            </a:r>
            <a:r>
              <a:rPr lang="ru-RU" sz="2800" dirty="0" err="1"/>
              <a:t>морските</a:t>
            </a:r>
            <a:r>
              <a:rPr lang="ru-RU" sz="2800" dirty="0"/>
              <a:t> лица в </a:t>
            </a:r>
            <a:r>
              <a:rPr lang="ru-RU" sz="2800" dirty="0" err="1"/>
              <a:t>България</a:t>
            </a:r>
            <a:r>
              <a:rPr lang="ru-RU" sz="2800" dirty="0"/>
              <a:t>, </a:t>
            </a:r>
            <a:r>
              <a:rPr lang="ru-RU" sz="2800" dirty="0" err="1"/>
              <a:t>придружено</a:t>
            </a:r>
            <a:r>
              <a:rPr lang="ru-RU" sz="2800" dirty="0"/>
              <a:t> с </a:t>
            </a:r>
            <a:r>
              <a:rPr lang="ru-RU" sz="2800" dirty="0" err="1">
                <a:solidFill>
                  <a:srgbClr val="FF0000"/>
                </a:solidFill>
              </a:rPr>
              <a:t>допълнителни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прегледи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/>
              <a:t>и </a:t>
            </a:r>
            <a:r>
              <a:rPr lang="ru-RU" sz="2800" dirty="0" err="1"/>
              <a:t>изследвания</a:t>
            </a:r>
            <a:r>
              <a:rPr lang="ru-RU" sz="2800" dirty="0"/>
              <a:t>, води до </a:t>
            </a:r>
            <a:r>
              <a:rPr lang="ru-RU" sz="2800" b="1" i="1" dirty="0" err="1">
                <a:solidFill>
                  <a:srgbClr val="FF0000"/>
                </a:solidFill>
              </a:rPr>
              <a:t>по-добро</a:t>
            </a:r>
            <a:r>
              <a:rPr lang="ru-RU" sz="2800" b="1" i="1" dirty="0">
                <a:solidFill>
                  <a:srgbClr val="FF0000"/>
                </a:solidFill>
              </a:rPr>
              <a:t> управление на </a:t>
            </a:r>
            <a:r>
              <a:rPr lang="ru-RU" sz="2800" b="1" i="1" dirty="0" err="1">
                <a:solidFill>
                  <a:srgbClr val="FF0000"/>
                </a:solidFill>
              </a:rPr>
              <a:t>здравните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рискове</a:t>
            </a:r>
            <a:r>
              <a:rPr lang="ru-RU" sz="2800" b="1" i="1" dirty="0">
                <a:solidFill>
                  <a:srgbClr val="FF0000"/>
                </a:solidFill>
              </a:rPr>
              <a:t>, </a:t>
            </a:r>
            <a:r>
              <a:rPr lang="ru-RU" sz="2800" b="1" i="1" dirty="0" err="1">
                <a:solidFill>
                  <a:srgbClr val="FF0000"/>
                </a:solidFill>
              </a:rPr>
              <a:t>свързани</a:t>
            </a:r>
            <a:r>
              <a:rPr lang="ru-RU" sz="2800" b="1" i="1" dirty="0">
                <a:solidFill>
                  <a:srgbClr val="FF0000"/>
                </a:solidFill>
              </a:rPr>
              <a:t> с начина на живот</a:t>
            </a:r>
            <a:r>
              <a:rPr lang="ru-RU" sz="2800" dirty="0"/>
              <a:t>.</a:t>
            </a:r>
            <a:endParaRPr lang="bg-BG" sz="2800" dirty="0"/>
          </a:p>
        </p:txBody>
      </p:sp>
      <p:sp>
        <p:nvSpPr>
          <p:cNvPr id="15" name="Rectangle 14"/>
          <p:cNvSpPr/>
          <p:nvPr/>
        </p:nvSpPr>
        <p:spPr>
          <a:xfrm>
            <a:off x="3657600" y="1536192"/>
            <a:ext cx="7918704" cy="182880"/>
          </a:xfrm>
          <a:prstGeom prst="rect">
            <a:avLst/>
          </a:prstGeom>
          <a:solidFill>
            <a:srgbClr val="0076A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907" y="-3710"/>
            <a:ext cx="2398523" cy="181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156" y="5029200"/>
            <a:ext cx="2008262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9958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137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Internal-bg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0377"/>
            <a:ext cx="12324521" cy="686837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265028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56382" y="365125"/>
            <a:ext cx="7497417" cy="2497345"/>
          </a:xfrm>
        </p:spPr>
        <p:txBody>
          <a:bodyPr/>
          <a:lstStyle/>
          <a:p>
            <a:r>
              <a:rPr lang="bg-BG" dirty="0" smtClean="0"/>
              <a:t>Благодаря за вниманието!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27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2155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19751" y="1"/>
            <a:ext cx="9152498" cy="1551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37221" algn="r"/>
            <a:r>
              <a:rPr sz="1004" spc="-10" dirty="0">
                <a:solidFill>
                  <a:srgbClr val="FFFFFF"/>
                </a:solidFill>
                <a:latin typeface="Arial"/>
                <a:cs typeface="Arial"/>
              </a:rPr>
              <a:t>18</a:t>
            </a:r>
            <a:endParaRPr sz="1004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89636" y="189932"/>
            <a:ext cx="1147249" cy="179736"/>
          </a:xfrm>
          <a:custGeom>
            <a:avLst/>
            <a:gdLst/>
            <a:ahLst/>
            <a:cxnLst/>
            <a:rect l="l" t="t" r="r" b="b"/>
            <a:pathLst>
              <a:path w="1143000" h="179070">
                <a:moveTo>
                  <a:pt x="123443" y="39624"/>
                </a:moveTo>
                <a:lnTo>
                  <a:pt x="123443" y="6096"/>
                </a:lnTo>
                <a:lnTo>
                  <a:pt x="116586" y="4572"/>
                </a:lnTo>
                <a:lnTo>
                  <a:pt x="110489" y="3810"/>
                </a:lnTo>
                <a:lnTo>
                  <a:pt x="103631" y="2286"/>
                </a:lnTo>
                <a:lnTo>
                  <a:pt x="96012" y="1428"/>
                </a:lnTo>
                <a:lnTo>
                  <a:pt x="85343" y="95"/>
                </a:lnTo>
                <a:lnTo>
                  <a:pt x="60960" y="0"/>
                </a:lnTo>
                <a:lnTo>
                  <a:pt x="57150" y="762"/>
                </a:lnTo>
                <a:lnTo>
                  <a:pt x="53339" y="762"/>
                </a:lnTo>
                <a:lnTo>
                  <a:pt x="49530" y="1524"/>
                </a:lnTo>
                <a:lnTo>
                  <a:pt x="43433" y="3048"/>
                </a:lnTo>
                <a:lnTo>
                  <a:pt x="39624" y="4572"/>
                </a:lnTo>
                <a:lnTo>
                  <a:pt x="33527" y="6096"/>
                </a:lnTo>
                <a:lnTo>
                  <a:pt x="27431" y="9144"/>
                </a:lnTo>
                <a:lnTo>
                  <a:pt x="25145" y="10668"/>
                </a:lnTo>
                <a:lnTo>
                  <a:pt x="19812" y="13716"/>
                </a:lnTo>
                <a:lnTo>
                  <a:pt x="15239" y="17526"/>
                </a:lnTo>
                <a:lnTo>
                  <a:pt x="12954" y="19812"/>
                </a:lnTo>
                <a:lnTo>
                  <a:pt x="11430" y="22098"/>
                </a:lnTo>
                <a:lnTo>
                  <a:pt x="9143" y="23622"/>
                </a:lnTo>
                <a:lnTo>
                  <a:pt x="6095" y="28194"/>
                </a:lnTo>
                <a:lnTo>
                  <a:pt x="5333" y="30480"/>
                </a:lnTo>
                <a:lnTo>
                  <a:pt x="3810" y="32766"/>
                </a:lnTo>
                <a:lnTo>
                  <a:pt x="3048" y="35052"/>
                </a:lnTo>
                <a:lnTo>
                  <a:pt x="2286" y="38100"/>
                </a:lnTo>
                <a:lnTo>
                  <a:pt x="1524" y="40386"/>
                </a:lnTo>
                <a:lnTo>
                  <a:pt x="762" y="43434"/>
                </a:lnTo>
                <a:lnTo>
                  <a:pt x="0" y="45720"/>
                </a:lnTo>
                <a:lnTo>
                  <a:pt x="0" y="55626"/>
                </a:lnTo>
                <a:lnTo>
                  <a:pt x="2286" y="67056"/>
                </a:lnTo>
                <a:lnTo>
                  <a:pt x="3810" y="70866"/>
                </a:lnTo>
                <a:lnTo>
                  <a:pt x="5333" y="73914"/>
                </a:lnTo>
                <a:lnTo>
                  <a:pt x="7619" y="76962"/>
                </a:lnTo>
                <a:lnTo>
                  <a:pt x="9143" y="80772"/>
                </a:lnTo>
                <a:lnTo>
                  <a:pt x="12192" y="83820"/>
                </a:lnTo>
                <a:lnTo>
                  <a:pt x="14477" y="86868"/>
                </a:lnTo>
                <a:lnTo>
                  <a:pt x="18287" y="89916"/>
                </a:lnTo>
                <a:lnTo>
                  <a:pt x="21336" y="92964"/>
                </a:lnTo>
                <a:lnTo>
                  <a:pt x="25907" y="95250"/>
                </a:lnTo>
                <a:lnTo>
                  <a:pt x="27431" y="96774"/>
                </a:lnTo>
                <a:lnTo>
                  <a:pt x="29718" y="97536"/>
                </a:lnTo>
                <a:lnTo>
                  <a:pt x="38862" y="102108"/>
                </a:lnTo>
                <a:lnTo>
                  <a:pt x="49530" y="106647"/>
                </a:lnTo>
                <a:lnTo>
                  <a:pt x="49530" y="41910"/>
                </a:lnTo>
                <a:lnTo>
                  <a:pt x="51054" y="38862"/>
                </a:lnTo>
                <a:lnTo>
                  <a:pt x="54863" y="35052"/>
                </a:lnTo>
                <a:lnTo>
                  <a:pt x="56387" y="34290"/>
                </a:lnTo>
                <a:lnTo>
                  <a:pt x="58674" y="33528"/>
                </a:lnTo>
                <a:lnTo>
                  <a:pt x="60960" y="32004"/>
                </a:lnTo>
                <a:lnTo>
                  <a:pt x="62483" y="31242"/>
                </a:lnTo>
                <a:lnTo>
                  <a:pt x="64769" y="30480"/>
                </a:lnTo>
                <a:lnTo>
                  <a:pt x="70104" y="30480"/>
                </a:lnTo>
                <a:lnTo>
                  <a:pt x="73151" y="29718"/>
                </a:lnTo>
                <a:lnTo>
                  <a:pt x="82295" y="29826"/>
                </a:lnTo>
                <a:lnTo>
                  <a:pt x="86868" y="30480"/>
                </a:lnTo>
                <a:lnTo>
                  <a:pt x="92963" y="31242"/>
                </a:lnTo>
                <a:lnTo>
                  <a:pt x="98298" y="32004"/>
                </a:lnTo>
                <a:lnTo>
                  <a:pt x="110489" y="35052"/>
                </a:lnTo>
                <a:lnTo>
                  <a:pt x="116586" y="37338"/>
                </a:lnTo>
                <a:lnTo>
                  <a:pt x="123443" y="39624"/>
                </a:lnTo>
                <a:close/>
              </a:path>
              <a:path w="1143000" h="179070">
                <a:moveTo>
                  <a:pt x="86868" y="176445"/>
                </a:moveTo>
                <a:lnTo>
                  <a:pt x="86868" y="132588"/>
                </a:lnTo>
                <a:lnTo>
                  <a:pt x="86106" y="134874"/>
                </a:lnTo>
                <a:lnTo>
                  <a:pt x="83819" y="139446"/>
                </a:lnTo>
                <a:lnTo>
                  <a:pt x="82295" y="140208"/>
                </a:lnTo>
                <a:lnTo>
                  <a:pt x="79248" y="143256"/>
                </a:lnTo>
                <a:lnTo>
                  <a:pt x="78486" y="143256"/>
                </a:lnTo>
                <a:lnTo>
                  <a:pt x="77724" y="144018"/>
                </a:lnTo>
                <a:lnTo>
                  <a:pt x="73151" y="145542"/>
                </a:lnTo>
                <a:lnTo>
                  <a:pt x="70104" y="146304"/>
                </a:lnTo>
                <a:lnTo>
                  <a:pt x="67056" y="146304"/>
                </a:lnTo>
                <a:lnTo>
                  <a:pt x="64769" y="146875"/>
                </a:lnTo>
                <a:lnTo>
                  <a:pt x="51054" y="146981"/>
                </a:lnTo>
                <a:lnTo>
                  <a:pt x="44957" y="146304"/>
                </a:lnTo>
                <a:lnTo>
                  <a:pt x="38862" y="146304"/>
                </a:lnTo>
                <a:lnTo>
                  <a:pt x="18287" y="141732"/>
                </a:lnTo>
                <a:lnTo>
                  <a:pt x="11430" y="139446"/>
                </a:lnTo>
                <a:lnTo>
                  <a:pt x="3810" y="137160"/>
                </a:lnTo>
                <a:lnTo>
                  <a:pt x="3810" y="172212"/>
                </a:lnTo>
                <a:lnTo>
                  <a:pt x="11430" y="174498"/>
                </a:lnTo>
                <a:lnTo>
                  <a:pt x="19050" y="176022"/>
                </a:lnTo>
                <a:lnTo>
                  <a:pt x="33527" y="177641"/>
                </a:lnTo>
                <a:lnTo>
                  <a:pt x="38862" y="178308"/>
                </a:lnTo>
                <a:lnTo>
                  <a:pt x="46481" y="179070"/>
                </a:lnTo>
                <a:lnTo>
                  <a:pt x="73913" y="179070"/>
                </a:lnTo>
                <a:lnTo>
                  <a:pt x="85343" y="176784"/>
                </a:lnTo>
                <a:lnTo>
                  <a:pt x="86868" y="176445"/>
                </a:lnTo>
                <a:close/>
              </a:path>
              <a:path w="1143000" h="179070">
                <a:moveTo>
                  <a:pt x="137160" y="130302"/>
                </a:moveTo>
                <a:lnTo>
                  <a:pt x="137160" y="120396"/>
                </a:lnTo>
                <a:lnTo>
                  <a:pt x="135636" y="112776"/>
                </a:lnTo>
                <a:lnTo>
                  <a:pt x="134112" y="109728"/>
                </a:lnTo>
                <a:lnTo>
                  <a:pt x="133350" y="105918"/>
                </a:lnTo>
                <a:lnTo>
                  <a:pt x="131063" y="102870"/>
                </a:lnTo>
                <a:lnTo>
                  <a:pt x="129539" y="99822"/>
                </a:lnTo>
                <a:lnTo>
                  <a:pt x="128016" y="98298"/>
                </a:lnTo>
                <a:lnTo>
                  <a:pt x="127254" y="96774"/>
                </a:lnTo>
                <a:lnTo>
                  <a:pt x="124968" y="93726"/>
                </a:lnTo>
                <a:lnTo>
                  <a:pt x="118872" y="87630"/>
                </a:lnTo>
                <a:lnTo>
                  <a:pt x="115062" y="85344"/>
                </a:lnTo>
                <a:lnTo>
                  <a:pt x="111251" y="82296"/>
                </a:lnTo>
                <a:lnTo>
                  <a:pt x="107442" y="80010"/>
                </a:lnTo>
                <a:lnTo>
                  <a:pt x="102869" y="76962"/>
                </a:lnTo>
                <a:lnTo>
                  <a:pt x="98298" y="74676"/>
                </a:lnTo>
                <a:lnTo>
                  <a:pt x="66293" y="59436"/>
                </a:lnTo>
                <a:lnTo>
                  <a:pt x="61722" y="57912"/>
                </a:lnTo>
                <a:lnTo>
                  <a:pt x="55625" y="54864"/>
                </a:lnTo>
                <a:lnTo>
                  <a:pt x="53339" y="52578"/>
                </a:lnTo>
                <a:lnTo>
                  <a:pt x="52577" y="52578"/>
                </a:lnTo>
                <a:lnTo>
                  <a:pt x="52577" y="51816"/>
                </a:lnTo>
                <a:lnTo>
                  <a:pt x="51816" y="51054"/>
                </a:lnTo>
                <a:lnTo>
                  <a:pt x="51054" y="49530"/>
                </a:lnTo>
                <a:lnTo>
                  <a:pt x="50292" y="48768"/>
                </a:lnTo>
                <a:lnTo>
                  <a:pt x="49530" y="47244"/>
                </a:lnTo>
                <a:lnTo>
                  <a:pt x="49530" y="106647"/>
                </a:lnTo>
                <a:lnTo>
                  <a:pt x="74675" y="117348"/>
                </a:lnTo>
                <a:lnTo>
                  <a:pt x="77724" y="118872"/>
                </a:lnTo>
                <a:lnTo>
                  <a:pt x="78486" y="118872"/>
                </a:lnTo>
                <a:lnTo>
                  <a:pt x="80010" y="119634"/>
                </a:lnTo>
                <a:lnTo>
                  <a:pt x="83819" y="123444"/>
                </a:lnTo>
                <a:lnTo>
                  <a:pt x="84581" y="124968"/>
                </a:lnTo>
                <a:lnTo>
                  <a:pt x="86106" y="126492"/>
                </a:lnTo>
                <a:lnTo>
                  <a:pt x="86106" y="128778"/>
                </a:lnTo>
                <a:lnTo>
                  <a:pt x="86868" y="130302"/>
                </a:lnTo>
                <a:lnTo>
                  <a:pt x="86868" y="176445"/>
                </a:lnTo>
                <a:lnTo>
                  <a:pt x="92201" y="175260"/>
                </a:lnTo>
                <a:lnTo>
                  <a:pt x="96012" y="174498"/>
                </a:lnTo>
                <a:lnTo>
                  <a:pt x="99060" y="173736"/>
                </a:lnTo>
                <a:lnTo>
                  <a:pt x="108204" y="169164"/>
                </a:lnTo>
                <a:lnTo>
                  <a:pt x="110489" y="167640"/>
                </a:lnTo>
                <a:lnTo>
                  <a:pt x="113537" y="166116"/>
                </a:lnTo>
                <a:lnTo>
                  <a:pt x="116586" y="163830"/>
                </a:lnTo>
                <a:lnTo>
                  <a:pt x="118872" y="162306"/>
                </a:lnTo>
                <a:lnTo>
                  <a:pt x="121157" y="160020"/>
                </a:lnTo>
                <a:lnTo>
                  <a:pt x="123443" y="158496"/>
                </a:lnTo>
                <a:lnTo>
                  <a:pt x="125730" y="156210"/>
                </a:lnTo>
                <a:lnTo>
                  <a:pt x="128777" y="151638"/>
                </a:lnTo>
                <a:lnTo>
                  <a:pt x="130301" y="148590"/>
                </a:lnTo>
                <a:lnTo>
                  <a:pt x="133350" y="144018"/>
                </a:lnTo>
                <a:lnTo>
                  <a:pt x="134112" y="140970"/>
                </a:lnTo>
                <a:lnTo>
                  <a:pt x="134874" y="138684"/>
                </a:lnTo>
                <a:lnTo>
                  <a:pt x="136398" y="132588"/>
                </a:lnTo>
                <a:lnTo>
                  <a:pt x="137160" y="130302"/>
                </a:lnTo>
                <a:close/>
              </a:path>
              <a:path w="1143000" h="179070">
                <a:moveTo>
                  <a:pt x="212598" y="176022"/>
                </a:moveTo>
                <a:lnTo>
                  <a:pt x="212598" y="3048"/>
                </a:lnTo>
                <a:lnTo>
                  <a:pt x="160020" y="3048"/>
                </a:lnTo>
                <a:lnTo>
                  <a:pt x="160020" y="176022"/>
                </a:lnTo>
                <a:lnTo>
                  <a:pt x="212598" y="176022"/>
                </a:lnTo>
                <a:close/>
              </a:path>
              <a:path w="1143000" h="179070">
                <a:moveTo>
                  <a:pt x="381762" y="35052"/>
                </a:moveTo>
                <a:lnTo>
                  <a:pt x="381762" y="3048"/>
                </a:lnTo>
                <a:lnTo>
                  <a:pt x="253745" y="3048"/>
                </a:lnTo>
                <a:lnTo>
                  <a:pt x="253745" y="176022"/>
                </a:lnTo>
                <a:lnTo>
                  <a:pt x="304038" y="176022"/>
                </a:lnTo>
                <a:lnTo>
                  <a:pt x="304038" y="35052"/>
                </a:lnTo>
                <a:lnTo>
                  <a:pt x="381762" y="35052"/>
                </a:lnTo>
                <a:close/>
              </a:path>
              <a:path w="1143000" h="179070">
                <a:moveTo>
                  <a:pt x="371094" y="102108"/>
                </a:moveTo>
                <a:lnTo>
                  <a:pt x="371094" y="73152"/>
                </a:lnTo>
                <a:lnTo>
                  <a:pt x="304038" y="73152"/>
                </a:lnTo>
                <a:lnTo>
                  <a:pt x="304038" y="102108"/>
                </a:lnTo>
                <a:lnTo>
                  <a:pt x="371094" y="102108"/>
                </a:lnTo>
                <a:close/>
              </a:path>
              <a:path w="1143000" h="179070">
                <a:moveTo>
                  <a:pt x="383286" y="176022"/>
                </a:moveTo>
                <a:lnTo>
                  <a:pt x="383286" y="142494"/>
                </a:lnTo>
                <a:lnTo>
                  <a:pt x="304038" y="142494"/>
                </a:lnTo>
                <a:lnTo>
                  <a:pt x="304038" y="176022"/>
                </a:lnTo>
                <a:lnTo>
                  <a:pt x="383286" y="176022"/>
                </a:lnTo>
                <a:close/>
              </a:path>
              <a:path w="1143000" h="179070">
                <a:moveTo>
                  <a:pt x="626363" y="176022"/>
                </a:moveTo>
                <a:lnTo>
                  <a:pt x="626363" y="3048"/>
                </a:lnTo>
                <a:lnTo>
                  <a:pt x="565404" y="3048"/>
                </a:lnTo>
                <a:lnTo>
                  <a:pt x="519683" y="108966"/>
                </a:lnTo>
                <a:lnTo>
                  <a:pt x="476250" y="3048"/>
                </a:lnTo>
                <a:lnTo>
                  <a:pt x="412242" y="3048"/>
                </a:lnTo>
                <a:lnTo>
                  <a:pt x="412242" y="176022"/>
                </a:lnTo>
                <a:lnTo>
                  <a:pt x="448056" y="176022"/>
                </a:lnTo>
                <a:lnTo>
                  <a:pt x="448056" y="61722"/>
                </a:lnTo>
                <a:lnTo>
                  <a:pt x="496824" y="177546"/>
                </a:lnTo>
                <a:lnTo>
                  <a:pt x="526542" y="177546"/>
                </a:lnTo>
                <a:lnTo>
                  <a:pt x="577595" y="61722"/>
                </a:lnTo>
                <a:lnTo>
                  <a:pt x="577595" y="176022"/>
                </a:lnTo>
                <a:lnTo>
                  <a:pt x="626363" y="176022"/>
                </a:lnTo>
                <a:close/>
              </a:path>
              <a:path w="1143000" h="179070">
                <a:moveTo>
                  <a:pt x="794766" y="35052"/>
                </a:moveTo>
                <a:lnTo>
                  <a:pt x="794766" y="3048"/>
                </a:lnTo>
                <a:lnTo>
                  <a:pt x="666750" y="3048"/>
                </a:lnTo>
                <a:lnTo>
                  <a:pt x="666750" y="176022"/>
                </a:lnTo>
                <a:lnTo>
                  <a:pt x="717804" y="176022"/>
                </a:lnTo>
                <a:lnTo>
                  <a:pt x="717804" y="35052"/>
                </a:lnTo>
                <a:lnTo>
                  <a:pt x="794766" y="35052"/>
                </a:lnTo>
                <a:close/>
              </a:path>
              <a:path w="1143000" h="179070">
                <a:moveTo>
                  <a:pt x="784860" y="102108"/>
                </a:moveTo>
                <a:lnTo>
                  <a:pt x="784860" y="73152"/>
                </a:lnTo>
                <a:lnTo>
                  <a:pt x="717804" y="73152"/>
                </a:lnTo>
                <a:lnTo>
                  <a:pt x="717804" y="102108"/>
                </a:lnTo>
                <a:lnTo>
                  <a:pt x="784860" y="102108"/>
                </a:lnTo>
                <a:close/>
              </a:path>
              <a:path w="1143000" h="179070">
                <a:moveTo>
                  <a:pt x="796289" y="176022"/>
                </a:moveTo>
                <a:lnTo>
                  <a:pt x="796289" y="142494"/>
                </a:lnTo>
                <a:lnTo>
                  <a:pt x="717804" y="142494"/>
                </a:lnTo>
                <a:lnTo>
                  <a:pt x="717804" y="176022"/>
                </a:lnTo>
                <a:lnTo>
                  <a:pt x="796289" y="176022"/>
                </a:lnTo>
                <a:close/>
              </a:path>
              <a:path w="1143000" h="179070">
                <a:moveTo>
                  <a:pt x="979169" y="176022"/>
                </a:moveTo>
                <a:lnTo>
                  <a:pt x="979169" y="3048"/>
                </a:lnTo>
                <a:lnTo>
                  <a:pt x="944118" y="3048"/>
                </a:lnTo>
                <a:lnTo>
                  <a:pt x="944118" y="112014"/>
                </a:lnTo>
                <a:lnTo>
                  <a:pt x="883157" y="3048"/>
                </a:lnTo>
                <a:lnTo>
                  <a:pt x="825245" y="3048"/>
                </a:lnTo>
                <a:lnTo>
                  <a:pt x="825245" y="176022"/>
                </a:lnTo>
                <a:lnTo>
                  <a:pt x="861060" y="176022"/>
                </a:lnTo>
                <a:lnTo>
                  <a:pt x="861060" y="64770"/>
                </a:lnTo>
                <a:lnTo>
                  <a:pt x="923544" y="176022"/>
                </a:lnTo>
                <a:lnTo>
                  <a:pt x="979169" y="176022"/>
                </a:lnTo>
                <a:close/>
              </a:path>
              <a:path w="1143000" h="179070">
                <a:moveTo>
                  <a:pt x="1129284" y="39624"/>
                </a:moveTo>
                <a:lnTo>
                  <a:pt x="1129284" y="6096"/>
                </a:lnTo>
                <a:lnTo>
                  <a:pt x="1114806" y="3810"/>
                </a:lnTo>
                <a:lnTo>
                  <a:pt x="1101852" y="1524"/>
                </a:lnTo>
                <a:lnTo>
                  <a:pt x="1091183" y="190"/>
                </a:lnTo>
                <a:lnTo>
                  <a:pt x="1069848" y="76"/>
                </a:lnTo>
                <a:lnTo>
                  <a:pt x="1063752" y="685"/>
                </a:lnTo>
                <a:lnTo>
                  <a:pt x="1059180" y="762"/>
                </a:lnTo>
                <a:lnTo>
                  <a:pt x="1056132" y="1524"/>
                </a:lnTo>
                <a:lnTo>
                  <a:pt x="1052322" y="2286"/>
                </a:lnTo>
                <a:lnTo>
                  <a:pt x="1049274" y="3048"/>
                </a:lnTo>
                <a:lnTo>
                  <a:pt x="1046226" y="4572"/>
                </a:lnTo>
                <a:lnTo>
                  <a:pt x="1043177" y="5334"/>
                </a:lnTo>
                <a:lnTo>
                  <a:pt x="1037082" y="7620"/>
                </a:lnTo>
                <a:lnTo>
                  <a:pt x="1030986" y="10668"/>
                </a:lnTo>
                <a:lnTo>
                  <a:pt x="1026413" y="13716"/>
                </a:lnTo>
                <a:lnTo>
                  <a:pt x="1023366" y="16002"/>
                </a:lnTo>
                <a:lnTo>
                  <a:pt x="1021842" y="17526"/>
                </a:lnTo>
                <a:lnTo>
                  <a:pt x="1019556" y="19050"/>
                </a:lnTo>
                <a:lnTo>
                  <a:pt x="1017269" y="21336"/>
                </a:lnTo>
                <a:lnTo>
                  <a:pt x="1014222" y="25908"/>
                </a:lnTo>
                <a:lnTo>
                  <a:pt x="1012698" y="27432"/>
                </a:lnTo>
                <a:lnTo>
                  <a:pt x="1011936" y="30480"/>
                </a:lnTo>
                <a:lnTo>
                  <a:pt x="1008888" y="35052"/>
                </a:lnTo>
                <a:lnTo>
                  <a:pt x="1008888" y="37338"/>
                </a:lnTo>
                <a:lnTo>
                  <a:pt x="1008126" y="40386"/>
                </a:lnTo>
                <a:lnTo>
                  <a:pt x="1007363" y="42672"/>
                </a:lnTo>
                <a:lnTo>
                  <a:pt x="1006601" y="45720"/>
                </a:lnTo>
                <a:lnTo>
                  <a:pt x="1006601" y="55626"/>
                </a:lnTo>
                <a:lnTo>
                  <a:pt x="1007363" y="60198"/>
                </a:lnTo>
                <a:lnTo>
                  <a:pt x="1009650" y="71628"/>
                </a:lnTo>
                <a:lnTo>
                  <a:pt x="1011174" y="73152"/>
                </a:lnTo>
                <a:lnTo>
                  <a:pt x="1011936" y="74676"/>
                </a:lnTo>
                <a:lnTo>
                  <a:pt x="1013460" y="78486"/>
                </a:lnTo>
                <a:lnTo>
                  <a:pt x="1015745" y="81534"/>
                </a:lnTo>
                <a:lnTo>
                  <a:pt x="1018032" y="83820"/>
                </a:lnTo>
                <a:lnTo>
                  <a:pt x="1020318" y="86868"/>
                </a:lnTo>
                <a:lnTo>
                  <a:pt x="1023366" y="89916"/>
                </a:lnTo>
                <a:lnTo>
                  <a:pt x="1027176" y="92202"/>
                </a:lnTo>
                <a:lnTo>
                  <a:pt x="1030986" y="95250"/>
                </a:lnTo>
                <a:lnTo>
                  <a:pt x="1044701" y="102108"/>
                </a:lnTo>
                <a:lnTo>
                  <a:pt x="1055370" y="106647"/>
                </a:lnTo>
                <a:lnTo>
                  <a:pt x="1055370" y="41148"/>
                </a:lnTo>
                <a:lnTo>
                  <a:pt x="1056132" y="40386"/>
                </a:lnTo>
                <a:lnTo>
                  <a:pt x="1056894" y="38862"/>
                </a:lnTo>
                <a:lnTo>
                  <a:pt x="1057656" y="38100"/>
                </a:lnTo>
                <a:lnTo>
                  <a:pt x="1057656" y="37338"/>
                </a:lnTo>
                <a:lnTo>
                  <a:pt x="1059180" y="35814"/>
                </a:lnTo>
                <a:lnTo>
                  <a:pt x="1060704" y="35052"/>
                </a:lnTo>
                <a:lnTo>
                  <a:pt x="1062227" y="33528"/>
                </a:lnTo>
                <a:lnTo>
                  <a:pt x="1062989" y="33528"/>
                </a:lnTo>
                <a:lnTo>
                  <a:pt x="1066038" y="32004"/>
                </a:lnTo>
                <a:lnTo>
                  <a:pt x="1070610" y="30480"/>
                </a:lnTo>
                <a:lnTo>
                  <a:pt x="1075944" y="30480"/>
                </a:lnTo>
                <a:lnTo>
                  <a:pt x="1078992" y="29718"/>
                </a:lnTo>
                <a:lnTo>
                  <a:pt x="1088136" y="29813"/>
                </a:lnTo>
                <a:lnTo>
                  <a:pt x="1093470" y="30480"/>
                </a:lnTo>
                <a:lnTo>
                  <a:pt x="1098804" y="31242"/>
                </a:lnTo>
                <a:lnTo>
                  <a:pt x="1104900" y="32004"/>
                </a:lnTo>
                <a:lnTo>
                  <a:pt x="1110233" y="33528"/>
                </a:lnTo>
                <a:lnTo>
                  <a:pt x="1117092" y="35052"/>
                </a:lnTo>
                <a:lnTo>
                  <a:pt x="1129284" y="39624"/>
                </a:lnTo>
                <a:close/>
              </a:path>
              <a:path w="1143000" h="179070">
                <a:moveTo>
                  <a:pt x="1091945" y="176479"/>
                </a:moveTo>
                <a:lnTo>
                  <a:pt x="1091945" y="134874"/>
                </a:lnTo>
                <a:lnTo>
                  <a:pt x="1091183" y="137160"/>
                </a:lnTo>
                <a:lnTo>
                  <a:pt x="1090422" y="137922"/>
                </a:lnTo>
                <a:lnTo>
                  <a:pt x="1089660" y="139446"/>
                </a:lnTo>
                <a:lnTo>
                  <a:pt x="1088136" y="140970"/>
                </a:lnTo>
                <a:lnTo>
                  <a:pt x="1087374" y="140970"/>
                </a:lnTo>
                <a:lnTo>
                  <a:pt x="1086612" y="141732"/>
                </a:lnTo>
                <a:lnTo>
                  <a:pt x="1084326" y="143256"/>
                </a:lnTo>
                <a:lnTo>
                  <a:pt x="1083564" y="143256"/>
                </a:lnTo>
                <a:lnTo>
                  <a:pt x="1082802" y="144018"/>
                </a:lnTo>
                <a:lnTo>
                  <a:pt x="1075944" y="146304"/>
                </a:lnTo>
                <a:lnTo>
                  <a:pt x="1072895" y="146304"/>
                </a:lnTo>
                <a:lnTo>
                  <a:pt x="1070610" y="146875"/>
                </a:lnTo>
                <a:lnTo>
                  <a:pt x="1056894" y="146970"/>
                </a:lnTo>
                <a:lnTo>
                  <a:pt x="1052322" y="146399"/>
                </a:lnTo>
                <a:lnTo>
                  <a:pt x="1044701" y="146304"/>
                </a:lnTo>
                <a:lnTo>
                  <a:pt x="1024127" y="141732"/>
                </a:lnTo>
                <a:lnTo>
                  <a:pt x="1017269" y="139446"/>
                </a:lnTo>
                <a:lnTo>
                  <a:pt x="1009650" y="137160"/>
                </a:lnTo>
                <a:lnTo>
                  <a:pt x="1009650" y="172212"/>
                </a:lnTo>
                <a:lnTo>
                  <a:pt x="1017269" y="174498"/>
                </a:lnTo>
                <a:lnTo>
                  <a:pt x="1024889" y="176022"/>
                </a:lnTo>
                <a:lnTo>
                  <a:pt x="1032510" y="176784"/>
                </a:lnTo>
                <a:lnTo>
                  <a:pt x="1038606" y="177546"/>
                </a:lnTo>
                <a:lnTo>
                  <a:pt x="1051560" y="178985"/>
                </a:lnTo>
                <a:lnTo>
                  <a:pt x="1078992" y="179070"/>
                </a:lnTo>
                <a:lnTo>
                  <a:pt x="1082802" y="178308"/>
                </a:lnTo>
                <a:lnTo>
                  <a:pt x="1087374" y="177546"/>
                </a:lnTo>
                <a:lnTo>
                  <a:pt x="1090422" y="176784"/>
                </a:lnTo>
                <a:lnTo>
                  <a:pt x="1091945" y="176479"/>
                </a:lnTo>
                <a:close/>
              </a:path>
              <a:path w="1143000" h="179070">
                <a:moveTo>
                  <a:pt x="1143000" y="131064"/>
                </a:moveTo>
                <a:lnTo>
                  <a:pt x="1143000" y="121158"/>
                </a:lnTo>
                <a:lnTo>
                  <a:pt x="1142238" y="117348"/>
                </a:lnTo>
                <a:lnTo>
                  <a:pt x="1142238" y="115062"/>
                </a:lnTo>
                <a:lnTo>
                  <a:pt x="1141476" y="112776"/>
                </a:lnTo>
                <a:lnTo>
                  <a:pt x="1141476" y="111252"/>
                </a:lnTo>
                <a:lnTo>
                  <a:pt x="1140714" y="109728"/>
                </a:lnTo>
                <a:lnTo>
                  <a:pt x="1137665" y="102108"/>
                </a:lnTo>
                <a:lnTo>
                  <a:pt x="1136141" y="99060"/>
                </a:lnTo>
                <a:lnTo>
                  <a:pt x="1133855" y="96774"/>
                </a:lnTo>
                <a:lnTo>
                  <a:pt x="1132332" y="94488"/>
                </a:lnTo>
                <a:lnTo>
                  <a:pt x="1130808" y="93726"/>
                </a:lnTo>
                <a:lnTo>
                  <a:pt x="1128522" y="90678"/>
                </a:lnTo>
                <a:lnTo>
                  <a:pt x="1124712" y="87630"/>
                </a:lnTo>
                <a:lnTo>
                  <a:pt x="1121664" y="84582"/>
                </a:lnTo>
                <a:lnTo>
                  <a:pt x="1117853" y="82296"/>
                </a:lnTo>
                <a:lnTo>
                  <a:pt x="1113282" y="80010"/>
                </a:lnTo>
                <a:lnTo>
                  <a:pt x="1108710" y="76962"/>
                </a:lnTo>
                <a:lnTo>
                  <a:pt x="1104138" y="74676"/>
                </a:lnTo>
                <a:lnTo>
                  <a:pt x="1072133" y="59436"/>
                </a:lnTo>
                <a:lnTo>
                  <a:pt x="1067562" y="57912"/>
                </a:lnTo>
                <a:lnTo>
                  <a:pt x="1063752" y="56388"/>
                </a:lnTo>
                <a:lnTo>
                  <a:pt x="1060704" y="54864"/>
                </a:lnTo>
                <a:lnTo>
                  <a:pt x="1058418" y="53340"/>
                </a:lnTo>
                <a:lnTo>
                  <a:pt x="1056894" y="51816"/>
                </a:lnTo>
                <a:lnTo>
                  <a:pt x="1056132" y="50292"/>
                </a:lnTo>
                <a:lnTo>
                  <a:pt x="1055370" y="49530"/>
                </a:lnTo>
                <a:lnTo>
                  <a:pt x="1055370" y="106647"/>
                </a:lnTo>
                <a:lnTo>
                  <a:pt x="1080516" y="117348"/>
                </a:lnTo>
                <a:lnTo>
                  <a:pt x="1082802" y="118872"/>
                </a:lnTo>
                <a:lnTo>
                  <a:pt x="1085850" y="120396"/>
                </a:lnTo>
                <a:lnTo>
                  <a:pt x="1087374" y="121920"/>
                </a:lnTo>
                <a:lnTo>
                  <a:pt x="1089660" y="123444"/>
                </a:lnTo>
                <a:lnTo>
                  <a:pt x="1090422" y="125730"/>
                </a:lnTo>
                <a:lnTo>
                  <a:pt x="1091945" y="128778"/>
                </a:lnTo>
                <a:lnTo>
                  <a:pt x="1091945" y="176479"/>
                </a:lnTo>
                <a:lnTo>
                  <a:pt x="1122426" y="163830"/>
                </a:lnTo>
                <a:lnTo>
                  <a:pt x="1124712" y="162306"/>
                </a:lnTo>
                <a:lnTo>
                  <a:pt x="1126998" y="160020"/>
                </a:lnTo>
                <a:lnTo>
                  <a:pt x="1129284" y="158496"/>
                </a:lnTo>
                <a:lnTo>
                  <a:pt x="1131570" y="156210"/>
                </a:lnTo>
                <a:lnTo>
                  <a:pt x="1137665" y="147066"/>
                </a:lnTo>
                <a:lnTo>
                  <a:pt x="1138427" y="145542"/>
                </a:lnTo>
                <a:lnTo>
                  <a:pt x="1139189" y="144780"/>
                </a:lnTo>
                <a:lnTo>
                  <a:pt x="1139952" y="141732"/>
                </a:lnTo>
                <a:lnTo>
                  <a:pt x="1141476" y="137160"/>
                </a:lnTo>
                <a:lnTo>
                  <a:pt x="1143000" y="1310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7"/>
          </a:p>
        </p:txBody>
      </p:sp>
      <p:sp>
        <p:nvSpPr>
          <p:cNvPr id="4" name="object 4"/>
          <p:cNvSpPr/>
          <p:nvPr/>
        </p:nvSpPr>
        <p:spPr>
          <a:xfrm>
            <a:off x="1519751" y="532578"/>
            <a:ext cx="1325710" cy="6325804"/>
          </a:xfrm>
          <a:custGeom>
            <a:avLst/>
            <a:gdLst/>
            <a:ahLst/>
            <a:cxnLst/>
            <a:rect l="l" t="t" r="r" b="b"/>
            <a:pathLst>
              <a:path w="1320800" h="6302375">
                <a:moveTo>
                  <a:pt x="1320800" y="0"/>
                </a:moveTo>
                <a:lnTo>
                  <a:pt x="1320800" y="6301994"/>
                </a:lnTo>
                <a:lnTo>
                  <a:pt x="0" y="6301994"/>
                </a:lnTo>
                <a:lnTo>
                  <a:pt x="0" y="0"/>
                </a:lnTo>
                <a:lnTo>
                  <a:pt x="1320800" y="0"/>
                </a:lnTo>
                <a:close/>
              </a:path>
            </a:pathLst>
          </a:custGeom>
          <a:solidFill>
            <a:srgbClr val="9ACCFF"/>
          </a:solidFill>
        </p:spPr>
        <p:txBody>
          <a:bodyPr wrap="square" lIns="0" tIns="0" rIns="0" bIns="0" rtlCol="0"/>
          <a:lstStyle/>
          <a:p>
            <a:endParaRPr sz="1807"/>
          </a:p>
        </p:txBody>
      </p:sp>
      <p:sp>
        <p:nvSpPr>
          <p:cNvPr id="5" name="object 5"/>
          <p:cNvSpPr/>
          <p:nvPr/>
        </p:nvSpPr>
        <p:spPr>
          <a:xfrm>
            <a:off x="1519752" y="524165"/>
            <a:ext cx="1354630" cy="3663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7"/>
          </a:p>
        </p:txBody>
      </p:sp>
      <p:sp>
        <p:nvSpPr>
          <p:cNvPr id="6" name="object 6"/>
          <p:cNvSpPr/>
          <p:nvPr/>
        </p:nvSpPr>
        <p:spPr>
          <a:xfrm>
            <a:off x="1519751" y="0"/>
            <a:ext cx="116361" cy="114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7"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2191999" cy="68583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7"/>
          </a:p>
        </p:txBody>
      </p:sp>
      <p:sp>
        <p:nvSpPr>
          <p:cNvPr id="8" name="object 8"/>
          <p:cNvSpPr txBox="1"/>
          <p:nvPr/>
        </p:nvSpPr>
        <p:spPr>
          <a:xfrm>
            <a:off x="4138281" y="5996010"/>
            <a:ext cx="6134596" cy="7596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47"/>
            <a:r>
              <a:rPr sz="4918" b="1" i="1" spc="-5" dirty="0">
                <a:solidFill>
                  <a:srgbClr val="FF6500"/>
                </a:solidFill>
                <a:latin typeface="Arial"/>
                <a:cs typeface="Arial"/>
              </a:rPr>
              <a:t>…</a:t>
            </a:r>
            <a:r>
              <a:rPr sz="4918" b="1" i="1" dirty="0">
                <a:solidFill>
                  <a:srgbClr val="FF6500"/>
                </a:solidFill>
                <a:latin typeface="Arial"/>
                <a:cs typeface="Arial"/>
              </a:rPr>
              <a:t>a</a:t>
            </a:r>
            <a:r>
              <a:rPr sz="4918" b="1" i="1" spc="-5" dirty="0">
                <a:solidFill>
                  <a:srgbClr val="FF6500"/>
                </a:solidFill>
                <a:latin typeface="Arial"/>
                <a:cs typeface="Arial"/>
              </a:rPr>
              <a:t> fascinatin</a:t>
            </a:r>
            <a:r>
              <a:rPr sz="4918" b="1" i="1" dirty="0">
                <a:solidFill>
                  <a:srgbClr val="FF6500"/>
                </a:solidFill>
                <a:latin typeface="Arial"/>
                <a:cs typeface="Arial"/>
              </a:rPr>
              <a:t>g </a:t>
            </a:r>
            <a:r>
              <a:rPr sz="4918" b="1" i="1" spc="-5" dirty="0">
                <a:solidFill>
                  <a:srgbClr val="FF6500"/>
                </a:solidFill>
                <a:latin typeface="Arial"/>
                <a:cs typeface="Arial"/>
              </a:rPr>
              <a:t>field!</a:t>
            </a:r>
            <a:endParaRPr sz="4918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26415" y="164938"/>
            <a:ext cx="6341101" cy="19248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47" marR="5099" algn="just">
              <a:lnSpc>
                <a:spcPts val="5019"/>
              </a:lnSpc>
            </a:pPr>
            <a:r>
              <a:rPr sz="4918" b="1" i="1" spc="-5" dirty="0">
                <a:solidFill>
                  <a:srgbClr val="FF6500"/>
                </a:solidFill>
                <a:latin typeface="Arial"/>
                <a:cs typeface="Arial"/>
              </a:rPr>
              <a:t>Healthcare</a:t>
            </a:r>
            <a:r>
              <a:rPr sz="4918" b="1" i="1" dirty="0">
                <a:solidFill>
                  <a:srgbClr val="FF6500"/>
                </a:solidFill>
                <a:latin typeface="Arial"/>
                <a:cs typeface="Arial"/>
              </a:rPr>
              <a:t>,</a:t>
            </a:r>
            <a:r>
              <a:rPr sz="4918" b="1" i="1" spc="15" dirty="0">
                <a:solidFill>
                  <a:srgbClr val="FF6500"/>
                </a:solidFill>
                <a:latin typeface="Arial"/>
                <a:cs typeface="Arial"/>
              </a:rPr>
              <a:t> </a:t>
            </a:r>
            <a:r>
              <a:rPr sz="4918" b="1" i="1" spc="-5" dirty="0">
                <a:solidFill>
                  <a:srgbClr val="FF6500"/>
                </a:solidFill>
                <a:latin typeface="Arial"/>
                <a:cs typeface="Arial"/>
              </a:rPr>
              <a:t>th</a:t>
            </a:r>
            <a:r>
              <a:rPr sz="4918" b="1" i="1" dirty="0">
                <a:solidFill>
                  <a:srgbClr val="FF6500"/>
                </a:solidFill>
                <a:latin typeface="Arial"/>
                <a:cs typeface="Arial"/>
              </a:rPr>
              <a:t>e </a:t>
            </a:r>
            <a:r>
              <a:rPr sz="4918" b="1" i="1" spc="-5" dirty="0">
                <a:solidFill>
                  <a:srgbClr val="FF6500"/>
                </a:solidFill>
                <a:latin typeface="Arial"/>
                <a:cs typeface="Arial"/>
              </a:rPr>
              <a:t>most </a:t>
            </a:r>
            <a:r>
              <a:rPr sz="4918" b="1" i="1" dirty="0">
                <a:solidFill>
                  <a:srgbClr val="FF6500"/>
                </a:solidFill>
                <a:latin typeface="Arial"/>
                <a:cs typeface="Arial"/>
              </a:rPr>
              <a:t>important</a:t>
            </a:r>
            <a:r>
              <a:rPr sz="4918" b="1" i="1" spc="-15" dirty="0">
                <a:solidFill>
                  <a:srgbClr val="FF6500"/>
                </a:solidFill>
                <a:latin typeface="Arial"/>
                <a:cs typeface="Arial"/>
              </a:rPr>
              <a:t> </a:t>
            </a:r>
            <a:r>
              <a:rPr sz="4918" b="1" i="1" dirty="0">
                <a:solidFill>
                  <a:srgbClr val="FF6500"/>
                </a:solidFill>
                <a:latin typeface="Arial"/>
                <a:cs typeface="Arial"/>
              </a:rPr>
              <a:t>issue</a:t>
            </a:r>
            <a:r>
              <a:rPr sz="4918" b="1" i="1" spc="-10" dirty="0">
                <a:solidFill>
                  <a:srgbClr val="FF6500"/>
                </a:solidFill>
                <a:latin typeface="Arial"/>
                <a:cs typeface="Arial"/>
              </a:rPr>
              <a:t> </a:t>
            </a:r>
            <a:r>
              <a:rPr sz="4918" b="1" i="1" dirty="0">
                <a:solidFill>
                  <a:srgbClr val="FF6500"/>
                </a:solidFill>
                <a:latin typeface="Arial"/>
                <a:cs typeface="Arial"/>
              </a:rPr>
              <a:t>of</a:t>
            </a:r>
            <a:r>
              <a:rPr sz="4918" b="1" i="1" spc="-5" dirty="0">
                <a:solidFill>
                  <a:srgbClr val="FF6500"/>
                </a:solidFill>
                <a:latin typeface="Arial"/>
                <a:cs typeface="Arial"/>
              </a:rPr>
              <a:t> an econom</a:t>
            </a:r>
            <a:r>
              <a:rPr sz="4918" b="1" i="1" dirty="0">
                <a:solidFill>
                  <a:srgbClr val="FF6500"/>
                </a:solidFill>
                <a:latin typeface="Arial"/>
                <a:cs typeface="Arial"/>
              </a:rPr>
              <a:t>y</a:t>
            </a:r>
            <a:r>
              <a:rPr sz="4918" b="1" i="1" spc="10" dirty="0">
                <a:solidFill>
                  <a:srgbClr val="FF6500"/>
                </a:solidFill>
                <a:latin typeface="Arial"/>
                <a:cs typeface="Arial"/>
              </a:rPr>
              <a:t> </a:t>
            </a:r>
            <a:r>
              <a:rPr sz="4918" b="1" i="1" spc="-20" dirty="0">
                <a:solidFill>
                  <a:srgbClr val="FF6500"/>
                </a:solidFill>
                <a:latin typeface="Arial"/>
                <a:cs typeface="Arial"/>
              </a:rPr>
              <a:t>...</a:t>
            </a:r>
            <a:endParaRPr sz="4918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134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ernal-bg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-10377"/>
            <a:ext cx="9931400" cy="6868377"/>
          </a:xfrm>
          <a:prstGeom prst="rect">
            <a:avLst/>
          </a:prstGeom>
        </p:spPr>
      </p:pic>
      <p:pic>
        <p:nvPicPr>
          <p:cNvPr id="7" name="Picture 6" descr="IMO-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462" y="2444082"/>
            <a:ext cx="1801428" cy="114303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45887" y="1128159"/>
            <a:ext cx="6179590" cy="6668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600"/>
              </a:lnSpc>
              <a:spcAft>
                <a:spcPts val="600"/>
              </a:spcAft>
            </a:pPr>
            <a:r>
              <a:rPr lang="bg-BG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Морското семейство на България</a:t>
            </a:r>
            <a:endParaRPr lang="en-US" sz="4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09953" y="2392996"/>
            <a:ext cx="6863937" cy="44371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600"/>
              </a:lnSpc>
              <a:spcAft>
                <a:spcPts val="600"/>
              </a:spcAft>
            </a:pPr>
            <a:r>
              <a:rPr lang="bg-BG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Брой активни морски лица*:</a:t>
            </a:r>
          </a:p>
          <a:p>
            <a:pPr>
              <a:lnSpc>
                <a:spcPts val="2600"/>
              </a:lnSpc>
              <a:spcAft>
                <a:spcPts val="600"/>
              </a:spcAft>
            </a:pPr>
            <a:r>
              <a:rPr lang="bg-BG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≈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22 000</a:t>
            </a:r>
            <a:endParaRPr lang="bg-BG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2600"/>
              </a:lnSpc>
              <a:spcAft>
                <a:spcPts val="600"/>
              </a:spcAft>
              <a:buFontTx/>
              <a:buChar char="-"/>
            </a:pPr>
            <a:r>
              <a:rPr lang="bg-BG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1,5</a:t>
            </a:r>
            <a:r>
              <a:rPr lang="bg-BG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% от световното морско семейство</a:t>
            </a:r>
          </a:p>
          <a:p>
            <a:pPr>
              <a:lnSpc>
                <a:spcPts val="2600"/>
              </a:lnSpc>
              <a:spcAft>
                <a:spcPts val="600"/>
              </a:spcAft>
            </a:pPr>
            <a:endParaRPr lang="bg-BG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2600"/>
              </a:lnSpc>
              <a:spcAft>
                <a:spcPts val="600"/>
              </a:spcAft>
            </a:pPr>
            <a:r>
              <a:rPr lang="bg-BG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Брой активни правоспособни морски лица*:</a:t>
            </a:r>
          </a:p>
          <a:p>
            <a:pPr>
              <a:lnSpc>
                <a:spcPts val="2600"/>
              </a:lnSpc>
              <a:spcAft>
                <a:spcPts val="600"/>
              </a:spcAft>
              <a:buFontTx/>
              <a:buChar char="-"/>
            </a:pPr>
            <a:r>
              <a:rPr lang="bg-BG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17 332</a:t>
            </a:r>
          </a:p>
          <a:p>
            <a:pPr>
              <a:lnSpc>
                <a:spcPts val="2600"/>
              </a:lnSpc>
              <a:spcAft>
                <a:spcPts val="600"/>
              </a:spcAft>
              <a:buFontTx/>
              <a:buChar char="-"/>
            </a:pPr>
            <a:r>
              <a:rPr lang="bg-BG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bg-BG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-то място в ЕС по брой кор.офицери (9 429 – 7,5%) **</a:t>
            </a:r>
          </a:p>
          <a:p>
            <a:pPr>
              <a:lnSpc>
                <a:spcPts val="2600"/>
              </a:lnSpc>
              <a:spcAft>
                <a:spcPts val="600"/>
              </a:spcAft>
              <a:buFontTx/>
              <a:buChar char="-"/>
            </a:pPr>
            <a:r>
              <a:rPr lang="bg-BG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bg-BG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-то място в ЕС по брой на изп.състав (7 903 – 9%)**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2600"/>
              </a:lnSpc>
              <a:spcAft>
                <a:spcPts val="600"/>
              </a:spcAft>
            </a:pPr>
            <a:endParaRPr lang="bg-BG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2600"/>
              </a:lnSpc>
              <a:spcAft>
                <a:spcPts val="600"/>
              </a:spcAft>
            </a:pPr>
            <a:r>
              <a:rPr lang="bg-BG" sz="16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*  - към 2014г.</a:t>
            </a:r>
          </a:p>
          <a:p>
            <a:pPr>
              <a:lnSpc>
                <a:spcPts val="2600"/>
              </a:lnSpc>
              <a:spcAft>
                <a:spcPts val="600"/>
              </a:spcAft>
            </a:pPr>
            <a:r>
              <a:rPr lang="bg-BG" sz="16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**  - Доклади ГД Мобилност§Транспорт към ЕК</a:t>
            </a:r>
            <a:endParaRPr lang="en-US" sz="1600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66787" y="2240596"/>
            <a:ext cx="6832600" cy="152400"/>
          </a:xfrm>
          <a:prstGeom prst="rect">
            <a:avLst/>
          </a:prstGeom>
          <a:solidFill>
            <a:srgbClr val="0076A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584805" y="2240598"/>
            <a:ext cx="1801427" cy="13465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bg-BG" sz="1600" dirty="0">
                <a:solidFill>
                  <a:srgbClr val="0076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Корабоплаване</a:t>
            </a:r>
            <a:endParaRPr lang="en-US" sz="1600" dirty="0">
              <a:solidFill>
                <a:srgbClr val="0076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2100"/>
              </a:lnSpc>
            </a:pPr>
            <a:r>
              <a:rPr lang="bg-BG" sz="1600" dirty="0">
                <a:solidFill>
                  <a:srgbClr val="0076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Днес</a:t>
            </a:r>
            <a:endParaRPr lang="en-US" sz="1600" dirty="0">
              <a:solidFill>
                <a:srgbClr val="0076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2100"/>
              </a:lnSpc>
            </a:pPr>
            <a:r>
              <a:rPr lang="bg-BG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Морски лица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2100"/>
              </a:lnSpc>
            </a:pPr>
            <a:r>
              <a:rPr lang="bg-BG" sz="1600" dirty="0">
                <a:solidFill>
                  <a:srgbClr val="0076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Здраве</a:t>
            </a:r>
            <a:endParaRPr lang="en-US" sz="1600" dirty="0">
              <a:solidFill>
                <a:srgbClr val="0076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2100"/>
              </a:lnSpc>
            </a:pPr>
            <a:endParaRPr lang="en-US" b="1" dirty="0">
              <a:solidFill>
                <a:srgbClr val="0076AF"/>
              </a:solidFill>
            </a:endParaRPr>
          </a:p>
        </p:txBody>
      </p:sp>
      <p:pic>
        <p:nvPicPr>
          <p:cNvPr id="10" name="Picture 9" descr="C:\Users\venchev\Desktop\images3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9386" y="5299188"/>
            <a:ext cx="1147968" cy="106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907" y="-3710"/>
            <a:ext cx="2398523" cy="181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90220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ernal-bg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-10377"/>
            <a:ext cx="9931400" cy="6868377"/>
          </a:xfrm>
          <a:prstGeom prst="rect">
            <a:avLst/>
          </a:prstGeom>
        </p:spPr>
      </p:pic>
      <p:pic>
        <p:nvPicPr>
          <p:cNvPr id="7" name="Picture 6" descr="IMO-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263" y="5662849"/>
            <a:ext cx="1801428" cy="114303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45887" y="1128159"/>
            <a:ext cx="6179590" cy="10388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600"/>
              </a:lnSpc>
              <a:spcAft>
                <a:spcPts val="600"/>
              </a:spcAft>
            </a:pPr>
            <a:r>
              <a:rPr lang="bg-BG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Здравословни и безопасни условия за живот и работа на борда на кораба</a:t>
            </a:r>
            <a:endParaRPr lang="en-US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09953" y="2392997"/>
            <a:ext cx="6863937" cy="40267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600"/>
              </a:lnSpc>
              <a:spcAft>
                <a:spcPts val="600"/>
              </a:spcAft>
            </a:pPr>
            <a:r>
              <a:rPr lang="bg-BG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Международна организация на труда (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ILO)</a:t>
            </a:r>
            <a:r>
              <a:rPr lang="bg-BG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lnSpc>
                <a:spcPts val="2600"/>
              </a:lnSpc>
              <a:spcAft>
                <a:spcPts val="600"/>
              </a:spcAft>
              <a:buFontTx/>
              <a:buChar char="-"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1919</a:t>
            </a:r>
            <a:r>
              <a:rPr lang="bg-BG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</a:t>
            </a:r>
            <a:r>
              <a:rPr lang="bg-BG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185 </a:t>
            </a:r>
            <a:r>
              <a:rPr lang="bg-BG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държави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2600"/>
              </a:lnSpc>
              <a:spcAft>
                <a:spcPts val="600"/>
              </a:spcAft>
            </a:pPr>
            <a:r>
              <a:rPr lang="bg-BG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≈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400 </a:t>
            </a:r>
            <a:r>
              <a:rPr lang="bg-BG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конвенции и препоръки</a:t>
            </a:r>
          </a:p>
          <a:p>
            <a:pPr>
              <a:lnSpc>
                <a:spcPts val="2600"/>
              </a:lnSpc>
              <a:spcAft>
                <a:spcPts val="600"/>
              </a:spcAft>
            </a:pPr>
            <a:r>
              <a:rPr lang="bg-BG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bg-BG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</a:t>
            </a:r>
            <a:r>
              <a:rPr lang="bg-BG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свързани с морските  лица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bg-BG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2600"/>
              </a:lnSpc>
              <a:spcAft>
                <a:spcPts val="600"/>
              </a:spcAft>
              <a:buFontTx/>
              <a:buChar char="-"/>
            </a:pPr>
            <a:r>
              <a:rPr lang="bg-BG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принципите на трипартизма</a:t>
            </a:r>
          </a:p>
          <a:p>
            <a:pPr>
              <a:lnSpc>
                <a:spcPts val="2600"/>
              </a:lnSpc>
              <a:spcAft>
                <a:spcPts val="600"/>
              </a:spcAft>
            </a:pPr>
            <a:endParaRPr lang="bg-BG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2600"/>
              </a:lnSpc>
              <a:spcAft>
                <a:spcPts val="600"/>
              </a:spcAft>
            </a:pPr>
            <a:r>
              <a:rPr lang="bg-BG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Консолидирана морска трудова конвенция (2006):</a:t>
            </a:r>
          </a:p>
          <a:p>
            <a:pPr>
              <a:lnSpc>
                <a:spcPts val="2600"/>
              </a:lnSpc>
              <a:spcAft>
                <a:spcPts val="600"/>
              </a:spcAft>
              <a:buFontTx/>
              <a:buChar char="-"/>
            </a:pPr>
            <a:r>
              <a:rPr lang="bg-BG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приета/в сила – 2006/2013</a:t>
            </a:r>
          </a:p>
          <a:p>
            <a:pPr>
              <a:lnSpc>
                <a:spcPts val="2600"/>
              </a:lnSpc>
              <a:spcAft>
                <a:spcPts val="600"/>
              </a:spcAft>
              <a:buFontTx/>
              <a:buChar char="-"/>
            </a:pP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2600"/>
              </a:lnSpc>
              <a:spcAft>
                <a:spcPts val="600"/>
              </a:spcAft>
            </a:pPr>
            <a:endParaRPr lang="bg-BG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66787" y="2240596"/>
            <a:ext cx="6832600" cy="152400"/>
          </a:xfrm>
          <a:prstGeom prst="rect">
            <a:avLst/>
          </a:prstGeom>
          <a:solidFill>
            <a:srgbClr val="0076A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584805" y="2240597"/>
            <a:ext cx="1801427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bg-BG" sz="1600" dirty="0">
                <a:solidFill>
                  <a:srgbClr val="0076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Корабоплаване</a:t>
            </a:r>
            <a:endParaRPr lang="en-US" sz="1600" dirty="0">
              <a:solidFill>
                <a:srgbClr val="0076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2100"/>
              </a:lnSpc>
            </a:pPr>
            <a:r>
              <a:rPr lang="bg-BG" sz="1600" dirty="0">
                <a:solidFill>
                  <a:srgbClr val="0076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Днес</a:t>
            </a:r>
            <a:endParaRPr lang="en-US" sz="1600" dirty="0">
              <a:solidFill>
                <a:srgbClr val="0076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2100"/>
              </a:lnSpc>
            </a:pPr>
            <a:r>
              <a:rPr lang="bg-BG" sz="1600" dirty="0">
                <a:solidFill>
                  <a:srgbClr val="0076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Морски лица</a:t>
            </a:r>
            <a:endParaRPr lang="en-US" sz="1600" dirty="0">
              <a:solidFill>
                <a:srgbClr val="0076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2100"/>
              </a:lnSpc>
            </a:pPr>
            <a:r>
              <a:rPr lang="bg-BG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Здраве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 descr="C:\Users\venchev\Desktop\images3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9386" y="5299188"/>
            <a:ext cx="1147968" cy="106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venchev\Desktop\20.05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54813" y="299484"/>
            <a:ext cx="1104900" cy="828675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33" y="-3710"/>
            <a:ext cx="2398523" cy="181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53597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ernal-bg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-10377"/>
            <a:ext cx="9931400" cy="6868377"/>
          </a:xfrm>
          <a:prstGeom prst="rect">
            <a:avLst/>
          </a:prstGeom>
        </p:spPr>
      </p:pic>
      <p:pic>
        <p:nvPicPr>
          <p:cNvPr id="7" name="Picture 6" descr="IMO-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669" y="5520169"/>
            <a:ext cx="1801428" cy="114303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45887" y="1128159"/>
            <a:ext cx="6179590" cy="6668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600"/>
              </a:lnSpc>
              <a:spcAft>
                <a:spcPts val="600"/>
              </a:spcAft>
            </a:pPr>
            <a:r>
              <a:rPr lang="bg-BG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Консолидирана морска трудова конвенция (2006)</a:t>
            </a:r>
            <a:endParaRPr lang="en-US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09952" y="2838584"/>
            <a:ext cx="6689435" cy="2235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600"/>
              </a:lnSpc>
              <a:spcAft>
                <a:spcPts val="600"/>
              </a:spcAft>
            </a:pPr>
            <a:r>
              <a:rPr lang="bg-BG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Международно сътрудничество</a:t>
            </a:r>
          </a:p>
          <a:p>
            <a:pPr algn="just">
              <a:lnSpc>
                <a:spcPts val="2600"/>
              </a:lnSpc>
              <a:spcAft>
                <a:spcPts val="600"/>
              </a:spcAft>
            </a:pPr>
            <a:r>
              <a:rPr lang="bg-BG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bg-BG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bg-BG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 се събират  и анализират статистически данни за трудови злополуки, болести и произшествия на море</a:t>
            </a:r>
          </a:p>
          <a:p>
            <a:pPr>
              <a:lnSpc>
                <a:spcPts val="2600"/>
              </a:lnSpc>
              <a:spcAft>
                <a:spcPts val="600"/>
              </a:spcAft>
            </a:pPr>
            <a:endParaRPr lang="bg-BG" sz="2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2600"/>
              </a:lnSpc>
              <a:spcAft>
                <a:spcPts val="600"/>
              </a:spcAft>
            </a:pPr>
            <a:endParaRPr lang="bg-BG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66787" y="2240596"/>
            <a:ext cx="6832600" cy="152400"/>
          </a:xfrm>
          <a:prstGeom prst="rect">
            <a:avLst/>
          </a:prstGeom>
          <a:solidFill>
            <a:srgbClr val="0076A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584805" y="2240598"/>
            <a:ext cx="1801427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bg-BG" sz="1600" dirty="0">
                <a:solidFill>
                  <a:srgbClr val="0076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Корабоплаване</a:t>
            </a:r>
          </a:p>
          <a:p>
            <a:pPr>
              <a:lnSpc>
                <a:spcPts val="2100"/>
              </a:lnSpc>
            </a:pPr>
            <a:r>
              <a:rPr lang="bg-BG" sz="1600" dirty="0">
                <a:solidFill>
                  <a:srgbClr val="0076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Днес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2100"/>
              </a:lnSpc>
            </a:pPr>
            <a:r>
              <a:rPr lang="bg-BG" sz="1600" dirty="0">
                <a:solidFill>
                  <a:srgbClr val="0076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Морски лица</a:t>
            </a:r>
            <a:endParaRPr lang="en-US" sz="1600" dirty="0">
              <a:solidFill>
                <a:srgbClr val="0076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2100"/>
              </a:lnSpc>
            </a:pPr>
            <a:r>
              <a:rPr lang="bg-BG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Здраве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 descr="C:\Users\venchev\Desktop\images3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9386" y="5299188"/>
            <a:ext cx="1147968" cy="106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venchev\Desktop\20.05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54813" y="299484"/>
            <a:ext cx="1104900" cy="828675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4190" y="17271"/>
            <a:ext cx="2242042" cy="170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49132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598"/>
            <a:ext cx="12192000" cy="6798804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16101" cy="198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01079" y="599199"/>
            <a:ext cx="9675452" cy="61555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716654">
              <a:lnSpc>
                <a:spcPct val="100000"/>
              </a:lnSpc>
            </a:pPr>
            <a:r>
              <a:rPr lang="bg-BG" sz="4000" dirty="0" smtClean="0"/>
              <a:t>Медицинско обслужване на морски лица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3042965" y="1640918"/>
            <a:ext cx="9283872" cy="38292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2747" indent="-311540">
              <a:buClr>
                <a:srgbClr val="134F96"/>
              </a:buClr>
              <a:buSzPct val="128571"/>
              <a:buFont typeface="Arial"/>
              <a:buChar char="•"/>
              <a:tabLst>
                <a:tab pos="323307" algn="l"/>
              </a:tabLst>
            </a:pPr>
            <a:r>
              <a:rPr lang="bg-BG" sz="2400" spc="-13" dirty="0" smtClean="0">
                <a:solidFill>
                  <a:srgbClr val="134F96"/>
                </a:solidFill>
                <a:latin typeface="Arial"/>
                <a:cs typeface="Arial"/>
              </a:rPr>
              <a:t>Липсва лекар на борда на корабите (с малки изключения)</a:t>
            </a:r>
            <a:endParaRPr sz="2400" dirty="0">
              <a:latin typeface="Arial"/>
              <a:cs typeface="Arial"/>
            </a:endParaRPr>
          </a:p>
          <a:p>
            <a:pPr marL="11206">
              <a:spcBef>
                <a:spcPts val="1694"/>
              </a:spcBef>
            </a:pPr>
            <a:r>
              <a:rPr sz="2400" dirty="0">
                <a:solidFill>
                  <a:srgbClr val="134F96"/>
                </a:solidFill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  <a:p>
            <a:pPr marL="11206">
              <a:spcBef>
                <a:spcPts val="1588"/>
              </a:spcBef>
            </a:pPr>
            <a:endParaRPr lang="bg-BG" sz="2400" dirty="0">
              <a:latin typeface="Arial"/>
              <a:cs typeface="Arial"/>
            </a:endParaRPr>
          </a:p>
          <a:p>
            <a:pPr marL="11206">
              <a:spcBef>
                <a:spcPts val="1588"/>
              </a:spcBef>
            </a:pPr>
            <a:endParaRPr lang="bg-BG" sz="2400" dirty="0">
              <a:latin typeface="Arial"/>
              <a:cs typeface="Arial"/>
            </a:endParaRPr>
          </a:p>
          <a:p>
            <a:pPr marL="11206">
              <a:spcBef>
                <a:spcPts val="1588"/>
              </a:spcBef>
            </a:pPr>
            <a:r>
              <a:rPr sz="2400" dirty="0" smtClean="0">
                <a:solidFill>
                  <a:srgbClr val="134F96"/>
                </a:solidFill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  <a:p>
            <a:pPr marL="11206">
              <a:spcBef>
                <a:spcPts val="1628"/>
              </a:spcBef>
            </a:pPr>
            <a:endParaRPr lang="bg-BG" sz="2400" dirty="0" smtClean="0">
              <a:solidFill>
                <a:srgbClr val="134F96"/>
              </a:solidFill>
              <a:latin typeface="Arial"/>
              <a:cs typeface="Arial"/>
            </a:endParaRPr>
          </a:p>
          <a:p>
            <a:pPr marL="11206">
              <a:spcBef>
                <a:spcPts val="1628"/>
              </a:spcBef>
            </a:pPr>
            <a:r>
              <a:rPr sz="2400" dirty="0" smtClean="0">
                <a:solidFill>
                  <a:srgbClr val="134F96"/>
                </a:solidFill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53518" y="2310771"/>
            <a:ext cx="8032296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lang="bg-BG" sz="2400" spc="-13" dirty="0" smtClean="0">
                <a:solidFill>
                  <a:srgbClr val="134F96"/>
                </a:solidFill>
                <a:latin typeface="Arial"/>
                <a:cs typeface="Arial"/>
              </a:rPr>
              <a:t>Република България е подписала международни споразумения за осигуряване на медицинско наблюдение на морските си лица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27816" y="3636962"/>
            <a:ext cx="80837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lang="bg-BG" sz="2400" spc="-13" dirty="0" smtClean="0">
                <a:solidFill>
                  <a:srgbClr val="134F96"/>
                </a:solidFill>
                <a:latin typeface="Arial"/>
                <a:cs typeface="Arial"/>
              </a:rPr>
              <a:t>Пропуските в медицинското обслужване костват </a:t>
            </a:r>
            <a:r>
              <a:rPr lang="bg-BG" sz="2400" spc="-13" dirty="0">
                <a:solidFill>
                  <a:srgbClr val="134F96"/>
                </a:solidFill>
                <a:latin typeface="Arial"/>
                <a:cs typeface="Arial"/>
              </a:rPr>
              <a:t>живот (и много средства)</a:t>
            </a:r>
            <a:endParaRPr sz="2400" spc="-13" dirty="0">
              <a:solidFill>
                <a:srgbClr val="134F96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53518" y="4813543"/>
            <a:ext cx="888089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lang="bg-BG" sz="2400" spc="-9" dirty="0" smtClean="0">
                <a:solidFill>
                  <a:srgbClr val="134F96"/>
                </a:solidFill>
                <a:latin typeface="Arial"/>
                <a:cs typeface="Arial"/>
              </a:rPr>
              <a:t>Медицинските решения се вземат по телефона (без възможност за друг контакт с пострадалия)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689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598"/>
            <a:ext cx="12192000" cy="6798804"/>
          </a:xfrm>
          <a:prstGeom prst="rect">
            <a:avLst/>
          </a:prstGeom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209364" y="2301599"/>
            <a:ext cx="8291865" cy="3159953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Необходима е екзактна медицинска експертиза на годността за работа на море и</a:t>
            </a:r>
            <a:br>
              <a:rPr lang="bg-BG" dirty="0" smtClean="0"/>
            </a:br>
            <a:r>
              <a:rPr lang="bg-BG" dirty="0" smtClean="0"/>
              <a:t> </a:t>
            </a:r>
            <a:br>
              <a:rPr lang="bg-BG" dirty="0" smtClean="0"/>
            </a:br>
            <a:r>
              <a:rPr lang="bg-BG" dirty="0" smtClean="0"/>
              <a:t>адекватни програми за профилактика и промоция на здравето за работещите на море, </a:t>
            </a:r>
            <a:br>
              <a:rPr lang="bg-BG" dirty="0" smtClean="0"/>
            </a:br>
            <a:r>
              <a:rPr lang="bg-BG" dirty="0"/>
              <a:t/>
            </a:r>
            <a:br>
              <a:rPr lang="bg-BG" dirty="0"/>
            </a:br>
            <a:r>
              <a:rPr lang="bg-BG" b="1" dirty="0" smtClean="0">
                <a:solidFill>
                  <a:srgbClr val="FF0000"/>
                </a:solidFill>
              </a:rPr>
              <a:t>мониторинг на здравния статус</a:t>
            </a:r>
            <a:endParaRPr lang="bg-BG" b="1" dirty="0">
              <a:solidFill>
                <a:srgbClr val="FF0000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265028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51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598"/>
            <a:ext cx="12192000" cy="6798804"/>
          </a:xfrm>
          <a:prstGeom prst="rect">
            <a:avLst/>
          </a:prstGeom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69165" y="0"/>
            <a:ext cx="10515600" cy="1325563"/>
          </a:xfrm>
        </p:spPr>
        <p:txBody>
          <a:bodyPr/>
          <a:lstStyle/>
          <a:p>
            <a:r>
              <a:rPr lang="bg-BG" altLang="bg-BG" b="1" dirty="0" smtClean="0"/>
              <a:t>	Цел</a:t>
            </a:r>
            <a:endParaRPr lang="bg-BG" altLang="bg-BG" b="1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71800" y="1021976"/>
            <a:ext cx="9405730" cy="580642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bg-BG" altLang="bg-BG" dirty="0"/>
              <a:t>	</a:t>
            </a:r>
            <a:r>
              <a:rPr lang="bg-BG" sz="4000" i="1" dirty="0"/>
              <a:t>анализ на международните и национални регламенти относно здравен мониторинг и експертиза на медицинска годност на морските </a:t>
            </a:r>
            <a:r>
              <a:rPr lang="bg-BG" sz="4000" i="1" dirty="0" smtClean="0"/>
              <a:t>лица</a:t>
            </a:r>
          </a:p>
          <a:p>
            <a:pPr>
              <a:buFont typeface="Wingdings" panose="05000000000000000000" pitchFamily="2" charset="2"/>
              <a:buNone/>
            </a:pPr>
            <a:r>
              <a:rPr lang="bg-BG" altLang="bg-BG" sz="3800" dirty="0" smtClean="0"/>
              <a:t>и </a:t>
            </a:r>
            <a:r>
              <a:rPr lang="bg-BG" altLang="bg-BG" sz="3800" dirty="0"/>
              <a:t>на тази база да се формират стратегическите насоки за усъвършенстване </a:t>
            </a:r>
            <a:r>
              <a:rPr lang="bg-BG" altLang="bg-BG" sz="3800" dirty="0" smtClean="0"/>
              <a:t>на образователната политика на МУ Варна за профилактични програми и организация на здравеопазването за работещите на море.</a:t>
            </a:r>
            <a:endParaRPr lang="bg-BG" altLang="bg-BG" sz="38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16101" cy="198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69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О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О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О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О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О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О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О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О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О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О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О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О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1898</TotalTime>
  <Words>2975</Words>
  <Application>Microsoft Office PowerPoint</Application>
  <PresentationFormat>Widescreen</PresentationFormat>
  <Paragraphs>270</Paragraphs>
  <Slides>38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Calibri Light</vt:lpstr>
      <vt:lpstr>Times New Roman</vt:lpstr>
      <vt:lpstr>Wingdings</vt:lpstr>
      <vt:lpstr>Office тема</vt:lpstr>
      <vt:lpstr>ЕКСПЕРТИЗА НА МЕДИЦИНСКА ГОДНОСТ НА МОРСКИТЕ ЛИЦА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Медицинско обслужване на морски лица</vt:lpstr>
      <vt:lpstr>Необходима е екзактна медицинска експертиза на годността за работа на море и   адекватни програми за профилактика и промоция на здравето за работещите на море,   мониторинг на здравния статус</vt:lpstr>
      <vt:lpstr> Цел</vt:lpstr>
      <vt:lpstr> Мениджмънт на здравния риск </vt:lpstr>
      <vt:lpstr>Здравният статус на морските лица</vt:lpstr>
      <vt:lpstr>Медицински стандарти за експертиза на работоспособността</vt:lpstr>
      <vt:lpstr>Медицински стандарти за експертиза на работоспособността</vt:lpstr>
      <vt:lpstr>Медицински стандарти за експертиза на работоспособността</vt:lpstr>
      <vt:lpstr>PowerPoint Presentation</vt:lpstr>
      <vt:lpstr>PowerPoint Presentation</vt:lpstr>
      <vt:lpstr>ОБРАЗОВАТЕЛНА ПОЛИТИКА НА  МУ „Проф. д-р Параскев Стоянов“– ВАРНА</vt:lpstr>
      <vt:lpstr>ОБРАЗОВАТЕЛНА ПОЛИТИКА НА  МУ „Проф. д-р Параскев Стоянов“– ВАРНА</vt:lpstr>
      <vt:lpstr>Изводи: Водещи проблеми в медицинската оценка на здравето на морските лица са: </vt:lpstr>
      <vt:lpstr>Изводи: Основни насоки в обучението по морска трудова медицина</vt:lpstr>
      <vt:lpstr>Необходима е екзактна медицинска експертиза на годността за работа на море и  - повишаване на здравната култура на морските лица;  - по-близка комуникация с личния лекар; - предлагане на достатъчно ефективни профилактични програми за мониторинг на здравното състояние на моряците, не само веднъж на 2 години, а и диспансеризация, контрол и корекции по време на почивката на брега;    - повишаване на квалификацията на здравните кадри, ангажирани в морската медицина;</vt:lpstr>
      <vt:lpstr>Промоция на здравето сред морски лица за управление на професионалните рискове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Благодаря за вниманието!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user</dc:creator>
  <cp:lastModifiedBy>Ivanka Dzangova</cp:lastModifiedBy>
  <cp:revision>45</cp:revision>
  <dcterms:created xsi:type="dcterms:W3CDTF">2015-11-21T19:57:49Z</dcterms:created>
  <dcterms:modified xsi:type="dcterms:W3CDTF">2019-03-05T09:28:03Z</dcterms:modified>
</cp:coreProperties>
</file>