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47"/>
  </p:notesMasterIdLst>
  <p:handoutMasterIdLst>
    <p:handoutMasterId r:id="rId48"/>
  </p:handoutMasterIdLst>
  <p:sldIdLst>
    <p:sldId id="265" r:id="rId5"/>
    <p:sldId id="271" r:id="rId6"/>
    <p:sldId id="272" r:id="rId7"/>
    <p:sldId id="319" r:id="rId8"/>
    <p:sldId id="32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23" r:id="rId18"/>
    <p:sldId id="282" r:id="rId19"/>
    <p:sldId id="283" r:id="rId20"/>
    <p:sldId id="284" r:id="rId21"/>
    <p:sldId id="285" r:id="rId22"/>
    <p:sldId id="287" r:id="rId23"/>
    <p:sldId id="289" r:id="rId24"/>
    <p:sldId id="288" r:id="rId25"/>
    <p:sldId id="290" r:id="rId26"/>
    <p:sldId id="291" r:id="rId27"/>
    <p:sldId id="292" r:id="rId28"/>
    <p:sldId id="293" r:id="rId29"/>
    <p:sldId id="295" r:id="rId30"/>
    <p:sldId id="324" r:id="rId31"/>
    <p:sldId id="296" r:id="rId32"/>
    <p:sldId id="297" r:id="rId33"/>
    <p:sldId id="301" r:id="rId34"/>
    <p:sldId id="299" r:id="rId35"/>
    <p:sldId id="310" r:id="rId36"/>
    <p:sldId id="312" r:id="rId37"/>
    <p:sldId id="322" r:id="rId38"/>
    <p:sldId id="311" r:id="rId39"/>
    <p:sldId id="315" r:id="rId40"/>
    <p:sldId id="316" r:id="rId41"/>
    <p:sldId id="317" r:id="rId42"/>
    <p:sldId id="318" r:id="rId43"/>
    <p:sldId id="313" r:id="rId44"/>
    <p:sldId id="314" r:id="rId45"/>
    <p:sldId id="321" r:id="rId46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517" autoAdjust="0"/>
  </p:normalViewPr>
  <p:slideViewPr>
    <p:cSldViewPr snapToGrid="0" showGuides="1">
      <p:cViewPr>
        <p:scale>
          <a:sx n="95" d="100"/>
          <a:sy n="95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75B8F-5283-4B43-9567-7ECDF1B5903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6EAD572-A95A-4C94-B0F0-CC04C5FADB2E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семейство</a:t>
          </a:r>
          <a:endParaRPr lang="bg-B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C2A2D2-AA18-4A7A-955F-FA69F74D1205}" type="parTrans" cxnId="{8E1179E2-30D8-4997-8FE3-66A220F196B3}">
      <dgm:prSet/>
      <dgm:spPr/>
      <dgm:t>
        <a:bodyPr/>
        <a:lstStyle/>
        <a:p>
          <a:endParaRPr lang="bg-BG"/>
        </a:p>
      </dgm:t>
    </dgm:pt>
    <dgm:pt modelId="{AEB139D5-D654-4722-8FFD-7994FB30BB88}" type="sibTrans" cxnId="{8E1179E2-30D8-4997-8FE3-66A220F196B3}">
      <dgm:prSet/>
      <dgm:spPr/>
      <dgm:t>
        <a:bodyPr/>
        <a:lstStyle/>
        <a:p>
          <a:endParaRPr lang="bg-BG"/>
        </a:p>
      </dgm:t>
    </dgm:pt>
    <dgm:pt modelId="{D74F4815-8B7D-4839-8F09-D697F77FC529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бременни</a:t>
          </a:r>
          <a:endParaRPr lang="bg-B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77916A-D992-4ADF-867D-C0B8DCE6C3FE}" type="parTrans" cxnId="{24A9CE74-5254-4AC5-AB85-91A401C791E8}">
      <dgm:prSet/>
      <dgm:spPr/>
      <dgm:t>
        <a:bodyPr/>
        <a:lstStyle/>
        <a:p>
          <a:endParaRPr lang="bg-BG"/>
        </a:p>
      </dgm:t>
    </dgm:pt>
    <dgm:pt modelId="{C4E6AFE0-D043-4B2A-A419-F89174F8D63E}" type="sibTrans" cxnId="{24A9CE74-5254-4AC5-AB85-91A401C791E8}">
      <dgm:prSet/>
      <dgm:spPr/>
      <dgm:t>
        <a:bodyPr/>
        <a:lstStyle/>
        <a:p>
          <a:endParaRPr lang="bg-BG"/>
        </a:p>
      </dgm:t>
    </dgm:pt>
    <dgm:pt modelId="{8780D371-7E60-43A4-8193-CB847C0D2106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родилки</a:t>
          </a:r>
          <a:endParaRPr lang="bg-B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8FB06C-8E39-4884-95EA-AF86B94CB1DD}" type="parTrans" cxnId="{2955B664-8D66-4CD7-B316-4DFB1B1CB5C3}">
      <dgm:prSet/>
      <dgm:spPr/>
      <dgm:t>
        <a:bodyPr/>
        <a:lstStyle/>
        <a:p>
          <a:endParaRPr lang="bg-BG"/>
        </a:p>
      </dgm:t>
    </dgm:pt>
    <dgm:pt modelId="{9AF07745-CB9F-4FB3-804A-7497DE9A2B34}" type="sibTrans" cxnId="{2955B664-8D66-4CD7-B316-4DFB1B1CB5C3}">
      <dgm:prSet/>
      <dgm:spPr/>
      <dgm:t>
        <a:bodyPr/>
        <a:lstStyle/>
        <a:p>
          <a:endParaRPr lang="bg-BG"/>
        </a:p>
      </dgm:t>
    </dgm:pt>
    <dgm:pt modelId="{0EB02894-7F30-4C66-97EF-17DA00825E34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новородени</a:t>
          </a:r>
          <a:endParaRPr lang="bg-B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464920-A719-410A-A6CA-74588255F782}" type="parTrans" cxnId="{3C36533B-56BB-43D6-8CE7-5375C962FA5F}">
      <dgm:prSet/>
      <dgm:spPr/>
      <dgm:t>
        <a:bodyPr/>
        <a:lstStyle/>
        <a:p>
          <a:endParaRPr lang="bg-BG"/>
        </a:p>
      </dgm:t>
    </dgm:pt>
    <dgm:pt modelId="{284F6003-AD41-40FA-BDCC-017EECB77311}" type="sibTrans" cxnId="{3C36533B-56BB-43D6-8CE7-5375C962FA5F}">
      <dgm:prSet/>
      <dgm:spPr/>
      <dgm:t>
        <a:bodyPr/>
        <a:lstStyle/>
        <a:p>
          <a:endParaRPr lang="bg-BG"/>
        </a:p>
      </dgm:t>
    </dgm:pt>
    <dgm:pt modelId="{2368E0DF-4C1D-4C0D-A188-42C542E1FCE1}" type="pres">
      <dgm:prSet presAssocID="{F0B75B8F-5283-4B43-9567-7ECDF1B5903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2641FB0-6D75-4BE3-86AA-B8B4D3D49CF8}" type="pres">
      <dgm:prSet presAssocID="{F0B75B8F-5283-4B43-9567-7ECDF1B5903E}" presName="comp1" presStyleCnt="0"/>
      <dgm:spPr/>
    </dgm:pt>
    <dgm:pt modelId="{49FB596A-C896-4612-A3E7-3CD52651C533}" type="pres">
      <dgm:prSet presAssocID="{F0B75B8F-5283-4B43-9567-7ECDF1B5903E}" presName="circle1" presStyleLbl="node1" presStyleIdx="0" presStyleCnt="4"/>
      <dgm:spPr/>
      <dgm:t>
        <a:bodyPr/>
        <a:lstStyle/>
        <a:p>
          <a:endParaRPr lang="bg-BG"/>
        </a:p>
      </dgm:t>
    </dgm:pt>
    <dgm:pt modelId="{86A86E81-62EF-424E-ACD8-C3A4BE155557}" type="pres">
      <dgm:prSet presAssocID="{F0B75B8F-5283-4B43-9567-7ECDF1B5903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902EFEE-DE45-49D6-8A24-8ED6A36F9A47}" type="pres">
      <dgm:prSet presAssocID="{F0B75B8F-5283-4B43-9567-7ECDF1B5903E}" presName="comp2" presStyleCnt="0"/>
      <dgm:spPr/>
    </dgm:pt>
    <dgm:pt modelId="{C576A4C2-67F4-4E3B-96B6-DDF7A865FF05}" type="pres">
      <dgm:prSet presAssocID="{F0B75B8F-5283-4B43-9567-7ECDF1B5903E}" presName="circle2" presStyleLbl="node1" presStyleIdx="1" presStyleCnt="4"/>
      <dgm:spPr/>
      <dgm:t>
        <a:bodyPr/>
        <a:lstStyle/>
        <a:p>
          <a:endParaRPr lang="bg-BG"/>
        </a:p>
      </dgm:t>
    </dgm:pt>
    <dgm:pt modelId="{C8C967F7-B47B-411F-8644-54B635A67127}" type="pres">
      <dgm:prSet presAssocID="{F0B75B8F-5283-4B43-9567-7ECDF1B5903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E6DCA9F-4C63-426F-92DA-DDCD9E450F18}" type="pres">
      <dgm:prSet presAssocID="{F0B75B8F-5283-4B43-9567-7ECDF1B5903E}" presName="comp3" presStyleCnt="0"/>
      <dgm:spPr/>
    </dgm:pt>
    <dgm:pt modelId="{001DD531-4390-4A58-B1C8-8491614F6363}" type="pres">
      <dgm:prSet presAssocID="{F0B75B8F-5283-4B43-9567-7ECDF1B5903E}" presName="circle3" presStyleLbl="node1" presStyleIdx="2" presStyleCnt="4" custLinFactNeighborX="2554" custLinFactNeighborY="-1094"/>
      <dgm:spPr/>
      <dgm:t>
        <a:bodyPr/>
        <a:lstStyle/>
        <a:p>
          <a:endParaRPr lang="bg-BG"/>
        </a:p>
      </dgm:t>
    </dgm:pt>
    <dgm:pt modelId="{9904304D-7C42-4142-9AE3-C450228AF61D}" type="pres">
      <dgm:prSet presAssocID="{F0B75B8F-5283-4B43-9567-7ECDF1B5903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CFCF5CC-EBE8-40F5-A27D-44DFFC4E9638}" type="pres">
      <dgm:prSet presAssocID="{F0B75B8F-5283-4B43-9567-7ECDF1B5903E}" presName="comp4" presStyleCnt="0"/>
      <dgm:spPr/>
    </dgm:pt>
    <dgm:pt modelId="{0B7FE3E2-B963-4AF4-93BD-86FACFB116EB}" type="pres">
      <dgm:prSet presAssocID="{F0B75B8F-5283-4B43-9567-7ECDF1B5903E}" presName="circle4" presStyleLbl="node1" presStyleIdx="3" presStyleCnt="4"/>
      <dgm:spPr/>
      <dgm:t>
        <a:bodyPr/>
        <a:lstStyle/>
        <a:p>
          <a:endParaRPr lang="bg-BG"/>
        </a:p>
      </dgm:t>
    </dgm:pt>
    <dgm:pt modelId="{A8F3B163-CFB6-4EB5-8C33-E94863277EA6}" type="pres">
      <dgm:prSet presAssocID="{F0B75B8F-5283-4B43-9567-7ECDF1B5903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95ED953-9EB0-4C24-8DCD-E0249754F496}" type="presOf" srcId="{8780D371-7E60-43A4-8193-CB847C0D2106}" destId="{001DD531-4390-4A58-B1C8-8491614F6363}" srcOrd="0" destOrd="0" presId="urn:microsoft.com/office/officeart/2005/8/layout/venn2"/>
    <dgm:cxn modelId="{24A9CE74-5254-4AC5-AB85-91A401C791E8}" srcId="{F0B75B8F-5283-4B43-9567-7ECDF1B5903E}" destId="{D74F4815-8B7D-4839-8F09-D697F77FC529}" srcOrd="1" destOrd="0" parTransId="{3F77916A-D992-4ADF-867D-C0B8DCE6C3FE}" sibTransId="{C4E6AFE0-D043-4B2A-A419-F89174F8D63E}"/>
    <dgm:cxn modelId="{2955B664-8D66-4CD7-B316-4DFB1B1CB5C3}" srcId="{F0B75B8F-5283-4B43-9567-7ECDF1B5903E}" destId="{8780D371-7E60-43A4-8193-CB847C0D2106}" srcOrd="2" destOrd="0" parTransId="{DE8FB06C-8E39-4884-95EA-AF86B94CB1DD}" sibTransId="{9AF07745-CB9F-4FB3-804A-7497DE9A2B34}"/>
    <dgm:cxn modelId="{1A66DCCF-5E2D-4F52-8995-485966A3EBC0}" type="presOf" srcId="{F0B75B8F-5283-4B43-9567-7ECDF1B5903E}" destId="{2368E0DF-4C1D-4C0D-A188-42C542E1FCE1}" srcOrd="0" destOrd="0" presId="urn:microsoft.com/office/officeart/2005/8/layout/venn2"/>
    <dgm:cxn modelId="{3C36533B-56BB-43D6-8CE7-5375C962FA5F}" srcId="{F0B75B8F-5283-4B43-9567-7ECDF1B5903E}" destId="{0EB02894-7F30-4C66-97EF-17DA00825E34}" srcOrd="3" destOrd="0" parTransId="{0B464920-A719-410A-A6CA-74588255F782}" sibTransId="{284F6003-AD41-40FA-BDCC-017EECB77311}"/>
    <dgm:cxn modelId="{54BA9574-9ACB-4349-8240-6BEF3480ADAE}" type="presOf" srcId="{8780D371-7E60-43A4-8193-CB847C0D2106}" destId="{9904304D-7C42-4142-9AE3-C450228AF61D}" srcOrd="1" destOrd="0" presId="urn:microsoft.com/office/officeart/2005/8/layout/venn2"/>
    <dgm:cxn modelId="{5D0CAD1D-5F9A-4C1A-8688-C5C32E616BF1}" type="presOf" srcId="{D74F4815-8B7D-4839-8F09-D697F77FC529}" destId="{C8C967F7-B47B-411F-8644-54B635A67127}" srcOrd="1" destOrd="0" presId="urn:microsoft.com/office/officeart/2005/8/layout/venn2"/>
    <dgm:cxn modelId="{7D51F49B-FD8F-43D6-868D-B0345CDC6177}" type="presOf" srcId="{D74F4815-8B7D-4839-8F09-D697F77FC529}" destId="{C576A4C2-67F4-4E3B-96B6-DDF7A865FF05}" srcOrd="0" destOrd="0" presId="urn:microsoft.com/office/officeart/2005/8/layout/venn2"/>
    <dgm:cxn modelId="{C41BD3E6-69BE-48CF-AA58-5FB3C4950384}" type="presOf" srcId="{16EAD572-A95A-4C94-B0F0-CC04C5FADB2E}" destId="{49FB596A-C896-4612-A3E7-3CD52651C533}" srcOrd="0" destOrd="0" presId="urn:microsoft.com/office/officeart/2005/8/layout/venn2"/>
    <dgm:cxn modelId="{30B1096F-2708-4D53-A187-796762F9DAF5}" type="presOf" srcId="{0EB02894-7F30-4C66-97EF-17DA00825E34}" destId="{0B7FE3E2-B963-4AF4-93BD-86FACFB116EB}" srcOrd="0" destOrd="0" presId="urn:microsoft.com/office/officeart/2005/8/layout/venn2"/>
    <dgm:cxn modelId="{8E1179E2-30D8-4997-8FE3-66A220F196B3}" srcId="{F0B75B8F-5283-4B43-9567-7ECDF1B5903E}" destId="{16EAD572-A95A-4C94-B0F0-CC04C5FADB2E}" srcOrd="0" destOrd="0" parTransId="{A4C2A2D2-AA18-4A7A-955F-FA69F74D1205}" sibTransId="{AEB139D5-D654-4722-8FFD-7994FB30BB88}"/>
    <dgm:cxn modelId="{33A2CCA3-C8A1-4F2C-A53E-0C20373152AA}" type="presOf" srcId="{0EB02894-7F30-4C66-97EF-17DA00825E34}" destId="{A8F3B163-CFB6-4EB5-8C33-E94863277EA6}" srcOrd="1" destOrd="0" presId="urn:microsoft.com/office/officeart/2005/8/layout/venn2"/>
    <dgm:cxn modelId="{81C32D51-772C-4F36-BF4F-AECEEC7AE3F7}" type="presOf" srcId="{16EAD572-A95A-4C94-B0F0-CC04C5FADB2E}" destId="{86A86E81-62EF-424E-ACD8-C3A4BE155557}" srcOrd="1" destOrd="0" presId="urn:microsoft.com/office/officeart/2005/8/layout/venn2"/>
    <dgm:cxn modelId="{C347F9A7-C73C-407D-9D54-F92D59735F84}" type="presParOf" srcId="{2368E0DF-4C1D-4C0D-A188-42C542E1FCE1}" destId="{12641FB0-6D75-4BE3-86AA-B8B4D3D49CF8}" srcOrd="0" destOrd="0" presId="urn:microsoft.com/office/officeart/2005/8/layout/venn2"/>
    <dgm:cxn modelId="{B9D82E94-E924-4F2C-A515-BB7D9972960D}" type="presParOf" srcId="{12641FB0-6D75-4BE3-86AA-B8B4D3D49CF8}" destId="{49FB596A-C896-4612-A3E7-3CD52651C533}" srcOrd="0" destOrd="0" presId="urn:microsoft.com/office/officeart/2005/8/layout/venn2"/>
    <dgm:cxn modelId="{9A0EE56C-BFD5-4D18-A00D-6E1B9F873AC4}" type="presParOf" srcId="{12641FB0-6D75-4BE3-86AA-B8B4D3D49CF8}" destId="{86A86E81-62EF-424E-ACD8-C3A4BE155557}" srcOrd="1" destOrd="0" presId="urn:microsoft.com/office/officeart/2005/8/layout/venn2"/>
    <dgm:cxn modelId="{EF5433B1-3EBD-4D33-950B-C6752F54782D}" type="presParOf" srcId="{2368E0DF-4C1D-4C0D-A188-42C542E1FCE1}" destId="{F902EFEE-DE45-49D6-8A24-8ED6A36F9A47}" srcOrd="1" destOrd="0" presId="urn:microsoft.com/office/officeart/2005/8/layout/venn2"/>
    <dgm:cxn modelId="{5F9F724B-59BF-4554-A1A0-62488B757C8D}" type="presParOf" srcId="{F902EFEE-DE45-49D6-8A24-8ED6A36F9A47}" destId="{C576A4C2-67F4-4E3B-96B6-DDF7A865FF05}" srcOrd="0" destOrd="0" presId="urn:microsoft.com/office/officeart/2005/8/layout/venn2"/>
    <dgm:cxn modelId="{4A9179AD-3DD4-4FFF-A16B-DE6F1595C166}" type="presParOf" srcId="{F902EFEE-DE45-49D6-8A24-8ED6A36F9A47}" destId="{C8C967F7-B47B-411F-8644-54B635A67127}" srcOrd="1" destOrd="0" presId="urn:microsoft.com/office/officeart/2005/8/layout/venn2"/>
    <dgm:cxn modelId="{CECB1B37-AF65-43CA-A198-474969F8FAE1}" type="presParOf" srcId="{2368E0DF-4C1D-4C0D-A188-42C542E1FCE1}" destId="{FE6DCA9F-4C63-426F-92DA-DDCD9E450F18}" srcOrd="2" destOrd="0" presId="urn:microsoft.com/office/officeart/2005/8/layout/venn2"/>
    <dgm:cxn modelId="{DDF09840-E489-4015-AE8F-3644376958D3}" type="presParOf" srcId="{FE6DCA9F-4C63-426F-92DA-DDCD9E450F18}" destId="{001DD531-4390-4A58-B1C8-8491614F6363}" srcOrd="0" destOrd="0" presId="urn:microsoft.com/office/officeart/2005/8/layout/venn2"/>
    <dgm:cxn modelId="{061E610C-7542-43E0-BED2-17EC5F6F43CF}" type="presParOf" srcId="{FE6DCA9F-4C63-426F-92DA-DDCD9E450F18}" destId="{9904304D-7C42-4142-9AE3-C450228AF61D}" srcOrd="1" destOrd="0" presId="urn:microsoft.com/office/officeart/2005/8/layout/venn2"/>
    <dgm:cxn modelId="{4F9BEBD5-883D-4454-93FF-7BD989BFF33C}" type="presParOf" srcId="{2368E0DF-4C1D-4C0D-A188-42C542E1FCE1}" destId="{8CFCF5CC-EBE8-40F5-A27D-44DFFC4E9638}" srcOrd="3" destOrd="0" presId="urn:microsoft.com/office/officeart/2005/8/layout/venn2"/>
    <dgm:cxn modelId="{C316ED63-3C5F-4CB3-BD20-104805B6754E}" type="presParOf" srcId="{8CFCF5CC-EBE8-40F5-A27D-44DFFC4E9638}" destId="{0B7FE3E2-B963-4AF4-93BD-86FACFB116EB}" srcOrd="0" destOrd="0" presId="urn:microsoft.com/office/officeart/2005/8/layout/venn2"/>
    <dgm:cxn modelId="{5114DA83-E9D3-4870-9DD3-A221E32FB3F4}" type="presParOf" srcId="{8CFCF5CC-EBE8-40F5-A27D-44DFFC4E9638}" destId="{A8F3B163-CFB6-4EB5-8C33-E94863277EA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B596A-C896-4612-A3E7-3CD52651C533}">
      <dsp:nvSpPr>
        <dsp:cNvPr id="0" name=""/>
        <dsp:cNvSpPr/>
      </dsp:nvSpPr>
      <dsp:spPr>
        <a:xfrm>
          <a:off x="2720181" y="0"/>
          <a:ext cx="4351338" cy="4351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семейство</a:t>
          </a:r>
          <a:endParaRPr lang="bg-BG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7532" y="217566"/>
        <a:ext cx="1216634" cy="652700"/>
      </dsp:txXfrm>
    </dsp:sp>
    <dsp:sp modelId="{C576A4C2-67F4-4E3B-96B6-DDF7A865FF05}">
      <dsp:nvSpPr>
        <dsp:cNvPr id="0" name=""/>
        <dsp:cNvSpPr/>
      </dsp:nvSpPr>
      <dsp:spPr>
        <a:xfrm>
          <a:off x="3155314" y="870267"/>
          <a:ext cx="3481070" cy="3481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бременни</a:t>
          </a:r>
          <a:endParaRPr lang="bg-BG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7532" y="1079131"/>
        <a:ext cx="1216634" cy="626592"/>
      </dsp:txXfrm>
    </dsp:sp>
    <dsp:sp modelId="{001DD531-4390-4A58-B1C8-8491614F6363}">
      <dsp:nvSpPr>
        <dsp:cNvPr id="0" name=""/>
        <dsp:cNvSpPr/>
      </dsp:nvSpPr>
      <dsp:spPr>
        <a:xfrm>
          <a:off x="3657128" y="1711973"/>
          <a:ext cx="2610802" cy="261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родилки</a:t>
          </a:r>
          <a:endParaRPr lang="bg-BG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4212" y="1907783"/>
        <a:ext cx="1216634" cy="587430"/>
      </dsp:txXfrm>
    </dsp:sp>
    <dsp:sp modelId="{0B7FE3E2-B963-4AF4-93BD-86FACFB116EB}">
      <dsp:nvSpPr>
        <dsp:cNvPr id="0" name=""/>
        <dsp:cNvSpPr/>
      </dsp:nvSpPr>
      <dsp:spPr>
        <a:xfrm>
          <a:off x="4025582" y="2610802"/>
          <a:ext cx="1740535" cy="1740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новородени</a:t>
          </a:r>
          <a:endParaRPr lang="bg-BG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0477" y="3045936"/>
        <a:ext cx="1230744" cy="87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E1EED9-48C7-4CBC-A3F7-48ACB43DEB49}" type="datetime1">
              <a:rPr lang="bg-BG" smtClean="0"/>
              <a:pPr rtl="0"/>
              <a:t>4.3.2019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1CC6-49D9-417A-9DB2-FB2D902FEFEB}" type="datetime1">
              <a:rPr lang="bg-BG" noProof="0" smtClean="0"/>
              <a:pPr/>
              <a:t>4.3.2019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Редактиране на стиловете на текста в образеца</a:t>
            </a:r>
            <a:endParaRPr lang="bg-BG" noProof="0" dirty="0" smtClean="0"/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36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B44223-50D7-453D-BED9-E41090FA6C43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82777-6C7C-4573-861D-3BDC56D7C758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BE1D69-7E17-485A-826D-D929E8DFFCC8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lnSpc>
                <a:spcPts val="3600"/>
              </a:lnSpc>
              <a:defRPr sz="32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bg-BG" noProof="0" dirty="0"/>
          </a:p>
        </p:txBody>
      </p:sp>
      <p:sp>
        <p:nvSpPr>
          <p:cNvPr id="8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59224-259C-4512-9385-8D55718799E5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657936-D00A-4A1F-BBBF-FA58166C218A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ADE96C-FBB1-49C8-AF0E-20AC63C66ABD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866193-87BB-4FF6-957D-B3AD09260742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1372C0-D49A-49D4-9EFE-F9AF3EF524ED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A9792-40CD-4D1A-B520-43E6CBFD4915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115774-1F69-41AB-B8B6-DB24233FD083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lnSpc>
                <a:spcPts val="3600"/>
              </a:lnSpc>
              <a:defRPr sz="32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91ED17-699D-42A1-BF7A-CF15EA697B1E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lnSpc>
                <a:spcPts val="3600"/>
              </a:lnSpc>
              <a:defRPr sz="32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bg-BG" noProof="0" dirty="0"/>
          </a:p>
        </p:txBody>
      </p:sp>
      <p:sp>
        <p:nvSpPr>
          <p:cNvPr id="8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55CF5-0510-4C3C-B4CF-BB6989EADDFD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A9253B5-FB9E-41B8-9800-A4763F122DED}" type="datetime1">
              <a:rPr lang="bg-BG" noProof="0" smtClean="0"/>
              <a:pPr rtl="0"/>
              <a:t>4.3.2019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510149" y="714376"/>
            <a:ext cx="6272276" cy="3771900"/>
          </a:xfrm>
        </p:spPr>
        <p:txBody>
          <a:bodyPr rtlCol="0">
            <a:normAutofit fontScale="90000"/>
          </a:bodyPr>
          <a:lstStyle/>
          <a:p>
            <a:r>
              <a:rPr lang="bg-BG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АКТУАЛНИ </a:t>
            </a:r>
            <a:r>
              <a:rPr lang="bg-BG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 ПРИ ПРОДЪЛЖИТЕЛНАТА АКУШЕРСКА ГРИЖА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356763" y="5953991"/>
            <a:ext cx="3934691" cy="592282"/>
          </a:xfrm>
        </p:spPr>
        <p:txBody>
          <a:bodyPr rtlCol="0">
            <a:normAutofit/>
          </a:bodyPr>
          <a:lstStyle/>
          <a:p>
            <a:pPr rtl="0"/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Доц.Т.Евтимова,д.у.з.г</a:t>
            </a:r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9" y="460105"/>
            <a:ext cx="4018828" cy="587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814" y="317624"/>
            <a:ext cx="8931232" cy="1325563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Женската консултация в България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g-BG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съвременни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883" y="1748413"/>
            <a:ext cx="10621107" cy="3466682"/>
          </a:xfrm>
        </p:spPr>
        <p:txBody>
          <a:bodyPr>
            <a:normAutofit/>
          </a:bodyPr>
          <a:lstStyle/>
          <a:p>
            <a:pPr indent="2286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Целта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 на Женската консултация е да опазва и укрепва общото и гинекологичното здраве на жената през всички периоди на нейния живот: от перинаталния до дълбока старост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Женската консултация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своята същност е  проследяване на бременността от момента на регистрация до постъпването в родилно заведение, както и през първите 45 дни след раждането чрез неинвазивни и високоинформативни методи и средства. Ранното откриване на бременността и стриктното проследяване на развитието на плода са основни предпоставки за благоприятен изход на бременността 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раждането. Проследяването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се състои от поредица прегледи, соматични и лабораторни изследвания.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299" y="365125"/>
            <a:ext cx="9572501" cy="1325563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Дейностите на акушерката са разписани в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Нар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едба №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февруари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2011 г.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Министерство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здравеопазването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ІІІ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21" y="1647930"/>
            <a:ext cx="10268579" cy="4893547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Професионални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акушерките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извършват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самостоятелно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медицински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здравни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включващи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indent="457200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диагностициране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бременност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7200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проследяване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нормална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бременност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извършване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манипулации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родилката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периода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разширение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маточната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шийка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indent="457200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водене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нормално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раждане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главично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плода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извършване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епизиотомия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присъствието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лекар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7200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майката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новородени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след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раждането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indent="457200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полагане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пуерпериума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инволуцията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аблюдение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майката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непосредствено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след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раждането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диагностициране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изискващи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лекарска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намеса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8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151" y="130629"/>
            <a:ext cx="10415649" cy="156005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700" b="1" dirty="0">
                <a:latin typeface="Times New Roman" pitchFamily="18" charset="0"/>
                <a:cs typeface="Times New Roman" pitchFamily="18" charset="0"/>
              </a:rPr>
              <a:t>Организация на Женска консултация </a:t>
            </a: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bg-BG" sz="2700" b="1" dirty="0">
                <a:latin typeface="Times New Roman" pitchFamily="18" charset="0"/>
                <a:cs typeface="Times New Roman" pitchFamily="18" charset="0"/>
              </a:rPr>
              <a:t> анализ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82" y="713433"/>
            <a:ext cx="10027418" cy="51045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bg-BG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None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Силни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при  осъществяване на пренатални, постнатални и патронажни грижи в ЖК: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Безплатно проследяване на здравноосигурените бременни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от  ОПЛ/ специалист акушер-гинеколог  и акушерка по време на бременността;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Извършват се основни изследвания по програма „Майчино здравеопазване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“;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нормално протичане на бременността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от регистрацията на бременната през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12 г.с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 до раждането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бременната посещава ЖК около 14 пъти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Допълнително акушерката осъществява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2 посещения през последните 45 дни преди раждането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за да установи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готовността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бъдещата майка за постъпването й в родилно отделение и подготовката й относно първите грижи за новороденото;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6858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>
                <a:latin typeface="Times New Roman"/>
                <a:ea typeface="Calibri"/>
                <a:cs typeface="Times New Roman"/>
              </a:rPr>
              <a:t>ЖК е традиционно утвърдена в системата на майчиното здравеопазване; </a:t>
            </a:r>
            <a:endParaRPr lang="bg-BG" sz="2200" b="1" i="1" dirty="0">
              <a:ea typeface="Calibri"/>
              <a:cs typeface="Times New Roman"/>
            </a:endParaRPr>
          </a:p>
          <a:p>
            <a:pPr marL="685800" lvl="0" indent="-342900" algn="just">
              <a:lnSpc>
                <a:spcPct val="115000"/>
              </a:lnSpc>
              <a:spcAft>
                <a:spcPts val="800"/>
              </a:spcAft>
            </a:pPr>
            <a:r>
              <a:rPr lang="bg-BG" sz="2200" b="1" i="1" dirty="0">
                <a:latin typeface="Times New Roman"/>
                <a:ea typeface="Times New Roman"/>
                <a:cs typeface="Times New Roman"/>
              </a:rPr>
              <a:t>Обезпечена е с квалифицирани професионалисти;</a:t>
            </a:r>
            <a:r>
              <a:rPr lang="bg-BG" sz="2200" b="1" i="1" dirty="0">
                <a:latin typeface="Times New Roman"/>
                <a:ea typeface="Calibri"/>
                <a:cs typeface="Times New Roman"/>
              </a:rPr>
              <a:t> </a:t>
            </a:r>
            <a:endParaRPr lang="bg-BG" sz="2200" b="1" i="1" dirty="0">
              <a:ea typeface="Calibri"/>
              <a:cs typeface="Times New Roman"/>
            </a:endParaRPr>
          </a:p>
          <a:p>
            <a:pPr lvl="0"/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62" y="118754"/>
            <a:ext cx="8992437" cy="976516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на Женска консултация </a:t>
            </a:r>
            <a:b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510" y="793820"/>
            <a:ext cx="10027417" cy="418738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bg-BG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Слаби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страни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при осъществяване на пренатални, постнатални и патронажни грижи в ЖК: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Женската консултация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функционира с минималния пакет от Програмата за майчино и детско здраве, което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не осигурява психо-емоционална подкрепа на пациентите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Неравенство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в  осъществяването на пренатални, постнатални и патронажни грижи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за здравнонеосигурени бременни,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които  нямат достъп до ОПЛ/ специалист акушер-гинеколог  и акушерка по време на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бременността .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Съществува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медицински риск поради непроследяване на   бременността;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Женската консултация провеждана единствено от  ОПЛ/акушер-гинеколог не може да компенсира липсата на акушерка в екипа на ЖК; 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Акушерските дейности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(измерване на кръвно налягане, проследяване на телесната маса, изследване на урината за белтък, динамичното проследяване на нарастването на матката)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се пропускат, което е потенциален риск  за безопасно майчинство;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Акушерката в ЖК е в пасивна позиция при оказване  на  здравни грижи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пренаталния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постнаталния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период;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6" y="-80387"/>
            <a:ext cx="9133113" cy="1256044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на Женска консултация </a:t>
            </a:r>
            <a:b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334" y="1014885"/>
            <a:ext cx="10631155" cy="5843115"/>
          </a:xfrm>
        </p:spPr>
        <p:txBody>
          <a:bodyPr>
            <a:normAutofit fontScale="92500"/>
          </a:bodyPr>
          <a:lstStyle/>
          <a:p>
            <a:pPr marL="0" lvl="0" indent="457200" algn="just">
              <a:buClr>
                <a:srgbClr val="A5A5A5"/>
              </a:buClr>
              <a:buNone/>
            </a:pPr>
            <a:r>
              <a:rPr lang="bg-BG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Слаби страни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осъществяване на пренатални, постнатални и патронажни грижи в ЖК: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Акушерските компетенции се подценяват,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особено при проследяване на нормално протичащ пренатален и постнатален период и патронажни грижи за новороденото;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Строго регламентирани посещения, които не отговарят на индивидуалните потребности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бременните и ограничават достъпа им до акушерски грижи;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Невъзможна ефективна консултативна дейност от акушерката  поради липса на време и административни задължения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Недостатъчна подготовка на бременните за раждане и отглеждане на новороденото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което поражда страхове както за самата бременност, така и за бъдещото раждане и грижи за бебето; 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Липса на промотивно-профилактична дейност ;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може да бъде осъществена непрекъснатост на грижата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поради действащите в момента нормативни закони;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Недостатъчна колаборация между АГ специалистите от извънболничната и болничната медицинска помощ ;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Clr>
                <a:srgbClr val="A5A5A5"/>
              </a:buClr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Медицинския модел и действащата в момента уредба за майчино и детско здравеопазване диктуват грижата и създават неувереност в жените в познаване на процеса на раждане и отглеждане на детето. 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31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105" y="95003"/>
            <a:ext cx="9253695" cy="1020364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на Женска консултация </a:t>
            </a:r>
            <a:b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141" y="1075173"/>
            <a:ext cx="10812937" cy="5627077"/>
          </a:xfrm>
        </p:spPr>
        <p:txBody>
          <a:bodyPr>
            <a:noAutofit/>
          </a:bodyPr>
          <a:lstStyle/>
          <a:p>
            <a:pPr marL="0" lvl="0" indent="457200" algn="just">
              <a:buNone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Възможности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 при  осъществяване на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пренатални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постнатални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патронажни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грижи в ЖК: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Преосмисляне на функциите на акушерката като основен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, но не и единствен 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професионалист осъществяващ  </a:t>
            </a:r>
            <a:r>
              <a:rPr lang="bg-BG" sz="2000" b="1" i="1" dirty="0" err="1">
                <a:latin typeface="Times New Roman" pitchFamily="18" charset="0"/>
                <a:cs typeface="Times New Roman" pitchFamily="18" charset="0"/>
              </a:rPr>
              <a:t>пренатални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b="1" i="1" dirty="0" err="1">
                <a:latin typeface="Times New Roman" pitchFamily="18" charset="0"/>
                <a:cs typeface="Times New Roman" pitchFamily="18" charset="0"/>
              </a:rPr>
              <a:t>постнатални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b="1" i="1" dirty="0" err="1">
                <a:latin typeface="Times New Roman" pitchFamily="18" charset="0"/>
                <a:cs typeface="Times New Roman" pitchFamily="18" charset="0"/>
              </a:rPr>
              <a:t>патронажни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 грижи 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Подготовка на  акушерки, които да предоставят продължителна  грижи в пълния обхват на техните акушерски умения, подходящи за жени с </a:t>
            </a:r>
            <a:r>
              <a:rPr lang="bg-BG" sz="2000" b="1" i="1" dirty="0" err="1">
                <a:latin typeface="Times New Roman" pitchFamily="18" charset="0"/>
                <a:cs typeface="Times New Roman" pitchFamily="18" charset="0"/>
              </a:rPr>
              <a:t>неусложнена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 бременност;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Достъпът 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до акушерски грижи ще подобри здравното обслужване на жени от уязвими групи с ясно изразен медико-социален риск;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Законово регламентиране на акушерските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пренатални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постнатални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патронажни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извънболичната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помощ, 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което ще има здравен ефект, икономическа ефективност и  удовлетвореност на пациентите;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Изработване и приемане на акушерски стандарт, съобразен с европейското законодателство, с точно регламентирани права, задължения и компетенции  на акушерките;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Създаване на атмосфера на спокойствие , доверие, сигурност за бременните жени и майките;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Предоставяне на достоверна, научно обоснована   информация, отговаряща на индивидуалните потребности на жената.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184" y="130630"/>
            <a:ext cx="9180616" cy="1116280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на Женска консултация </a:t>
            </a:r>
            <a:b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124" y="1246910"/>
            <a:ext cx="10822075" cy="4930054"/>
          </a:xfrm>
        </p:spPr>
        <p:txBody>
          <a:bodyPr>
            <a:noAutofit/>
          </a:bodyPr>
          <a:lstStyle/>
          <a:p>
            <a:pPr marL="0" lvl="0" indent="457200" algn="just">
              <a:buNone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Заплахи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 при  осъществяване на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пренатални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постнатални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dirty="0" err="1">
                <a:latin typeface="Times New Roman" pitchFamily="18" charset="0"/>
                <a:cs typeface="Times New Roman" pitchFamily="18" charset="0"/>
              </a:rPr>
              <a:t>патронажни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грижи в ЖК: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Недостатъчна осигуреност с човешки ресурс;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Неадекватното на отговорностите и  квалификацията заплащане, гарантиращо добър социален статус;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Неясно регламентиране на ролята на акушерката;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Пропуски в законодателството, уреждащи автономната дейност на акушерката;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hangingPunct="0"/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Разминаване 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на ресурса между повишените компетенции на акушерката и законовите регламентации на дейността й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. За разлика от редица добри практики в света, акушерката в България няма право на автономна дейност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7200" algn="just" hangingPunct="0"/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Акушерката може да има водеща роля в осъществяването на семейно-консултативна дейност в </a:t>
            </a:r>
            <a:r>
              <a:rPr lang="bg-BG" sz="2000" b="1" i="1" dirty="0" err="1">
                <a:latin typeface="Times New Roman" pitchFamily="18" charset="0"/>
                <a:cs typeface="Times New Roman" pitchFamily="18" charset="0"/>
              </a:rPr>
              <a:t>извънболнични</a:t>
            </a: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 условия;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Акушерките не работят с пълния си професионален капацитет;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Извършване на дейности, превишаващи компетенциите на акушерката;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Пропуски при оказване на здравни грижи, които могат да доведат до здравни неблагополучия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1"/>
            <a:ext cx="9916886" cy="1401287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Модел на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патронажни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грижи за деца – опитът на Великобритания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381" y="1140030"/>
            <a:ext cx="10430189" cy="5717969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Патронажната дейност  в Обединеното кралство  е  част от стандартната здравна система и всяко семейство може да се възползва от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нея. </a:t>
            </a:r>
          </a:p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Акценти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здравният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патронаж във Великобритания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универсална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услуга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сяко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семейство,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независимо от местоживеенето си и социалния си статус,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има право да получи услугата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„патронажна сестра”,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ако отглежда дете от 0 до 5 години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без значение дали е собствено или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осиновено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звършва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се оценка на  актуалните и индивидуални нужди и потребностите от здравни услуги  и необходимостта от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помощ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слугата 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е финансирана от правителството. </a:t>
            </a:r>
            <a:endParaRPr lang="bg-BG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Броят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патронажните сестри се увеличава прогресивно  с акцент върху продължителната грижа: от пренатална диагностика до  навършването на 5 годишна възраст  на детето.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Основна дейност  в  практиката на  патронажната сестра са домашните посещения с цел  удовлетворяване на здравните нужди в семействата и в общността.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0" y="365125"/>
            <a:ext cx="9777047" cy="1325563"/>
          </a:xfrm>
        </p:spPr>
        <p:txBody>
          <a:bodyPr>
            <a:normAutofit/>
          </a:bodyPr>
          <a:lstStyle/>
          <a:p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Модел на патронажни грижи за деца – опитът на Великобритания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22" y="1845722"/>
            <a:ext cx="10540721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образователната система на Великобритания с 3-годишно обучение медицинските сестри придобиват обща квалификация, след което продължават още 1 година, за да придобият квалификацията на специализирана патронажна сестра/акушерка в общността. Това допълнително обучение включва теоретична част  провеждаща  се в Медицински  университет и практическа част, поверена на действащи сестри, които имат допълнителна квалификация за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обучители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по практика.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53" y="365125"/>
            <a:ext cx="10088544" cy="1325563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Възраждане на добрата практика на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патронажните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грижи в България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4" y="1838847"/>
            <a:ext cx="10219173" cy="399647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началото на 2013 г. УНИЦЕФ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 сътрудничество с Министерството на здравеопазването, Агенцията за социалното подпомагане и Българската асоциация на професионалистите по здравни грижи разработи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модел на Център за майчино и детско здраве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 цел осигуряване на подкрепа за семействата с малки деца за оказване на  пълноценни грижи, опазване на здравето и насърчаване на физическото, социалното, емоционалното и познавателното развитие на децата през първите 3 години от живота им. Моделът осигурява информация, насоки и подкрепа за подобряване на родителските грижи за децата, ранно идентифициране на рискове за тяхното оптимално развитие (вкл. риск от изоставяне, неглижиране, насилие или забавяне в развитието) и ранна интервенция в сътрудничество с други услуги и институции, ангажирани с децата и семействата.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ъзникване и развитие на  акушерската грижа в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ългария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332" y="1672594"/>
            <a:ext cx="8782259" cy="2306554"/>
          </a:xfrm>
        </p:spPr>
        <p:txBody>
          <a:bodyPr>
            <a:noAutofit/>
          </a:bodyPr>
          <a:lstStyle/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Здравно съвещателните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станции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ЗСС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първообраз на днешните Детски и Женски консултации, са създадени през 1924г. 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проф. д-р Стефан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Ватев.</a:t>
            </a:r>
          </a:p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Средствата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 изграждането, функционирането и издръжката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ЗСС се 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осигурявало от средства, събрани от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дейностите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Съюза за закрила на децата в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България, Българско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дружество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Червения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кръст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дарения от граждани с обществено съзнание.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Патронажни </a:t>
            </a: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грижи в България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705" y="2069960"/>
            <a:ext cx="10450285" cy="410700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основаването си до настоящия момент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Центъра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предоставя здравни услуги, насочени към нуждите на бременни и родилки, деца от раждането до навършване на 3- годишна възраст и членове на техните семейства в подкрепяща среда. Една от основните задачи на Центъра е да предоставя здравна информация, консултации за безопасна бременност, подготовка за раждане, помощ в първите грижи за детето, кърмене и хранене, стимулиране на ранното детско  развитие и други въпроси, свързани с отглеждането на малкото дете.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Патронажни </a:t>
            </a:r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грижи в България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593" y="1825625"/>
            <a:ext cx="10972799" cy="4351338"/>
          </a:xfrm>
        </p:spPr>
        <p:txBody>
          <a:bodyPr>
            <a:normAutofit/>
          </a:bodyPr>
          <a:lstStyle/>
          <a:p>
            <a:pPr indent="2286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С дейността си Центровете допълват и разширяват работата на общопрактикуващите лекари и педиатри от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извънболничната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помощ по посока консултиране, информиране и обучение на родителите и ранно идентифициране на широк кръг от фактори с негативно влияние върху развитието и цялостното благополучие на децата.  </a:t>
            </a:r>
            <a:endParaRPr lang="bg-BG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Основният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механизъм в работата на Центровете са домашните посещения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като  елемент от активното и качествено наблюдение на бременната жена.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ЦМДЗ тези домашни посещения се извършват от квалифицирани медицински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сестри/акушерки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 допълнително обучение по детско здраве и развитие и работа със семействата за насърчаване на здравословно поведение.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ФИЛОСОФИЯ НА МОДЕЛА НА ПРОДЪЛЖИТЕЛНА АКУШЕРСКА ГРИЖА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1341912"/>
            <a:ext cx="10621108" cy="5290000"/>
          </a:xfrm>
        </p:spPr>
        <p:txBody>
          <a:bodyPr>
            <a:noAutofit/>
          </a:bodyPr>
          <a:lstStyle/>
          <a:p>
            <a:pPr marL="0" indent="457200" algn="just" fontAlgn="ctr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Основната философия на модела на грижа, ръководена от акушерка, е естествената способност на жените да изживеят раждане без рутинна интервенция.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fontAlgn="ctr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Акушерството, ръководено от модела на приемственост, се основава на предпоставката, че бременността и раждането са нормални събития.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 fontAlgn="ctr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Моделът за грижа, ръководен от акушерка, включва: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fontAlgn="ctr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непрекъснатост на грижите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7200" algn="just" fontAlgn="ctr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наблюдение на физическото, психическото, духовното и социалното благополучие на жената и семейството през целия цикъл на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пренаталния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антенаталния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постнаталния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период;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fontAlgn="ctr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предоставяне на индивидуална грижа;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fontAlgn="ctr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консултиране по всяко време;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fontAlgn="ctr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домашни посещения;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идентифициране и  координиране на грижите за жени, които се нуждаят от акушерско или друго специализирано внимание.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688" y="1276141"/>
            <a:ext cx="10118690" cy="4900822"/>
          </a:xfrm>
        </p:spPr>
        <p:txBody>
          <a:bodyPr>
            <a:normAutofit/>
          </a:bodyPr>
          <a:lstStyle/>
          <a:p>
            <a:pPr indent="2286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Философията на модела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продължителна акушерска грижа е с акцент върху естествената способност на жените да изпитат раждане с минимална намеса, ръководена от акушерка, която проследява физическото, психическото и социалното благополучие на жената.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Пакетът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от грижи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през целия цикъл на пренаталния, антенаталния и постнаталния период за жени с нисък риск се осъществява от  акушерка и включва предоставяне на индивидуално образование и консултиране. Акушерките следват жените и осигуряват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пренатална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постнатална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 грижа в дома и в болницата.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413" y="1151906"/>
            <a:ext cx="9964387" cy="502505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Моделът на продължителна акушерска грижа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е гъвкав, за да отговори на променящите се нужди и очаквания на всеки етап. Планирането на грижите  включва 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грижи по време на бременността – предоставяне на индивидуално консултиране и съвети;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изготвяне на план на раждане, съобразен с индивидуалните потребности  на жената;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идентифициране на рисковите  бременни, които се нуждаят от специализирани грижи от  акушер-гинеколог;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осигуряване на раждащата с доверена акушерка по време на раждането;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пуерперални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грижи за родилката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първи грижи за новороденото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306286"/>
            <a:ext cx="10470382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Акушерките оценяват като положително включването на бащите в процеса на майчинство и се разглеждат като част от решението, а не от проблема.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Антенталното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обучение е важно за насърчаване на положителното здравно поведение и подкрепа на родителството.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Отношението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бащата към кърменето оказва значително влияние върху избора на майката за това как да се храни бебето.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Добрата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връзка с бащата на бебето и подкрепящото му поведение е защитен фактор за постнаталната депресия на майката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Фокусирането върху партньорите и семействата в центъра на планирането на грижите дава възможност на бащите  да бъдат насърчавани и подкрепяни да играят водеща роля в рутинната грижа за новороденото.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3" y="120581"/>
            <a:ext cx="8138327" cy="904352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Специфични модели на грижите за майчинство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039" y="995244"/>
            <a:ext cx="11053187" cy="561154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bg-BG" sz="2200" dirty="0"/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 много части на света акушерките са основният доставчик на грижи за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жени, осъществявайки продължителната акушерска грижа в следните модели:</a:t>
            </a:r>
          </a:p>
          <a:p>
            <a:pPr indent="4572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Модел на продължителна грижа, ръководен от акушерка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Акушерката е водещият професионалист, започващ грижите след установяване на бременността, до и включително ранните дни на родителство.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Екип от акушерки / Акушерски екип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Този модел на акушерски грижи  се практикуват понастоящем в Обединеното кралство. Малки екипи от четири или повече акушерки  осигуряват пренатална, интра- и постнатална грижа за жените.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Акушерска грижа осъществявана от акушер-гинеколог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 жените, които са класифицирани като високорискови, моделът, ръководен от акушер - гинеколог е най-безопасният вариант и следователно трябва да бъде осигурен, за да се насърчи безопасността както за майката, така и за детето. Въпреки че водещият професионалист е акушер-гинеколог, по време на бременността на жената, координацията и непрекъснатостта на грижите се предоставят от акушерка в екип с други професионалисти.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Специфични модели на грижите за майчинство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</a:rPr>
              <a:t/>
            </a:r>
            <a:br>
              <a:rPr lang="en-US" sz="2400" dirty="0">
                <a:solidFill>
                  <a:srgbClr val="5B9BD5">
                    <a:lumMod val="75000"/>
                  </a:srgbClr>
                </a:solidFill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817" y="1105319"/>
            <a:ext cx="10430189" cy="5496447"/>
          </a:xfrm>
        </p:spPr>
        <p:txBody>
          <a:bodyPr>
            <a:noAutofit/>
          </a:bodyPr>
          <a:lstStyle/>
          <a:p>
            <a:pPr lvl="0" indent="457200" algn="just">
              <a:buClr>
                <a:srgbClr val="A5A5A5"/>
              </a:buClr>
            </a:pPr>
            <a:r>
              <a:rPr lang="bg-BG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Грижа от общопрактикуващи лекари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Clr>
                <a:srgbClr val="A5A5A5"/>
              </a:buClr>
              <a:buNone/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международен план участието на общопрактикуващите лекари в грижите за майчинство е значително намалено, като за основния аргумент е недостатъчна компетентност и прекъсване на рутинната работа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 Европа личните лекари не осигуряват високорискова акушерска грижа, като насочват своите пациентки към акушер-гинеколог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algn="just">
              <a:buClr>
                <a:srgbClr val="A5A5A5"/>
              </a:buClr>
            </a:pPr>
            <a:r>
              <a:rPr lang="bg-BG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Грижи </a:t>
            </a:r>
            <a:r>
              <a:rPr lang="bg-BG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предоставяни от независими акушерки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Clr>
                <a:srgbClr val="A5A5A5"/>
              </a:buClr>
              <a:buNone/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Независимите акушерки са регистрирани акушерки, които са избрали да работят като самостоятелно заети 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</a:p>
          <a:p>
            <a:pPr lvl="0" indent="457200" algn="just">
              <a:buClr>
                <a:srgbClr val="A5A5A5"/>
              </a:buClr>
            </a:pPr>
            <a:r>
              <a:rPr lang="bg-BG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Мултидисциплинарна </a:t>
            </a:r>
            <a:r>
              <a:rPr lang="bg-BG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грижа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Clr>
                <a:srgbClr val="A5A5A5"/>
              </a:buClr>
              <a:buNone/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Мултипрофесионалният екипен подход е ориентиран към  бременност с усложнения. И този модел на грижа за майчинство отрежда на акушерката ключова роля при комуникацията между различните специалисти. Акушерките насърчават жените към позитивните  аспекти на бременността и родителството по време на усложнена бременност и раждане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8" y="120580"/>
            <a:ext cx="10549932" cy="1155562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МОДЕЛ НА ПРОДЪЛЖИТЕЛНА АКУШЕРСКА ГРИЖА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СОБСТВЕНО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ПРОУЧВАНЕ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88" y="924448"/>
            <a:ext cx="10661302" cy="565722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Липсата на задълбочени изследвания върху продължителната акушерска грижа в България на фона на нарастващите здравни потребности на жените е повод за проведеното  проучване.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Основният принцип напродължителната акушерска грижа е, че всяка бременна с неусложнена бременност се нуждае от  пренатални, постнатални и патронажни грижи. осъществявани от акушерка. На този принцип са сформирани и двете </a:t>
            </a:r>
            <a:r>
              <a:rPr lang="bg-BG" sz="2100" b="1" dirty="0" smtClean="0">
                <a:latin typeface="Times New Roman" pitchFamily="18" charset="0"/>
                <a:cs typeface="Times New Roman" pitchFamily="18" charset="0"/>
              </a:rPr>
              <a:t>групи респонденти</a:t>
            </a:r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, основни страни от процеса на продължителна акушерска грижа -  акушерки и пациентки.</a:t>
            </a:r>
          </a:p>
          <a:p>
            <a:pPr indent="457200" algn="just"/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Анализирано е мнението на акушерки  работещи в „МБАЛ – АД Шумен“ град Шумен (28) и СБАГАЛ „Проф.д-р Димитър Стаматов“ и УМБАЛ“Света Анна“ град Варна (43).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В проведеното проучване взеха участие 313 пациентки, хоспитализирани  в Родилно отделение  в „МБАЛ – АД Шумен“ град Шумен (145) и  СБАГАЛ „Проф.д-р Стаматов“ и УМБАЛ“Света Анна“ град Варна (168).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100" b="1" dirty="0" smtClean="0">
                <a:latin typeface="Times New Roman" pitchFamily="18" charset="0"/>
                <a:cs typeface="Times New Roman" pitchFamily="18" charset="0"/>
              </a:rPr>
              <a:t>Целта</a:t>
            </a:r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 на изследването е да се проучи мнението, относно потребностите на жените и нагласите и готовността на акушерките за осъществяване на продължителни акушерски  грижи.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100" b="1" dirty="0" smtClean="0">
                <a:latin typeface="Times New Roman" pitchFamily="18" charset="0"/>
                <a:cs typeface="Times New Roman" pitchFamily="18" charset="0"/>
              </a:rPr>
              <a:t>Проучването</a:t>
            </a:r>
            <a:r>
              <a:rPr lang="bg-BG" sz="2100" dirty="0" smtClean="0">
                <a:latin typeface="Times New Roman" pitchFamily="18" charset="0"/>
                <a:cs typeface="Times New Roman" pitchFamily="18" charset="0"/>
              </a:rPr>
              <a:t> е проведено през периода  септември 2017 - февруари 2018 година.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38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588" y="365125"/>
            <a:ext cx="9153211" cy="1325563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Потребности на пациентки от продължителна акушерска грижа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367" y="1185706"/>
            <a:ext cx="10611059" cy="4991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indent="2286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Разпределението на пациентките по възраст варира от 18 до 45 годишна възраст, с връх - възрастовия диапазон 18- 25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години.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Образованието до известна степен повлиява здравното поведение. Активното търсене на информация по въпроси свързани с майчинството е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предиктор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за натрупване на знания и формиране на правилни здравни навици и поведение.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Анализът на образователната степен на пациентките показва  голям относителен дял на тези със висше (40,57%) и средно образование (37,70%), което е предпоставка за безопасно майчинство 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постнатални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грижи без риск.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Не бива да се подценява отговорността на жените с по-ниско образование - основно (17,57%) и без образование (4,15%) .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Тази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група е уязвима и от други фактори: нямат трудова заетост, доходите са предимно от социални помощи, здравнонеосигурени са, не посещават Женска консултация – кумулиране на фактори, които ги поставят в медико-социален риск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2" y="813915"/>
            <a:ext cx="9665677" cy="588833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Работата в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ЗСС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се разделяла на две главни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 самата станция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Ø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посещения по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домовете</a:t>
            </a:r>
          </a:p>
          <a:p>
            <a:pPr marL="0" indent="457200" algn="just"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Основната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фигура в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Здравно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съвещателната станция бил лекар с допълнителна квалификация по детски болести, за предпочитане със специализация в чужбина и сестра-посетителка,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подпомагана при нужда от акушерка или самарянка.</a:t>
            </a:r>
          </a:p>
          <a:p>
            <a:pPr marL="0" indent="457200" algn="just"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Основните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задължения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сестрата-посетителка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indent="457200" algn="just"/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бременните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жени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родилките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проследяване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бременността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съвети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отглеждане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новороденото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кърмачетата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антропометрични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измервания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съвети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правилното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отглеждане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бществена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социална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дейност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нуждаещите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бедни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посещава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раздавал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храна и дрехи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оденето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медицинска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документация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Очакванията на пациентките към акушерката, която ще осъществява продължителна грижа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821" y="1910547"/>
            <a:ext cx="60293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7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ea typeface="+mn-ea"/>
                <a:cs typeface="Times New Roman" pitchFamily="18" charset="0"/>
              </a:rPr>
              <a:t>Информацията, която пациентките са получили по време на пренаталния и </a:t>
            </a:r>
            <a:r>
              <a:rPr lang="bg-BG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постнаталния </a:t>
            </a:r>
            <a:r>
              <a:rPr lang="bg-BG" sz="2400" b="1" dirty="0">
                <a:latin typeface="Times New Roman" pitchFamily="18" charset="0"/>
                <a:ea typeface="+mn-ea"/>
                <a:cs typeface="Times New Roman" pitchFamily="18" charset="0"/>
              </a:rPr>
              <a:t>период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803" y="1939227"/>
            <a:ext cx="6276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9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МОДЕЛ НА ПРОДЪЛЖИТЕЛНА АКУШЕРСКА ГРИЖА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авторски теоретично разработен модел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155" y="1674420"/>
            <a:ext cx="10558077" cy="4826863"/>
          </a:xfrm>
        </p:spPr>
        <p:txBody>
          <a:bodyPr>
            <a:noAutofit/>
          </a:bodyPr>
          <a:lstStyle/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 Модела за продължителна грижа, който може да стане реалност в България след законово регламентиране на автономната акушерска дейност, бременната ще има възможност да избира “своята“ акушерка - тази, на която има доверие, дава й сигурност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спокойствие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 увереност и заедно да извървят пътя към майчинството.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Професионалната компетентност и емпатия , притежавани от акушерката ще е водещо при  планирането на акушерски грижи по време на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пренаталния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постнаталния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период.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Бременната ще бъде насочена към акушерка веднага след установяване на бременността от акушер-гинеколог или ОПЛ, след направена оценка на риска от настъпване на усложнения на бременността на базата на анамнеза, наличие на рискови фактори и обективно изследване на бременната. Такава оценка ще бъде извършвана от акушерката при всеки следващ контакт с бременната.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Първият контакт трябва да бъде осъществен до 12 гестационна седмица (3 лунарен месец), а регулярните посещения (според индивидуалните здравни потребности на бременната) да започнат от 20 гестационна седмица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Основни целеви групи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61122"/>
              </p:ext>
            </p:extLst>
          </p:nvPr>
        </p:nvGraphicFramePr>
        <p:xfrm>
          <a:off x="866775" y="188277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0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 smtClean="0">
                <a:latin typeface="Times New Roman"/>
                <a:ea typeface="Calibri"/>
              </a:rPr>
              <a:t>Предлаганите услуги</a:t>
            </a: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g-BG" sz="2200" dirty="0" smtClean="0">
                <a:latin typeface="Times New Roman"/>
                <a:ea typeface="Calibri"/>
              </a:rPr>
              <a:t>достъпни </a:t>
            </a:r>
            <a:r>
              <a:rPr lang="bg-BG" sz="2200" dirty="0">
                <a:latin typeface="Times New Roman"/>
                <a:ea typeface="Calibri"/>
              </a:rPr>
              <a:t>за </a:t>
            </a:r>
            <a:r>
              <a:rPr lang="bg-BG" sz="2200" dirty="0" smtClean="0">
                <a:latin typeface="Times New Roman"/>
                <a:ea typeface="Calibri"/>
              </a:rPr>
              <a:t>всички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bg-BG" sz="2200" dirty="0" smtClean="0">
                <a:latin typeface="Times New Roman"/>
                <a:ea typeface="Calibri"/>
              </a:rPr>
              <a:t>с </a:t>
            </a:r>
            <a:r>
              <a:rPr lang="bg-BG" sz="2200" dirty="0">
                <a:latin typeface="Times New Roman"/>
                <a:ea typeface="Calibri"/>
              </a:rPr>
              <a:t>обхват и интензивност съобразени с индивидуалните потребности на всяка жена и семейство. </a:t>
            </a:r>
            <a:endParaRPr lang="bg-BG" sz="2200" dirty="0"/>
          </a:p>
          <a:p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39504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Дейности на акушерката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4211" y="1282534"/>
            <a:ext cx="4167478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365125"/>
            <a:ext cx="9786257" cy="1325563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203" y="834012"/>
            <a:ext cx="10508749" cy="6209883"/>
          </a:xfrm>
        </p:spPr>
        <p:txBody>
          <a:bodyPr>
            <a:noAutofit/>
          </a:bodyPr>
          <a:lstStyle/>
          <a:p>
            <a:pPr lvl="0" indent="228600" algn="just"/>
            <a:r>
              <a:rPr lang="bg-BG" sz="1900" b="1" dirty="0">
                <a:latin typeface="Times New Roman" pitchFamily="18" charset="0"/>
                <a:cs typeface="Times New Roman" pitchFamily="18" charset="0"/>
              </a:rPr>
              <a:t>Изграждане на доверие между акушерката и родилката;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Здравословно хранене, хигиена и двигателен режим на бременната;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Психо-профилактика на бременността и раждането;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Създаване на подкрепяща среда в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семейството и </a:t>
            </a:r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емоционална подкрепа на  жената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Превенция на </a:t>
            </a:r>
            <a:r>
              <a:rPr lang="bg-BG" sz="1900" dirty="0" err="1">
                <a:latin typeface="Times New Roman" pitchFamily="18" charset="0"/>
                <a:cs typeface="Times New Roman" pitchFamily="18" charset="0"/>
              </a:rPr>
              <a:t>предродилната</a:t>
            </a:r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1900" dirty="0" err="1">
                <a:latin typeface="Times New Roman" pitchFamily="18" charset="0"/>
                <a:cs typeface="Times New Roman" pitchFamily="18" charset="0"/>
              </a:rPr>
              <a:t>следродилната</a:t>
            </a:r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 депресия при родителите;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Подготовка  за осъществяване на грижи за новороденото в домашни условия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Подготовка за раждане – изготвяне на план за раждане;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Подготовка за кърмене – физиология, предимства на майчината кърма, стъпки за успешно кърмене;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Изграждане на връзка майка – бебе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Обучение на родителите и подкрепа за развиване на родителски умения за грижа за малките деца;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Осъществяване  на правна защита  по въпроси, свързани  с отпуска по майчинство;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/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Консултиране относно възможностите за финансова обезпеченост по Закона за семейните помощи и правилника за приложението му;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Посредничество </a:t>
            </a:r>
            <a:r>
              <a:rPr lang="bg-BG" sz="1900" dirty="0">
                <a:latin typeface="Times New Roman" pitchFamily="18" charset="0"/>
                <a:cs typeface="Times New Roman" pitchFamily="18" charset="0"/>
              </a:rPr>
              <a:t>за подобряване на социалните ресурси на семействата; Изграждане на  между институционални връзки и насочване към структури, имащи отношение към бременността и майчинството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9669" y="130629"/>
            <a:ext cx="7538091" cy="6229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Дейности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акушерката през пренаталния период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724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581" y="483878"/>
            <a:ext cx="9029700" cy="1325563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проследяване общото състояние на родилката;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грижи за гърдите на родилката;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проследяване на оперативна рана (ако има такава);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проследяване на възстановяването на родилката след раждане;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предпазване от нежелана бременност,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следене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инволуцията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на гениталиите;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052" y="201881"/>
            <a:ext cx="8336477" cy="8029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Дейности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акушерката през пуерпералния  период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34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dirty="0">
                <a:latin typeface="Times New Roman" pitchFamily="18" charset="0"/>
                <a:cs typeface="Times New Roman" pitchFamily="18" charset="0"/>
              </a:rPr>
            </a:br>
            <a:r>
              <a:rPr lang="bg-BG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141" y="1825625"/>
            <a:ext cx="10480430" cy="4351338"/>
          </a:xfrm>
        </p:spPr>
        <p:txBody>
          <a:bodyPr>
            <a:noAutofit/>
          </a:bodyPr>
          <a:lstStyle/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промоция на здравето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 превенция на рисковете за детско здраве и развитие 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грижи за новороденото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закаляване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масаж и гимнастика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антропометрия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проследяване на нервно-психическото развитие на детето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ранно стимулиране на развитието на мозъка на детето – 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предиктор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за нормално детско развитие;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грижи за новороденото в дома, чрез периодични посещения;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контрол при изпълнение на имунизациите.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8752" y="403762"/>
            <a:ext cx="8500904" cy="7919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Дейности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акушерката, свързани с грижите за новороденото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481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Модел  на продължителна акушерска грижа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ttps://scontent.fsof3-1.fna.fbcdn.net/v/t1.15752-9/31453884_1666512476760690_4995349747557466112_n.png?_nc_cat=0&amp;oh=df6318095d8be8ea641f6a9b46e71ca8&amp;oe=5B5AC81B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8" y="1570762"/>
            <a:ext cx="594044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9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Развитие на акушерската грижа в Шумен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1603169"/>
            <a:ext cx="10552596" cy="4573794"/>
          </a:xfrm>
        </p:spPr>
        <p:txBody>
          <a:bodyPr/>
          <a:lstStyle/>
          <a:p>
            <a:pPr indent="228600" algn="just">
              <a:buNone/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 1927 година е открита Здравно съвещателна станция за деца, бременни и майки 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в Шумен.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града работят 14 акушерки на частна практика. 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Общински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акушерки няма, въпреки че на Общината излиза по скъпо да им изплаща възнаграждение за бедните родилки. Дейностите, осъществявани от акушерката са разнородни – професионална, социална, обществена.</a:t>
            </a:r>
            <a:endParaRPr lang="bg-BG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52" y="3415526"/>
            <a:ext cx="6694488" cy="283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46" y="6372409"/>
            <a:ext cx="2292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136" y="365125"/>
            <a:ext cx="8831664" cy="101149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306286"/>
            <a:ext cx="10104036" cy="5245239"/>
          </a:xfrm>
        </p:spPr>
        <p:txBody>
          <a:bodyPr>
            <a:normAutofit/>
          </a:bodyPr>
          <a:lstStyle/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Достъпът на жените до качествени акушерски грижи се превръща в част от глобалното усилие за постигане на правото на всяка жена да получи  възможно най-добрата здравна помощ по време на бременност и раждане</a:t>
            </a:r>
            <a:r>
              <a:rPr lang="bg-BG" sz="2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Благополучието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потребностите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майката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първостепенно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основният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фокус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дейността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акушерките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В  акушерския модел на продължителна грижа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неусложнената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бременност се проследява от акушерка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или екип от акушерки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,която присъства/ асистира на раждането и наблюдава в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неонаталния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период родилката и новороденото. По този начин продължителната акушерска грижа е задълбочена,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персонилизирана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качествена.Този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модел на грижи е икономически изгоден и широко практикуван във Великобритания, Германия, Дания и Испания.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Продължителната акушерска грижа е възможност да се прилага модела в полза на физиологията на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бременносттта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раждането и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послеродовия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период. Връзката между пациентката и акушерката преодоляват стреса в полза на физиологията.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625600"/>
            <a:ext cx="10461171" cy="4351338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Естеството на акушерската практика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се променя динамично и поставя нови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изисквания към акушерките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да бъдат подготвени и да разбират нуждата от надграждане и обогатяване на 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теоретичните знания и практически  умения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в отговор на променящите се нужди на жените и техните семейства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акушерските компетенции да имат капацитет към </a:t>
            </a:r>
            <a:r>
              <a:rPr lang="bg-BG" sz="2200" b="1" dirty="0" err="1">
                <a:latin typeface="Times New Roman" pitchFamily="18" charset="0"/>
                <a:cs typeface="Times New Roman" pitchFamily="18" charset="0"/>
              </a:rPr>
              <a:t>променит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да умеят да идентифицират нуждата за промяна и да я инициират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да се адаптират към технологиите и новите подходи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 осигуряване на грижи;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да  имат добри  комуникативни умения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чрез които да осигурят ефективна грижа в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мултикултурална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среда;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да бъдат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подготвени за работа в партньорство с други членове  на екипа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от здравни специалисти.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76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725" y="1495425"/>
            <a:ext cx="5234040" cy="4681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>
                <a:latin typeface="Times New Roman" pitchFamily="18" charset="0"/>
                <a:ea typeface="Calibri"/>
                <a:cs typeface="Times New Roman" pitchFamily="18" charset="0"/>
              </a:rPr>
              <a:t>Философията на продължителната акушерска грижа я интерпритира като цялостна грижа, а не само като </a:t>
            </a:r>
            <a:r>
              <a:rPr lang="bg-BG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акушерски умения.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652463"/>
            <a:ext cx="4017962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на акушерската грижа в Шумен</a:t>
            </a: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10" y="1778558"/>
            <a:ext cx="10499690" cy="4398405"/>
          </a:xfrm>
        </p:spPr>
        <p:txBody>
          <a:bodyPr>
            <a:normAutofit/>
          </a:bodyPr>
          <a:lstStyle/>
          <a:p>
            <a:pPr lvl="0" indent="228600" algn="just">
              <a:buClr>
                <a:srgbClr val="A5A5A5"/>
              </a:buClr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Задълженията на акушерката към родилката са „</a:t>
            </a:r>
            <a:r>
              <a:rPr lang="bg-BG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 се направи веднага посещение на новороденото и родилката, за да се констатира тяхното здравословно състояние, да се дадат нужните наставления и съвети и ако са  бедни да им се помогне с мляко и пелени. Акушерката посещава бедната родилка най-малко 7 дена наред след раждане, иначе имало лоши последствия и усложнения“.  </a:t>
            </a:r>
            <a:endParaRPr lang="bg-BG" sz="2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>
              <a:buClr>
                <a:srgbClr val="A5A5A5"/>
              </a:buClr>
            </a:pP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Акушерките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bg-BG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„задължени </a:t>
            </a:r>
            <a:r>
              <a:rPr lang="bg-BG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 напътстват майката  по храненето и отглеждането на децата и по този начин да се работи за намаляване на детската смъртност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“. </a:t>
            </a:r>
          </a:p>
          <a:p>
            <a:pPr lvl="0" indent="228600" algn="just">
              <a:buClr>
                <a:srgbClr val="A5A5A5"/>
              </a:buClr>
            </a:pP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 1932 година е отчетено, че в гр. Шумен вече няма раждания „извършени от баби“, но  в селата не се е знаело от кого е осъществена акушерската помощ</a:t>
            </a:r>
            <a:r>
              <a:rPr lang="bg-BG" sz="2200" dirty="0">
                <a:solidFill>
                  <a:prstClr val="black"/>
                </a:solidFill>
              </a:rPr>
              <a:t>. 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През 1936г. само 19.4% от ражданията в страната са осъществени с намесата на квалифицирана акушерска помощ, останалите 80% , особено в селата, са извършвани при неблагоприятни, нехигиенични условия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Причината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 това е, че основите на научното акушерство в България са поставени сравнително късно на фона на бурно развиващата се медицина в Европа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g-BG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044" y="1543792"/>
            <a:ext cx="9738756" cy="4633171"/>
          </a:xfrm>
        </p:spPr>
        <p:txBody>
          <a:bodyPr>
            <a:normAutofit/>
          </a:bodyPr>
          <a:lstStyle/>
          <a:p>
            <a:pPr indent="2286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този период акушерската помощ се извършва основно по домовете, като голяма част от бременните и раждащите жени продължават да търсят помощта на т. нар.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„баби“.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2286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Поради тази причина, здравето на българската жена е сериозно застрашено от различни послеродови заболявания, а това несъмнено води до висока детска смъртност и болести на родилката и новороденото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(инциденти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при раждането, родилна треска).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0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665" y="1425039"/>
            <a:ext cx="9893135" cy="475192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Прелом в организацията на здравните грижи за децата настъпва с коренни промени в страната: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1944г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– основава се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първото Министерство на народно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здраве.</a:t>
            </a: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1946г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приет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Закон за  здравна защита на майчинството 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детството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 този законодателен акт се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регламентира цялостната грижа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майчиното и детско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здраве.</a:t>
            </a:r>
          </a:p>
          <a:p>
            <a:pPr indent="4572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1947г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Конституцията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РБ </a:t>
            </a:r>
          </a:p>
          <a:p>
            <a:pPr indent="457200" algn="just"/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1951г</a:t>
            </a:r>
            <a:r>
              <a:rPr lang="bg-BG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Кодексът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труда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разширяват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медико-социалните грижи за бременните, майките и децата.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5" y="944544"/>
            <a:ext cx="9796305" cy="5232419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Като най-важни профилактични звена за наблюдение на бременни и деца са ЗСС, които след 1951г. приемат наименованието  „Детски и женски консултации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“, предназначени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да предпазват от заболявания бременните, кърмачетата и децата до 7г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Те се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отличават с масовост, пълна държавна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подкрепа и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значителна кадрова обезпеченост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28600" algn="just"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целта консултациите организират и провеждат мероприятия в следните насоки: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>
              <a:buFont typeface="Wingdings" pitchFamily="2" charset="2"/>
              <a:buChar char="ü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издирват всички бременни и деца до 7 г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>
              <a:buFont typeface="Wingdings" pitchFamily="2" charset="2"/>
              <a:buChar char="ü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работят за повишаване на медицинската култура на майките за отглеждане на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>
              <a:buFont typeface="Wingdings" pitchFamily="2" charset="2"/>
              <a:buChar char="ü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проучват се социално-битовите условия на семействата, като при необходимост осигуряват материална помощ и съдействат за тяхното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подобряване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algn="just">
              <a:buFont typeface="Wingdings" pitchFamily="2" charset="2"/>
              <a:buChar char="ü"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осъществяват системен патронаж за наблюдение на детето и проследяване изпълнението на предписаните назначения.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модел &quot;Скокове в облацит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277_TF03460508" id="{35C9E770-A18C-4748-9D0A-C12EA0757847}" vid="{A122188A-AE6B-4B41-A7DF-A6058C18A02A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TF03460508</Template>
  <TotalTime>382</TotalTime>
  <Words>3608</Words>
  <Application>Microsoft Office PowerPoint</Application>
  <PresentationFormat>Custom</PresentationFormat>
  <Paragraphs>237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Шаблон с модел "Скокове в облаците"</vt:lpstr>
      <vt:lpstr>АКТУАЛНИ ПОДХОДИ ПРИ ПРОДЪЛЖИТЕЛНАТА АКУШЕРСКА ГРИЖА </vt:lpstr>
      <vt:lpstr>Възникване и развитие на  акушерската грижа в България </vt:lpstr>
      <vt:lpstr>PowerPoint Presentation</vt:lpstr>
      <vt:lpstr>Развитие на акушерската грижа в Шумен</vt:lpstr>
      <vt:lpstr>Развитие на акушерската грижа в Шумен</vt:lpstr>
      <vt:lpstr>PowerPoint Presentation</vt:lpstr>
      <vt:lpstr>PowerPoint Presentation</vt:lpstr>
      <vt:lpstr>PowerPoint Presentation</vt:lpstr>
      <vt:lpstr>PowerPoint Presentation</vt:lpstr>
      <vt:lpstr>Женската консултация в България   съвременни аспекти </vt:lpstr>
      <vt:lpstr>Дейностите на акушерката са разписани в  Наредба №  1 от 8 февруари 2011 г. на Министерство на здравеопазването - Раздел ІІІ  </vt:lpstr>
      <vt:lpstr>Организация на Женска консултация   SWOT анализ  </vt:lpstr>
      <vt:lpstr>Организация на Женска консултация   SWOT анализ</vt:lpstr>
      <vt:lpstr>Организация на Женска консултация   SWOT анализ</vt:lpstr>
      <vt:lpstr>Организация на Женска консултация   SWOT анализ</vt:lpstr>
      <vt:lpstr>Организация на Женска консултация   SWOT анализ</vt:lpstr>
      <vt:lpstr>Модел на патронажни грижи за деца – опитът на Великобритания </vt:lpstr>
      <vt:lpstr>Модел на патронажни грижи за деца – опитът на Великобритания </vt:lpstr>
      <vt:lpstr>Възраждане на добрата практика на патронажните грижи в България</vt:lpstr>
      <vt:lpstr>Патронажни грижи в България</vt:lpstr>
      <vt:lpstr>Патронажни грижи в България</vt:lpstr>
      <vt:lpstr>ФИЛОСОФИЯ НА МОДЕЛА НА ПРОДЪЛЖИТЕЛНА АКУШЕРСКА ГРИЖА </vt:lpstr>
      <vt:lpstr>PowerPoint Presentation</vt:lpstr>
      <vt:lpstr>PowerPoint Presentation</vt:lpstr>
      <vt:lpstr>PowerPoint Presentation</vt:lpstr>
      <vt:lpstr>Специфични модели на грижите за майчинство </vt:lpstr>
      <vt:lpstr>Специфични модели на грижите за майчинство </vt:lpstr>
      <vt:lpstr>МОДЕЛ НА ПРОДЪЛЖИТЕЛНА АКУШЕРСКА ГРИЖА   СОБСТВЕНО ПРОУЧВАНЕ </vt:lpstr>
      <vt:lpstr>Потребности на пациентки от продължителна акушерска грижа  </vt:lpstr>
      <vt:lpstr>Очакванията на пациентките към акушерката, която ще осъществява продължителна грижа</vt:lpstr>
      <vt:lpstr>Информацията, която пациентките са получили по време на пренаталния и  постнаталния период</vt:lpstr>
      <vt:lpstr>МОДЕЛ НА ПРОДЪЛЖИТЕЛНА АКУШЕРСКА ГРИЖА авторски теоретично разработен модел</vt:lpstr>
      <vt:lpstr>Основни целеви групи   </vt:lpstr>
      <vt:lpstr>Предлаганите услуги</vt:lpstr>
      <vt:lpstr>Дейности на акушерката</vt:lpstr>
      <vt:lpstr>  </vt:lpstr>
      <vt:lpstr>  </vt:lpstr>
      <vt:lpstr>    </vt:lpstr>
      <vt:lpstr>Модел  на продължителна акушерска грижа</vt:lpstr>
      <vt:lpstr>Заключение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Нели Павлова Борисова</dc:creator>
  <cp:lastModifiedBy>Потребител на Windows</cp:lastModifiedBy>
  <cp:revision>62</cp:revision>
  <dcterms:created xsi:type="dcterms:W3CDTF">2019-03-01T11:46:02Z</dcterms:created>
  <dcterms:modified xsi:type="dcterms:W3CDTF">2019-03-04T21:12:34Z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