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5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3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1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0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yecro.com/formulation-services/eye-drop-formulation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172146/" TargetMode="Externa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172146/" TargetMode="External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172146/" TargetMode="External"/><Relationship Id="rId1" Type="http://schemas.openxmlformats.org/officeDocument/2006/relationships/slideLayout" Target="../slideLayouts/slideLayout9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504000" y="301320"/>
            <a:ext cx="9069120" cy="584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ФАРМАЦЕВТИЧНИ НАНОТЕХНОЛОГИИ – ОПТИМИЗИРАН ПОДХОД ЗА ЛЕКАРСТВОДОСТАВЯНЕ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385" name="Picture 1"/>
          <p:cNvPicPr/>
          <p:nvPr/>
        </p:nvPicPr>
        <p:blipFill>
          <a:blip r:embed="rId2"/>
          <a:stretch/>
        </p:blipFill>
        <p:spPr>
          <a:xfrm>
            <a:off x="1156680" y="640080"/>
            <a:ext cx="1386720" cy="1146960"/>
          </a:xfrm>
          <a:prstGeom prst="rect">
            <a:avLst/>
          </a:prstGeom>
          <a:ln>
            <a:noFill/>
          </a:ln>
        </p:spPr>
      </p:pic>
      <p:pic>
        <p:nvPicPr>
          <p:cNvPr id="386" name="Picture 2"/>
          <p:cNvPicPr/>
          <p:nvPr/>
        </p:nvPicPr>
        <p:blipFill>
          <a:blip r:embed="rId3"/>
          <a:stretch/>
        </p:blipFill>
        <p:spPr>
          <a:xfrm>
            <a:off x="7680960" y="473040"/>
            <a:ext cx="1557720" cy="1146960"/>
          </a:xfrm>
          <a:prstGeom prst="rect">
            <a:avLst/>
          </a:prstGeom>
          <a:ln>
            <a:noFill/>
          </a:ln>
        </p:spPr>
      </p:pic>
      <p:sp>
        <p:nvSpPr>
          <p:cNvPr id="387" name="CustomShape 2"/>
          <p:cNvSpPr/>
          <p:nvPr/>
        </p:nvSpPr>
        <p:spPr>
          <a:xfrm>
            <a:off x="1041120" y="5122800"/>
            <a:ext cx="830916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Доц. Величка Андонова, дф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Катедра по фармацевтични технологии, Факултет по фармация,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МУ „Проф. д-р Параскев Стоянов“ – Варна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 err="1">
                <a:solidFill>
                  <a:srgbClr val="00000A"/>
                </a:solidFill>
                <a:latin typeface="Arial"/>
                <a:ea typeface="Times New Roman"/>
              </a:rPr>
              <a:t>Европейската</a:t>
            </a:r>
            <a:r>
              <a:rPr lang="en-US" sz="4000" b="0" strike="noStrike" spc="-1" dirty="0">
                <a:solidFill>
                  <a:srgbClr val="00000A"/>
                </a:solidFill>
                <a:latin typeface="Arial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0A"/>
                </a:solidFill>
                <a:latin typeface="Arial"/>
                <a:ea typeface="Times New Roman"/>
              </a:rPr>
              <a:t>научна</a:t>
            </a:r>
            <a:r>
              <a:rPr lang="en-US" sz="4000" b="0" strike="noStrike" spc="-1" dirty="0">
                <a:solidFill>
                  <a:srgbClr val="00000A"/>
                </a:solidFill>
                <a:latin typeface="Arial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0A"/>
                </a:solidFill>
                <a:latin typeface="Arial"/>
                <a:ea typeface="Times New Roman"/>
              </a:rPr>
              <a:t>фондация</a:t>
            </a:r>
            <a:r>
              <a:rPr lang="en-US" sz="4000" b="0" strike="noStrike" spc="-1" dirty="0">
                <a:solidFill>
                  <a:srgbClr val="00000A"/>
                </a:solidFill>
                <a:latin typeface="Arial"/>
                <a:ea typeface="Times New Roman"/>
              </a:rPr>
              <a:t> (European Science Foundation, ESF)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504000" y="2011680"/>
            <a:ext cx="4424400" cy="442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3840">
              <a:lnSpc>
                <a:spcPct val="100000"/>
              </a:lnSpc>
              <a:spcAft>
                <a:spcPts val="1060"/>
              </a:spcAft>
              <a:buClr>
                <a:srgbClr val="00000A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A"/>
                </a:solidFill>
                <a:latin typeface="Times New Roman"/>
                <a:ea typeface="Times New Roman"/>
              </a:rPr>
              <a:t>Наномедицината – "наука и технологии за диагностициране, лечение и профилактика на заболявания и травматични наранявания, облекчаване на болката и запазване и подобряване на човешкото здраве чрез използване на молекулярни инструменти и молекулярни познания за човешкото тяло“.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5212080" y="1920240"/>
            <a:ext cx="4424400" cy="440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14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25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Аналитични средства;</a:t>
            </a:r>
            <a:endParaRPr lang="en-US" sz="25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25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Средства за наноизображения;</a:t>
            </a:r>
            <a:endParaRPr lang="en-US" sz="25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25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Наноматериали и наноустройства;</a:t>
            </a:r>
            <a:endParaRPr lang="en-US" sz="25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25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Клинични и токсикологични проблеми;</a:t>
            </a:r>
            <a:endParaRPr lang="en-US" sz="25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2500" b="0" strike="noStrike" spc="-1">
                <a:solidFill>
                  <a:srgbClr val="CE181E"/>
                </a:solidFill>
                <a:latin typeface="Times New Roman"/>
                <a:ea typeface="DejaVu Sans"/>
              </a:rPr>
              <a:t>Нови терапевтични и лекарстводоставящи системи.</a:t>
            </a:r>
            <a:endParaRPr lang="en-US" sz="25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Класификации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Според изходния материал</a:t>
            </a:r>
            <a:endParaRPr lang="en-US" sz="2800" b="0" strike="noStrike" spc="-1">
              <a:latin typeface="Arial"/>
            </a:endParaRPr>
          </a:p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3D, 2D, 1D, 0D</a:t>
            </a:r>
            <a:endParaRPr lang="en-US" sz="2800" b="0" strike="noStrike" spc="-1">
              <a:latin typeface="Arial"/>
            </a:endParaRPr>
          </a:p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 база структура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lang="en-US" sz="2800" b="0" strike="noStrike" spc="-1">
              <a:latin typeface="Arial"/>
            </a:endParaRPr>
          </a:p>
        </p:txBody>
      </p:sp>
      <p:pic>
        <p:nvPicPr>
          <p:cNvPr id="419" name="Picture 3"/>
          <p:cNvPicPr/>
          <p:nvPr/>
        </p:nvPicPr>
        <p:blipFill>
          <a:blip r:embed="rId2"/>
          <a:stretch/>
        </p:blipFill>
        <p:spPr>
          <a:xfrm>
            <a:off x="1182240" y="3749040"/>
            <a:ext cx="7524360" cy="2609280"/>
          </a:xfrm>
          <a:prstGeom prst="rect">
            <a:avLst/>
          </a:prstGeom>
          <a:ln>
            <a:noFill/>
          </a:ln>
        </p:spPr>
      </p:pic>
      <p:sp>
        <p:nvSpPr>
          <p:cNvPr id="420" name="CustomShape 3"/>
          <p:cNvSpPr/>
          <p:nvPr/>
        </p:nvSpPr>
        <p:spPr>
          <a:xfrm>
            <a:off x="633960" y="6669000"/>
            <a:ext cx="9033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https://steemit.com/steemstem/@giovaabbatichio/categorization-of-nanomaterials-0d-1d-2d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1"/>
          <p:cNvPicPr/>
          <p:nvPr/>
        </p:nvPicPr>
        <p:blipFill>
          <a:blip r:embed="rId2"/>
          <a:stretch/>
        </p:blipFill>
        <p:spPr>
          <a:xfrm>
            <a:off x="560880" y="1383120"/>
            <a:ext cx="8496720" cy="4540680"/>
          </a:xfrm>
          <a:prstGeom prst="rect">
            <a:avLst/>
          </a:prstGeom>
          <a:ln>
            <a:noFill/>
          </a:ln>
        </p:spPr>
      </p:pic>
      <p:sp>
        <p:nvSpPr>
          <p:cNvPr id="422" name="CustomShape 1"/>
          <p:cNvSpPr/>
          <p:nvPr/>
        </p:nvSpPr>
        <p:spPr>
          <a:xfrm>
            <a:off x="634680" y="6583680"/>
            <a:ext cx="8691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Wu Z et al. Shape control of inorganic nanoparticles from solution. Nanoscale, 2016;3.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Нанокристали и наносуспензии 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Лекарствените нанокристали са съставени от 100% лекарствено вещество. </a:t>
            </a:r>
            <a:endParaRPr lang="en-US" sz="36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Дисперсията на лекарствените нанокристали в течна среда (вода, водни разтвори или неводна среда) води до образуване на наносуспензии. </a:t>
            </a:r>
            <a:endParaRPr lang="en-US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425" name="Picture 424"/>
          <p:cNvPicPr/>
          <p:nvPr/>
        </p:nvPicPr>
        <p:blipFill>
          <a:blip r:embed="rId2"/>
          <a:stretch/>
        </p:blipFill>
        <p:spPr>
          <a:xfrm>
            <a:off x="7223760" y="4705200"/>
            <a:ext cx="2468520" cy="2061000"/>
          </a:xfrm>
          <a:prstGeom prst="rect">
            <a:avLst/>
          </a:prstGeom>
          <a:ln>
            <a:noFill/>
          </a:ln>
        </p:spPr>
      </p:pic>
      <p:sp>
        <p:nvSpPr>
          <p:cNvPr id="426" name="CustomShape 3"/>
          <p:cNvSpPr/>
          <p:nvPr/>
        </p:nvSpPr>
        <p:spPr>
          <a:xfrm>
            <a:off x="3339720" y="6762600"/>
            <a:ext cx="667476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latin typeface="Times New Roman"/>
              </a:rPr>
              <a:t>Целулозни нанокристали. https://www.eurekalert.org/multimedia/pub/66271.php?from=256632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4560" algn="ctr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400" b="0" strike="noStrike" spc="-1">
                <a:solidFill>
                  <a:srgbClr val="CE181E"/>
                </a:solidFill>
                <a:latin typeface="Arial"/>
                <a:ea typeface="Times New Roman"/>
              </a:rPr>
              <a:t>NanoCrystal®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28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/>
          </a:bodyPr>
          <a:lstStyle/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Технологията е търговска марка на Elan Pharma International Ltd. (Ireland) — при пет търговски продукта за орално приложение:  </a:t>
            </a:r>
            <a:endParaRPr lang="en-US" sz="2800" b="0" strike="noStrike" spc="-1">
              <a:latin typeface="Arial"/>
            </a:endParaRPr>
          </a:p>
          <a:p>
            <a:pPr marL="36576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Rapamune®, стартиран от Wyeth през 2001;</a:t>
            </a:r>
            <a:endParaRPr lang="en-US" sz="2800" b="0" strike="noStrike" spc="-1">
              <a:latin typeface="Arial"/>
            </a:endParaRPr>
          </a:p>
          <a:p>
            <a:pPr marL="36576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Emend®, представен от Merck през 2003; </a:t>
            </a:r>
            <a:endParaRPr lang="en-US" sz="2800" b="0" strike="noStrike" spc="-1">
              <a:latin typeface="Arial"/>
            </a:endParaRPr>
          </a:p>
          <a:p>
            <a:pPr marL="36576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TriCor® 145, продукт на Fournier и Abbott, пуснат през 2004; </a:t>
            </a:r>
            <a:endParaRPr lang="en-US" sz="2800" b="0" strike="noStrike" spc="-1">
              <a:latin typeface="Arial"/>
            </a:endParaRPr>
          </a:p>
          <a:p>
            <a:pPr marL="36576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Megace® ES, одобрен през 2005 и стартиран от Par Pharmaceuticals; </a:t>
            </a:r>
            <a:endParaRPr lang="en-US" sz="2800" b="0" strike="noStrike" spc="-1">
              <a:latin typeface="Arial"/>
            </a:endParaRPr>
          </a:p>
          <a:p>
            <a:pPr marL="36576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Invega® Sustenna™ long acting IM JNJ product, одобрена през юли 2009.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Наноемулсии 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Микроемулсиите са единични оптично изотропни и термодинамично стабилни течни системи. 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Като лекарстводоставящи системи, те се характеризират със следните свойства: </a:t>
            </a:r>
            <a:endParaRPr lang="en-US" sz="3200" b="0" strike="noStrike" spc="-1">
              <a:latin typeface="Arial"/>
            </a:endParaRPr>
          </a:p>
          <a:p>
            <a:pPr marL="457200" indent="-2271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отлична термодинамична стабилност; </a:t>
            </a:r>
            <a:endParaRPr lang="en-US" sz="3200" b="0" strike="noStrike" spc="-1">
              <a:latin typeface="Arial"/>
            </a:endParaRPr>
          </a:p>
          <a:p>
            <a:pPr marL="457200" indent="-2271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много ниско повърхностно напрежение; </a:t>
            </a:r>
            <a:endParaRPr lang="en-US" sz="3200" b="0" strike="noStrike" spc="-1">
              <a:latin typeface="Arial"/>
            </a:endParaRPr>
          </a:p>
          <a:p>
            <a:pPr marL="457200" indent="-2271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преминаване от течно в кристално състояние; </a:t>
            </a:r>
            <a:endParaRPr lang="en-US" sz="3200" b="0" strike="noStrike" spc="-1">
              <a:latin typeface="Arial"/>
            </a:endParaRPr>
          </a:p>
          <a:p>
            <a:pPr marL="457200" indent="-2271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много малки капчици (5 – 200 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nm).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Picture 376"/>
          <p:cNvPicPr/>
          <p:nvPr/>
        </p:nvPicPr>
        <p:blipFill>
          <a:blip r:embed="rId2"/>
          <a:stretch/>
        </p:blipFill>
        <p:spPr>
          <a:xfrm>
            <a:off x="860040" y="373680"/>
            <a:ext cx="8373960" cy="5477040"/>
          </a:xfrm>
          <a:prstGeom prst="rect">
            <a:avLst/>
          </a:prstGeom>
          <a:ln>
            <a:noFill/>
          </a:ln>
        </p:spPr>
      </p:pic>
      <p:sp>
        <p:nvSpPr>
          <p:cNvPr id="432" name="CustomShape 1"/>
          <p:cNvSpPr/>
          <p:nvPr/>
        </p:nvSpPr>
        <p:spPr>
          <a:xfrm>
            <a:off x="548640" y="6035040"/>
            <a:ext cx="8959680" cy="8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Основни разлики между макро- и микроемулсия (преработена по: Micrormulsion drug ocular penetration system (MiDROPS</a:t>
            </a:r>
            <a:r>
              <a:rPr lang="en-US" sz="1800" b="0" strike="noStrike" spc="-1" baseline="17000">
                <a:solidFill>
                  <a:srgbClr val="000000"/>
                </a:solidFill>
                <a:latin typeface="Times New Roman"/>
                <a:ea typeface="Times New Roman"/>
              </a:rPr>
              <a:t>TM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);</a:t>
            </a:r>
            <a:r>
              <a:rPr lang="en-US" sz="1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u="sng" strike="noStrike" spc="-1">
                <a:solidFill>
                  <a:srgbClr val="000000"/>
                </a:solidFill>
                <a:uFillTx/>
                <a:latin typeface="Arial"/>
                <a:ea typeface="Times New Roman"/>
                <a:hlinkClick r:id="rId3"/>
              </a:rPr>
              <a:t>http://eyecro.com/formulation-services/eye-drop-formulations/</a:t>
            </a:r>
            <a:r>
              <a:rPr lang="en-US" sz="1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Приложение на наноемулсиите</a:t>
            </a:r>
          </a:p>
        </p:txBody>
      </p:sp>
      <p:sp>
        <p:nvSpPr>
          <p:cNvPr id="434" name="CustomShape 2"/>
          <p:cNvSpPr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36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Times New Roman"/>
              </a:rPr>
              <a:t>Парентерални лекарствени форми;</a:t>
            </a:r>
          </a:p>
          <a:p>
            <a:pPr marL="432000" indent="-3236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Times New Roman"/>
              </a:rPr>
              <a:t>Орални форми;</a:t>
            </a:r>
          </a:p>
          <a:p>
            <a:pPr marL="432000" indent="-3236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Times New Roman"/>
              </a:rPr>
              <a:t>За локално и трансдермално доставяне;</a:t>
            </a:r>
          </a:p>
          <a:p>
            <a:pPr marL="432000" indent="-3236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Times New Roman"/>
              </a:rPr>
              <a:t>В лекарствени форми за очи;</a:t>
            </a:r>
          </a:p>
          <a:p>
            <a:pPr marL="432000" indent="-3236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Times New Roman"/>
              </a:rPr>
              <a:t>Насочено лекарстводоставяне;</a:t>
            </a:r>
          </a:p>
          <a:p>
            <a:pPr marL="432000" indent="-3236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Times New Roman"/>
              </a:rPr>
              <a:t>Биотехнологии;</a:t>
            </a:r>
          </a:p>
          <a:p>
            <a:pPr marL="432000" indent="-3236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Times New Roman"/>
              </a:rPr>
              <a:t>Козметика.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Липозоми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7" name="Picture 380"/>
          <p:cNvPicPr/>
          <p:nvPr/>
        </p:nvPicPr>
        <p:blipFill>
          <a:blip r:embed="rId2"/>
          <a:stretch/>
        </p:blipFill>
        <p:spPr>
          <a:xfrm>
            <a:off x="504000" y="2557080"/>
            <a:ext cx="4424400" cy="2805480"/>
          </a:xfrm>
          <a:prstGeom prst="rect">
            <a:avLst/>
          </a:prstGeom>
          <a:ln>
            <a:noFill/>
          </a:ln>
        </p:spPr>
      </p:pic>
      <p:pic>
        <p:nvPicPr>
          <p:cNvPr id="438" name="Picture 381"/>
          <p:cNvPicPr/>
          <p:nvPr/>
        </p:nvPicPr>
        <p:blipFill>
          <a:blip r:embed="rId3"/>
          <a:stretch/>
        </p:blipFill>
        <p:spPr>
          <a:xfrm>
            <a:off x="5152320" y="2671200"/>
            <a:ext cx="4424400" cy="2577240"/>
          </a:xfrm>
          <a:prstGeom prst="rect">
            <a:avLst/>
          </a:prstGeom>
          <a:ln>
            <a:noFill/>
          </a:ln>
        </p:spPr>
      </p:pic>
      <p:sp>
        <p:nvSpPr>
          <p:cNvPr id="439" name="CustomShape 3"/>
          <p:cNvSpPr/>
          <p:nvPr/>
        </p:nvSpPr>
        <p:spPr>
          <a:xfrm>
            <a:off x="5486400" y="5577840"/>
            <a:ext cx="392976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Hossen et al. Smart nanocarrier-based drug delivery systems for cancer therapy and toxicity studies: A review. Journal of Advanced Research, 2018.</a:t>
            </a:r>
            <a:endParaRPr lang="en-US" sz="1800" b="0" strike="noStrike" spc="-1">
              <a:latin typeface="Times New Roman"/>
            </a:endParaRPr>
          </a:p>
        </p:txBody>
      </p:sp>
      <p:sp>
        <p:nvSpPr>
          <p:cNvPr id="440" name="CustomShape 4"/>
          <p:cNvSpPr/>
          <p:nvPr/>
        </p:nvSpPr>
        <p:spPr>
          <a:xfrm>
            <a:off x="457200" y="5707080"/>
            <a:ext cx="4661280" cy="69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Liu &amp; Boyd. Liposomes in biosensors. Analyst, 2013.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" name="Table 1"/>
          <p:cNvGraphicFramePr/>
          <p:nvPr/>
        </p:nvGraphicFramePr>
        <p:xfrm>
          <a:off x="576360" y="353520"/>
          <a:ext cx="9097200" cy="6431280"/>
        </p:xfrm>
        <a:graphic>
          <a:graphicData uri="http://schemas.openxmlformats.org/drawingml/2006/table">
            <a:tbl>
              <a:tblPr/>
              <a:tblGrid>
                <a:gridCol w="1751760"/>
                <a:gridCol w="1620720"/>
                <a:gridCol w="1887480"/>
                <a:gridCol w="3837240"/>
              </a:tblGrid>
              <a:tr h="657720">
                <a:tc>
                  <a:txBody>
                    <a:bodyPr/>
                    <a:lstStyle/>
                    <a:p>
                      <a:r>
                        <a:rPr lang="en-US" sz="2000" b="1" strike="noStrike" spc="-1">
                          <a:latin typeface="Times New Roman"/>
                        </a:rPr>
                        <a:t>Product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>
                          <a:latin typeface="Times New Roman"/>
                        </a:rPr>
                        <a:t>Drug 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>
                          <a:latin typeface="Times New Roman"/>
                        </a:rPr>
                        <a:t>Mechanism of action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>
                          <a:latin typeface="Times New Roman"/>
                        </a:rPr>
                        <a:t>Approval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AmBisome®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Amphotericin B 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MPS targeting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FDA 1997</a:t>
                      </a:r>
                      <a:endParaRPr lang="en-US" sz="2000" b="0" strike="noStrike" spc="-1">
                        <a:latin typeface="Arial"/>
                      </a:endParaRPr>
                    </a:p>
                    <a:p>
                      <a:r>
                        <a:rPr lang="en-US" sz="2000" b="0" strike="noStrike" spc="-1">
                          <a:latin typeface="Times New Roman"/>
                        </a:rPr>
                        <a:t>Systemic fungal infections (IV)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DaunoXome®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Daunorubicin citrate 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Passive targeting via EPR effect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FDA 1996</a:t>
                      </a:r>
                      <a:endParaRPr lang="en-US" sz="2000" b="0" strike="noStrike" spc="-1">
                        <a:latin typeface="Arial"/>
                      </a:endParaRPr>
                    </a:p>
                    <a:p>
                      <a:r>
                        <a:rPr lang="en-US" sz="2000" b="0" strike="noStrike" spc="-1">
                          <a:latin typeface="Times New Roman"/>
                        </a:rPr>
                        <a:t>HIV-related KS (IV)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DepoCyt®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Cytarabine 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Sustained release / 14 days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FDA 1999/2007</a:t>
                      </a:r>
                      <a:endParaRPr lang="en-US" sz="2000" b="0" strike="noStrike" spc="-1">
                        <a:latin typeface="Arial"/>
                      </a:endParaRPr>
                    </a:p>
                    <a:p>
                      <a:r>
                        <a:rPr lang="en-US" sz="2000" b="0" strike="noStrike" spc="-1">
                          <a:latin typeface="Times New Roman"/>
                        </a:rPr>
                        <a:t>Lymphomatous malignant meningitis (IV)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DepoDur®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Morphine sulfate 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Sustained release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FDA 2004</a:t>
                      </a:r>
                      <a:endParaRPr lang="en-US" sz="2000" b="0" strike="noStrike" spc="-1">
                        <a:latin typeface="Arial"/>
                      </a:endParaRPr>
                    </a:p>
                    <a:p>
                      <a:r>
                        <a:rPr lang="en-US" sz="2000" b="0" strike="noStrike" spc="-1">
                          <a:latin typeface="Times New Roman"/>
                        </a:rPr>
                        <a:t>For treatment of chronic pain!!!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Inflexal® V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Influenza virus antigens 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Mimicking native antigen presentation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Switzerland 1997</a:t>
                      </a:r>
                      <a:endParaRPr lang="en-US" sz="2000" b="0" strike="noStrike" spc="-1">
                        <a:latin typeface="Arial"/>
                      </a:endParaRPr>
                    </a:p>
                    <a:p>
                      <a:r>
                        <a:rPr lang="en-US" sz="2000" b="0" strike="noStrike" spc="-1">
                          <a:latin typeface="Times New Roman"/>
                        </a:rPr>
                        <a:t>Influenza vaccine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Marqibo®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Vincristine sulfate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Passive targeting via EPR effect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strike="noStrike" spc="-1">
                          <a:latin typeface="Times New Roman"/>
                        </a:rPr>
                        <a:t>FDA 2012</a:t>
                      </a:r>
                      <a:endParaRPr lang="en-US" sz="2000" b="0" strike="noStrike" spc="-1">
                        <a:latin typeface="Arial"/>
                      </a:endParaRPr>
                    </a:p>
                    <a:p>
                      <a:r>
                        <a:rPr lang="en-US" sz="2000" b="0" strike="noStrike" spc="-1">
                          <a:latin typeface="Times New Roman"/>
                        </a:rPr>
                        <a:t>Acute lymphoid leukemia, Philadelphia chromosome-negative, relapsed or progressed (IV)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42" name="TextShape 2"/>
          <p:cNvSpPr txBox="1"/>
          <p:nvPr/>
        </p:nvSpPr>
        <p:spPr>
          <a:xfrm>
            <a:off x="457200" y="6766560"/>
            <a:ext cx="9144000" cy="652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Times New Roman"/>
                <a:hlinkClick r:id="rId2"/>
              </a:rPr>
              <a:t>https://www.ncbi.nlm.nih.gov/pmc/articles/PMC4172146/</a:t>
            </a:r>
            <a:endParaRPr lang="en-US" sz="1800" b="0" strike="noStrike" spc="-1">
              <a:latin typeface="Times New Roman"/>
            </a:endParaRPr>
          </a:p>
          <a:p>
            <a:r>
              <a:rPr lang="en-US" sz="2200" b="0" strike="noStrike" spc="-1">
                <a:latin typeface="Times New Roman"/>
              </a:rPr>
              <a:t>EPR – E</a:t>
            </a:r>
            <a:r>
              <a:rPr lang="en-US" sz="1800" b="0" strike="noStrike" spc="-1">
                <a:latin typeface="Times New Roman"/>
              </a:rPr>
              <a:t>nhanced Permeability and Retention; MPS – Mononuclear Phagocytic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14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 са продукт само и единствено на човешкото познание и насочени действия. </a:t>
            </a:r>
            <a:endParaRPr lang="en-US" sz="3600" b="0" strike="noStrike" spc="-1">
              <a:latin typeface="Arial"/>
            </a:endParaRPr>
          </a:p>
          <a:p>
            <a:pPr marL="432000" indent="-3214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Възникват в природата: </a:t>
            </a:r>
            <a:endParaRPr lang="en-US" sz="3600" b="0" strike="noStrike" spc="-1">
              <a:latin typeface="Arial"/>
            </a:endParaRPr>
          </a:p>
          <a:p>
            <a:pPr marL="365760" indent="-3214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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резултат от природни и атмосферни явления;</a:t>
            </a:r>
            <a:endParaRPr lang="en-US" sz="3600" b="0" strike="noStrike" spc="-1">
              <a:latin typeface="Arial"/>
            </a:endParaRPr>
          </a:p>
          <a:p>
            <a:pPr marL="365760" indent="-3214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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вулканични изригвания;</a:t>
            </a:r>
            <a:endParaRPr lang="en-US" sz="3600" b="0" strike="noStrike" spc="-1">
              <a:latin typeface="Arial"/>
            </a:endParaRPr>
          </a:p>
          <a:p>
            <a:pPr marL="365760" indent="-3214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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микробни процеси</a:t>
            </a: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Наночастиците...</a:t>
            </a:r>
            <a:endParaRPr lang="en-US" sz="4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Ниозоми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44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5" name="Picture 386"/>
          <p:cNvPicPr/>
          <p:nvPr/>
        </p:nvPicPr>
        <p:blipFill>
          <a:blip r:embed="rId2"/>
          <a:stretch/>
        </p:blipFill>
        <p:spPr>
          <a:xfrm>
            <a:off x="524880" y="1768680"/>
            <a:ext cx="4382280" cy="4382280"/>
          </a:xfrm>
          <a:prstGeom prst="rect">
            <a:avLst/>
          </a:prstGeom>
          <a:ln>
            <a:noFill/>
          </a:ln>
        </p:spPr>
      </p:pic>
      <p:sp>
        <p:nvSpPr>
          <p:cNvPr id="446" name="CustomShape 3"/>
          <p:cNvSpPr/>
          <p:nvPr/>
        </p:nvSpPr>
        <p:spPr>
          <a:xfrm>
            <a:off x="640080" y="6525000"/>
            <a:ext cx="9179640" cy="60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Moghassemi S, Hadjizadeh A. Nano-niosomes as nanoscale drug delivery systems: An illustrated review. Journal of Controlled Release, 2014; 185:22-36.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47" name="CustomShape 4"/>
          <p:cNvSpPr/>
          <p:nvPr/>
        </p:nvSpPr>
        <p:spPr>
          <a:xfrm>
            <a:off x="5152320" y="1769040"/>
            <a:ext cx="442440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Самоасоцииращи се нейонни повърхностноактивни вещества във водна среда. 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3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Етозоми и трансферозоми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451" name="Picture 392"/>
          <p:cNvPicPr/>
          <p:nvPr/>
        </p:nvPicPr>
        <p:blipFill>
          <a:blip r:embed="rId2"/>
          <a:stretch/>
        </p:blipFill>
        <p:spPr>
          <a:xfrm>
            <a:off x="640080" y="1768680"/>
            <a:ext cx="4204080" cy="4773960"/>
          </a:xfrm>
          <a:prstGeom prst="rect">
            <a:avLst/>
          </a:prstGeom>
          <a:ln>
            <a:noFill/>
          </a:ln>
        </p:spPr>
      </p:pic>
      <p:sp>
        <p:nvSpPr>
          <p:cNvPr id="452" name="CustomShape 4"/>
          <p:cNvSpPr/>
          <p:nvPr/>
        </p:nvSpPr>
        <p:spPr>
          <a:xfrm>
            <a:off x="5152320" y="1769040"/>
            <a:ext cx="442440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1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Изследователската компания Yissum (Йерусалим) и проф. Елка Туитоу съвместно с Trima – етозомален крем с ацикловир (Supra-vir).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53" name="CustomShape 5"/>
          <p:cNvSpPr/>
          <p:nvPr/>
        </p:nvSpPr>
        <p:spPr>
          <a:xfrm>
            <a:off x="548640" y="6492240"/>
            <a:ext cx="9324720" cy="100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Abdulbaqi I et al. Ethosomal nanocarriers: the impact of constituents and formulation techniques on ethosomal properties, in vivo studies, and clinical trials. Int J Nanomedicine, 2016; 2279-2304.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6" name="Picture 397"/>
          <p:cNvPicPr/>
          <p:nvPr/>
        </p:nvPicPr>
        <p:blipFill>
          <a:blip r:embed="rId2"/>
          <a:stretch/>
        </p:blipFill>
        <p:spPr>
          <a:xfrm>
            <a:off x="504000" y="2430000"/>
            <a:ext cx="4424400" cy="3059640"/>
          </a:xfrm>
          <a:prstGeom prst="rect">
            <a:avLst/>
          </a:prstGeom>
          <a:ln>
            <a:noFill/>
          </a:ln>
        </p:spPr>
      </p:pic>
      <p:sp>
        <p:nvSpPr>
          <p:cNvPr id="457" name="CustomShape 3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Твърди липидни наночастици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5152320" y="1769040"/>
            <a:ext cx="4446720" cy="526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Включват главно липофилни лекарствени вещества;</a:t>
            </a:r>
            <a:endParaRPr lang="en-US" sz="2600" b="0" strike="noStrike" spc="-1">
              <a:latin typeface="Arial"/>
            </a:endParaRPr>
          </a:p>
          <a:p>
            <a:pPr marL="432000" indent="-321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Осигуряват стабилност и контролирано освобождаване;</a:t>
            </a:r>
            <a:endParaRPr lang="en-US" sz="2600" b="0" strike="noStrike" spc="-1">
              <a:latin typeface="Arial"/>
            </a:endParaRPr>
          </a:p>
          <a:p>
            <a:pPr marL="432000" indent="-321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капсули, таблети, пелети или като водни дисперсии. </a:t>
            </a:r>
            <a:endParaRPr lang="en-US" sz="2600" b="0" strike="noStrike" spc="-1">
              <a:latin typeface="Arial"/>
            </a:endParaRPr>
          </a:p>
          <a:p>
            <a:pPr marL="432000" indent="-321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Mucosolvan Retard capsules (Boehringer-Ingelheim) –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11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получени чрез високоскоростно разбъркване на разтопена липидна фаза в горещ разтвор на ПАВ. Получената емулсия се охлажда до стайна температура, при което се получават т.нар. "липидни нанопелети за орално приложение".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274320" y="5593680"/>
            <a:ext cx="4875840" cy="239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Chih-Hung Lin et al. Recent advances in oral delivery of drugs and bioactive natural products using solid lipid nanoparticles as the carriers. Journal of Food and Drug Analysis, 2017; 25(2):219-34.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Наноструктурни липидни носители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2" name="Picture 403"/>
          <p:cNvPicPr/>
          <p:nvPr/>
        </p:nvPicPr>
        <p:blipFill>
          <a:blip r:embed="rId2"/>
          <a:stretch/>
        </p:blipFill>
        <p:spPr>
          <a:xfrm>
            <a:off x="1510200" y="1768680"/>
            <a:ext cx="7056720" cy="4382280"/>
          </a:xfrm>
          <a:prstGeom prst="rect">
            <a:avLst/>
          </a:prstGeom>
          <a:ln>
            <a:noFill/>
          </a:ln>
        </p:spPr>
      </p:pic>
      <p:sp>
        <p:nvSpPr>
          <p:cNvPr id="463" name="CustomShape 3"/>
          <p:cNvSpPr/>
          <p:nvPr/>
        </p:nvSpPr>
        <p:spPr>
          <a:xfrm>
            <a:off x="822960" y="6309360"/>
            <a:ext cx="8869320" cy="85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Yingchoncharoen P et al.The Current State of Li pid-Based Drug Delivery Systems.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Pharmacological Reviews, 2016; 68(3):701-87.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3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Полимерни наночастици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67" name="CustomShape 4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5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Полимери от природен, синтетичен и полусинтетичен произход.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Качеството на полимерните наночастици – полимер, технологичен режим, физикохимични свойства на лекарственото вещество и включването му в полимерния носител.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Характеристики на полимера – биосъвместимост, биоразградимост, токсичност, имуногенност.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529200" y="6400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5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 подобряване на стабилността и за осигуряване на определени свойства на полимерния наноносител – повърхностно функционализиране.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469" name="Picture 410"/>
          <p:cNvPicPr/>
          <p:nvPr/>
        </p:nvPicPr>
        <p:blipFill>
          <a:blip r:embed="rId2"/>
          <a:stretch/>
        </p:blipFill>
        <p:spPr>
          <a:xfrm>
            <a:off x="1554480" y="2812680"/>
            <a:ext cx="7077600" cy="431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Дендримери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71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2" name="Picture 413"/>
          <p:cNvPicPr/>
          <p:nvPr/>
        </p:nvPicPr>
        <p:blipFill>
          <a:blip r:embed="rId2"/>
          <a:stretch/>
        </p:blipFill>
        <p:spPr>
          <a:xfrm>
            <a:off x="365760" y="1944720"/>
            <a:ext cx="4425120" cy="3724200"/>
          </a:xfrm>
          <a:prstGeom prst="rect">
            <a:avLst/>
          </a:prstGeom>
          <a:ln>
            <a:noFill/>
          </a:ln>
        </p:spPr>
      </p:pic>
      <p:pic>
        <p:nvPicPr>
          <p:cNvPr id="473" name="Picture 414"/>
          <p:cNvPicPr/>
          <p:nvPr/>
        </p:nvPicPr>
        <p:blipFill>
          <a:blip r:embed="rId3"/>
          <a:stretch/>
        </p:blipFill>
        <p:spPr>
          <a:xfrm>
            <a:off x="5128560" y="2377440"/>
            <a:ext cx="4746600" cy="2284200"/>
          </a:xfrm>
          <a:prstGeom prst="rect">
            <a:avLst/>
          </a:prstGeom>
          <a:ln>
            <a:noFill/>
          </a:ln>
        </p:spPr>
      </p:pic>
      <p:sp>
        <p:nvSpPr>
          <p:cNvPr id="474" name="CustomShape 3"/>
          <p:cNvSpPr/>
          <p:nvPr/>
        </p:nvSpPr>
        <p:spPr>
          <a:xfrm>
            <a:off x="731520" y="5869440"/>
            <a:ext cx="9235080" cy="11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Abbasi E et al. Dendrimers: synthesis, applications, and properties. Nanoscale Res Lett. 2014;9(1):247. Published 2014 May 21. doi:10.1186/1556-276X-9-247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504000" y="301320"/>
            <a:ext cx="907020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6" name="Picture 417"/>
          <p:cNvPicPr/>
          <p:nvPr/>
        </p:nvPicPr>
        <p:blipFill>
          <a:blip r:embed="rId2"/>
          <a:stretch/>
        </p:blipFill>
        <p:spPr>
          <a:xfrm>
            <a:off x="511920" y="1645920"/>
            <a:ext cx="5429880" cy="4996080"/>
          </a:xfrm>
          <a:prstGeom prst="rect">
            <a:avLst/>
          </a:prstGeom>
          <a:ln>
            <a:noFill/>
          </a:ln>
        </p:spPr>
      </p:pic>
      <p:sp>
        <p:nvSpPr>
          <p:cNvPr id="477" name="CustomShape 2"/>
          <p:cNvSpPr/>
          <p:nvPr/>
        </p:nvSpPr>
        <p:spPr>
          <a:xfrm>
            <a:off x="6400800" y="1828800"/>
            <a:ext cx="3107160" cy="475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Свойства като: поливалентност, самоорганизиране, електростатични взаимодействия, химична стабилност, ниска цитотоксичност, разтворимост.</a:t>
            </a:r>
            <a:endParaRPr lang="en-US" sz="2600" b="0" strike="noStrike" spc="-1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Комплексообразуване – пречистване на вода.</a:t>
            </a:r>
            <a:endParaRPr lang="en-US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" name="Table 1"/>
          <p:cNvGraphicFramePr/>
          <p:nvPr/>
        </p:nvGraphicFramePr>
        <p:xfrm>
          <a:off x="513720" y="310320"/>
          <a:ext cx="9136800" cy="6166800"/>
        </p:xfrm>
        <a:graphic>
          <a:graphicData uri="http://schemas.openxmlformats.org/drawingml/2006/table">
            <a:tbl>
              <a:tblPr/>
              <a:tblGrid>
                <a:gridCol w="1478160"/>
                <a:gridCol w="3024720"/>
                <a:gridCol w="2157840"/>
                <a:gridCol w="2476080"/>
              </a:tblGrid>
              <a:tr h="719640">
                <a:tc>
                  <a:txBody>
                    <a:bodyPr/>
                    <a:lstStyle/>
                    <a:p>
                      <a:r>
                        <a:rPr lang="en-US" sz="2200" b="1" strike="noStrike" spc="-1" dirty="0">
                          <a:latin typeface="Times New Roman"/>
                        </a:rPr>
                        <a:t>Product</a:t>
                      </a:r>
                      <a:endParaRPr lang="en-US" sz="2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strike="noStrike" spc="-1">
                          <a:latin typeface="Times New Roman"/>
                        </a:rPr>
                        <a:t>Drug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strike="noStrike" spc="-1">
                          <a:latin typeface="Times New Roman"/>
                        </a:rPr>
                        <a:t>Mechanism of action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strike="noStrike" spc="-1">
                          <a:latin typeface="Times New Roman"/>
                        </a:rPr>
                        <a:t>Approval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640"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Eligard®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Leuprolide acetate / PLGH copolymer nanoparticles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Sustained release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FDA 2002</a:t>
                      </a:r>
                      <a:endParaRPr lang="en-US" sz="2200" b="0" strike="noStrike" spc="-1">
                        <a:latin typeface="Arial"/>
                      </a:endParaRPr>
                    </a:p>
                    <a:p>
                      <a:r>
                        <a:rPr lang="en-US" sz="2200" b="0" strike="noStrike" spc="-1">
                          <a:latin typeface="Times New Roman"/>
                        </a:rPr>
                        <a:t>Advanced prostate cancer (SC)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9640"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Genexol®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Paclitaxel / block copolymer poly(ethylene glycol)- poly(D,L-lactide) nanoparticles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Passive targeting via EPR effect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South Korea 2001</a:t>
                      </a:r>
                      <a:endParaRPr lang="en-US" sz="2200" b="0" strike="noStrike" spc="-1">
                        <a:latin typeface="Arial"/>
                      </a:endParaRPr>
                    </a:p>
                    <a:p>
                      <a:r>
                        <a:rPr lang="en-US" sz="2200" b="0" strike="noStrike" spc="-1">
                          <a:latin typeface="Times New Roman"/>
                        </a:rPr>
                        <a:t>Metastatic breast cancer, pancreatic cancer (IV)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19640"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Opaxio®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Paclitaxel / polyglutamate nanoparticles 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Passive targeting via EPR effect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FDA 2012</a:t>
                      </a:r>
                      <a:endParaRPr lang="en-US" sz="2200" b="0" strike="noStrike" spc="-1">
                        <a:latin typeface="Arial"/>
                      </a:endParaRPr>
                    </a:p>
                    <a:p>
                      <a:r>
                        <a:rPr lang="en-US" sz="2200" b="0" strike="noStrike" spc="-1">
                          <a:latin typeface="Times New Roman"/>
                        </a:rPr>
                        <a:t>Glioblastoma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777680"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Zinostatin stimalamer®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Conjugate protein or copolymer of styrene-maleic acid and an antitumor protein NCS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Passive targeting via EPR effect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 dirty="0">
                          <a:latin typeface="Times New Roman"/>
                        </a:rPr>
                        <a:t>Japan 1994</a:t>
                      </a:r>
                      <a:endParaRPr lang="en-US" sz="2200" b="0" strike="noStrike" spc="-1" dirty="0">
                        <a:latin typeface="Arial"/>
                      </a:endParaRPr>
                    </a:p>
                    <a:p>
                      <a:r>
                        <a:rPr lang="en-US" sz="2200" b="0" strike="noStrike" spc="-1" dirty="0">
                          <a:latin typeface="Times New Roman"/>
                        </a:rPr>
                        <a:t>Primary </a:t>
                      </a:r>
                      <a:r>
                        <a:rPr lang="en-US" sz="2200" b="0" strike="noStrike" spc="-1" dirty="0" err="1">
                          <a:latin typeface="Times New Roman"/>
                        </a:rPr>
                        <a:t>unresectable</a:t>
                      </a:r>
                      <a:r>
                        <a:rPr lang="en-US" sz="2200" b="0" strike="noStrike" spc="-1" dirty="0">
                          <a:latin typeface="Times New Roman"/>
                        </a:rPr>
                        <a:t> hepatocellular carcinoma</a:t>
                      </a:r>
                      <a:endParaRPr lang="en-US" sz="2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79" name="TextShape 2"/>
          <p:cNvSpPr txBox="1"/>
          <p:nvPr/>
        </p:nvSpPr>
        <p:spPr>
          <a:xfrm>
            <a:off x="420624" y="6477120"/>
            <a:ext cx="9144000" cy="652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latin typeface="Times New Roman"/>
                <a:hlinkClick r:id="rId2"/>
              </a:rPr>
              <a:t>https://www.ncbi.nlm.nih.gov/pmc/articles/PMC4172146/</a:t>
            </a:r>
            <a:r>
              <a:rPr lang="en-US" sz="1800" b="0" strike="noStrike" spc="-1" dirty="0">
                <a:latin typeface="Times New Roman"/>
              </a:rPr>
              <a:t>; </a:t>
            </a:r>
          </a:p>
          <a:p>
            <a:r>
              <a:rPr lang="en-US" sz="2200" b="0" strike="noStrike" spc="-1" dirty="0">
                <a:latin typeface="Times New Roman"/>
              </a:rPr>
              <a:t>EPR – </a:t>
            </a:r>
            <a:r>
              <a:rPr lang="en-US" sz="1800" b="0" strike="noStrike" spc="-1" dirty="0">
                <a:latin typeface="Times New Roman"/>
              </a:rPr>
              <a:t>enhanced permeability and retention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CustomShape 3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Метални наночастици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83" name="CustomShape 4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5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От благородни метали, медни, железни и др.</a:t>
            </a:r>
            <a:endParaRPr lang="en-US" sz="36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Получават се чрез физични и химични методи.</a:t>
            </a:r>
            <a:endParaRPr lang="en-US" sz="36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Фокус върху “зелени” технологии за синтез.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Назад, назад във времето...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3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Контролираното укрепване на керамични съдове с азбестови нановъзли, което датира от преди 4500 години;</a:t>
            </a:r>
            <a:endParaRPr lang="en-US" sz="3300" b="0" strike="noStrike" spc="-1">
              <a:latin typeface="Arial"/>
            </a:endParaRPr>
          </a:p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Сребърни и медни наночастици, диспергирани в най-външните слоеве на декорации от стъклена керамика в Месопотамия през 9-и век – невероятни оптични свойства.</a:t>
            </a:r>
            <a:endParaRPr lang="en-US" sz="33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6" name="Picture 425"/>
          <p:cNvPicPr/>
          <p:nvPr/>
        </p:nvPicPr>
        <p:blipFill>
          <a:blip r:embed="rId2"/>
          <a:stretch/>
        </p:blipFill>
        <p:spPr>
          <a:xfrm>
            <a:off x="604440" y="2194560"/>
            <a:ext cx="8721000" cy="3198960"/>
          </a:xfrm>
          <a:prstGeom prst="rect">
            <a:avLst/>
          </a:prstGeom>
          <a:ln>
            <a:noFill/>
          </a:ln>
        </p:spPr>
      </p:pic>
      <p:sp>
        <p:nvSpPr>
          <p:cNvPr id="487" name="CustomShape 3"/>
          <p:cNvSpPr/>
          <p:nvPr/>
        </p:nvSpPr>
        <p:spPr>
          <a:xfrm>
            <a:off x="640080" y="5394960"/>
            <a:ext cx="8593920" cy="85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Сребърни наночастици, получени по метода на „зелен синтез“ чрез извлеци на </a:t>
            </a:r>
            <a:r>
              <a:rPr lang="en-US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Sideritis scardica: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(а) бутанолов и б) воден извлек). Микрофотографиите са резултат на собствени, непубликувани досега изследвания.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Table 1"/>
          <p:cNvGraphicFramePr/>
          <p:nvPr>
            <p:extLst>
              <p:ext uri="{D42A27DB-BD31-4B8C-83A1-F6EECF244321}">
                <p14:modId xmlns:p14="http://schemas.microsoft.com/office/powerpoint/2010/main" val="3684584883"/>
              </p:ext>
            </p:extLst>
          </p:nvPr>
        </p:nvGraphicFramePr>
        <p:xfrm>
          <a:off x="664632" y="371328"/>
          <a:ext cx="9072000" cy="6065520"/>
        </p:xfrm>
        <a:graphic>
          <a:graphicData uri="http://schemas.openxmlformats.org/drawingml/2006/table">
            <a:tbl>
              <a:tblPr/>
              <a:tblGrid>
                <a:gridCol w="1856160"/>
                <a:gridCol w="2679840"/>
                <a:gridCol w="1590480"/>
                <a:gridCol w="2945520"/>
              </a:tblGrid>
              <a:tr h="349920">
                <a:tc>
                  <a:txBody>
                    <a:bodyPr/>
                    <a:lstStyle/>
                    <a:p>
                      <a:r>
                        <a:rPr lang="en-US" sz="2200" b="1" strike="noStrike" spc="-1" dirty="0">
                          <a:latin typeface="Times New Roman"/>
                        </a:rPr>
                        <a:t>Product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strike="noStrike" spc="-1" dirty="0">
                          <a:latin typeface="Times New Roman"/>
                        </a:rPr>
                        <a:t>Drug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strike="noStrike" spc="-1">
                          <a:latin typeface="Times New Roman"/>
                        </a:rPr>
                        <a:t>Mechanism of action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strike="noStrike" spc="-1">
                          <a:latin typeface="Times New Roman"/>
                        </a:rPr>
                        <a:t>Approval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Feridex®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Superparamagnetic iron oxide nanoparticles coated with dextran.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MPS targeting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FDA 1996</a:t>
                      </a:r>
                    </a:p>
                    <a:p>
                      <a:r>
                        <a:rPr lang="en-US" sz="2200" b="0" strike="noStrike" spc="-1">
                          <a:latin typeface="Times New Roman"/>
                        </a:rPr>
                        <a:t>Liver/spleen lesion MRI (IV)</a:t>
                      </a:r>
                    </a:p>
                    <a:p>
                      <a:r>
                        <a:rPr lang="en-US" sz="2200" b="0" strike="noStrike" spc="-1">
                          <a:latin typeface="Times New Roman"/>
                        </a:rPr>
                        <a:t>Manufacturing discontinued in 2008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Feraheme™ (Ferumoxytol)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Superparamagnetic iron oxide nanoparticles coated with dextran.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MPS targeting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FDA 2009</a:t>
                      </a:r>
                    </a:p>
                    <a:p>
                      <a:r>
                        <a:rPr lang="en-US" sz="2200" b="0" strike="noStrike" spc="-1">
                          <a:latin typeface="Times New Roman"/>
                        </a:rPr>
                        <a:t>Treatment of iron deficiency anemia in adults with chronic kidney disease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37320"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NanoTherm®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Aminosilane-coated superparamagnetic iron oxide 15 nm nanoparticles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>
                          <a:latin typeface="Times New Roman"/>
                        </a:rPr>
                        <a:t>Thermal ablation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strike="noStrike" spc="-1" dirty="0">
                          <a:latin typeface="Times New Roman"/>
                        </a:rPr>
                        <a:t>Europe 2013</a:t>
                      </a:r>
                    </a:p>
                    <a:p>
                      <a:r>
                        <a:rPr lang="en-US" sz="2200" b="0" strike="noStrike" spc="-1" dirty="0">
                          <a:latin typeface="Times New Roman"/>
                        </a:rPr>
                        <a:t>Local ablation in glioblastoma, prostate, and pancreatic cancer (</a:t>
                      </a:r>
                      <a:r>
                        <a:rPr lang="en-US" sz="2200" b="0" strike="noStrike" spc="-1" dirty="0" err="1">
                          <a:latin typeface="Times New Roman"/>
                        </a:rPr>
                        <a:t>intratumoral</a:t>
                      </a:r>
                      <a:r>
                        <a:rPr lang="en-US" sz="2200" b="0" strike="noStrike" spc="-1" dirty="0">
                          <a:latin typeface="Times New Roman"/>
                        </a:rPr>
                        <a:t>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489" name="TextShape 2"/>
          <p:cNvSpPr txBox="1"/>
          <p:nvPr/>
        </p:nvSpPr>
        <p:spPr>
          <a:xfrm>
            <a:off x="664632" y="6560184"/>
            <a:ext cx="8595360" cy="59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latin typeface="Times New Roman"/>
                <a:hlinkClick r:id="rId2"/>
              </a:rPr>
              <a:t>https://www.ncbi.nlm.nih.gov/pmc/articles/PMC4172146/</a:t>
            </a:r>
            <a:endParaRPr lang="en-US" sz="1800" b="0" strike="noStrike" spc="-1" dirty="0">
              <a:latin typeface="Times New Roman"/>
            </a:endParaRPr>
          </a:p>
          <a:p>
            <a:r>
              <a:rPr lang="en-US" sz="1800" b="0" strike="noStrike" spc="-1" dirty="0">
                <a:latin typeface="Times New Roman"/>
              </a:rPr>
              <a:t>MPS – Mononuclear Phagocytic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CustomShape 3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Квантови точки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93" name="CustomShape 4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10000"/>
          </a:bodyPr>
          <a:lstStyle/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Семикондукторни материали, изградени от семикондукторно ядро, обвивка, която да подобри оптичните им свойства и „шапчица“, която да осигури разтворимостта във водна среда. 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Техните основни свойства произхождат от техния физически размер, който варира от 10-100 Å в радиус.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Оптични и електрични свойства, фотолуминисценция, тесни емисии, широко UV възбуждане, фотостабилност.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437760" y="36576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5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Квантовите точки могат да емитират всеки цвят светлина, използвайки един и същ материал, но в зависимост от наноразмера.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495" name="Picture 432"/>
          <p:cNvPicPr/>
          <p:nvPr/>
        </p:nvPicPr>
        <p:blipFill>
          <a:blip r:embed="rId2"/>
          <a:stretch/>
        </p:blipFill>
        <p:spPr>
          <a:xfrm>
            <a:off x="1280160" y="1966320"/>
            <a:ext cx="6765120" cy="4978440"/>
          </a:xfrm>
          <a:prstGeom prst="rect">
            <a:avLst/>
          </a:prstGeom>
          <a:ln>
            <a:noFill/>
          </a:ln>
        </p:spPr>
      </p:pic>
      <p:sp>
        <p:nvSpPr>
          <p:cNvPr id="496" name="CustomShape 2"/>
          <p:cNvSpPr/>
          <p:nvPr/>
        </p:nvSpPr>
        <p:spPr>
          <a:xfrm>
            <a:off x="548640" y="6877080"/>
            <a:ext cx="913752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https://pid.samsungdisplay.com/en/learning-center/white-papers/quantum-dot-technology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Приложение на квантовите точки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Диагностични средства (магнитно резонансно изображение, MRI);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In vitro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и </a:t>
            </a:r>
            <a:r>
              <a:rPr lang="en-US" sz="32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in vivo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откриване и анализ на биомолекули;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Имуноанализи;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ДНК хибридизация;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Разработване на невирусни вектори за генна терапия;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Транспортни средства за ДНК, протеини, лекарства или клетки;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Времева градуирана флуоресценция на тъкани;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Маркиране на клетки;</a:t>
            </a:r>
            <a:endParaRPr lang="en-US" sz="3200" b="0" strike="noStrike" spc="-1">
              <a:latin typeface="Arial"/>
            </a:endParaRPr>
          </a:p>
          <a:p>
            <a:pPr marL="432000" indent="-32256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Терапевтични средства за лечение на онкологични заболявания.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Въглеродни наноструктури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1" name="Picture 1"/>
          <p:cNvPicPr/>
          <p:nvPr/>
        </p:nvPicPr>
        <p:blipFill>
          <a:blip r:embed="rId2"/>
          <a:stretch/>
        </p:blipFill>
        <p:spPr>
          <a:xfrm>
            <a:off x="1476000" y="1883520"/>
            <a:ext cx="7070760" cy="4267800"/>
          </a:xfrm>
          <a:prstGeom prst="rect">
            <a:avLst/>
          </a:prstGeom>
          <a:ln>
            <a:noFill/>
          </a:ln>
        </p:spPr>
      </p:pic>
      <p:sp>
        <p:nvSpPr>
          <p:cNvPr id="502" name="CustomShape 3"/>
          <p:cNvSpPr/>
          <p:nvPr/>
        </p:nvSpPr>
        <p:spPr>
          <a:xfrm>
            <a:off x="504000" y="6473880"/>
            <a:ext cx="90691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Al-Jumaili A et al. Review on the Antimicrobial Properties of Carbon Nanostructures. Materials 2017, 10, 1066.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03" name="CustomShape 4"/>
          <p:cNvSpPr/>
          <p:nvPr/>
        </p:nvSpPr>
        <p:spPr>
          <a:xfrm>
            <a:off x="829080" y="1883520"/>
            <a:ext cx="2096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2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Антимикробни свойства?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504" name="CustomShape 5"/>
          <p:cNvSpPr/>
          <p:nvPr/>
        </p:nvSpPr>
        <p:spPr>
          <a:xfrm>
            <a:off x="6544800" y="1606680"/>
            <a:ext cx="29736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2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Физични, химични и електрични ефекти на ВН върху клетките?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Как се получават наночастиците?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3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Bottom up</a:t>
            </a:r>
            <a:endParaRPr lang="en-US" sz="3200" b="0" strike="noStrike" spc="-1">
              <a:latin typeface="Arial"/>
            </a:endParaRPr>
          </a:p>
          <a:p>
            <a:pPr marL="36576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Аерозолни техники;</a:t>
            </a:r>
            <a:endParaRPr lang="en-US" sz="1800" b="0" strike="noStrike" spc="-1">
              <a:latin typeface="Arial"/>
            </a:endParaRPr>
          </a:p>
          <a:p>
            <a:pPr marL="36576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Химична преципитация;</a:t>
            </a:r>
            <a:endParaRPr lang="en-US" sz="1800" b="0" strike="noStrike" spc="-1">
              <a:latin typeface="Arial"/>
            </a:endParaRPr>
          </a:p>
          <a:p>
            <a:pPr marL="36576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Самоорганизиране. </a:t>
            </a:r>
            <a:r>
              <a:rPr lang="en-US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en-US" sz="2200" b="0" strike="noStrike" spc="-1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Top down</a:t>
            </a:r>
            <a:endParaRPr lang="en-US" sz="3200" b="0" strike="noStrike" spc="-1">
              <a:latin typeface="Arial"/>
            </a:endParaRPr>
          </a:p>
          <a:p>
            <a:pPr marL="36576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Механично оситняване;</a:t>
            </a:r>
            <a:endParaRPr lang="en-US" sz="1800" b="0" strike="noStrike" spc="-1">
              <a:latin typeface="Arial"/>
            </a:endParaRPr>
          </a:p>
          <a:p>
            <a:pPr marL="36576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Ерозия. 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508" name="Picture 1"/>
          <p:cNvPicPr/>
          <p:nvPr/>
        </p:nvPicPr>
        <p:blipFill>
          <a:blip r:embed="rId2"/>
          <a:stretch/>
        </p:blipFill>
        <p:spPr>
          <a:xfrm>
            <a:off x="3976920" y="2103120"/>
            <a:ext cx="5715360" cy="2914200"/>
          </a:xfrm>
          <a:prstGeom prst="rect">
            <a:avLst/>
          </a:prstGeom>
          <a:ln>
            <a:noFill/>
          </a:ln>
        </p:spPr>
      </p:pic>
      <p:sp>
        <p:nvSpPr>
          <p:cNvPr id="509" name="CustomShape 4"/>
          <p:cNvSpPr/>
          <p:nvPr/>
        </p:nvSpPr>
        <p:spPr>
          <a:xfrm>
            <a:off x="4023360" y="5344200"/>
            <a:ext cx="585108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https://www.researchgate.net/publication/277565429_X-ray_absorption_spectroscopy_on_magnetic_nanoscale_systems_for_modern_applications/figures?lo=1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Защо толкова бавно навлизат в производството?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CustomShape 3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Технологични проблеми за осигуряване на възпроизводимост на производствените партиди и мащабиране на производството:</a:t>
            </a:r>
            <a:endParaRPr lang="en-US" sz="2600" b="0" strike="noStrike" spc="-1">
              <a:latin typeface="Arial"/>
            </a:endParaRPr>
          </a:p>
          <a:p>
            <a:pPr marL="365760" indent="-3229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Оптимален среден размер и тясно разпределение по размер;</a:t>
            </a:r>
            <a:endParaRPr lang="en-US" sz="2600" b="0" strike="noStrike" spc="-1">
              <a:latin typeface="Arial"/>
            </a:endParaRPr>
          </a:p>
          <a:p>
            <a:pPr marL="365760" indent="-3229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Форма, повърхност и повърхностна морфология;</a:t>
            </a:r>
            <a:endParaRPr lang="en-US" sz="2600" b="0" strike="noStrike" spc="-1">
              <a:latin typeface="Arial"/>
            </a:endParaRPr>
          </a:p>
          <a:p>
            <a:pPr marL="365760" indent="-3229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Ефективност на натоварване, количество включено лекарствено вещество;</a:t>
            </a:r>
            <a:endParaRPr lang="en-US" sz="2600" b="0" strike="noStrike" spc="-1">
              <a:latin typeface="Arial"/>
            </a:endParaRPr>
          </a:p>
          <a:p>
            <a:pPr marL="365760" indent="-3229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Липса на нежелани онечиствания.</a:t>
            </a:r>
            <a:endParaRPr lang="en-US" sz="2600" b="0" strike="noStrike" spc="-1">
              <a:latin typeface="Arial"/>
            </a:endParaRPr>
          </a:p>
          <a:p>
            <a:pPr marL="432000" indent="-3229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Ефективност, икономичност, да щади околната среда. 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2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Анатомо-физиологични проблеми:</a:t>
            </a:r>
            <a:endParaRPr lang="en-US" sz="3200" b="0" strike="noStrike" spc="-1">
              <a:latin typeface="Arial"/>
            </a:endParaRPr>
          </a:p>
          <a:p>
            <a:pPr marL="36576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Ретикулоендотелна система – осигуряване на оптимална циркулация;</a:t>
            </a:r>
            <a:endParaRPr lang="en-US" sz="2800" b="0" strike="noStrike" spc="-1">
              <a:latin typeface="Arial"/>
            </a:endParaRPr>
          </a:p>
          <a:p>
            <a:pPr marL="36576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Преодоляване на физиологичните бариери – кръвно-мозъчна, кръвно-ретинна;</a:t>
            </a:r>
            <a:endParaRPr lang="en-US" sz="2800" b="0" strike="noStrike" spc="-1">
              <a:latin typeface="Arial"/>
            </a:endParaRPr>
          </a:p>
          <a:p>
            <a:pPr marL="36576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Цитотоксичност, генотоксичност;</a:t>
            </a:r>
            <a:endParaRPr lang="en-US" sz="2800" b="0" strike="noStrike" spc="-1">
              <a:latin typeface="Arial"/>
            </a:endParaRPr>
          </a:p>
          <a:p>
            <a:pPr marL="36576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Имуногенност. 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b="0" strike="noStrike" spc="-1">
                <a:latin typeface="Arial"/>
              </a:rPr>
              <a:t>Нанотехнологиите на фарма пазара и възможности / нерешени проблеми  </a:t>
            </a:r>
          </a:p>
        </p:txBody>
      </p:sp>
      <p:sp>
        <p:nvSpPr>
          <p:cNvPr id="516" name="TextShape 2"/>
          <p:cNvSpPr txBox="1"/>
          <p:nvPr/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Нови фармацевтични компании;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Ръст на фармацевтичния пазар;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Лицензи, регистрации.</a:t>
            </a:r>
          </a:p>
        </p:txBody>
      </p:sp>
      <p:sp>
        <p:nvSpPr>
          <p:cNvPr id="517" name="TextShape 3"/>
          <p:cNvSpPr txBox="1"/>
          <p:nvPr/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Нанотоксичност на нано материали и наноносители;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Разбиране на биологичното им поведение;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Разбиране на модела на разпределението на наноматериалите.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Предпоставки за научен интерес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Създаването на електронния микроскоп през 1931 година от Ернст Руска и Макс Кол;</a:t>
            </a:r>
            <a:endParaRPr lang="en-US" sz="3600" b="0" strike="noStrike" spc="-1">
              <a:latin typeface="Arial"/>
            </a:endParaRPr>
          </a:p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Siemens създават трансмисионния електронен микроскоп през 1939 година.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395" name="Picture 352"/>
          <p:cNvPicPr/>
          <p:nvPr/>
        </p:nvPicPr>
        <p:blipFill>
          <a:blip r:embed="rId2"/>
          <a:stretch/>
        </p:blipFill>
        <p:spPr>
          <a:xfrm>
            <a:off x="6217920" y="4762800"/>
            <a:ext cx="3289680" cy="2186640"/>
          </a:xfrm>
          <a:prstGeom prst="rect">
            <a:avLst/>
          </a:prstGeom>
          <a:ln>
            <a:noFill/>
          </a:ln>
        </p:spPr>
      </p:pic>
      <p:sp>
        <p:nvSpPr>
          <p:cNvPr id="396" name="CustomShape 3"/>
          <p:cNvSpPr/>
          <p:nvPr/>
        </p:nvSpPr>
        <p:spPr>
          <a:xfrm>
            <a:off x="993960" y="6035040"/>
            <a:ext cx="502884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ТЕМ на полимерни наночастици с включена ацетилсалицилова киселина (собствени изследвания, непубликувани).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Научна</a:t>
            </a: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фантастика</a:t>
            </a: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или</a:t>
            </a: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реални</a:t>
            </a: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перспективи</a:t>
            </a: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...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504000" y="1769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0" name="TextShape 3"/>
          <p:cNvSpPr txBox="1"/>
          <p:nvPr/>
        </p:nvSpPr>
        <p:spPr>
          <a:xfrm>
            <a:off x="504000" y="1768680"/>
            <a:ext cx="9188640" cy="527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000" b="0" strike="noStrike" spc="-1" dirty="0" err="1">
                <a:latin typeface="Times New Roman"/>
              </a:rPr>
              <a:t>Златни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наночастици</a:t>
            </a:r>
            <a:r>
              <a:rPr lang="en-US" sz="3000" b="0" strike="noStrike" spc="-1" dirty="0">
                <a:latin typeface="Times New Roman"/>
              </a:rPr>
              <a:t>, </a:t>
            </a:r>
            <a:r>
              <a:rPr lang="en-US" sz="3000" b="0" strike="noStrike" spc="-1" dirty="0" err="1">
                <a:latin typeface="Times New Roman"/>
              </a:rPr>
              <a:t>които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трансформират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светлинната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енергия</a:t>
            </a:r>
            <a:r>
              <a:rPr lang="en-US" sz="3000" b="0" strike="noStrike" spc="-1" dirty="0">
                <a:latin typeface="Times New Roman"/>
              </a:rPr>
              <a:t> в </a:t>
            </a:r>
            <a:r>
              <a:rPr lang="en-US" sz="3000" b="0" strike="noStrike" spc="-1" dirty="0" err="1">
                <a:latin typeface="Times New Roman"/>
              </a:rPr>
              <a:t>термична</a:t>
            </a:r>
            <a:r>
              <a:rPr lang="en-US" sz="3000" b="0" strike="noStrike" spc="-1" dirty="0">
                <a:latin typeface="Times New Roman"/>
              </a:rPr>
              <a:t> и </a:t>
            </a:r>
            <a:r>
              <a:rPr lang="en-US" sz="3000" b="0" strike="noStrike" spc="-1" dirty="0" err="1">
                <a:latin typeface="Times New Roman"/>
              </a:rPr>
              <a:t>така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разрушават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туморните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клетки</a:t>
            </a:r>
            <a:r>
              <a:rPr lang="en-US" sz="3000" b="0" strike="noStrike" spc="-1" dirty="0">
                <a:latin typeface="Times New Roman"/>
              </a:rPr>
              <a:t>;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000" b="0" strike="noStrike" spc="-1" dirty="0" err="1">
                <a:latin typeface="Times New Roman"/>
              </a:rPr>
              <a:t>Наночастици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от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хафниев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оксид</a:t>
            </a:r>
            <a:r>
              <a:rPr lang="en-US" sz="3000" b="0" strike="noStrike" spc="-1" dirty="0">
                <a:latin typeface="Times New Roman"/>
              </a:rPr>
              <a:t> – </a:t>
            </a:r>
            <a:r>
              <a:rPr lang="en-US" sz="3000" b="0" strike="noStrike" spc="-1" dirty="0" err="1">
                <a:latin typeface="Times New Roman"/>
              </a:rPr>
              <a:t>активирани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от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радиационно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лъчение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генерират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голямо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количество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реактивни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кислородни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форми</a:t>
            </a:r>
            <a:r>
              <a:rPr lang="en-US" sz="3000" b="0" strike="noStrike" spc="-1" dirty="0">
                <a:latin typeface="Times New Roman"/>
              </a:rPr>
              <a:t> и </a:t>
            </a:r>
            <a:r>
              <a:rPr lang="en-US" sz="3000" b="0" strike="noStrike" spc="-1" dirty="0" err="1">
                <a:latin typeface="Times New Roman"/>
              </a:rPr>
              <a:t>са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причина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за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>
                <a:latin typeface="Times New Roman"/>
              </a:rPr>
              <a:t>клетъчна</a:t>
            </a:r>
            <a:r>
              <a:rPr lang="en-US" sz="3000" b="0" strike="noStrike" spc="-1" dirty="0">
                <a:latin typeface="Times New Roman"/>
              </a:rPr>
              <a:t> </a:t>
            </a:r>
            <a:r>
              <a:rPr lang="en-US" sz="3000" b="0" strike="noStrike" spc="-1" dirty="0" err="1" smtClean="0">
                <a:latin typeface="Times New Roman"/>
              </a:rPr>
              <a:t>смърт</a:t>
            </a:r>
            <a:r>
              <a:rPr lang="en-US" sz="3000" b="0" strike="noStrike" spc="-1" dirty="0" smtClean="0">
                <a:latin typeface="Times New Roman"/>
              </a:rPr>
              <a:t>;</a:t>
            </a:r>
            <a:endParaRPr lang="bg-BG" sz="3000" b="0" strike="noStrike" spc="-1" dirty="0" smtClean="0">
              <a:latin typeface="Times New Roman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3000" b="0" strike="noStrike" spc="-1" dirty="0" smtClean="0">
                <a:latin typeface="Times New Roman"/>
              </a:rPr>
              <a:t>Тераностични </a:t>
            </a:r>
            <a:r>
              <a:rPr lang="bg-BG" sz="3000" b="0" strike="noStrike" spc="-1" dirty="0" err="1" smtClean="0">
                <a:latin typeface="Times New Roman"/>
              </a:rPr>
              <a:t>наночастици</a:t>
            </a:r>
            <a:r>
              <a:rPr lang="bg-BG" sz="3000" b="0" strike="noStrike" spc="-1" dirty="0" smtClean="0">
                <a:latin typeface="Times New Roman"/>
              </a:rPr>
              <a:t>, които са носител едновременно на изображение / диагностика и лечение на заболяването (туморните клетки);</a:t>
            </a:r>
          </a:p>
          <a:p>
            <a:endParaRPr lang="en-US" sz="3200" dirty="0" smtClean="0"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2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3200" b="0" strike="noStrike" spc="-1" dirty="0">
                <a:latin typeface="Times New Roman"/>
              </a:rPr>
              <a:t>Комбинацията от </a:t>
            </a:r>
            <a:r>
              <a:rPr lang="bg-BG" sz="3200" b="0" strike="noStrike" spc="-1" dirty="0" err="1">
                <a:latin typeface="Times New Roman"/>
              </a:rPr>
              <a:t>наночастици</a:t>
            </a:r>
            <a:r>
              <a:rPr lang="bg-BG" sz="3200" b="0" strike="noStrike" spc="-1" dirty="0">
                <a:latin typeface="Times New Roman"/>
              </a:rPr>
              <a:t> с магнитни </a:t>
            </a:r>
            <a:r>
              <a:rPr lang="bg-BG" sz="3200" b="0" strike="noStrike" spc="-1" dirty="0" err="1">
                <a:latin typeface="Times New Roman"/>
              </a:rPr>
              <a:t>нанокристали</a:t>
            </a:r>
            <a:r>
              <a:rPr lang="bg-BG" sz="3200" b="0" strike="noStrike" spc="-1" dirty="0">
                <a:latin typeface="Times New Roman"/>
              </a:rPr>
              <a:t>, които могат да бъдат „дистанционно контролирани” чрез </a:t>
            </a:r>
            <a:r>
              <a:rPr lang="bg-BG" sz="3200" b="0" strike="noStrike" spc="-1" dirty="0" err="1">
                <a:latin typeface="Times New Roman"/>
              </a:rPr>
              <a:t>високорезонансни</a:t>
            </a:r>
            <a:r>
              <a:rPr lang="bg-BG" sz="3200" b="0" strike="noStrike" spc="-1" dirty="0">
                <a:latin typeface="Times New Roman"/>
              </a:rPr>
              <a:t> магнитни полета до целеви места в човешкото тяло;</a:t>
            </a:r>
            <a:endParaRPr lang="en-US" sz="3200" b="0" strike="noStrike" spc="-1" dirty="0">
              <a:latin typeface="Times New Roman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err="1">
                <a:latin typeface="Times New Roman"/>
              </a:rPr>
              <a:t>Комбинации</a:t>
            </a:r>
            <a:r>
              <a:rPr lang="en-US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 err="1">
                <a:latin typeface="Times New Roman"/>
              </a:rPr>
              <a:t>от</a:t>
            </a:r>
            <a:r>
              <a:rPr lang="en-US" sz="3200" b="0" strike="noStrike" spc="-1" dirty="0">
                <a:latin typeface="Times New Roman"/>
              </a:rPr>
              <a:t> “stealth”- и “smart”- </a:t>
            </a:r>
            <a:r>
              <a:rPr lang="en-US" sz="3200" b="0" strike="noStrike" spc="-1" dirty="0" err="1">
                <a:latin typeface="Times New Roman"/>
              </a:rPr>
              <a:t>технологии</a:t>
            </a:r>
            <a:r>
              <a:rPr lang="en-US" sz="3200" b="0" strike="noStrike" spc="-1" dirty="0">
                <a:latin typeface="Times New Roman"/>
              </a:rPr>
              <a:t>, </a:t>
            </a:r>
            <a:r>
              <a:rPr lang="en-US" sz="3200" b="0" strike="noStrike" spc="-1" dirty="0" err="1">
                <a:latin typeface="Times New Roman"/>
              </a:rPr>
              <a:t>които</a:t>
            </a:r>
            <a:r>
              <a:rPr lang="en-US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 err="1">
                <a:latin typeface="Times New Roman"/>
              </a:rPr>
              <a:t>насочват</a:t>
            </a:r>
            <a:r>
              <a:rPr lang="en-US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 err="1">
                <a:latin typeface="Times New Roman"/>
              </a:rPr>
              <a:t>наноносителя</a:t>
            </a:r>
            <a:r>
              <a:rPr lang="en-US" sz="3200" b="0" strike="noStrike" spc="-1" dirty="0">
                <a:latin typeface="Times New Roman"/>
              </a:rPr>
              <a:t>, а </a:t>
            </a:r>
            <a:r>
              <a:rPr lang="en-US" sz="3200" b="0" strike="noStrike" spc="-1" dirty="0" err="1">
                <a:latin typeface="Times New Roman"/>
              </a:rPr>
              <a:t>импулс</a:t>
            </a:r>
            <a:r>
              <a:rPr lang="en-US" sz="3200" b="0" strike="noStrike" spc="-1" dirty="0">
                <a:latin typeface="Times New Roman"/>
              </a:rPr>
              <a:t> в </a:t>
            </a:r>
            <a:r>
              <a:rPr lang="en-US" sz="3200" b="0" strike="noStrike" spc="-1" dirty="0" err="1">
                <a:latin typeface="Times New Roman"/>
              </a:rPr>
              <a:t>човешкото</a:t>
            </a:r>
            <a:r>
              <a:rPr lang="en-US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 err="1">
                <a:latin typeface="Times New Roman"/>
              </a:rPr>
              <a:t>тяло</a:t>
            </a:r>
            <a:r>
              <a:rPr lang="en-US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 err="1">
                <a:latin typeface="Times New Roman"/>
              </a:rPr>
              <a:t>предизвиква</a:t>
            </a:r>
            <a:r>
              <a:rPr lang="en-US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 err="1">
                <a:latin typeface="Times New Roman"/>
              </a:rPr>
              <a:t>освобождаване</a:t>
            </a:r>
            <a:r>
              <a:rPr lang="en-US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 err="1">
                <a:latin typeface="Times New Roman"/>
              </a:rPr>
              <a:t>на</a:t>
            </a:r>
            <a:r>
              <a:rPr lang="en-US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 err="1">
                <a:latin typeface="Times New Roman"/>
              </a:rPr>
              <a:t>точната</a:t>
            </a:r>
            <a:r>
              <a:rPr lang="en-US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 err="1">
                <a:latin typeface="Times New Roman"/>
              </a:rPr>
              <a:t>доза</a:t>
            </a:r>
            <a:r>
              <a:rPr lang="en-US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 err="1">
                <a:latin typeface="Times New Roman"/>
              </a:rPr>
              <a:t>от</a:t>
            </a:r>
            <a:r>
              <a:rPr lang="en-US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 err="1">
                <a:latin typeface="Times New Roman"/>
              </a:rPr>
              <a:t>лекарственото</a:t>
            </a:r>
            <a:r>
              <a:rPr lang="en-US" sz="3200" b="0" strike="noStrike" spc="-1" dirty="0">
                <a:latin typeface="Times New Roman"/>
              </a:rPr>
              <a:t> </a:t>
            </a:r>
            <a:r>
              <a:rPr lang="en-US" sz="3200" b="0" strike="noStrike" spc="-1" dirty="0" err="1">
                <a:latin typeface="Times New Roman"/>
              </a:rPr>
              <a:t>вещество</a:t>
            </a:r>
            <a:r>
              <a:rPr lang="en-US" sz="3200" b="0" strike="noStrike" spc="-1" dirty="0">
                <a:latin typeface="Times New Roman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Перспективи…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Къде сме ние?</a:t>
            </a:r>
          </a:p>
        </p:txBody>
      </p:sp>
      <p:pic>
        <p:nvPicPr>
          <p:cNvPr id="524" name="Picture 523"/>
          <p:cNvPicPr/>
          <p:nvPr/>
        </p:nvPicPr>
        <p:blipFill>
          <a:blip r:embed="rId2"/>
          <a:stretch/>
        </p:blipFill>
        <p:spPr>
          <a:xfrm>
            <a:off x="503640" y="2158920"/>
            <a:ext cx="4426920" cy="3603600"/>
          </a:xfrm>
          <a:prstGeom prst="rect">
            <a:avLst/>
          </a:prstGeom>
          <a:ln>
            <a:noFill/>
          </a:ln>
        </p:spPr>
      </p:pic>
      <p:sp>
        <p:nvSpPr>
          <p:cNvPr id="525" name="TextShape 2"/>
          <p:cNvSpPr txBox="1"/>
          <p:nvPr/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Ниозоми с антимикробни вещества за очно приложение;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Липидни наноносители;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Сребърни наночастици;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Полимерни наночастици.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Picture 525"/>
          <p:cNvPicPr/>
          <p:nvPr/>
        </p:nvPicPr>
        <p:blipFill>
          <a:blip r:embed="rId2"/>
          <a:stretch/>
        </p:blipFill>
        <p:spPr>
          <a:xfrm>
            <a:off x="2206800" y="2293920"/>
            <a:ext cx="5714640" cy="2999880"/>
          </a:xfrm>
          <a:prstGeom prst="rect">
            <a:avLst/>
          </a:prstGeom>
          <a:ln>
            <a:noFill/>
          </a:ln>
        </p:spPr>
      </p:pic>
      <p:sp>
        <p:nvSpPr>
          <p:cNvPr id="527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Вместо заключение...</a:t>
            </a:r>
          </a:p>
        </p:txBody>
      </p:sp>
      <p:pic>
        <p:nvPicPr>
          <p:cNvPr id="528" name="Picture 527"/>
          <p:cNvPicPr/>
          <p:nvPr/>
        </p:nvPicPr>
        <p:blipFill>
          <a:blip r:embed="rId3"/>
          <a:stretch/>
        </p:blipFill>
        <p:spPr>
          <a:xfrm>
            <a:off x="7897680" y="91440"/>
            <a:ext cx="1968120" cy="1737360"/>
          </a:xfrm>
          <a:prstGeom prst="rect">
            <a:avLst/>
          </a:prstGeom>
          <a:ln>
            <a:noFill/>
          </a:ln>
        </p:spPr>
      </p:pic>
      <p:sp>
        <p:nvSpPr>
          <p:cNvPr id="529" name="TextShape 2"/>
          <p:cNvSpPr txBox="1"/>
          <p:nvPr/>
        </p:nvSpPr>
        <p:spPr>
          <a:xfrm>
            <a:off x="1005840" y="5760720"/>
            <a:ext cx="8503920" cy="59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0" strike="noStrike" spc="-1">
                <a:latin typeface="Times New Roman"/>
              </a:rPr>
              <a:t>Ако проявявате интерес и имате въпроси, пишете ми на: </a:t>
            </a:r>
          </a:p>
          <a:p>
            <a:pPr algn="ctr"/>
            <a:r>
              <a:rPr lang="en-US" sz="1800" b="0" strike="noStrike" spc="-1">
                <a:latin typeface="Times New Roman"/>
              </a:rPr>
              <a:t>Velichka.Andonova@mu-varna.bg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2"/>
          <p:cNvSpPr/>
          <p:nvPr/>
        </p:nvSpPr>
        <p:spPr>
          <a:xfrm>
            <a:off x="504000" y="1769040"/>
            <a:ext cx="9187560" cy="47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Хранително-вкусова промишленост, текстилна промишленост, парфюмерия и козметика, електроника, строителство, медицина и фармация и т.н. </a:t>
            </a:r>
            <a:endParaRPr lang="en-US" sz="2800" b="0" strike="noStrike" spc="-1">
              <a:latin typeface="Arial"/>
            </a:endParaRPr>
          </a:p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Ползите, които те предоставят са свързани с уникалните свойства, които придобиват материалите когато размерът на частиците им попадне в нано областта – „ефект на квантовия размер“. </a:t>
            </a:r>
            <a:endParaRPr lang="en-US" sz="2800" b="0" strike="noStrike" spc="-1">
              <a:latin typeface="Arial"/>
            </a:endParaRPr>
          </a:p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Често пъти тези свойства са коренно различни от тези на материала, от който са направени частиците, когато те не са с наноразмери.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Приложение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"/>
          <p:cNvSpPr/>
          <p:nvPr/>
        </p:nvSpPr>
        <p:spPr>
          <a:xfrm>
            <a:off x="3092040" y="338328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14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latin typeface="Arial"/>
              </a:rPr>
              <a:t>Първите насочени изследвания на наночастиците за лекарстводоставяне</a:t>
            </a:r>
          </a:p>
        </p:txBody>
      </p:sp>
      <p:pic>
        <p:nvPicPr>
          <p:cNvPr id="403" name="Picture 402"/>
          <p:cNvPicPr/>
          <p:nvPr/>
        </p:nvPicPr>
        <p:blipFill>
          <a:blip r:embed="rId2"/>
          <a:stretch/>
        </p:blipFill>
        <p:spPr>
          <a:xfrm>
            <a:off x="964440" y="2225880"/>
            <a:ext cx="2784240" cy="3717360"/>
          </a:xfrm>
          <a:prstGeom prst="rect">
            <a:avLst/>
          </a:prstGeom>
          <a:ln>
            <a:noFill/>
          </a:ln>
        </p:spPr>
      </p:pic>
      <p:sp>
        <p:nvSpPr>
          <p:cNvPr id="404" name="CustomShape 4"/>
          <p:cNvSpPr/>
          <p:nvPr/>
        </p:nvSpPr>
        <p:spPr>
          <a:xfrm>
            <a:off x="914400" y="6255720"/>
            <a:ext cx="276516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latin typeface="Times New Roman"/>
              </a:rPr>
              <a:t>Проф. Петер Пол Спейсер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5" name="CustomShape 5"/>
          <p:cNvSpPr/>
          <p:nvPr/>
        </p:nvSpPr>
        <p:spPr>
          <a:xfrm>
            <a:off x="4114800" y="2377440"/>
            <a:ext cx="5464440" cy="37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Започва в края на 60-те и началото на 70-те години с изследванията на Урсула Шефел и проф. Петер Спейсър и колектив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06" name="CustomShape 6"/>
          <p:cNvSpPr/>
          <p:nvPr/>
        </p:nvSpPr>
        <p:spPr>
          <a:xfrm>
            <a:off x="4480560" y="5669280"/>
            <a:ext cx="530316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Aft>
                <a:spcPts val="1417"/>
              </a:spcAf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Мицелна полимеризация – матрични нано-структури; емулсионна полимеризация – ваксини, албуминови и желатинови наночастици.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Приложение във фармацевтичната практика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504000" y="1920240"/>
            <a:ext cx="9096840" cy="46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14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 диагностика или лечение на редица заболявания; </a:t>
            </a:r>
            <a:endParaRPr lang="en-US" sz="28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Подобряват разтворимостта на лекарственото вещество и неговата бионаличност; </a:t>
            </a:r>
            <a:endParaRPr lang="en-US" sz="28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Увличават стабилността му;</a:t>
            </a:r>
            <a:endParaRPr lang="en-US" sz="28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Намаляват дозата и нежеланите лекарствени реакции; </a:t>
            </a:r>
            <a:endParaRPr lang="en-US" sz="28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Осигуряват контролирано освобождаване на мястото на действие; </a:t>
            </a:r>
            <a:endParaRPr lang="en-US" sz="28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Използват се като материал за създаване на изкуствени тъкани. 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409" name="Picture 408"/>
          <p:cNvPicPr/>
          <p:nvPr/>
        </p:nvPicPr>
        <p:blipFill>
          <a:blip r:embed="rId2"/>
          <a:stretch/>
        </p:blipFill>
        <p:spPr>
          <a:xfrm>
            <a:off x="8664480" y="182880"/>
            <a:ext cx="1302120" cy="130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Дефиниции – наночастици и наноматериали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457200" y="2201040"/>
            <a:ext cx="9069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A"/>
                </a:solidFill>
                <a:latin typeface="Times New Roman"/>
                <a:ea typeface="Times New Roman"/>
              </a:rPr>
              <a:t>Няма въведена еднозначна дефиниция за наночастица и наноматериал.</a:t>
            </a:r>
            <a:endParaRPr lang="en-US" sz="2800" b="0" strike="noStrike" spc="-1">
              <a:latin typeface="Arial"/>
            </a:endParaRPr>
          </a:p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A"/>
                </a:solidFill>
                <a:latin typeface="Times New Roman"/>
                <a:ea typeface="Times New Roman"/>
              </a:rPr>
              <a:t>Според Международната Организация по Стандартизация (International Organization for Standardization, ISO), </a:t>
            </a:r>
            <a:r>
              <a:rPr lang="en-US" sz="2800" b="0" strike="noStrike" spc="-1">
                <a:solidFill>
                  <a:srgbClr val="CE181E"/>
                </a:solidFill>
                <a:latin typeface="Times New Roman"/>
                <a:ea typeface="Times New Roman"/>
              </a:rPr>
              <a:t>наночастиците</a:t>
            </a:r>
            <a:r>
              <a:rPr lang="en-US" sz="2800" b="0" strike="noStrike" spc="-1">
                <a:solidFill>
                  <a:srgbClr val="00000A"/>
                </a:solidFill>
                <a:latin typeface="Times New Roman"/>
                <a:ea typeface="Times New Roman"/>
              </a:rPr>
              <a:t> са частици с диаметър от 1 до 100 nm (1 nm = 10</a:t>
            </a:r>
            <a:r>
              <a:rPr lang="en-US" sz="2800" b="0" strike="noStrike" spc="-1" baseline="11000">
                <a:solidFill>
                  <a:srgbClr val="00000A"/>
                </a:solidFill>
                <a:latin typeface="Times New Roman"/>
                <a:ea typeface="Times New Roman"/>
              </a:rPr>
              <a:t>9 </a:t>
            </a:r>
            <a:r>
              <a:rPr lang="en-US" sz="2800" b="0" strike="noStrike" spc="-1">
                <a:solidFill>
                  <a:srgbClr val="00000A"/>
                </a:solidFill>
                <a:latin typeface="Times New Roman"/>
                <a:ea typeface="Times New Roman"/>
              </a:rPr>
              <a:t>m).</a:t>
            </a:r>
            <a:endParaRPr lang="en-US" sz="2800" b="0" strike="noStrike" spc="-1">
              <a:latin typeface="Arial"/>
            </a:endParaRPr>
          </a:p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CE181E"/>
                </a:solidFill>
                <a:latin typeface="Times New Roman"/>
                <a:ea typeface="Times New Roman"/>
              </a:rPr>
              <a:t>Наноматериал</a:t>
            </a:r>
            <a:r>
              <a:rPr lang="en-US" sz="2800" b="0" strike="noStrike" spc="-1">
                <a:solidFill>
                  <a:srgbClr val="00000A"/>
                </a:solidFill>
                <a:latin typeface="Times New Roman"/>
                <a:ea typeface="Times New Roman"/>
              </a:rPr>
              <a:t> е материал, който притежава поне една външна или вътрешна структура с размери в тази област.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Нанотехнологии и наномедицина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504000" y="1769040"/>
            <a:ext cx="9069120" cy="527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CE181E"/>
                </a:solidFill>
                <a:latin typeface="Times New Roman"/>
                <a:ea typeface="Times New Roman"/>
              </a:rPr>
              <a:t>Нанотехнологии</a:t>
            </a:r>
            <a:r>
              <a:rPr lang="en-US" sz="2800" b="0" strike="noStrike" spc="-1">
                <a:solidFill>
                  <a:srgbClr val="00000A"/>
                </a:solidFill>
                <a:latin typeface="Times New Roman"/>
                <a:ea typeface="Times New Roman"/>
              </a:rPr>
              <a:t> – технологии за обработване на материали с поне един размер в диапазона 1 – 100 nm. </a:t>
            </a:r>
            <a:endParaRPr lang="en-US" sz="2800" b="0" strike="noStrike" spc="-1">
              <a:latin typeface="Arial"/>
            </a:endParaRPr>
          </a:p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A"/>
                </a:solidFill>
                <a:latin typeface="Times New Roman"/>
                <a:ea typeface="Times New Roman"/>
              </a:rPr>
              <a:t>“Нанотехнологии" – от определена технологична цел към изследователска категория, която включва широка гама от изследвания и приложения, чиято обща черта е размерът. </a:t>
            </a:r>
            <a:endParaRPr lang="en-US" sz="2800" b="0" strike="noStrike" spc="-1">
              <a:latin typeface="Arial"/>
            </a:endParaRPr>
          </a:p>
          <a:p>
            <a:pPr marL="432000" indent="-3214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CE181E"/>
                </a:solidFill>
                <a:latin typeface="Times New Roman"/>
                <a:ea typeface="Times New Roman"/>
              </a:rPr>
              <a:t>Наномедицината</a:t>
            </a:r>
            <a:r>
              <a:rPr lang="en-US" sz="2800" b="0" strike="noStrike" spc="-1">
                <a:solidFill>
                  <a:srgbClr val="00000A"/>
                </a:solidFill>
                <a:latin typeface="Times New Roman"/>
                <a:ea typeface="Times New Roman"/>
              </a:rPr>
              <a:t> включва използването на нанотехнологиите за благото на човешкото здраве и благополучие.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2044</Words>
  <Application>Microsoft Office PowerPoint</Application>
  <PresentationFormat>Custom</PresentationFormat>
  <Paragraphs>261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Перспективи…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Величка Йорданова Андонова</cp:lastModifiedBy>
  <cp:revision>44</cp:revision>
  <dcterms:created xsi:type="dcterms:W3CDTF">2009-04-16T11:32:32Z</dcterms:created>
  <dcterms:modified xsi:type="dcterms:W3CDTF">2019-03-28T08:25:49Z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38</vt:i4>
  </property>
</Properties>
</file>