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59" r:id="rId10"/>
    <p:sldId id="282" r:id="rId11"/>
    <p:sldId id="260" r:id="rId12"/>
    <p:sldId id="273" r:id="rId13"/>
    <p:sldId id="261" r:id="rId14"/>
    <p:sldId id="262" r:id="rId15"/>
    <p:sldId id="275" r:id="rId16"/>
    <p:sldId id="276" r:id="rId17"/>
    <p:sldId id="263" r:id="rId18"/>
    <p:sldId id="286" r:id="rId19"/>
    <p:sldId id="274" r:id="rId20"/>
    <p:sldId id="264" r:id="rId21"/>
    <p:sldId id="265" r:id="rId22"/>
    <p:sldId id="284" r:id="rId23"/>
    <p:sldId id="283" r:id="rId24"/>
    <p:sldId id="285" r:id="rId25"/>
    <p:sldId id="266" r:id="rId26"/>
    <p:sldId id="272" r:id="rId27"/>
    <p:sldId id="269" r:id="rId28"/>
    <p:sldId id="268" r:id="rId29"/>
    <p:sldId id="270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ibra Serif Modern" panose="020B0604020202020204" charset="0"/>
      <p:regular r:id="rId36"/>
    </p:embeddedFont>
    <p:embeddedFont>
      <p:font typeface="Libra Serif Modern Italics" panose="020B0604020202020204" charset="0"/>
      <p:regular r:id="rId37"/>
    </p:embeddedFont>
    <p:embeddedFont>
      <p:font typeface="Libra Serif Modern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D6E9-A710-4BA3-8577-C39AE242E85C}" type="datetimeFigureOut">
              <a:rPr lang="bg-BG" smtClean="0"/>
              <a:t>21.8.2024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ACB4-C404-4204-961F-8E7704E3D5E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170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ACB4-C404-4204-961F-8E7704E3D5E1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4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671790" y="7568397"/>
            <a:ext cx="10332874" cy="109290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-1371600" y="7124700"/>
            <a:ext cx="4255793" cy="425579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29000" y="3314700"/>
            <a:ext cx="1193557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51D40"/>
                </a:solidFill>
                <a:latin typeface="Libra Serif Modern"/>
              </a:rPr>
              <a:t>ЗДРАВНИ ПОЛИТИКИ И ТЕНДЕНЦИИ В ЛАБОРАТОРНАТА ДИАГНОСТИКА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1600" y="6134100"/>
            <a:ext cx="856702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 smtClean="0">
                <a:solidFill>
                  <a:srgbClr val="051D40"/>
                </a:solidFill>
                <a:latin typeface="Libra Serif Modern"/>
              </a:rPr>
              <a:t>Емилия</a:t>
            </a:r>
            <a:r>
              <a:rPr lang="en-US" sz="3999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999" dirty="0" err="1">
                <a:solidFill>
                  <a:srgbClr val="051D40"/>
                </a:solidFill>
                <a:latin typeface="Libra Serif Modern"/>
              </a:rPr>
              <a:t>Петрова</a:t>
            </a:r>
            <a:r>
              <a:rPr lang="en-US" sz="3999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999" dirty="0" err="1">
                <a:solidFill>
                  <a:srgbClr val="051D40"/>
                </a:solidFill>
                <a:latin typeface="Libra Serif Modern"/>
              </a:rPr>
              <a:t>Георгиева</a:t>
            </a:r>
            <a:r>
              <a:rPr lang="en-US" sz="3999" dirty="0">
                <a:solidFill>
                  <a:srgbClr val="051D40"/>
                </a:solidFill>
                <a:latin typeface="Libra Serif Modern"/>
              </a:rPr>
              <a:t>, </a:t>
            </a:r>
            <a:r>
              <a:rPr lang="en-US" sz="3999" dirty="0" err="1">
                <a:solidFill>
                  <a:srgbClr val="051D40"/>
                </a:solidFill>
                <a:latin typeface="Libra Serif Modern"/>
              </a:rPr>
              <a:t>д.оз</a:t>
            </a:r>
            <a:r>
              <a:rPr lang="en-US" sz="3999" dirty="0">
                <a:solidFill>
                  <a:srgbClr val="051D40"/>
                </a:solidFill>
                <a:latin typeface="Libra Serif Modern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05600" y="8343900"/>
            <a:ext cx="5497830" cy="924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4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Libra Serif Modern"/>
              </a:rPr>
              <a:t>Варна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Libra Serif Modern"/>
              </a:rPr>
              <a:t>, 2024 г.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"/>
            <a:ext cx="3562350" cy="3352800"/>
          </a:xfrm>
          <a:prstGeom prst="rect">
            <a:avLst/>
          </a:prstGeom>
        </p:spPr>
      </p:pic>
      <p:grpSp>
        <p:nvGrpSpPr>
          <p:cNvPr id="17" name="Group 6"/>
          <p:cNvGrpSpPr/>
          <p:nvPr/>
        </p:nvGrpSpPr>
        <p:grpSpPr>
          <a:xfrm>
            <a:off x="16154400" y="-1409700"/>
            <a:ext cx="3564204" cy="4076700"/>
            <a:chOff x="33755" y="38100"/>
            <a:chExt cx="812800" cy="981264"/>
          </a:xfrm>
        </p:grpSpPr>
        <p:sp>
          <p:nvSpPr>
            <p:cNvPr id="18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9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39100"/>
            <a:ext cx="18288000" cy="1028700"/>
            <a:chOff x="0" y="0"/>
            <a:chExt cx="4866164" cy="270933"/>
          </a:xfrm>
          <a:solidFill>
            <a:schemeClr val="tx2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t="2186" b="-6152"/>
          <a:stretch/>
        </p:blipFill>
        <p:spPr>
          <a:xfrm>
            <a:off x="6629400" y="3543300"/>
            <a:ext cx="3581400" cy="4139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324100"/>
            <a:ext cx="6913043" cy="5795189"/>
          </a:xfrm>
          <a:prstGeom prst="rect">
            <a:avLst/>
          </a:prstGeom>
        </p:spPr>
      </p:pic>
      <p:grpSp>
        <p:nvGrpSpPr>
          <p:cNvPr id="12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13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4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4909"/>
          <a:stretch/>
        </p:blipFill>
        <p:spPr>
          <a:xfrm>
            <a:off x="838200" y="3619500"/>
            <a:ext cx="5257800" cy="37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0" y="-1943100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39000" y="-1485900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1000" y="3009900"/>
            <a:ext cx="6033363" cy="530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73"/>
              </a:lnSpc>
            </a:pP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Предимства</a:t>
            </a:r>
            <a:r>
              <a:rPr lang="en-US" sz="5980" dirty="0">
                <a:solidFill>
                  <a:srgbClr val="FDFDFD"/>
                </a:solidFill>
                <a:latin typeface="Libra Serif Modern Bold"/>
              </a:rPr>
              <a:t> </a:t>
            </a: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на</a:t>
            </a:r>
            <a:r>
              <a:rPr lang="en-US" sz="5980" dirty="0">
                <a:solidFill>
                  <a:srgbClr val="FDFDFD"/>
                </a:solidFill>
                <a:latin typeface="Libra Serif Modern Bold"/>
              </a:rPr>
              <a:t> </a:t>
            </a: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рoint</a:t>
            </a:r>
            <a:r>
              <a:rPr lang="en-US" sz="5980" dirty="0">
                <a:solidFill>
                  <a:srgbClr val="FDFDFD"/>
                </a:solidFill>
                <a:latin typeface="Libra Serif Modern Bold"/>
              </a:rPr>
              <a:t>-of-care </a:t>
            </a: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диагностичните</a:t>
            </a:r>
            <a:r>
              <a:rPr lang="en-US" sz="5980" dirty="0">
                <a:solidFill>
                  <a:srgbClr val="FDFDFD"/>
                </a:solidFill>
                <a:latin typeface="Libra Serif Modern Bold"/>
              </a:rPr>
              <a:t> </a:t>
            </a: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системи</a:t>
            </a:r>
            <a:endParaRPr lang="en-US" sz="5980" dirty="0">
              <a:solidFill>
                <a:srgbClr val="FDFDFD"/>
              </a:solidFill>
              <a:latin typeface="Libra Serif Modern Bold"/>
            </a:endParaRPr>
          </a:p>
          <a:p>
            <a:pPr marL="0" lvl="0" indent="0">
              <a:lnSpc>
                <a:spcPts val="8373"/>
              </a:lnSpc>
              <a:spcBef>
                <a:spcPct val="0"/>
              </a:spcBef>
            </a:pPr>
            <a:endParaRPr lang="en-US" sz="5980" dirty="0">
              <a:solidFill>
                <a:srgbClr val="FDFDFD"/>
              </a:solidFill>
              <a:latin typeface="Libra Serif Modern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244686" y="850452"/>
            <a:ext cx="11134736" cy="8871578"/>
          </a:xfrm>
          <a:custGeom>
            <a:avLst/>
            <a:gdLst/>
            <a:ahLst/>
            <a:cxnLst/>
            <a:rect l="l" t="t" r="r" b="b"/>
            <a:pathLst>
              <a:path w="11134736" h="8871578">
                <a:moveTo>
                  <a:pt x="0" y="0"/>
                </a:moveTo>
                <a:lnTo>
                  <a:pt x="11134736" y="0"/>
                </a:lnTo>
                <a:lnTo>
                  <a:pt x="11134736" y="8871578"/>
                </a:lnTo>
                <a:lnTo>
                  <a:pt x="0" y="8871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8600" y="-1943100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315207" y="-1333503"/>
            <a:ext cx="13881919" cy="13881919"/>
            <a:chOff x="-4462" y="8923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-4462" y="892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400" y="3086100"/>
            <a:ext cx="664296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73"/>
              </a:lnSpc>
            </a:pPr>
            <a:r>
              <a:rPr lang="bg-BG" sz="5980" dirty="0" smtClean="0">
                <a:solidFill>
                  <a:srgbClr val="FDFDFD"/>
                </a:solidFill>
                <a:latin typeface="Libra Serif Modern Bold"/>
              </a:rPr>
              <a:t>Медицински направления</a:t>
            </a:r>
            <a:r>
              <a:rPr lang="en-US" sz="5980" dirty="0" smtClean="0">
                <a:solidFill>
                  <a:srgbClr val="FDFDFD"/>
                </a:solidFill>
                <a:latin typeface="Libra Serif Modern Bold"/>
              </a:rPr>
              <a:t> </a:t>
            </a:r>
            <a:endParaRPr lang="bg-BG" sz="5980" dirty="0" smtClean="0">
              <a:solidFill>
                <a:srgbClr val="FDFDFD"/>
              </a:solidFill>
              <a:latin typeface="Libra Serif Modern Bold"/>
            </a:endParaRPr>
          </a:p>
          <a:p>
            <a:pPr>
              <a:lnSpc>
                <a:spcPts val="8373"/>
              </a:lnSpc>
            </a:pPr>
            <a:r>
              <a:rPr lang="en-US" sz="5980" dirty="0" smtClean="0">
                <a:solidFill>
                  <a:srgbClr val="FDFDFD"/>
                </a:solidFill>
                <a:latin typeface="Libra Serif Modern Bold"/>
              </a:rPr>
              <a:t>POCT </a:t>
            </a:r>
            <a:r>
              <a:rPr lang="bg-BG" sz="5980" dirty="0" smtClean="0">
                <a:solidFill>
                  <a:srgbClr val="FDFDFD"/>
                </a:solidFill>
                <a:latin typeface="Libra Serif Modern Bold"/>
              </a:rPr>
              <a:t>тестовете</a:t>
            </a:r>
            <a:endParaRPr lang="en-US" sz="5980" dirty="0" smtClean="0">
              <a:solidFill>
                <a:srgbClr val="FDFDFD"/>
              </a:solidFill>
              <a:latin typeface="Libra Serif Modern Bold"/>
            </a:endParaRPr>
          </a:p>
          <a:p>
            <a:pPr marL="0" lvl="0" indent="0">
              <a:lnSpc>
                <a:spcPts val="8373"/>
              </a:lnSpc>
              <a:spcBef>
                <a:spcPct val="0"/>
              </a:spcBef>
            </a:pPr>
            <a:endParaRPr lang="en-US" sz="5980" dirty="0">
              <a:solidFill>
                <a:srgbClr val="FDFDFD"/>
              </a:solidFill>
              <a:latin typeface="Libra Serif Modern Bold"/>
            </a:endParaRPr>
          </a:p>
        </p:txBody>
      </p:sp>
      <p:pic>
        <p:nvPicPr>
          <p:cNvPr id="10" name="Picture 9" descr="Резултат с изображение за menu point of care tes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57300"/>
            <a:ext cx="8305800" cy="7543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50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9401" y="-2188860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637233" y="-1540419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563600" y="723900"/>
            <a:ext cx="4486698" cy="2971800"/>
          </a:xfrm>
          <a:custGeom>
            <a:avLst/>
            <a:gdLst/>
            <a:ahLst/>
            <a:cxnLst/>
            <a:rect l="l" t="t" r="r" b="b"/>
            <a:pathLst>
              <a:path w="4940234" h="3005309">
                <a:moveTo>
                  <a:pt x="0" y="0"/>
                </a:moveTo>
                <a:lnTo>
                  <a:pt x="4940234" y="0"/>
                </a:lnTo>
                <a:lnTo>
                  <a:pt x="4940234" y="3005309"/>
                </a:lnTo>
                <a:lnTo>
                  <a:pt x="0" y="3005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34400" y="3848100"/>
            <a:ext cx="5562891" cy="2743200"/>
          </a:xfrm>
          <a:custGeom>
            <a:avLst/>
            <a:gdLst/>
            <a:ahLst/>
            <a:cxnLst/>
            <a:rect l="l" t="t" r="r" b="b"/>
            <a:pathLst>
              <a:path w="6309125" h="3527884">
                <a:moveTo>
                  <a:pt x="0" y="0"/>
                </a:moveTo>
                <a:lnTo>
                  <a:pt x="6309125" y="0"/>
                </a:lnTo>
                <a:lnTo>
                  <a:pt x="6309125" y="3527883"/>
                </a:lnTo>
                <a:lnTo>
                  <a:pt x="0" y="3527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772400" y="266700"/>
            <a:ext cx="5105400" cy="3019457"/>
          </a:xfrm>
          <a:custGeom>
            <a:avLst/>
            <a:gdLst/>
            <a:ahLst/>
            <a:cxnLst/>
            <a:rect l="l" t="t" r="r" b="b"/>
            <a:pathLst>
              <a:path w="5844793" h="3282211">
                <a:moveTo>
                  <a:pt x="0" y="0"/>
                </a:moveTo>
                <a:lnTo>
                  <a:pt x="5844794" y="0"/>
                </a:lnTo>
                <a:lnTo>
                  <a:pt x="5844794" y="3282211"/>
                </a:lnTo>
                <a:lnTo>
                  <a:pt x="0" y="3282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53400" y="6896100"/>
            <a:ext cx="5344240" cy="2723110"/>
          </a:xfrm>
          <a:custGeom>
            <a:avLst/>
            <a:gdLst/>
            <a:ahLst/>
            <a:cxnLst/>
            <a:rect l="l" t="t" r="r" b="b"/>
            <a:pathLst>
              <a:path w="7578393" h="3738674">
                <a:moveTo>
                  <a:pt x="0" y="0"/>
                </a:moveTo>
                <a:lnTo>
                  <a:pt x="7578393" y="0"/>
                </a:lnTo>
                <a:lnTo>
                  <a:pt x="7578393" y="3738674"/>
                </a:lnTo>
                <a:lnTo>
                  <a:pt x="0" y="3738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92325" y="5143500"/>
            <a:ext cx="3495675" cy="3396472"/>
          </a:xfrm>
          <a:custGeom>
            <a:avLst/>
            <a:gdLst/>
            <a:ahLst/>
            <a:cxnLst/>
            <a:rect l="l" t="t" r="r" b="b"/>
            <a:pathLst>
              <a:path w="4374158" h="4374158">
                <a:moveTo>
                  <a:pt x="0" y="0"/>
                </a:moveTo>
                <a:lnTo>
                  <a:pt x="4374158" y="0"/>
                </a:lnTo>
                <a:lnTo>
                  <a:pt x="4374158" y="4374158"/>
                </a:lnTo>
                <a:lnTo>
                  <a:pt x="0" y="437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43597" y="3425054"/>
            <a:ext cx="5303837" cy="385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  <a:spcBef>
                <a:spcPct val="0"/>
              </a:spcBef>
            </a:pPr>
            <a:r>
              <a:rPr lang="en-US" sz="7199">
                <a:solidFill>
                  <a:srgbClr val="FFFFFF"/>
                </a:solidFill>
                <a:latin typeface="Libra Serif Modern Bold"/>
              </a:rPr>
              <a:t>Нови </a:t>
            </a:r>
          </a:p>
          <a:p>
            <a:pPr algn="ctr">
              <a:lnSpc>
                <a:spcPts val="10079"/>
              </a:lnSpc>
              <a:spcBef>
                <a:spcPct val="0"/>
              </a:spcBef>
            </a:pPr>
            <a:r>
              <a:rPr lang="en-US" sz="7199">
                <a:solidFill>
                  <a:srgbClr val="FFFFFF"/>
                </a:solidFill>
                <a:latin typeface="Libra Serif Modern Bold"/>
              </a:rPr>
              <a:t>рoint-of-care </a:t>
            </a:r>
          </a:p>
          <a:p>
            <a:pPr algn="ctr">
              <a:lnSpc>
                <a:spcPts val="10079"/>
              </a:lnSpc>
              <a:spcBef>
                <a:spcPct val="0"/>
              </a:spcBef>
            </a:pPr>
            <a:r>
              <a:rPr lang="en-US" sz="7199">
                <a:solidFill>
                  <a:srgbClr val="FFFFFF"/>
                </a:solidFill>
                <a:latin typeface="Libra Serif Modern Bold"/>
              </a:rPr>
              <a:t>тестове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190500"/>
            <a:ext cx="17793515" cy="9802411"/>
            <a:chOff x="0" y="0"/>
            <a:chExt cx="4982580" cy="2744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2580" cy="2744893"/>
            </a:xfrm>
            <a:custGeom>
              <a:avLst/>
              <a:gdLst/>
              <a:ahLst/>
              <a:cxnLst/>
              <a:rect l="l" t="t" r="r" b="b"/>
              <a:pathLst>
                <a:path w="4982580" h="2744893">
                  <a:moveTo>
                    <a:pt x="0" y="0"/>
                  </a:moveTo>
                  <a:lnTo>
                    <a:pt x="4982580" y="0"/>
                  </a:lnTo>
                  <a:lnTo>
                    <a:pt x="4982580" y="2744893"/>
                  </a:lnTo>
                  <a:lnTo>
                    <a:pt x="0" y="2744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051D4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2580" cy="2782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5" descr="Ð ÐµÐ·ÑÐ»ÑÐ°Ñ Ñ Ð¸Ð·Ð¾Ð±ÑÐ°Ð¶ÐµÐ½Ð¸Ðµ Ð·Ð° ÑÐµÑÑ Ð»ÐµÐ½ÑÐ¸ Ð·Ð° ÑÑ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71900"/>
            <a:ext cx="4424048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Ð ÐµÐ·ÑÐ»ÑÐ°Ñ Ñ Ð¸Ð·Ð¾Ð±ÑÐ°Ð¶ÐµÐ½Ð¸Ðµ Ð·Ð° ÑÐµÑÑ Ð·Ð° Ð±ÑÐµÐ¼ÐµÐ½Ð½Ð¾ÑÑ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6"/>
          <a:stretch/>
        </p:blipFill>
        <p:spPr bwMode="auto">
          <a:xfrm>
            <a:off x="4419600" y="7277100"/>
            <a:ext cx="9762844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162300"/>
            <a:ext cx="5486400" cy="37636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20267"/>
          <a:stretch/>
        </p:blipFill>
        <p:spPr>
          <a:xfrm>
            <a:off x="5791200" y="952500"/>
            <a:ext cx="6019800" cy="479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190500"/>
            <a:ext cx="17793515" cy="9802411"/>
            <a:chOff x="0" y="0"/>
            <a:chExt cx="4982580" cy="2744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2580" cy="2744893"/>
            </a:xfrm>
            <a:custGeom>
              <a:avLst/>
              <a:gdLst/>
              <a:ahLst/>
              <a:cxnLst/>
              <a:rect l="l" t="t" r="r" b="b"/>
              <a:pathLst>
                <a:path w="4982580" h="2744893">
                  <a:moveTo>
                    <a:pt x="0" y="0"/>
                  </a:moveTo>
                  <a:lnTo>
                    <a:pt x="4982580" y="0"/>
                  </a:lnTo>
                  <a:lnTo>
                    <a:pt x="4982580" y="2744893"/>
                  </a:lnTo>
                  <a:lnTo>
                    <a:pt x="0" y="2744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051D4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2580" cy="2782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68961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7" y="0"/>
                </a:lnTo>
                <a:lnTo>
                  <a:pt x="4154377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48800" y="69723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7" y="0"/>
                </a:lnTo>
                <a:lnTo>
                  <a:pt x="4154377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6000" y="69723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6" y="0"/>
                </a:lnTo>
                <a:lnTo>
                  <a:pt x="4154376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" y="3771900"/>
            <a:ext cx="4261946" cy="3038236"/>
          </a:xfrm>
          <a:custGeom>
            <a:avLst/>
            <a:gdLst/>
            <a:ahLst/>
            <a:cxnLst/>
            <a:rect l="l" t="t" r="r" b="b"/>
            <a:pathLst>
              <a:path w="4261946" h="3038236">
                <a:moveTo>
                  <a:pt x="0" y="0"/>
                </a:moveTo>
                <a:lnTo>
                  <a:pt x="4261947" y="0"/>
                </a:lnTo>
                <a:lnTo>
                  <a:pt x="4261947" y="3038236"/>
                </a:lnTo>
                <a:lnTo>
                  <a:pt x="0" y="3038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82" r="-478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81600" y="3619500"/>
            <a:ext cx="4536694" cy="3347002"/>
          </a:xfrm>
          <a:custGeom>
            <a:avLst/>
            <a:gdLst/>
            <a:ahLst/>
            <a:cxnLst/>
            <a:rect l="l" t="t" r="r" b="b"/>
            <a:pathLst>
              <a:path w="4536694" h="3347002">
                <a:moveTo>
                  <a:pt x="0" y="0"/>
                </a:moveTo>
                <a:lnTo>
                  <a:pt x="4536694" y="0"/>
                </a:lnTo>
                <a:lnTo>
                  <a:pt x="4536694" y="3347002"/>
                </a:lnTo>
                <a:lnTo>
                  <a:pt x="0" y="3347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9200" y="7505700"/>
            <a:ext cx="7162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46"/>
              </a:lnSpc>
            </a:pPr>
            <a:r>
              <a:rPr lang="en-US" sz="4033" dirty="0">
                <a:solidFill>
                  <a:srgbClr val="145DA0"/>
                </a:solidFill>
                <a:latin typeface="Libra Serif Modern Bold"/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Libra Serif Modern Bold"/>
            </a:endParaRPr>
          </a:p>
          <a:p>
            <a:pPr algn="ctr">
              <a:lnSpc>
                <a:spcPts val="3406"/>
              </a:lnSpc>
              <a:spcBef>
                <a:spcPct val="0"/>
              </a:spcBef>
            </a:pPr>
            <a:endParaRPr lang="en-US" sz="4033" dirty="0">
              <a:solidFill>
                <a:srgbClr val="145DA0"/>
              </a:solidFill>
              <a:latin typeface="Libra Serif Moder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201400" y="7505700"/>
            <a:ext cx="5929391" cy="121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26"/>
              </a:lnSpc>
            </a:pPr>
            <a:r>
              <a:rPr lang="en-US" sz="4233" dirty="0">
                <a:solidFill>
                  <a:srgbClr val="145DA0"/>
                </a:solidFill>
                <a:latin typeface="Libra Serif Modern Bold"/>
              </a:rPr>
              <a:t> </a:t>
            </a:r>
          </a:p>
          <a:p>
            <a:pPr algn="ctr">
              <a:lnSpc>
                <a:spcPts val="3406"/>
              </a:lnSpc>
              <a:spcBef>
                <a:spcPct val="0"/>
              </a:spcBef>
            </a:pPr>
            <a:endParaRPr lang="en-US" sz="4233" dirty="0">
              <a:solidFill>
                <a:srgbClr val="145DA0"/>
              </a:solidFill>
              <a:latin typeface="Libra Serif Modern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257800" y="69723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6" y="0"/>
                </a:lnTo>
                <a:lnTo>
                  <a:pt x="4154376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pic>
        <p:nvPicPr>
          <p:cNvPr id="16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695700"/>
            <a:ext cx="3200400" cy="328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Ð ÐµÐ·ÑÐ»ÑÐ°Ñ Ñ Ð¸Ð·Ð¾Ð±ÑÐ°Ð¶ÐµÐ½Ð¸Ðµ Ð·Ð° point of care tes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63600" y="4076700"/>
            <a:ext cx="4129564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190500"/>
            <a:ext cx="17793515" cy="9802411"/>
            <a:chOff x="0" y="0"/>
            <a:chExt cx="4982580" cy="2744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2580" cy="2744893"/>
            </a:xfrm>
            <a:custGeom>
              <a:avLst/>
              <a:gdLst/>
              <a:ahLst/>
              <a:cxnLst/>
              <a:rect l="l" t="t" r="r" b="b"/>
              <a:pathLst>
                <a:path w="4982580" h="2744893">
                  <a:moveTo>
                    <a:pt x="0" y="0"/>
                  </a:moveTo>
                  <a:lnTo>
                    <a:pt x="4982580" y="0"/>
                  </a:lnTo>
                  <a:lnTo>
                    <a:pt x="4982580" y="2744893"/>
                  </a:lnTo>
                  <a:lnTo>
                    <a:pt x="0" y="2744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051D4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2580" cy="2782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68961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7" y="0"/>
                </a:lnTo>
                <a:lnTo>
                  <a:pt x="4154377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48800" y="69723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7" y="0"/>
                </a:lnTo>
                <a:lnTo>
                  <a:pt x="4154377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6000" y="69723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6" y="0"/>
                </a:lnTo>
                <a:lnTo>
                  <a:pt x="4154376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53600" y="3924300"/>
            <a:ext cx="3970839" cy="2909733"/>
          </a:xfrm>
          <a:custGeom>
            <a:avLst/>
            <a:gdLst/>
            <a:ahLst/>
            <a:cxnLst/>
            <a:rect l="l" t="t" r="r" b="b"/>
            <a:pathLst>
              <a:path w="3970839" h="2909733">
                <a:moveTo>
                  <a:pt x="0" y="0"/>
                </a:moveTo>
                <a:lnTo>
                  <a:pt x="3970839" y="0"/>
                </a:lnTo>
                <a:lnTo>
                  <a:pt x="3970839" y="2909733"/>
                </a:lnTo>
                <a:lnTo>
                  <a:pt x="0" y="2909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49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0" y="4076700"/>
            <a:ext cx="4077509" cy="2884566"/>
          </a:xfrm>
          <a:custGeom>
            <a:avLst/>
            <a:gdLst/>
            <a:ahLst/>
            <a:cxnLst/>
            <a:rect l="l" t="t" r="r" b="b"/>
            <a:pathLst>
              <a:path w="4077509" h="2884566">
                <a:moveTo>
                  <a:pt x="0" y="0"/>
                </a:moveTo>
                <a:lnTo>
                  <a:pt x="4077509" y="0"/>
                </a:lnTo>
                <a:lnTo>
                  <a:pt x="4077509" y="2884566"/>
                </a:lnTo>
                <a:lnTo>
                  <a:pt x="0" y="2884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252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9200" y="7505700"/>
            <a:ext cx="7162800" cy="44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endParaRPr lang="en-US" sz="4033" dirty="0">
              <a:solidFill>
                <a:srgbClr val="145DA0"/>
              </a:solidFill>
              <a:latin typeface="Libra Serif Moder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15000" y="7581900"/>
            <a:ext cx="5929391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86"/>
              </a:lnSpc>
            </a:pPr>
            <a:endParaRPr lang="en-US" sz="4233" dirty="0">
              <a:solidFill>
                <a:srgbClr val="145DA0"/>
              </a:solidFill>
              <a:latin typeface="Libra Serif Modern Bold"/>
            </a:endParaRPr>
          </a:p>
          <a:p>
            <a:pPr algn="ctr">
              <a:lnSpc>
                <a:spcPts val="3406"/>
              </a:lnSpc>
              <a:spcBef>
                <a:spcPct val="0"/>
              </a:spcBef>
            </a:pPr>
            <a:endParaRPr lang="en-US" sz="4233" dirty="0">
              <a:solidFill>
                <a:srgbClr val="145DA0"/>
              </a:solidFill>
              <a:latin typeface="Libra Serif Modern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257800" y="6972300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6" y="0"/>
                </a:lnTo>
                <a:lnTo>
                  <a:pt x="4154376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pic>
        <p:nvPicPr>
          <p:cNvPr id="16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42508"/>
            <a:ext cx="3962400" cy="272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Ð ÐµÐ·ÑÐ»ÑÐ°Ñ Ñ Ð¸Ð·Ð¾Ð±ÑÐ°Ð¶ÐµÐ½Ð¸Ðµ Ð·Ð° point of care pc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11611" r="8880"/>
          <a:stretch/>
        </p:blipFill>
        <p:spPr bwMode="auto">
          <a:xfrm>
            <a:off x="5715000" y="3970095"/>
            <a:ext cx="3048000" cy="2890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9401" y="-2188860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637233" y="-1540419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123020" y="1181100"/>
            <a:ext cx="4156513" cy="4072374"/>
          </a:xfrm>
          <a:custGeom>
            <a:avLst/>
            <a:gdLst/>
            <a:ahLst/>
            <a:cxnLst/>
            <a:rect l="l" t="t" r="r" b="b"/>
            <a:pathLst>
              <a:path w="4156513" h="4072374">
                <a:moveTo>
                  <a:pt x="0" y="0"/>
                </a:moveTo>
                <a:lnTo>
                  <a:pt x="4156513" y="0"/>
                </a:lnTo>
                <a:lnTo>
                  <a:pt x="4156513" y="4072374"/>
                </a:lnTo>
                <a:lnTo>
                  <a:pt x="0" y="4072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67800" y="6667500"/>
            <a:ext cx="4258619" cy="3339145"/>
          </a:xfrm>
          <a:custGeom>
            <a:avLst/>
            <a:gdLst/>
            <a:ahLst/>
            <a:cxnLst/>
            <a:rect l="l" t="t" r="r" b="b"/>
            <a:pathLst>
              <a:path w="4258619" h="3339145">
                <a:moveTo>
                  <a:pt x="0" y="0"/>
                </a:moveTo>
                <a:lnTo>
                  <a:pt x="4258619" y="0"/>
                </a:lnTo>
                <a:lnTo>
                  <a:pt x="4258619" y="3339145"/>
                </a:lnTo>
                <a:lnTo>
                  <a:pt x="0" y="33391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44600" y="6667500"/>
            <a:ext cx="4056515" cy="3370054"/>
          </a:xfrm>
          <a:custGeom>
            <a:avLst/>
            <a:gdLst/>
            <a:ahLst/>
            <a:cxnLst/>
            <a:rect l="l" t="t" r="r" b="b"/>
            <a:pathLst>
              <a:path w="4056515" h="3370054">
                <a:moveTo>
                  <a:pt x="0" y="0"/>
                </a:moveTo>
                <a:lnTo>
                  <a:pt x="4056515" y="0"/>
                </a:lnTo>
                <a:lnTo>
                  <a:pt x="4056515" y="3370054"/>
                </a:lnTo>
                <a:lnTo>
                  <a:pt x="0" y="33700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9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4800" y="3848100"/>
            <a:ext cx="6591032" cy="388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4400" dirty="0" err="1">
                <a:solidFill>
                  <a:srgbClr val="FFFFFF"/>
                </a:solidFill>
                <a:latin typeface="Libra Serif Modern Bold"/>
              </a:rPr>
              <a:t>Нови</a:t>
            </a:r>
            <a:r>
              <a:rPr lang="en-US" sz="4400" dirty="0">
                <a:solidFill>
                  <a:srgbClr val="FFFFFF"/>
                </a:solidFill>
                <a:latin typeface="Libra Serif Modern Bold"/>
              </a:rPr>
              <a:t> PCR </a:t>
            </a:r>
            <a:r>
              <a:rPr lang="en-US" sz="4400" dirty="0" err="1">
                <a:solidFill>
                  <a:srgbClr val="FFFFFF"/>
                </a:solidFill>
                <a:latin typeface="Libra Serif Modern Bold"/>
              </a:rPr>
              <a:t>диагностични</a:t>
            </a:r>
            <a:r>
              <a:rPr lang="en-US" sz="4400" dirty="0">
                <a:solidFill>
                  <a:srgbClr val="FFFFFF"/>
                </a:solidFill>
                <a:latin typeface="Libra Serif Modern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Libra Serif Modern Bold"/>
              </a:rPr>
              <a:t>методи</a:t>
            </a:r>
            <a:endParaRPr lang="en-US" sz="4400" dirty="0">
              <a:solidFill>
                <a:srgbClr val="FFFFFF"/>
              </a:solidFill>
              <a:latin typeface="Libra Serif Modern Bold"/>
            </a:endParaRPr>
          </a:p>
          <a:p>
            <a:pPr algn="ctr">
              <a:lnSpc>
                <a:spcPts val="10079"/>
              </a:lnSpc>
              <a:spcBef>
                <a:spcPct val="0"/>
              </a:spcBef>
            </a:pPr>
            <a:endParaRPr lang="en-US" sz="7199" dirty="0">
              <a:solidFill>
                <a:srgbClr val="FFFFFF"/>
              </a:solidFill>
              <a:latin typeface="Libra Serif Moder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2000" y="1409700"/>
            <a:ext cx="6516370" cy="622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51D40"/>
                </a:solidFill>
                <a:latin typeface="Libra Serif Modern Bold"/>
              </a:rPr>
              <a:t>Миниатюрни</a:t>
            </a:r>
            <a:r>
              <a:rPr lang="en-US" sz="3200" dirty="0">
                <a:solidFill>
                  <a:srgbClr val="051D40"/>
                </a:solidFill>
                <a:latin typeface="Libra Serif Modern Bold"/>
              </a:rPr>
              <a:t> PCR </a:t>
            </a:r>
            <a:r>
              <a:rPr lang="en-US" sz="3200" dirty="0" err="1">
                <a:solidFill>
                  <a:srgbClr val="051D40"/>
                </a:solidFill>
                <a:latin typeface="Libra Serif Modern Bold"/>
              </a:rPr>
              <a:t>устройства</a:t>
            </a:r>
            <a:endParaRPr lang="en-US" sz="3200" dirty="0">
              <a:solidFill>
                <a:srgbClr val="051D40"/>
              </a:solidFill>
              <a:latin typeface="Libra Serif Moder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67800" y="5372100"/>
            <a:ext cx="73152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bg-BG" sz="3499" dirty="0" smtClean="0">
                <a:solidFill>
                  <a:srgbClr val="051D40"/>
                </a:solidFill>
                <a:latin typeface="Libra Serif Modern Bold"/>
              </a:rPr>
              <a:t>Нови </a:t>
            </a:r>
            <a:r>
              <a:rPr lang="en-US" sz="3200" dirty="0" smtClean="0">
                <a:solidFill>
                  <a:srgbClr val="051D40"/>
                </a:solidFill>
                <a:latin typeface="Libra Serif Modern Bold"/>
              </a:rPr>
              <a:t>PCR </a:t>
            </a:r>
            <a:r>
              <a:rPr lang="en-US" sz="3200" dirty="0" err="1">
                <a:solidFill>
                  <a:srgbClr val="051D40"/>
                </a:solidFill>
                <a:latin typeface="Libra Serif Modern Bold"/>
              </a:rPr>
              <a:t>диагностични</a:t>
            </a:r>
            <a:r>
              <a:rPr lang="en-US" sz="3200" dirty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3200" dirty="0" err="1">
                <a:solidFill>
                  <a:srgbClr val="051D40"/>
                </a:solidFill>
                <a:latin typeface="Libra Serif Modern Bold"/>
              </a:rPr>
              <a:t>методи</a:t>
            </a:r>
            <a:endParaRPr lang="en-US" sz="3200" dirty="0">
              <a:solidFill>
                <a:srgbClr val="051D40"/>
              </a:solidFill>
              <a:latin typeface="Libra Serif Modern Bold"/>
            </a:endParaRPr>
          </a:p>
          <a:p>
            <a:pPr algn="ctr">
              <a:lnSpc>
                <a:spcPts val="4899"/>
              </a:lnSpc>
              <a:spcBef>
                <a:spcPct val="0"/>
              </a:spcBef>
            </a:pPr>
            <a:endParaRPr lang="en-US" sz="3200" dirty="0">
              <a:solidFill>
                <a:srgbClr val="051D40"/>
              </a:solidFill>
              <a:latin typeface="Libra Serif Modern Bold"/>
            </a:endParaRPr>
          </a:p>
        </p:txBody>
      </p:sp>
      <p:sp>
        <p:nvSpPr>
          <p:cNvPr id="14" name="Freeform 9"/>
          <p:cNvSpPr/>
          <p:nvPr/>
        </p:nvSpPr>
        <p:spPr>
          <a:xfrm>
            <a:off x="7086600" y="1333500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9"/>
          <p:cNvSpPr/>
          <p:nvPr/>
        </p:nvSpPr>
        <p:spPr>
          <a:xfrm>
            <a:off x="8077200" y="5067300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01100"/>
            <a:ext cx="18288000" cy="1028700"/>
            <a:chOff x="0" y="0"/>
            <a:chExt cx="4866164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5565" y="1873297"/>
            <a:ext cx="16495374" cy="6974101"/>
            <a:chOff x="0" y="0"/>
            <a:chExt cx="4344461" cy="1836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4461" cy="1836800"/>
            </a:xfrm>
            <a:custGeom>
              <a:avLst/>
              <a:gdLst/>
              <a:ahLst/>
              <a:cxnLst/>
              <a:rect l="l" t="t" r="r" b="b"/>
              <a:pathLst>
                <a:path w="4344461" h="1836800">
                  <a:moveTo>
                    <a:pt x="0" y="0"/>
                  </a:moveTo>
                  <a:lnTo>
                    <a:pt x="4344461" y="0"/>
                  </a:lnTo>
                  <a:lnTo>
                    <a:pt x="4344461" y="1836800"/>
                  </a:lnTo>
                  <a:lnTo>
                    <a:pt x="0" y="1836800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344461" cy="1874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56049" y="403715"/>
            <a:ext cx="13504957" cy="201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5"/>
              </a:lnSpc>
            </a:pPr>
            <a:r>
              <a:rPr lang="bg-BG" sz="4400" dirty="0">
                <a:solidFill>
                  <a:srgbClr val="051D40"/>
                </a:solidFill>
                <a:latin typeface="Libra Serif Modern Bold"/>
              </a:rPr>
              <a:t>Предимства на </a:t>
            </a:r>
            <a:r>
              <a:rPr lang="en-US" sz="4400" dirty="0">
                <a:solidFill>
                  <a:srgbClr val="051D40"/>
                </a:solidFill>
                <a:latin typeface="Libra Serif Modern Bold"/>
              </a:rPr>
              <a:t>PCR </a:t>
            </a:r>
            <a:r>
              <a:rPr lang="bg-BG" sz="4400" dirty="0">
                <a:solidFill>
                  <a:srgbClr val="051D40"/>
                </a:solidFill>
                <a:latin typeface="Libra Serif Modern Bold"/>
              </a:rPr>
              <a:t>методите</a:t>
            </a:r>
          </a:p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endParaRPr lang="en-US" sz="5854" dirty="0">
              <a:solidFill>
                <a:srgbClr val="051D40"/>
              </a:solidFill>
              <a:latin typeface="Libra Serif Modern Bold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09372"/>
              </p:ext>
            </p:extLst>
          </p:nvPr>
        </p:nvGraphicFramePr>
        <p:xfrm>
          <a:off x="5105400" y="2476500"/>
          <a:ext cx="9067800" cy="563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2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3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1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RT-PCR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Бърз PCR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Директен PCR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5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Най-надежден.</a:t>
                      </a:r>
                      <a:endParaRPr lang="bg-BG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Резултат в рамките на 5-45 мин.</a:t>
                      </a:r>
                      <a:endParaRPr lang="bg-BG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Резултат в рамките на 60 мин.</a:t>
                      </a:r>
                      <a:endParaRPr lang="bg-BG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7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Секрет от нос, фаринкс, БАЛ, серум, кръв, фецес.</a:t>
                      </a:r>
                      <a:endParaRPr lang="bg-BG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 предварително изолиране на РНК.</a:t>
                      </a:r>
                      <a:endParaRPr lang="bg-BG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8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Материал от две области.</a:t>
                      </a:r>
                      <a:endParaRPr lang="bg-BG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Достъпни реактиви.</a:t>
                      </a:r>
                      <a:endParaRPr lang="bg-BG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8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Позитивиране от 2-30 ден.</a:t>
                      </a:r>
                      <a:endParaRPr lang="bg-BG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6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 отрицателна проба 3-5 дена, се повтаря след първата проба.</a:t>
                      </a:r>
                      <a:endParaRPr lang="bg-BG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505200" y="571500"/>
            <a:ext cx="10429221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bg-BG" sz="3600" dirty="0">
                <a:solidFill>
                  <a:srgbClr val="051D40"/>
                </a:solidFill>
                <a:latin typeface="Libra Serif Modern Bold"/>
              </a:rPr>
              <a:t>Продължителното глюкозно </a:t>
            </a:r>
            <a:r>
              <a:rPr lang="bg-BG" sz="3600" dirty="0" err="1">
                <a:solidFill>
                  <a:srgbClr val="051D40"/>
                </a:solidFill>
                <a:latin typeface="Libra Serif Modern Bold"/>
              </a:rPr>
              <a:t>мониториране</a:t>
            </a:r>
            <a:endParaRPr lang="bg-BG" sz="3600" dirty="0">
              <a:solidFill>
                <a:srgbClr val="051D40"/>
              </a:solidFill>
              <a:latin typeface="Libra Serif Modern Bold"/>
            </a:endParaRPr>
          </a:p>
          <a:p>
            <a:pPr algn="ctr">
              <a:lnSpc>
                <a:spcPts val="6300"/>
              </a:lnSpc>
            </a:pPr>
            <a:endParaRPr lang="en-US" sz="36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505898" y="-25527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2" descr="Ð ÐµÐ·ÑÐ»ÑÐ°Ñ Ñ Ð¸Ð·Ð¾Ð±ÑÐ°Ð¶ÐµÐ½Ð¸Ðµ Ð·Ð° Ð¸Ð½ÑÑÐ»Ð¸Ð½Ð¾Ð²Ð° Ð¿Ð¾Ð¼Ð¿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19300"/>
            <a:ext cx="3657600" cy="4146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 ÐµÐ·ÑÐ»ÑÐ°Ñ Ñ Ð¸Ð·Ð¾Ð±ÑÐ°Ð¶ÐµÐ½Ð¸Ðµ Ð·Ð° Free Style Libre Fl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400300"/>
            <a:ext cx="5715000" cy="316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9"/>
          <a:stretch/>
        </p:blipFill>
        <p:spPr bwMode="auto">
          <a:xfrm>
            <a:off x="6324600" y="6362700"/>
            <a:ext cx="9155915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8"/>
          <p:cNvGrpSpPr/>
          <p:nvPr/>
        </p:nvGrpSpPr>
        <p:grpSpPr>
          <a:xfrm>
            <a:off x="-2895600" y="5067300"/>
            <a:ext cx="6553200" cy="5943600"/>
            <a:chOff x="0" y="0"/>
            <a:chExt cx="812800" cy="812800"/>
          </a:xfrm>
        </p:grpSpPr>
        <p:sp>
          <p:nvSpPr>
            <p:cNvPr id="21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22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6"/>
          <p:cNvGrpSpPr/>
          <p:nvPr/>
        </p:nvGrpSpPr>
        <p:grpSpPr>
          <a:xfrm>
            <a:off x="-3962400" y="2781300"/>
            <a:ext cx="8534400" cy="9144000"/>
            <a:chOff x="33755" y="38100"/>
            <a:chExt cx="857956" cy="1142367"/>
          </a:xfrm>
        </p:grpSpPr>
        <p:sp>
          <p:nvSpPr>
            <p:cNvPr id="24" name="Freeform 7"/>
            <p:cNvSpPr/>
            <p:nvPr/>
          </p:nvSpPr>
          <p:spPr>
            <a:xfrm>
              <a:off x="33755" y="206564"/>
              <a:ext cx="857956" cy="97390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25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2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01100"/>
            <a:ext cx="18288000" cy="1028700"/>
            <a:chOff x="0" y="0"/>
            <a:chExt cx="4866164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5565" y="1873297"/>
            <a:ext cx="16495374" cy="6974101"/>
            <a:chOff x="0" y="0"/>
            <a:chExt cx="4344461" cy="1836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4461" cy="1836800"/>
            </a:xfrm>
            <a:custGeom>
              <a:avLst/>
              <a:gdLst/>
              <a:ahLst/>
              <a:cxnLst/>
              <a:rect l="l" t="t" r="r" b="b"/>
              <a:pathLst>
                <a:path w="4344461" h="1836800">
                  <a:moveTo>
                    <a:pt x="0" y="0"/>
                  </a:moveTo>
                  <a:lnTo>
                    <a:pt x="4344461" y="0"/>
                  </a:lnTo>
                  <a:lnTo>
                    <a:pt x="4344461" y="1836800"/>
                  </a:lnTo>
                  <a:lnTo>
                    <a:pt x="0" y="1836800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344461" cy="1874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56049" y="403715"/>
            <a:ext cx="13504957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5"/>
              </a:lnSpc>
            </a:pPr>
            <a:r>
              <a:rPr lang="en-US" sz="4400" dirty="0">
                <a:solidFill>
                  <a:srgbClr val="051D40"/>
                </a:solidFill>
                <a:latin typeface="Libra Serif Modern Bold"/>
              </a:rPr>
              <a:t>Постижения и </a:t>
            </a:r>
            <a:r>
              <a:rPr lang="en-US" sz="4400" dirty="0" err="1">
                <a:solidFill>
                  <a:srgbClr val="051D40"/>
                </a:solidFill>
                <a:latin typeface="Libra Serif Modern Bold"/>
              </a:rPr>
              <a:t>актуални</a:t>
            </a:r>
            <a:r>
              <a:rPr lang="en-US" sz="4400" dirty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4400" dirty="0" err="1">
                <a:solidFill>
                  <a:srgbClr val="051D40"/>
                </a:solidFill>
                <a:latin typeface="Libra Serif Modern Bold"/>
              </a:rPr>
              <a:t>тенденции</a:t>
            </a:r>
            <a:endParaRPr lang="en-US" sz="44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endParaRPr lang="en-US" sz="5854" dirty="0">
              <a:solidFill>
                <a:srgbClr val="051D40"/>
              </a:solidFill>
              <a:latin typeface="Libra Serif Moder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00200" y="2781300"/>
            <a:ext cx="152400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bg-BG" sz="2800" dirty="0" smtClean="0">
                <a:solidFill>
                  <a:srgbClr val="FDFDFD"/>
                </a:solidFill>
                <a:latin typeface="Libra Serif Modern"/>
              </a:rPr>
              <a:t>	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През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последните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години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политиката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bg-BG" sz="3000" dirty="0" smtClean="0">
                <a:solidFill>
                  <a:srgbClr val="FDFDFD"/>
                </a:solidFill>
                <a:latin typeface="Libra Serif Modern"/>
              </a:rPr>
              <a:t>на ЕС 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в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областта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общественото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здраве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излезе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преден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план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с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определянето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от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Парламента</a:t>
            </a:r>
            <a:r>
              <a:rPr lang="bg-BG" sz="3000" dirty="0" smtClean="0">
                <a:solidFill>
                  <a:srgbClr val="FDFDFD"/>
                </a:solidFill>
                <a:latin typeface="Libra Serif Modern"/>
              </a:rPr>
              <a:t> приоритетните му </a:t>
            </a:r>
            <a:r>
              <a:rPr lang="bg-BG" sz="3000" dirty="0" err="1" smtClean="0">
                <a:solidFill>
                  <a:srgbClr val="FDFDFD"/>
                </a:solidFill>
                <a:latin typeface="Libra Serif Modern"/>
              </a:rPr>
              <a:t>облости</a:t>
            </a:r>
            <a:r>
              <a:rPr lang="bg-BG" sz="3000" dirty="0" smtClean="0">
                <a:solidFill>
                  <a:srgbClr val="FDFDFD"/>
                </a:solidFill>
                <a:latin typeface="Libra Serif Modern"/>
              </a:rPr>
              <a:t> на действие -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борбата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с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рака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bg-BG" sz="3000" dirty="0" smtClean="0">
                <a:solidFill>
                  <a:srgbClr val="FDFDFD"/>
                </a:solidFill>
                <a:latin typeface="Libra Serif Modern"/>
              </a:rPr>
              <a:t>и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с</a:t>
            </a:r>
            <a:r>
              <a:rPr lang="bg-BG" sz="3000" dirty="0" smtClean="0">
                <a:solidFill>
                  <a:srgbClr val="FDFDFD"/>
                </a:solidFill>
                <a:latin typeface="Libra Serif Modern"/>
              </a:rPr>
              <a:t>лед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появата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пандемията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от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COVID-19 </a:t>
            </a:r>
            <a:r>
              <a:rPr lang="bg-BG" sz="3000" dirty="0" smtClean="0">
                <a:solidFill>
                  <a:srgbClr val="FDFDFD"/>
                </a:solidFill>
                <a:latin typeface="Libra Serif Modern"/>
              </a:rPr>
              <a:t>се създаде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инициатива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по-силен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Европейски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здравен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съюз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. </a:t>
            </a:r>
            <a:r>
              <a:rPr lang="en-US" sz="3000" dirty="0" err="1" smtClean="0">
                <a:solidFill>
                  <a:srgbClr val="FDFDFD"/>
                </a:solidFill>
                <a:latin typeface="Libra Serif Modern"/>
              </a:rPr>
              <a:t>Инициативата</a:t>
            </a:r>
            <a:r>
              <a:rPr lang="en-US" sz="3000" dirty="0" smtClean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обхваща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непосредствени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и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бъдещи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здравни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проблеми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,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включително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кризата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с COVID-19,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изграждането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устойчивост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срещу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трансгранични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заплахи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здравето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,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изпълнението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плана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борба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с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рака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,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постигането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напредък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Фармацевтичната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стратегия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Европа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и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подобряването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цифровото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000" dirty="0" err="1">
                <a:solidFill>
                  <a:srgbClr val="FDFDFD"/>
                </a:solidFill>
                <a:latin typeface="Libra Serif Modern"/>
              </a:rPr>
              <a:t>здравеопазване</a:t>
            </a:r>
            <a:r>
              <a:rPr lang="en-US" sz="3000" dirty="0">
                <a:solidFill>
                  <a:srgbClr val="FDFDFD"/>
                </a:solidFill>
                <a:latin typeface="Libra Serif Modern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341" y="194855"/>
            <a:ext cx="17550606" cy="9571454"/>
          </a:xfrm>
          <a:custGeom>
            <a:avLst/>
            <a:gdLst/>
            <a:ahLst/>
            <a:cxnLst/>
            <a:rect l="l" t="t" r="r" b="b"/>
            <a:pathLst>
              <a:path w="17550606" h="9571454">
                <a:moveTo>
                  <a:pt x="0" y="0"/>
                </a:moveTo>
                <a:lnTo>
                  <a:pt x="17550607" y="0"/>
                </a:lnTo>
                <a:lnTo>
                  <a:pt x="17550607" y="9571454"/>
                </a:lnTo>
                <a:lnTo>
                  <a:pt x="0" y="9571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4" t="-1883" r="-158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333500"/>
            <a:ext cx="7523780" cy="7546156"/>
            <a:chOff x="0" y="0"/>
            <a:chExt cx="2106826" cy="2113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6826" cy="2113092"/>
            </a:xfrm>
            <a:custGeom>
              <a:avLst/>
              <a:gdLst/>
              <a:ahLst/>
              <a:cxnLst/>
              <a:rect l="l" t="t" r="r" b="b"/>
              <a:pathLst>
                <a:path w="2106826" h="2113092">
                  <a:moveTo>
                    <a:pt x="0" y="0"/>
                  </a:moveTo>
                  <a:lnTo>
                    <a:pt x="2106826" y="0"/>
                  </a:lnTo>
                  <a:lnTo>
                    <a:pt x="2106826" y="2113092"/>
                  </a:lnTo>
                  <a:lnTo>
                    <a:pt x="0" y="2113092"/>
                  </a:lnTo>
                  <a:close/>
                </a:path>
              </a:pathLst>
            </a:custGeom>
            <a:solidFill>
              <a:srgbClr val="051D40">
                <a:alpha val="9568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06826" cy="2151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2200" y="571500"/>
            <a:ext cx="6095051" cy="242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 err="1">
                <a:solidFill>
                  <a:srgbClr val="051D40"/>
                </a:solidFill>
                <a:latin typeface="Libra Serif Modern Bold"/>
              </a:rPr>
              <a:t>Икономически</a:t>
            </a:r>
            <a:r>
              <a:rPr lang="en-US" sz="4800" dirty="0">
                <a:solidFill>
                  <a:srgbClr val="FDFDFD"/>
                </a:solidFill>
                <a:latin typeface="Libra Serif Modern Bold"/>
              </a:rPr>
              <a:t> </a:t>
            </a:r>
            <a:r>
              <a:rPr lang="en-US" sz="4800" dirty="0" err="1">
                <a:solidFill>
                  <a:srgbClr val="FDFDFD"/>
                </a:solidFill>
                <a:latin typeface="Libra Serif Modern Bold"/>
              </a:rPr>
              <a:t>перспективи</a:t>
            </a:r>
            <a:endParaRPr lang="en-US" sz="4800" dirty="0">
              <a:solidFill>
                <a:srgbClr val="FDFDFD"/>
              </a:solidFill>
              <a:latin typeface="Libra Serif Modern Bold"/>
            </a:endParaRPr>
          </a:p>
          <a:p>
            <a:pPr marL="0" lvl="0" indent="0" algn="l">
              <a:lnSpc>
                <a:spcPts val="7902"/>
              </a:lnSpc>
              <a:spcBef>
                <a:spcPct val="0"/>
              </a:spcBef>
            </a:pPr>
            <a:endParaRPr lang="en-US" sz="6344" dirty="0">
              <a:solidFill>
                <a:srgbClr val="FDFDFD"/>
              </a:solidFill>
              <a:latin typeface="Libra Serif Moder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6384" y="2675616"/>
            <a:ext cx="7129725" cy="58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Перспективите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POCT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диагностиката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се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определят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с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бърз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растеж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,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поради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: </a:t>
            </a:r>
          </a:p>
          <a:p>
            <a:endParaRPr lang="en-US" sz="3730" spc="-74" dirty="0">
              <a:solidFill>
                <a:srgbClr val="FDFDFD"/>
              </a:solidFill>
              <a:latin typeface="Libra Serif Modern"/>
            </a:endParaRPr>
          </a:p>
          <a:p>
            <a:pPr marL="805510" lvl="1" indent="-402755">
              <a:buFont typeface="Arial"/>
              <a:buChar char="•"/>
            </a:pP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застаряване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населението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;</a:t>
            </a:r>
          </a:p>
          <a:p>
            <a:pPr marL="805510" lvl="1" indent="-402755">
              <a:buFont typeface="Arial"/>
              <a:buChar char="•"/>
            </a:pP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засиленото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потребление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;</a:t>
            </a:r>
          </a:p>
          <a:p>
            <a:pPr marL="805510" lvl="1" indent="-402755">
              <a:buFont typeface="Arial"/>
              <a:buChar char="•"/>
            </a:pP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децентрализацията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на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здравеопазването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и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технологичното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 </a:t>
            </a:r>
            <a:r>
              <a:rPr lang="en-US" sz="3730" spc="-74" dirty="0" err="1">
                <a:solidFill>
                  <a:srgbClr val="FDFDFD"/>
                </a:solidFill>
                <a:latin typeface="Libra Serif Modern"/>
              </a:rPr>
              <a:t>развитие</a:t>
            </a:r>
            <a:r>
              <a:rPr lang="en-US" sz="3730" spc="-74" dirty="0">
                <a:solidFill>
                  <a:srgbClr val="FDFDFD"/>
                </a:solidFill>
                <a:latin typeface="Libra Serif Modern"/>
              </a:rPr>
              <a:t>.</a:t>
            </a: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endParaRPr lang="bg-BG" sz="3730" spc="-74" dirty="0" smtClean="0">
              <a:solidFill>
                <a:srgbClr val="FDFDFD"/>
              </a:solidFill>
              <a:latin typeface="Libra Serif Modern"/>
            </a:endParaRP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endParaRPr lang="en-US" sz="3730" spc="-74" dirty="0">
              <a:solidFill>
                <a:srgbClr val="FDFDFD"/>
              </a:solidFill>
              <a:latin typeface="Libra Serif Modern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90600" y="8801100"/>
            <a:ext cx="7523780" cy="428991"/>
            <a:chOff x="0" y="0"/>
            <a:chExt cx="2106826" cy="1201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6826" cy="120127"/>
            </a:xfrm>
            <a:custGeom>
              <a:avLst/>
              <a:gdLst/>
              <a:ahLst/>
              <a:cxnLst/>
              <a:rect l="l" t="t" r="r" b="b"/>
              <a:pathLst>
                <a:path w="2106826" h="120127">
                  <a:moveTo>
                    <a:pt x="0" y="0"/>
                  </a:moveTo>
                  <a:lnTo>
                    <a:pt x="2106826" y="0"/>
                  </a:lnTo>
                  <a:lnTo>
                    <a:pt x="2106826" y="120127"/>
                  </a:lnTo>
                  <a:lnTo>
                    <a:pt x="0" y="120127"/>
                  </a:lnTo>
                  <a:close/>
                </a:path>
              </a:pathLst>
            </a:custGeom>
            <a:solidFill>
              <a:srgbClr val="145DA0">
                <a:alpha val="4862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06826" cy="158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724222" y="-4507687"/>
            <a:ext cx="5924489" cy="5924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>
                <a:alpha val="9568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763000" y="1714500"/>
            <a:ext cx="8987563" cy="6099862"/>
          </a:xfrm>
          <a:custGeom>
            <a:avLst/>
            <a:gdLst/>
            <a:ahLst/>
            <a:cxnLst/>
            <a:rect l="l" t="t" r="r" b="b"/>
            <a:pathLst>
              <a:path w="8987563" h="6099862">
                <a:moveTo>
                  <a:pt x="0" y="0"/>
                </a:moveTo>
                <a:lnTo>
                  <a:pt x="8987563" y="0"/>
                </a:lnTo>
                <a:lnTo>
                  <a:pt x="8987563" y="6099862"/>
                </a:lnTo>
                <a:lnTo>
                  <a:pt x="0" y="6099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6"/>
          <p:cNvSpPr/>
          <p:nvPr/>
        </p:nvSpPr>
        <p:spPr>
          <a:xfrm rot="17868457">
            <a:off x="15838692" y="8866391"/>
            <a:ext cx="4279442" cy="42794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51D40"/>
          </a:solidFill>
          <a:ln w="952500" cap="sq">
            <a:solidFill>
              <a:srgbClr val="145DA0"/>
            </a:solidFill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7164" y="0"/>
            <a:ext cx="3830836" cy="10287000"/>
            <a:chOff x="0" y="0"/>
            <a:chExt cx="100894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8945" cy="2709333"/>
            </a:xfrm>
            <a:custGeom>
              <a:avLst/>
              <a:gdLst/>
              <a:ahLst/>
              <a:cxnLst/>
              <a:rect l="l" t="t" r="r" b="b"/>
              <a:pathLst>
                <a:path w="1008945" h="2709333">
                  <a:moveTo>
                    <a:pt x="0" y="0"/>
                  </a:moveTo>
                  <a:lnTo>
                    <a:pt x="1008945" y="0"/>
                  </a:lnTo>
                  <a:lnTo>
                    <a:pt x="1008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0894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09800" y="1028700"/>
            <a:ext cx="11942564" cy="2551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bg-BG" sz="4400" dirty="0">
                <a:solidFill>
                  <a:srgbClr val="051D40"/>
                </a:solidFill>
                <a:latin typeface="Libra Serif Modern Bold"/>
              </a:rPr>
              <a:t>Качество на резултатите</a:t>
            </a:r>
          </a:p>
          <a:p>
            <a:pPr>
              <a:lnSpc>
                <a:spcPts val="6300"/>
              </a:lnSpc>
            </a:pPr>
            <a:endParaRPr lang="en-US" sz="52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52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4600" y="3086100"/>
            <a:ext cx="14013089" cy="466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spc="-76" dirty="0" smtClean="0">
                <a:solidFill>
                  <a:srgbClr val="051D40"/>
                </a:solidFill>
                <a:latin typeface="Libra Serif Modern"/>
              </a:rPr>
              <a:t>	</a:t>
            </a:r>
            <a:r>
              <a:rPr lang="ru-RU" sz="2600" b="1" spc="-76" dirty="0">
                <a:solidFill>
                  <a:srgbClr val="051D40"/>
                </a:solidFill>
                <a:latin typeface="Libra Serif Modern"/>
              </a:rPr>
              <a:t>При </a:t>
            </a:r>
            <a:r>
              <a:rPr lang="ru-RU" sz="2600" b="1" spc="-76" dirty="0" err="1">
                <a:solidFill>
                  <a:srgbClr val="051D40"/>
                </a:solidFill>
                <a:latin typeface="Libra Serif Modern"/>
              </a:rPr>
              <a:t>избор</a:t>
            </a:r>
            <a:r>
              <a:rPr lang="ru-RU" sz="2600" b="1" spc="-76" dirty="0">
                <a:solidFill>
                  <a:srgbClr val="051D40"/>
                </a:solidFill>
                <a:latin typeface="Libra Serif Modern"/>
              </a:rPr>
              <a:t> на: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err="1" smtClean="0">
                <a:solidFill>
                  <a:srgbClr val="051D40"/>
                </a:solidFill>
                <a:latin typeface="Libra Serif Modern"/>
              </a:rPr>
              <a:t>Валидирани</a:t>
            </a:r>
            <a:r>
              <a:rPr lang="ru-RU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методи</a:t>
            </a:r>
            <a:endParaRPr lang="ru-RU" sz="26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М</a:t>
            </a:r>
            <a:r>
              <a:rPr lang="ru-RU" sz="2600" spc="-76" dirty="0" err="1" smtClean="0">
                <a:solidFill>
                  <a:srgbClr val="051D40"/>
                </a:solidFill>
                <a:latin typeface="Libra Serif Modern"/>
              </a:rPr>
              <a:t>етоди</a:t>
            </a:r>
            <a:r>
              <a:rPr lang="ru-RU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с доказана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точност</a:t>
            </a:r>
            <a:endParaRPr lang="ru-RU" sz="26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И</a:t>
            </a:r>
            <a:r>
              <a:rPr lang="ru-RU" sz="2600" spc="-76" dirty="0" err="1" smtClean="0">
                <a:solidFill>
                  <a:srgbClr val="051D40"/>
                </a:solidFill>
                <a:latin typeface="Libra Serif Modern"/>
              </a:rPr>
              <a:t>збор</a:t>
            </a:r>
            <a:r>
              <a:rPr lang="ru-RU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на метод с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възможност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за наблюдение на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изпълнението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(IQC и EQA)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С</a:t>
            </a:r>
            <a:r>
              <a:rPr lang="ru-RU" sz="2600" spc="-76" dirty="0" err="1" smtClean="0">
                <a:solidFill>
                  <a:srgbClr val="051D40"/>
                </a:solidFill>
                <a:latin typeface="Libra Serif Modern"/>
              </a:rPr>
              <a:t>ъздаване</a:t>
            </a:r>
            <a:r>
              <a:rPr lang="ru-RU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на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екип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за управление на POCT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Обучение на персонала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С</a:t>
            </a:r>
            <a:r>
              <a:rPr lang="ru-RU" sz="2600" spc="-76" dirty="0" err="1" smtClean="0">
                <a:solidFill>
                  <a:srgbClr val="051D40"/>
                </a:solidFill>
                <a:latin typeface="Libra Serif Modern"/>
              </a:rPr>
              <a:t>ъздаване</a:t>
            </a:r>
            <a:r>
              <a:rPr lang="ru-RU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на система за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съхранение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на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документи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резултати</a:t>
            </a:r>
            <a:endParaRPr lang="ru-RU" sz="2600" spc="-76" dirty="0">
              <a:solidFill>
                <a:srgbClr val="051D40"/>
              </a:solidFill>
              <a:latin typeface="Libra Serif Modern"/>
            </a:endParaRPr>
          </a:p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71600" y="76581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18804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39100"/>
            <a:ext cx="18288000" cy="1028700"/>
            <a:chOff x="0" y="0"/>
            <a:chExt cx="4866164" cy="270933"/>
          </a:xfrm>
          <a:solidFill>
            <a:schemeClr val="tx2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13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4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14500"/>
            <a:ext cx="1075944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7164" y="0"/>
            <a:ext cx="3830836" cy="10287000"/>
            <a:chOff x="0" y="0"/>
            <a:chExt cx="100894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8945" cy="2709333"/>
            </a:xfrm>
            <a:custGeom>
              <a:avLst/>
              <a:gdLst/>
              <a:ahLst/>
              <a:cxnLst/>
              <a:rect l="l" t="t" r="r" b="b"/>
              <a:pathLst>
                <a:path w="1008945" h="2709333">
                  <a:moveTo>
                    <a:pt x="0" y="0"/>
                  </a:moveTo>
                  <a:lnTo>
                    <a:pt x="1008945" y="0"/>
                  </a:lnTo>
                  <a:lnTo>
                    <a:pt x="1008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0894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09800" y="1028700"/>
            <a:ext cx="11942564" cy="2551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bg-BG" sz="4400" dirty="0">
                <a:solidFill>
                  <a:srgbClr val="051D40"/>
                </a:solidFill>
                <a:latin typeface="Libra Serif Modern Bold"/>
              </a:rPr>
              <a:t>Акредитация на </a:t>
            </a:r>
            <a:r>
              <a:rPr lang="en-US" sz="4400" dirty="0">
                <a:solidFill>
                  <a:srgbClr val="051D40"/>
                </a:solidFill>
                <a:latin typeface="Libra Serif Modern Bold"/>
              </a:rPr>
              <a:t>POCT</a:t>
            </a:r>
          </a:p>
          <a:p>
            <a:pPr>
              <a:lnSpc>
                <a:spcPts val="6300"/>
              </a:lnSpc>
            </a:pPr>
            <a:endParaRPr lang="en-US" sz="52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52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4600" y="3086100"/>
            <a:ext cx="14013089" cy="464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spc="-76" dirty="0" smtClean="0">
                <a:solidFill>
                  <a:srgbClr val="051D40"/>
                </a:solidFill>
                <a:latin typeface="Libra Serif Modern"/>
              </a:rPr>
              <a:t>	</a:t>
            </a:r>
            <a:r>
              <a:rPr lang="ru-RU" sz="2600" b="1" spc="-76" dirty="0" err="1">
                <a:solidFill>
                  <a:srgbClr val="051D40"/>
                </a:solidFill>
                <a:latin typeface="Libra Serif Modern"/>
              </a:rPr>
              <a:t>Акредитация</a:t>
            </a:r>
            <a:r>
              <a:rPr lang="ru-RU" sz="2600" b="1" spc="-76" dirty="0">
                <a:solidFill>
                  <a:srgbClr val="051D40"/>
                </a:solidFill>
                <a:latin typeface="Libra Serif Modern"/>
              </a:rPr>
              <a:t> по ISO 22870; </a:t>
            </a:r>
            <a:r>
              <a:rPr lang="ru-RU" sz="2600" b="1" spc="-76" dirty="0" err="1">
                <a:solidFill>
                  <a:srgbClr val="051D40"/>
                </a:solidFill>
                <a:latin typeface="Libra Serif Modern"/>
              </a:rPr>
              <a:t>Изисквания</a:t>
            </a:r>
            <a:r>
              <a:rPr lang="ru-RU" sz="2600" b="1" spc="-76" dirty="0">
                <a:solidFill>
                  <a:srgbClr val="051D40"/>
                </a:solidFill>
                <a:latin typeface="Libra Serif Modern"/>
              </a:rPr>
              <a:t> за качество и </a:t>
            </a:r>
            <a:r>
              <a:rPr lang="ru-RU" sz="2600" b="1" spc="-76" dirty="0" err="1">
                <a:solidFill>
                  <a:srgbClr val="051D40"/>
                </a:solidFill>
                <a:latin typeface="Libra Serif Modern"/>
              </a:rPr>
              <a:t>компетентност</a:t>
            </a:r>
            <a:endParaRPr lang="ru-RU" sz="2600" b="1" spc="-76" dirty="0">
              <a:solidFill>
                <a:srgbClr val="051D40"/>
              </a:solidFill>
              <a:latin typeface="Libra Serif Modern"/>
            </a:endParaRPr>
          </a:p>
          <a:p>
            <a:pPr algn="just">
              <a:lnSpc>
                <a:spcPct val="150000"/>
              </a:lnSpc>
            </a:pPr>
            <a:endParaRPr lang="ru-RU" sz="2600" b="1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Изисквания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за управление по ISO 15189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Изисквания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за управление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Система за качество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smtClean="0">
                <a:solidFill>
                  <a:srgbClr val="051D40"/>
                </a:solidFill>
                <a:latin typeface="Libra Serif Modern"/>
              </a:rPr>
              <a:t>Технически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изисквания</a:t>
            </a:r>
            <a:endParaRPr lang="ru-RU" sz="26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spc="-76" dirty="0" smtClean="0">
                <a:solidFill>
                  <a:srgbClr val="051D40"/>
                </a:solidFill>
                <a:latin typeface="Libra Serif Modern"/>
              </a:rPr>
              <a:t>Квалификация 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на персонала, обучение, </a:t>
            </a:r>
            <a:r>
              <a:rPr lang="ru-RU" sz="2600" spc="-76" dirty="0" err="1">
                <a:solidFill>
                  <a:srgbClr val="051D40"/>
                </a:solidFill>
                <a:latin typeface="Libra Serif Modern"/>
              </a:rPr>
              <a:t>следдипломна</a:t>
            </a:r>
            <a:r>
              <a:rPr lang="ru-RU" sz="2600" spc="-76" dirty="0">
                <a:solidFill>
                  <a:srgbClr val="051D40"/>
                </a:solidFill>
                <a:latin typeface="Libra Serif Modern"/>
              </a:rPr>
              <a:t> квалификация</a:t>
            </a:r>
          </a:p>
          <a:p>
            <a:pPr marL="571500" lvl="0" indent="-571500" algn="l">
              <a:lnSpc>
                <a:spcPts val="307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71600" y="76581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28591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7164" y="0"/>
            <a:ext cx="3830836" cy="10287000"/>
            <a:chOff x="0" y="0"/>
            <a:chExt cx="100894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8945" cy="2709333"/>
            </a:xfrm>
            <a:custGeom>
              <a:avLst/>
              <a:gdLst/>
              <a:ahLst/>
              <a:cxnLst/>
              <a:rect l="l" t="t" r="r" b="b"/>
              <a:pathLst>
                <a:path w="1008945" h="2709333">
                  <a:moveTo>
                    <a:pt x="0" y="0"/>
                  </a:moveTo>
                  <a:lnTo>
                    <a:pt x="1008945" y="0"/>
                  </a:lnTo>
                  <a:lnTo>
                    <a:pt x="1008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0894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514601" y="250465"/>
            <a:ext cx="11942564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400" dirty="0">
                <a:solidFill>
                  <a:srgbClr val="051D40"/>
                </a:solidFill>
                <a:latin typeface="Libra Serif Modern Bold"/>
              </a:rPr>
              <a:t>Бъдеще и </a:t>
            </a:r>
            <a:r>
              <a:rPr lang="en-US" sz="4400" dirty="0" err="1">
                <a:solidFill>
                  <a:srgbClr val="051D40"/>
                </a:solidFill>
                <a:latin typeface="Libra Serif Modern Bold"/>
              </a:rPr>
              <a:t>перспективи</a:t>
            </a:r>
            <a:r>
              <a:rPr lang="en-US" sz="4400" dirty="0">
                <a:solidFill>
                  <a:srgbClr val="051D40"/>
                </a:solidFill>
                <a:latin typeface="Libra Serif Modern Bold"/>
              </a:rPr>
              <a:t> в </a:t>
            </a:r>
            <a:r>
              <a:rPr lang="en-US" sz="4400" dirty="0" err="1">
                <a:solidFill>
                  <a:srgbClr val="051D40"/>
                </a:solidFill>
                <a:latin typeface="Libra Serif Modern Bold"/>
              </a:rPr>
              <a:t>електронното</a:t>
            </a:r>
            <a:r>
              <a:rPr lang="en-US" sz="4400" dirty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4400" dirty="0" err="1">
                <a:solidFill>
                  <a:srgbClr val="051D40"/>
                </a:solidFill>
                <a:latin typeface="Libra Serif Modern Bold"/>
              </a:rPr>
              <a:t>здравеопазване</a:t>
            </a:r>
            <a:endParaRPr lang="en-US" sz="4400" dirty="0">
              <a:solidFill>
                <a:srgbClr val="051D40"/>
              </a:solidFill>
              <a:latin typeface="Libra Serif Modern Bold"/>
            </a:endParaRPr>
          </a:p>
          <a:p>
            <a:pPr>
              <a:lnSpc>
                <a:spcPts val="6300"/>
              </a:lnSpc>
            </a:pPr>
            <a:endParaRPr lang="en-US" sz="52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52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2400" y="3086100"/>
            <a:ext cx="14013089" cy="526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spc="-76" dirty="0" smtClean="0">
                <a:solidFill>
                  <a:srgbClr val="051D40"/>
                </a:solidFill>
                <a:latin typeface="Libra Serif Modern"/>
              </a:rPr>
              <a:t>	</a:t>
            </a:r>
            <a:r>
              <a:rPr lang="en-US" sz="2600" spc="-76" dirty="0" smtClean="0">
                <a:solidFill>
                  <a:srgbClr val="051D40"/>
                </a:solidFill>
                <a:latin typeface="Libra Serif Modern"/>
              </a:rPr>
              <a:t>Днешното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здравеопазване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изглежда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различно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в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сравнение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с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миналите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години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.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Здравните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организации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се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адаптират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към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променящите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се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времена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техните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пациенти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.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Здравните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технологии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телемедицината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,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ще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обекчат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лечебните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заведения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практики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.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да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 smtClean="0">
                <a:solidFill>
                  <a:srgbClr val="051D40"/>
                </a:solidFill>
                <a:latin typeface="Libra Serif Modern"/>
              </a:rPr>
              <a:t>успее</a:t>
            </a:r>
            <a:r>
              <a:rPr lang="bg-BG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 smtClean="0">
                <a:solidFill>
                  <a:srgbClr val="051D40"/>
                </a:solidFill>
                <a:latin typeface="Libra Serif Modern"/>
              </a:rPr>
              <a:t>здравеопазването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, е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необходимо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да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 smtClean="0">
                <a:solidFill>
                  <a:srgbClr val="051D40"/>
                </a:solidFill>
                <a:latin typeface="Libra Serif Modern"/>
              </a:rPr>
              <a:t>бъдат</a:t>
            </a:r>
            <a:r>
              <a:rPr lang="bg-BG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 smtClean="0">
                <a:solidFill>
                  <a:srgbClr val="051D40"/>
                </a:solidFill>
                <a:latin typeface="Libra Serif Modern"/>
              </a:rPr>
              <a:t>въведени</a:t>
            </a:r>
            <a:r>
              <a:rPr lang="en-US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нови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процедури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,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по-специално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управление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мобилната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работа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координация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здраните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грижите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. </a:t>
            </a:r>
            <a:endParaRPr lang="bg-BG" sz="2600" spc="-76" dirty="0" smtClean="0">
              <a:solidFill>
                <a:srgbClr val="051D40"/>
              </a:solidFill>
              <a:latin typeface="Libra Serif Modern"/>
            </a:endParaRPr>
          </a:p>
          <a:p>
            <a:pPr algn="just">
              <a:lnSpc>
                <a:spcPct val="150000"/>
              </a:lnSpc>
            </a:pPr>
            <a:r>
              <a:rPr lang="bg-BG" sz="2600" spc="-76" dirty="0">
                <a:solidFill>
                  <a:srgbClr val="051D40"/>
                </a:solidFill>
                <a:latin typeface="Libra Serif Modern"/>
              </a:rPr>
              <a:t>	</a:t>
            </a:r>
            <a:r>
              <a:rPr lang="en-US" sz="2600" spc="-76" dirty="0" err="1" smtClean="0">
                <a:solidFill>
                  <a:srgbClr val="051D40"/>
                </a:solidFill>
                <a:latin typeface="Libra Serif Modern"/>
              </a:rPr>
              <a:t>Чрез</a:t>
            </a:r>
            <a:r>
              <a:rPr lang="en-US" sz="26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ефективно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управление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здравните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организации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ще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се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повиши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удовлетвореността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пациентите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от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навременост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здравни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услуги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ще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се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намалят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разходите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както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пациентите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така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доставчиците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здравни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600" spc="-76" dirty="0" err="1">
                <a:solidFill>
                  <a:srgbClr val="051D40"/>
                </a:solidFill>
                <a:latin typeface="Libra Serif Modern"/>
              </a:rPr>
              <a:t>услуги</a:t>
            </a:r>
            <a:r>
              <a:rPr lang="en-US" sz="2600" spc="-76" dirty="0">
                <a:solidFill>
                  <a:srgbClr val="051D40"/>
                </a:solidFill>
                <a:latin typeface="Libra Serif Modern"/>
              </a:rPr>
              <a:t>. </a:t>
            </a:r>
          </a:p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47800" y="80391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6000" y="876300"/>
            <a:ext cx="1042922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400" spc="-76" dirty="0">
                <a:solidFill>
                  <a:srgbClr val="051D40"/>
                </a:solidFill>
                <a:latin typeface="Libra Serif Modern Bold"/>
              </a:rPr>
              <a:t>mHelath</a:t>
            </a:r>
            <a:endParaRPr lang="en-US" sz="44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28800" y="2324100"/>
            <a:ext cx="11887200" cy="723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76" dirty="0" smtClean="0">
                <a:solidFill>
                  <a:srgbClr val="051D40"/>
                </a:solidFill>
                <a:latin typeface="Libra Serif Modern"/>
              </a:rPr>
              <a:t>Образование 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и </a:t>
            </a:r>
            <a:r>
              <a:rPr lang="ru-RU" sz="2400" spc="-76" dirty="0" err="1">
                <a:solidFill>
                  <a:srgbClr val="051D40"/>
                </a:solidFill>
                <a:latin typeface="Libra Serif Modern"/>
              </a:rPr>
              <a:t>информираност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; </a:t>
            </a:r>
            <a:endParaRPr lang="ru-RU" sz="24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76" dirty="0" err="1" smtClean="0">
                <a:solidFill>
                  <a:srgbClr val="051D40"/>
                </a:solidFill>
                <a:latin typeface="Libra Serif Modern"/>
              </a:rPr>
              <a:t>Гореща</a:t>
            </a:r>
            <a:r>
              <a:rPr lang="ru-RU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линия;     </a:t>
            </a:r>
            <a:endParaRPr lang="ru-RU" sz="24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76" dirty="0" err="1" smtClean="0">
                <a:solidFill>
                  <a:srgbClr val="051D40"/>
                </a:solidFill>
                <a:latin typeface="Libra Serif Modern"/>
              </a:rPr>
              <a:t>Подкрепа</a:t>
            </a:r>
            <a:r>
              <a:rPr lang="ru-RU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за диагностика и лечение; </a:t>
            </a:r>
            <a:endParaRPr lang="ru-RU" sz="24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76" dirty="0" err="1" smtClean="0">
                <a:solidFill>
                  <a:srgbClr val="051D40"/>
                </a:solidFill>
                <a:latin typeface="Libra Serif Modern"/>
              </a:rPr>
              <a:t>Комуникация</a:t>
            </a:r>
            <a:r>
              <a:rPr lang="ru-RU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и обучение за </a:t>
            </a:r>
            <a:r>
              <a:rPr lang="ru-RU" sz="2400" spc="-76" dirty="0" err="1">
                <a:solidFill>
                  <a:srgbClr val="051D40"/>
                </a:solidFill>
                <a:latin typeface="Libra Serif Modern"/>
              </a:rPr>
              <a:t>здравни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400" spc="-76" dirty="0" err="1">
                <a:solidFill>
                  <a:srgbClr val="051D40"/>
                </a:solidFill>
                <a:latin typeface="Libra Serif Modern"/>
              </a:rPr>
              <a:t>работници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; </a:t>
            </a:r>
            <a:endParaRPr lang="ru-RU" sz="24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76" dirty="0" err="1" smtClean="0">
                <a:solidFill>
                  <a:srgbClr val="051D40"/>
                </a:solidFill>
                <a:latin typeface="Libra Serif Modern"/>
              </a:rPr>
              <a:t>Проследяване</a:t>
            </a:r>
            <a:r>
              <a:rPr lang="ru-RU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на </a:t>
            </a:r>
            <a:r>
              <a:rPr lang="ru-RU" sz="2400" spc="-76" dirty="0" err="1">
                <a:solidFill>
                  <a:srgbClr val="051D40"/>
                </a:solidFill>
                <a:latin typeface="Libra Serif Modern"/>
              </a:rPr>
              <a:t>заболявания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ru-RU" sz="2400" spc="-76" dirty="0" err="1">
                <a:solidFill>
                  <a:srgbClr val="051D40"/>
                </a:solidFill>
                <a:latin typeface="Libra Serif Modern"/>
              </a:rPr>
              <a:t>епидемични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 огнища;   </a:t>
            </a:r>
            <a:endParaRPr lang="ru-RU" sz="24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76" dirty="0" smtClean="0">
                <a:solidFill>
                  <a:srgbClr val="051D40"/>
                </a:solidFill>
                <a:latin typeface="Libra Serif Modern"/>
              </a:rPr>
              <a:t>Дистанционно 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наблюдение; </a:t>
            </a:r>
            <a:endParaRPr lang="ru-RU" sz="24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spc="-76" dirty="0" err="1" smtClean="0">
                <a:solidFill>
                  <a:srgbClr val="051D40"/>
                </a:solidFill>
                <a:latin typeface="Libra Serif Modern"/>
              </a:rPr>
              <a:t>Отдалечено</a:t>
            </a:r>
            <a:r>
              <a:rPr lang="ru-RU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2400" spc="-76" dirty="0" err="1">
                <a:solidFill>
                  <a:srgbClr val="051D40"/>
                </a:solidFill>
                <a:latin typeface="Libra Serif Modern"/>
              </a:rPr>
              <a:t>събиране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 на </a:t>
            </a:r>
            <a:r>
              <a:rPr lang="ru-RU" sz="2400" spc="-76" dirty="0" err="1">
                <a:solidFill>
                  <a:srgbClr val="051D40"/>
                </a:solidFill>
                <a:latin typeface="Libra Serif Modern"/>
              </a:rPr>
              <a:t>данни</a:t>
            </a:r>
            <a:r>
              <a:rPr lang="ru-RU" sz="2400" spc="-76" dirty="0">
                <a:solidFill>
                  <a:srgbClr val="051D40"/>
                </a:solidFill>
                <a:latin typeface="Libra Serif Modern"/>
              </a:rPr>
              <a:t>; </a:t>
            </a:r>
            <a:endParaRPr lang="bg-BG" sz="24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Обществени</a:t>
            </a:r>
            <a:r>
              <a:rPr lang="en-US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промени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,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демографски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преход</a:t>
            </a:r>
            <a:r>
              <a:rPr lang="bg-BG" sz="2400" spc="-76" dirty="0" smtClean="0">
                <a:solidFill>
                  <a:srgbClr val="051D40"/>
                </a:solidFill>
                <a:latin typeface="Libra Serif Modern"/>
              </a:rPr>
              <a:t>и;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76" dirty="0" smtClean="0">
                <a:solidFill>
                  <a:srgbClr val="051D40"/>
                </a:solidFill>
                <a:latin typeface="Libra Serif Modern"/>
              </a:rPr>
              <a:t>Лекарствени </a:t>
            </a: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продукти</a:t>
            </a:r>
            <a:r>
              <a:rPr lang="bg-BG" sz="2400" spc="-76" dirty="0" smtClean="0">
                <a:solidFill>
                  <a:srgbClr val="051D40"/>
                </a:solidFill>
                <a:latin typeface="Libra Serif Modern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Електронно</a:t>
            </a:r>
            <a:r>
              <a:rPr lang="en-US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здравеопазване</a:t>
            </a:r>
            <a:r>
              <a:rPr lang="bg-BG" sz="2400" spc="-76" dirty="0" smtClean="0">
                <a:solidFill>
                  <a:srgbClr val="051D40"/>
                </a:solidFill>
                <a:latin typeface="Libra Serif Modern"/>
              </a:rPr>
              <a:t>;</a:t>
            </a:r>
            <a:endParaRPr lang="bg-BG" sz="24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spc="-76" dirty="0">
                <a:solidFill>
                  <a:srgbClr val="051D40"/>
                </a:solidFill>
                <a:latin typeface="Libra Serif Modern"/>
              </a:rPr>
              <a:t>О</a:t>
            </a: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ценка</a:t>
            </a:r>
            <a:r>
              <a:rPr lang="en-US" sz="24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здравните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технологии</a:t>
            </a:r>
            <a:r>
              <a:rPr lang="bg-BG" sz="2400" spc="-76" dirty="0" smtClean="0">
                <a:solidFill>
                  <a:srgbClr val="051D40"/>
                </a:solidFill>
                <a:latin typeface="Libra Serif Modern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76" dirty="0" smtClean="0">
                <a:solidFill>
                  <a:srgbClr val="051D40"/>
                </a:solidFill>
                <a:latin typeface="Libra Serif Modern"/>
              </a:rPr>
              <a:t>Профилактика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заболяванията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насърчаване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24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2400" spc="-76" dirty="0" err="1" smtClean="0">
                <a:solidFill>
                  <a:srgbClr val="051D40"/>
                </a:solidFill>
                <a:latin typeface="Libra Serif Modern"/>
              </a:rPr>
              <a:t>здравето</a:t>
            </a:r>
            <a:r>
              <a:rPr lang="bg-BG" sz="2400" spc="-76" dirty="0" smtClean="0">
                <a:solidFill>
                  <a:srgbClr val="051D40"/>
                </a:solidFill>
                <a:latin typeface="Libra Serif Modern"/>
              </a:rPr>
              <a:t>.</a:t>
            </a:r>
            <a:endParaRPr lang="en-US" sz="2400" spc="-76" dirty="0">
              <a:solidFill>
                <a:srgbClr val="051D40"/>
              </a:solidFill>
              <a:latin typeface="Libra Serif Modern"/>
            </a:endParaRPr>
          </a:p>
          <a:p>
            <a:pPr marL="0" lvl="0" indent="0" algn="l">
              <a:spcBef>
                <a:spcPct val="0"/>
              </a:spcBef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97155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32950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534400" y="-2019300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772400" y="-1257300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772400" y="1181100"/>
            <a:ext cx="9758758" cy="6136623"/>
          </a:xfrm>
          <a:custGeom>
            <a:avLst/>
            <a:gdLst/>
            <a:ahLst/>
            <a:cxnLst/>
            <a:rect l="l" t="t" r="r" b="b"/>
            <a:pathLst>
              <a:path w="10551357" h="7110284">
                <a:moveTo>
                  <a:pt x="0" y="0"/>
                </a:moveTo>
                <a:lnTo>
                  <a:pt x="10551357" y="0"/>
                </a:lnTo>
                <a:lnTo>
                  <a:pt x="10551357" y="7110284"/>
                </a:lnTo>
                <a:lnTo>
                  <a:pt x="0" y="711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1066800" y="3771900"/>
            <a:ext cx="6591032" cy="466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dirty="0" err="1">
                <a:solidFill>
                  <a:srgbClr val="FFFFFF"/>
                </a:solidFill>
                <a:latin typeface="Libra Serif Modern Bold"/>
              </a:rPr>
              <a:t>Икономически</a:t>
            </a:r>
            <a:r>
              <a:rPr lang="en-US" sz="4400" dirty="0">
                <a:solidFill>
                  <a:srgbClr val="FFFFFF"/>
                </a:solidFill>
                <a:latin typeface="Libra Serif Modern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Libra Serif Modern Bold"/>
              </a:rPr>
              <a:t>перспективи</a:t>
            </a:r>
            <a:endParaRPr lang="en-US" sz="4400" dirty="0">
              <a:solidFill>
                <a:srgbClr val="FFFFFF"/>
              </a:solidFill>
              <a:latin typeface="Libra Serif Modern Bold"/>
            </a:endParaRPr>
          </a:p>
          <a:p>
            <a:pPr algn="r">
              <a:lnSpc>
                <a:spcPts val="10359"/>
              </a:lnSpc>
            </a:pPr>
            <a:endParaRPr lang="en-US" sz="7199" dirty="0">
              <a:solidFill>
                <a:srgbClr val="FFFFFF"/>
              </a:solidFill>
              <a:latin typeface="Libra Serif Modern Bold"/>
            </a:endParaRPr>
          </a:p>
          <a:p>
            <a:pPr algn="r">
              <a:lnSpc>
                <a:spcPts val="10079"/>
              </a:lnSpc>
              <a:spcBef>
                <a:spcPct val="0"/>
              </a:spcBef>
            </a:pPr>
            <a:endParaRPr lang="en-US" sz="7199" dirty="0">
              <a:solidFill>
                <a:srgbClr val="FFFFFF"/>
              </a:solidFill>
              <a:latin typeface="Libra Serif Moder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19800" y="8343900"/>
            <a:ext cx="12268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bg-BG" sz="2400" dirty="0" smtClean="0">
                <a:solidFill>
                  <a:srgbClr val="051D40"/>
                </a:solidFill>
                <a:latin typeface="Libra Serif Modern Italics"/>
              </a:rPr>
              <a:t>	</a:t>
            </a:r>
            <a:r>
              <a:rPr lang="en-US" sz="2400" i="1" dirty="0" err="1" smtClean="0">
                <a:solidFill>
                  <a:srgbClr val="051D40"/>
                </a:solidFill>
                <a:latin typeface="Libra Serif Modern Italics"/>
              </a:rPr>
              <a:t>Глобалният</a:t>
            </a:r>
            <a:r>
              <a:rPr lang="en-US" sz="2400" i="1" dirty="0" smtClean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пазар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на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mHelath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се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прогнозира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да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достигне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впечатляващата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 smtClean="0">
                <a:solidFill>
                  <a:srgbClr val="051D40"/>
                </a:solidFill>
                <a:latin typeface="Libra Serif Modern Italics"/>
              </a:rPr>
              <a:t>стойност</a:t>
            </a:r>
            <a:r>
              <a:rPr lang="en-US" sz="2400" i="1" dirty="0" smtClean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от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316,4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милиарда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долара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до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края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на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2027 г.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Експертите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прогнозират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ръст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от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22,1% 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за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прогнозния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период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</a:t>
            </a:r>
            <a:r>
              <a:rPr lang="en-US" sz="2400" i="1" dirty="0" err="1">
                <a:solidFill>
                  <a:srgbClr val="051D40"/>
                </a:solidFill>
                <a:latin typeface="Libra Serif Modern Italics"/>
              </a:rPr>
              <a:t>до</a:t>
            </a:r>
            <a:r>
              <a:rPr lang="en-US" sz="2400" i="1" dirty="0">
                <a:solidFill>
                  <a:srgbClr val="051D40"/>
                </a:solidFill>
                <a:latin typeface="Libra Serif Modern Italics"/>
              </a:rPr>
              <a:t> 2027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24000" y="70485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7"/>
                </a:lnTo>
                <a:lnTo>
                  <a:pt x="0" y="711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65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44400" y="5219700"/>
            <a:ext cx="5943600" cy="5067300"/>
          </a:xfrm>
          <a:custGeom>
            <a:avLst/>
            <a:gdLst/>
            <a:ahLst/>
            <a:cxnLst/>
            <a:rect l="l" t="t" r="r" b="b"/>
            <a:pathLst>
              <a:path w="7268099" h="6139881">
                <a:moveTo>
                  <a:pt x="0" y="0"/>
                </a:moveTo>
                <a:lnTo>
                  <a:pt x="7268099" y="0"/>
                </a:lnTo>
                <a:lnTo>
                  <a:pt x="7268099" y="6139881"/>
                </a:lnTo>
                <a:lnTo>
                  <a:pt x="0" y="6139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7200" y="2933700"/>
            <a:ext cx="12496800" cy="538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bg-B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bg-BG" sz="3000" dirty="0" smtClean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	В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днешния свят, задвижван от технологиите, не е изненадващо, че здравната индустрия се е обърнала към дигиталните решения за подкрепа на пациентите. </a:t>
            </a:r>
            <a:endParaRPr lang="bg-BG" sz="3000" dirty="0" smtClean="0">
              <a:solidFill>
                <a:schemeClr val="tx2">
                  <a:lumMod val="75000"/>
                </a:schemeClr>
              </a:solidFill>
              <a:latin typeface="Libra Serif Modern" panose="020B0604020202020204" charset="0"/>
              <a:ea typeface="Calibri" panose="020F0502020204030204" pitchFamily="34" charset="0"/>
              <a:cs typeface="Libra Serif Modern" panose="020B060402020202020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	</a:t>
            </a:r>
            <a:r>
              <a:rPr lang="bg-BG" sz="3000" dirty="0" smtClean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Интелигентните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устройства и новите подходи са в основата на промените. Цифровите решения могат да предоставят различни услуги, като онлайн консултации, </a:t>
            </a:r>
            <a:r>
              <a:rPr lang="bg-BG" sz="3000" dirty="0" err="1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самодиагностика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 и програми за управление на здравни състояния, хранене, </a:t>
            </a:r>
            <a:r>
              <a:rPr lang="bg-BG" sz="3000" dirty="0" err="1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уелнес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 и др</a:t>
            </a:r>
            <a:r>
              <a:rPr lang="bg-BG" sz="3000" dirty="0" smtClean="0">
                <a:solidFill>
                  <a:schemeClr val="tx2">
                    <a:lumMod val="75000"/>
                  </a:schemeClr>
                </a:solidFill>
                <a:latin typeface="Libra Serif Modern" panose="020B0604020202020204" charset="0"/>
                <a:ea typeface="Calibri" panose="020F0502020204030204" pitchFamily="34" charset="0"/>
                <a:cs typeface="Libra Serif Modern" panose="020B060402020202020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endParaRPr lang="bg-BG" sz="3000" dirty="0">
              <a:solidFill>
                <a:schemeClr val="tx2">
                  <a:lumMod val="75000"/>
                </a:schemeClr>
              </a:solidFill>
              <a:latin typeface="Libra Serif Modern" panose="020B0604020202020204" charset="0"/>
              <a:ea typeface="Calibri" panose="020F0502020204030204" pitchFamily="34" charset="0"/>
              <a:cs typeface="Libra Serif Modern" panose="020B060402020202020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endParaRPr lang="bg-BG" sz="3000" dirty="0">
              <a:solidFill>
                <a:schemeClr val="tx2">
                  <a:lumMod val="75000"/>
                </a:schemeClr>
              </a:solidFill>
              <a:latin typeface="Libra Serif Modern" panose="020B0604020202020204" charset="0"/>
              <a:ea typeface="Calibri" panose="020F0502020204030204" pitchFamily="34" charset="0"/>
              <a:cs typeface="Libra Serif Mode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398912" y="0"/>
            <a:ext cx="5889088" cy="756959"/>
            <a:chOff x="0" y="0"/>
            <a:chExt cx="1551036" cy="199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98912" y="9530041"/>
            <a:ext cx="5889088" cy="756959"/>
            <a:chOff x="0" y="0"/>
            <a:chExt cx="1551036" cy="1993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71675"/>
            <a:ext cx="1371600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6000" y="876300"/>
            <a:ext cx="10429221" cy="241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Общите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цели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на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Европейския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здравен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съюз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са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с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акцент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 в </a:t>
            </a:r>
            <a:r>
              <a:rPr lang="en-US" sz="3600" dirty="0" err="1" smtClean="0">
                <a:solidFill>
                  <a:srgbClr val="051D40"/>
                </a:solidFill>
                <a:latin typeface="Libra Serif Modern Bold"/>
              </a:rPr>
              <a:t>областите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:</a:t>
            </a:r>
            <a:endParaRPr lang="en-US" sz="36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81200" y="3314700"/>
            <a:ext cx="12604918" cy="503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•</a:t>
            </a:r>
            <a:r>
              <a:rPr lang="bg-BG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Здраве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във</a:t>
            </a:r>
            <a:r>
              <a:rPr lang="en-US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всички</a:t>
            </a:r>
            <a:r>
              <a:rPr lang="en-US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политики</a:t>
            </a:r>
            <a:endParaRPr lang="en-US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•</a:t>
            </a:r>
            <a:r>
              <a:rPr lang="bg-BG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Обществени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промени</a:t>
            </a:r>
            <a:r>
              <a:rPr lang="en-US" sz="3000" spc="-76" dirty="0">
                <a:solidFill>
                  <a:srgbClr val="051D40"/>
                </a:solidFill>
                <a:latin typeface="Libra Serif Modern"/>
              </a:rPr>
              <a:t>,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демографски</a:t>
            </a:r>
            <a:r>
              <a:rPr lang="en-US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преход</a:t>
            </a:r>
            <a:endParaRPr lang="en-US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•</a:t>
            </a:r>
            <a:r>
              <a:rPr lang="bg-BG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Лекарствени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продукти</a:t>
            </a:r>
            <a:endParaRPr lang="en-US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•</a:t>
            </a:r>
            <a:r>
              <a:rPr lang="bg-BG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Електронно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здравеопазване</a:t>
            </a:r>
            <a:endParaRPr lang="en-US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•</a:t>
            </a:r>
            <a:r>
              <a:rPr lang="bg-BG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Оценка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здравните</a:t>
            </a:r>
            <a:r>
              <a:rPr lang="en-US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>
                <a:solidFill>
                  <a:srgbClr val="051D40"/>
                </a:solidFill>
                <a:latin typeface="Libra Serif Modern"/>
              </a:rPr>
              <a:t>технологии</a:t>
            </a:r>
            <a:r>
              <a:rPr lang="en-US" sz="3000" spc="-76" dirty="0">
                <a:solidFill>
                  <a:srgbClr val="051D40"/>
                </a:solidFill>
                <a:latin typeface="Libra Serif Modern"/>
              </a:rPr>
              <a:t> (ОЗТ)</a:t>
            </a:r>
          </a:p>
          <a:p>
            <a:pPr>
              <a:lnSpc>
                <a:spcPct val="150000"/>
              </a:lnSpc>
            </a:pP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•</a:t>
            </a:r>
            <a:r>
              <a:rPr lang="bg-BG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Профилактика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заболяванията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насърчаване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00" spc="-76" dirty="0" err="1" smtClean="0">
                <a:solidFill>
                  <a:srgbClr val="051D40"/>
                </a:solidFill>
                <a:latin typeface="Libra Serif Modern"/>
              </a:rPr>
              <a:t>здравето</a:t>
            </a:r>
            <a:endParaRPr lang="en-US" sz="3000" spc="-76" dirty="0">
              <a:solidFill>
                <a:srgbClr val="051D40"/>
              </a:solidFill>
              <a:latin typeface="Libra Serif Modern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90600" y="79629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7400" y="1257300"/>
            <a:ext cx="1042922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bg-BG" sz="3600" dirty="0">
                <a:solidFill>
                  <a:srgbClr val="051D40"/>
                </a:solidFill>
                <a:latin typeface="Libra Serif Modern Bold"/>
              </a:rPr>
              <a:t>Здраве във всички политики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:</a:t>
            </a:r>
            <a:endParaRPr lang="en-US" sz="36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38400" y="2781300"/>
            <a:ext cx="12681118" cy="4344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3000" spc="-76" dirty="0">
                <a:solidFill>
                  <a:srgbClr val="051D40"/>
                </a:solidFill>
                <a:latin typeface="Libra Serif Modern"/>
              </a:rPr>
              <a:t>П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о-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здравословна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храна</a:t>
            </a:r>
            <a:endParaRPr lang="ru-RU" sz="30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П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о-чисто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и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по-здравословно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жизнено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пространство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Природни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бедствия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19200" y="49911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37111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05000" y="1257300"/>
            <a:ext cx="1104900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ru-RU" sz="3600" dirty="0" smtClean="0">
                <a:solidFill>
                  <a:srgbClr val="051D40"/>
                </a:solidFill>
                <a:latin typeface="Libra Serif Modern Bold"/>
              </a:rPr>
              <a:t>Профилактика</a:t>
            </a:r>
            <a:r>
              <a:rPr lang="bg-BG" sz="3600" dirty="0">
                <a:solidFill>
                  <a:srgbClr val="051D40"/>
                </a:solidFill>
                <a:latin typeface="Libra Serif Modern Bold"/>
              </a:rPr>
              <a:t> </a:t>
            </a:r>
            <a:r>
              <a:rPr lang="bg-BG" sz="3600" dirty="0" smtClean="0">
                <a:solidFill>
                  <a:srgbClr val="051D40"/>
                </a:solidFill>
                <a:latin typeface="Libra Serif Modern Bold"/>
              </a:rPr>
              <a:t>на</a:t>
            </a:r>
            <a:r>
              <a:rPr lang="ru-RU" sz="3600" dirty="0" smtClean="0">
                <a:solidFill>
                  <a:srgbClr val="051D40"/>
                </a:solidFill>
                <a:latin typeface="Libra Serif Modern Bold"/>
              </a:rPr>
              <a:t>  </a:t>
            </a:r>
            <a:r>
              <a:rPr lang="ru-RU" sz="3600" dirty="0" err="1">
                <a:solidFill>
                  <a:srgbClr val="051D40"/>
                </a:solidFill>
                <a:latin typeface="Libra Serif Modern Bold"/>
              </a:rPr>
              <a:t>заболяванията</a:t>
            </a:r>
            <a:r>
              <a:rPr lang="ru-RU" sz="3600" dirty="0">
                <a:solidFill>
                  <a:srgbClr val="051D40"/>
                </a:solidFill>
                <a:latin typeface="Libra Serif Modern Bold"/>
              </a:rPr>
              <a:t> и </a:t>
            </a:r>
            <a:r>
              <a:rPr lang="ru-RU" sz="3600" dirty="0" err="1">
                <a:solidFill>
                  <a:srgbClr val="051D40"/>
                </a:solidFill>
                <a:latin typeface="Libra Serif Modern Bold"/>
              </a:rPr>
              <a:t>насърчаване</a:t>
            </a:r>
            <a:r>
              <a:rPr lang="ru-RU" sz="3600" dirty="0">
                <a:solidFill>
                  <a:srgbClr val="051D40"/>
                </a:solidFill>
                <a:latin typeface="Libra Serif Modern Bold"/>
              </a:rPr>
              <a:t> на </a:t>
            </a:r>
            <a:r>
              <a:rPr lang="ru-RU" sz="3600" dirty="0" err="1">
                <a:solidFill>
                  <a:srgbClr val="051D40"/>
                </a:solidFill>
                <a:latin typeface="Libra Serif Modern Bold"/>
              </a:rPr>
              <a:t>здравето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:</a:t>
            </a:r>
            <a:endParaRPr lang="en-US" sz="36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62200" y="3162300"/>
            <a:ext cx="12681118" cy="4344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Инициативи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срещу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рака,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заразните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незаразните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болести</a:t>
            </a:r>
            <a:endParaRPr lang="ru-RU" sz="30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Ваксинация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борбата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с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антимикробната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резистентност</a:t>
            </a: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Психично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здраве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и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благосъстояние</a:t>
            </a:r>
            <a:endParaRPr lang="ru-RU" sz="3000" spc="-76" dirty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76400" y="53721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34280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7400" y="1257300"/>
            <a:ext cx="10429221" cy="155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ru-RU" sz="3600" dirty="0">
                <a:solidFill>
                  <a:srgbClr val="051D40"/>
                </a:solidFill>
                <a:latin typeface="Libra Serif Modern Bold"/>
              </a:rPr>
              <a:t>Лекарствени </a:t>
            </a:r>
            <a:r>
              <a:rPr lang="ru-RU" sz="3600" dirty="0" err="1" smtClean="0">
                <a:solidFill>
                  <a:srgbClr val="051D40"/>
                </a:solidFill>
                <a:latin typeface="Libra Serif Modern Bold"/>
              </a:rPr>
              <a:t>продукти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:</a:t>
            </a:r>
            <a:endParaRPr lang="en-US" sz="36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62200" y="3162300"/>
            <a:ext cx="12681118" cy="4344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Подобряване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на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достъпа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до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лекарствата</a:t>
            </a: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Приемливи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цени на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лекарствени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продукти</a:t>
            </a: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Оценката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на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разрешенията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за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търговия</a:t>
            </a: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Наблюдението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на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безопасността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на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лекарствата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47800" y="59055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9729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7400" y="1257300"/>
            <a:ext cx="1042922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ru-RU" sz="3600" dirty="0">
                <a:solidFill>
                  <a:srgbClr val="051D40"/>
                </a:solidFill>
                <a:latin typeface="Libra Serif Modern Bold"/>
              </a:rPr>
              <a:t>Електронно </a:t>
            </a:r>
            <a:r>
              <a:rPr lang="ru-RU" sz="3600" dirty="0" err="1" smtClean="0">
                <a:solidFill>
                  <a:srgbClr val="051D40"/>
                </a:solidFill>
                <a:latin typeface="Libra Serif Modern Bold"/>
              </a:rPr>
              <a:t>здравеопазване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:</a:t>
            </a:r>
            <a:endParaRPr lang="en-US" sz="36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62200" y="3162300"/>
            <a:ext cx="12681118" cy="4344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Лектронни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здравни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досиета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(ЕЗД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Телемедицина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Носими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устройства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Мобилни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приложения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Анализ на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данни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други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цифрови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инструменти</a:t>
            </a:r>
            <a:endParaRPr lang="ru-RU" sz="3000" spc="-76" dirty="0">
              <a:solidFill>
                <a:srgbClr val="051D40"/>
              </a:solidFill>
              <a:latin typeface="Libra Serif Modern"/>
            </a:endParaRPr>
          </a:p>
          <a:p>
            <a:pPr>
              <a:lnSpc>
                <a:spcPct val="150000"/>
              </a:lnSpc>
            </a:pP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43000" y="68199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28144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7400" y="1257300"/>
            <a:ext cx="1042922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ru-RU" sz="3600" dirty="0">
                <a:solidFill>
                  <a:srgbClr val="051D40"/>
                </a:solidFill>
                <a:latin typeface="Libra Serif Modern Bold"/>
              </a:rPr>
              <a:t>Оценка на </a:t>
            </a:r>
            <a:r>
              <a:rPr lang="ru-RU" sz="3600" dirty="0" err="1">
                <a:solidFill>
                  <a:srgbClr val="051D40"/>
                </a:solidFill>
                <a:latin typeface="Libra Serif Modern Bold"/>
              </a:rPr>
              <a:t>здравните</a:t>
            </a:r>
            <a:r>
              <a:rPr lang="ru-RU" sz="3600" dirty="0">
                <a:solidFill>
                  <a:srgbClr val="051D40"/>
                </a:solidFill>
                <a:latin typeface="Libra Serif Modern Bold"/>
              </a:rPr>
              <a:t> технологии</a:t>
            </a:r>
            <a:r>
              <a:rPr lang="en-US" sz="3600" dirty="0" smtClean="0">
                <a:solidFill>
                  <a:srgbClr val="051D40"/>
                </a:solidFill>
                <a:latin typeface="Libra Serif Modern Bold"/>
              </a:rPr>
              <a:t>:</a:t>
            </a:r>
            <a:endParaRPr lang="en-US" sz="3600" dirty="0">
              <a:solidFill>
                <a:srgbClr val="051D40"/>
              </a:solidFill>
              <a:latin typeface="Libra Serif Modern Bold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Libra Serif Moder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24000" y="-1866900"/>
            <a:ext cx="3564204" cy="4302934"/>
            <a:chOff x="33755" y="38100"/>
            <a:chExt cx="812800" cy="981264"/>
          </a:xfrm>
        </p:grpSpPr>
        <p:sp>
          <p:nvSpPr>
            <p:cNvPr id="7" name="Freeform 7"/>
            <p:cNvSpPr/>
            <p:nvPr/>
          </p:nvSpPr>
          <p:spPr>
            <a:xfrm>
              <a:off x="33755" y="20656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62200" y="3162300"/>
            <a:ext cx="12681118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Здравни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технологии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Лекарствени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продукти</a:t>
            </a: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Медицински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изделия 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и </a:t>
            </a:r>
            <a:r>
              <a:rPr lang="ru-RU" sz="3000" spc="-76" dirty="0" err="1">
                <a:solidFill>
                  <a:srgbClr val="051D40"/>
                </a:solidFill>
                <a:latin typeface="Libra Serif Modern"/>
              </a:rPr>
              <a:t>диагностични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инструменти</a:t>
            </a: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Хирургични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процедури</a:t>
            </a:r>
            <a:endParaRPr lang="ru-RU" sz="3000" spc="-76" dirty="0" smtClean="0">
              <a:solidFill>
                <a:srgbClr val="051D40"/>
              </a:solidFill>
              <a:latin typeface="Libra Serif Modern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Мерки за </a:t>
            </a:r>
            <a:r>
              <a:rPr lang="ru-RU" sz="3000" spc="-76" dirty="0">
                <a:solidFill>
                  <a:srgbClr val="051D40"/>
                </a:solidFill>
                <a:latin typeface="Libra Serif Modern"/>
              </a:rPr>
              <a:t>профилактика, диагностика или </a:t>
            </a:r>
            <a:r>
              <a:rPr lang="ru-RU" sz="3000" spc="-76" dirty="0" smtClean="0">
                <a:solidFill>
                  <a:srgbClr val="051D40"/>
                </a:solidFill>
                <a:latin typeface="Libra Serif Modern"/>
              </a:rPr>
              <a:t>лечение на </a:t>
            </a:r>
            <a:r>
              <a:rPr lang="ru-RU" sz="3000" spc="-76" dirty="0" err="1" smtClean="0">
                <a:solidFill>
                  <a:srgbClr val="051D40"/>
                </a:solidFill>
                <a:latin typeface="Libra Serif Modern"/>
              </a:rPr>
              <a:t>заболявания</a:t>
            </a:r>
            <a:endParaRPr lang="en-US" sz="3823" spc="-76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706601" y="7352950"/>
            <a:ext cx="5946973" cy="6175926"/>
            <a:chOff x="-1505" y="38100"/>
            <a:chExt cx="812800" cy="844092"/>
          </a:xfrm>
        </p:grpSpPr>
        <p:sp>
          <p:nvSpPr>
            <p:cNvPr id="11" name="Freeform 11"/>
            <p:cNvSpPr/>
            <p:nvPr/>
          </p:nvSpPr>
          <p:spPr>
            <a:xfrm>
              <a:off x="-1505" y="6939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43000" y="6819900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6567"/>
            </a:stretch>
          </a:blipFill>
        </p:spPr>
      </p:sp>
    </p:spTree>
    <p:extLst>
      <p:ext uri="{BB962C8B-B14F-4D97-AF65-F5344CB8AC3E}">
        <p14:creationId xmlns:p14="http://schemas.microsoft.com/office/powerpoint/2010/main" val="12062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10400" y="-2324100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76998" y="-1943101"/>
            <a:ext cx="13881919" cy="13881919"/>
            <a:chOff x="-48500" y="1886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-48500" y="188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351812"/>
            <a:ext cx="6033363" cy="423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73"/>
              </a:lnSpc>
            </a:pP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Нови</a:t>
            </a:r>
            <a:r>
              <a:rPr lang="en-US" sz="5980" dirty="0">
                <a:solidFill>
                  <a:srgbClr val="FDFDFD"/>
                </a:solidFill>
                <a:latin typeface="Libra Serif Modern Bold"/>
              </a:rPr>
              <a:t> </a:t>
            </a: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диагностични</a:t>
            </a:r>
            <a:r>
              <a:rPr lang="en-US" sz="5980" dirty="0">
                <a:solidFill>
                  <a:srgbClr val="FDFDFD"/>
                </a:solidFill>
                <a:latin typeface="Libra Serif Modern Bold"/>
              </a:rPr>
              <a:t> </a:t>
            </a:r>
            <a:r>
              <a:rPr lang="en-US" sz="5980" dirty="0" err="1">
                <a:solidFill>
                  <a:srgbClr val="FDFDFD"/>
                </a:solidFill>
                <a:latin typeface="Libra Serif Modern Bold"/>
              </a:rPr>
              <a:t>подходи</a:t>
            </a:r>
            <a:endParaRPr lang="en-US" sz="5980" dirty="0">
              <a:solidFill>
                <a:srgbClr val="FDFDFD"/>
              </a:solidFill>
              <a:latin typeface="Libra Serif Modern Bold"/>
            </a:endParaRPr>
          </a:p>
          <a:p>
            <a:pPr marL="0" lvl="0" indent="0">
              <a:lnSpc>
                <a:spcPts val="8373"/>
              </a:lnSpc>
              <a:spcBef>
                <a:spcPct val="0"/>
              </a:spcBef>
            </a:pPr>
            <a:endParaRPr lang="en-US" sz="5980" dirty="0">
              <a:solidFill>
                <a:srgbClr val="FDFDFD"/>
              </a:solidFill>
              <a:latin typeface="Libra Serif Modern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39200" y="2324100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0439400" y="2324100"/>
            <a:ext cx="7667625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5"/>
              </a:lnSpc>
            </a:pP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С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бързи</a:t>
            </a:r>
            <a:r>
              <a:rPr lang="bg-BG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темпове</a:t>
            </a:r>
            <a:r>
              <a:rPr lang="en-US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в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сферата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здравеопазването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се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внедряват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разнообразни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медицински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технологии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за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диагностика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,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които</a:t>
            </a:r>
            <a:r>
              <a:rPr lang="bg-BG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представляват</a:t>
            </a:r>
            <a:r>
              <a:rPr lang="en-US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уникален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комплекс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от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технологии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методи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8915400" y="5905500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0515600" y="6134100"/>
            <a:ext cx="7301166" cy="3092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5"/>
              </a:lnSpc>
            </a:pP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В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глобален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мащаб</a:t>
            </a:r>
            <a:r>
              <a:rPr lang="bg-BG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пандемията</a:t>
            </a:r>
            <a:r>
              <a:rPr lang="en-US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оказа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отрицателно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въздействие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микро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и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макро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ниво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,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което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наложи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бързо</a:t>
            </a:r>
            <a:r>
              <a:rPr lang="bg-BG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 smtClean="0">
                <a:solidFill>
                  <a:srgbClr val="051D40"/>
                </a:solidFill>
                <a:latin typeface="Libra Serif Modern"/>
              </a:rPr>
              <a:t>овладяване</a:t>
            </a:r>
            <a:r>
              <a:rPr lang="en-US" sz="3082" spc="-61" dirty="0" smtClean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разпространението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й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чрез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въвеждане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на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бързи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тестове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за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 </a:t>
            </a:r>
            <a:r>
              <a:rPr lang="en-US" sz="3082" spc="-61" dirty="0" err="1">
                <a:solidFill>
                  <a:srgbClr val="051D40"/>
                </a:solidFill>
                <a:latin typeface="Libra Serif Modern"/>
              </a:rPr>
              <a:t>диагностика</a:t>
            </a:r>
            <a:r>
              <a:rPr lang="en-US" sz="3082" spc="-61" dirty="0">
                <a:solidFill>
                  <a:srgbClr val="051D40"/>
                </a:solidFill>
                <a:latin typeface="Libra Serif Modern"/>
              </a:rPr>
              <a:t>.</a:t>
            </a:r>
          </a:p>
          <a:p>
            <a:pPr>
              <a:lnSpc>
                <a:spcPts val="2495"/>
              </a:lnSpc>
            </a:pPr>
            <a:endParaRPr lang="en-US" sz="3082" spc="-61" dirty="0">
              <a:solidFill>
                <a:srgbClr val="051D40"/>
              </a:solidFill>
              <a:latin typeface="Libra Serif Modern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438</Words>
  <Application>Microsoft Office PowerPoint</Application>
  <PresentationFormat>Custom</PresentationFormat>
  <Paragraphs>118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Libra Serif Modern</vt:lpstr>
      <vt:lpstr>Times New Roman</vt:lpstr>
      <vt:lpstr>Libra Serif Modern Italics</vt:lpstr>
      <vt:lpstr>Libra Serif Modern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Professional Modern Technology Pitch Deck Presentation</dc:title>
  <cp:lastModifiedBy>USER</cp:lastModifiedBy>
  <cp:revision>96</cp:revision>
  <dcterms:created xsi:type="dcterms:W3CDTF">2006-08-16T00:00:00Z</dcterms:created>
  <dcterms:modified xsi:type="dcterms:W3CDTF">2024-08-21T07:36:15Z</dcterms:modified>
  <dc:identifier>DAGC2u7W6Lc</dc:identifier>
</cp:coreProperties>
</file>