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8"/>
  </p:notesMasterIdLst>
  <p:sldIdLst>
    <p:sldId id="256" r:id="rId2"/>
    <p:sldId id="282" r:id="rId3"/>
    <p:sldId id="284" r:id="rId4"/>
    <p:sldId id="267" r:id="rId5"/>
    <p:sldId id="265" r:id="rId6"/>
    <p:sldId id="268" r:id="rId7"/>
    <p:sldId id="280" r:id="rId8"/>
    <p:sldId id="281" r:id="rId9"/>
    <p:sldId id="299" r:id="rId10"/>
    <p:sldId id="287" r:id="rId11"/>
    <p:sldId id="286" r:id="rId12"/>
    <p:sldId id="318" r:id="rId13"/>
    <p:sldId id="285" r:id="rId14"/>
    <p:sldId id="301" r:id="rId15"/>
    <p:sldId id="290" r:id="rId16"/>
    <p:sldId id="269" r:id="rId17"/>
    <p:sldId id="289" r:id="rId18"/>
    <p:sldId id="300" r:id="rId19"/>
    <p:sldId id="293" r:id="rId20"/>
    <p:sldId id="275" r:id="rId21"/>
    <p:sldId id="276" r:id="rId22"/>
    <p:sldId id="291" r:id="rId23"/>
    <p:sldId id="294" r:id="rId24"/>
    <p:sldId id="295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277" r:id="rId40"/>
    <p:sldId id="292" r:id="rId41"/>
    <p:sldId id="261" r:id="rId42"/>
    <p:sldId id="262" r:id="rId43"/>
    <p:sldId id="263" r:id="rId44"/>
    <p:sldId id="264" r:id="rId45"/>
    <p:sldId id="316" r:id="rId46"/>
    <p:sldId id="31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FE4"/>
    <a:srgbClr val="B010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Без стил, мрежа в таблица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ен стил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979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2C612-5402-4C12-90BA-7860B16606E0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5A4A7-C5C6-4074-AAE4-7444909C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3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Инхибитор</a:t>
            </a:r>
            <a:r>
              <a:rPr lang="ru-RU" dirty="0" smtClean="0"/>
              <a:t> на </a:t>
            </a:r>
            <a:r>
              <a:rPr lang="ru-RU" dirty="0" err="1" smtClean="0"/>
              <a:t>имунната</a:t>
            </a:r>
            <a:r>
              <a:rPr lang="ru-RU" dirty="0" smtClean="0"/>
              <a:t> </a:t>
            </a:r>
            <a:r>
              <a:rPr lang="ru-RU" dirty="0" err="1" smtClean="0"/>
              <a:t>контролна</a:t>
            </a:r>
            <a:r>
              <a:rPr lang="ru-RU" dirty="0" smtClean="0"/>
              <a:t> точка. </a:t>
            </a:r>
            <a:r>
              <a:rPr lang="ru-RU" dirty="0" err="1" smtClean="0"/>
              <a:t>Протеините</a:t>
            </a:r>
            <a:r>
              <a:rPr lang="ru-RU" dirty="0" smtClean="0"/>
              <a:t> на </a:t>
            </a:r>
            <a:r>
              <a:rPr lang="ru-RU" dirty="0" err="1" smtClean="0"/>
              <a:t>контролни</a:t>
            </a:r>
            <a:r>
              <a:rPr lang="ru-RU" dirty="0" smtClean="0"/>
              <a:t> точки, </a:t>
            </a:r>
            <a:r>
              <a:rPr lang="ru-RU" dirty="0" err="1" smtClean="0"/>
              <a:t>като</a:t>
            </a:r>
            <a:r>
              <a:rPr lang="ru-RU" dirty="0" smtClean="0"/>
              <a:t> B7-1/B7-2 </a:t>
            </a:r>
            <a:r>
              <a:rPr lang="ru-RU" dirty="0" err="1" smtClean="0"/>
              <a:t>върху</a:t>
            </a:r>
            <a:r>
              <a:rPr lang="ru-RU" dirty="0" smtClean="0"/>
              <a:t> антиген-</a:t>
            </a:r>
            <a:r>
              <a:rPr lang="ru-RU" dirty="0" err="1" smtClean="0"/>
              <a:t>представящи</a:t>
            </a:r>
            <a:r>
              <a:rPr lang="ru-RU" dirty="0" smtClean="0"/>
              <a:t> клетки (APC) и CTLA-4 </a:t>
            </a:r>
            <a:r>
              <a:rPr lang="ru-RU" dirty="0" err="1" smtClean="0"/>
              <a:t>върху</a:t>
            </a:r>
            <a:r>
              <a:rPr lang="ru-RU" dirty="0" smtClean="0"/>
              <a:t> Т клетки, </a:t>
            </a:r>
            <a:r>
              <a:rPr lang="ru-RU" dirty="0" err="1" smtClean="0"/>
              <a:t>помагат</a:t>
            </a:r>
            <a:r>
              <a:rPr lang="ru-RU" dirty="0" smtClean="0"/>
              <a:t> да се </a:t>
            </a:r>
            <a:r>
              <a:rPr lang="ru-RU" dirty="0" err="1" smtClean="0"/>
              <a:t>поддържат</a:t>
            </a:r>
            <a:r>
              <a:rPr lang="ru-RU" dirty="0" smtClean="0"/>
              <a:t> </a:t>
            </a:r>
            <a:r>
              <a:rPr lang="ru-RU" dirty="0" err="1" smtClean="0"/>
              <a:t>имунните</a:t>
            </a:r>
            <a:r>
              <a:rPr lang="ru-RU" dirty="0" smtClean="0"/>
              <a:t> реакции на </a:t>
            </a:r>
            <a:r>
              <a:rPr lang="ru-RU" dirty="0" err="1" smtClean="0"/>
              <a:t>тялото</a:t>
            </a:r>
            <a:r>
              <a:rPr lang="ru-RU" dirty="0" smtClean="0"/>
              <a:t> под </a:t>
            </a:r>
            <a:r>
              <a:rPr lang="ru-RU" dirty="0" err="1" smtClean="0"/>
              <a:t>контрол</a:t>
            </a:r>
            <a:r>
              <a:rPr lang="ru-RU" dirty="0" smtClean="0"/>
              <a:t>. </a:t>
            </a:r>
            <a:r>
              <a:rPr lang="ru-RU" dirty="0" err="1" smtClean="0"/>
              <a:t>Когато</a:t>
            </a:r>
            <a:r>
              <a:rPr lang="ru-RU" dirty="0" smtClean="0"/>
              <a:t> Т-</a:t>
            </a:r>
            <a:r>
              <a:rPr lang="ru-RU" dirty="0" err="1" smtClean="0"/>
              <a:t>клетъчният</a:t>
            </a:r>
            <a:r>
              <a:rPr lang="ru-RU" dirty="0" smtClean="0"/>
              <a:t> рецептор (TCR) се </a:t>
            </a:r>
            <a:r>
              <a:rPr lang="ru-RU" dirty="0" err="1" smtClean="0"/>
              <a:t>свърже</a:t>
            </a:r>
            <a:r>
              <a:rPr lang="ru-RU" dirty="0" smtClean="0"/>
              <a:t> с антигена и </a:t>
            </a:r>
            <a:r>
              <a:rPr lang="ru-RU" dirty="0" err="1" smtClean="0"/>
              <a:t>протеините</a:t>
            </a:r>
            <a:r>
              <a:rPr lang="ru-RU" dirty="0" smtClean="0"/>
              <a:t> на </a:t>
            </a:r>
            <a:r>
              <a:rPr lang="ru-RU" dirty="0" err="1" smtClean="0"/>
              <a:t>главния</a:t>
            </a:r>
            <a:r>
              <a:rPr lang="ru-RU" dirty="0" smtClean="0"/>
              <a:t> </a:t>
            </a:r>
            <a:r>
              <a:rPr lang="ru-RU" dirty="0" err="1" smtClean="0"/>
              <a:t>хистосъвместим</a:t>
            </a:r>
            <a:r>
              <a:rPr lang="ru-RU" dirty="0" smtClean="0"/>
              <a:t> комплекс (МНС) на APC и CD28 се </a:t>
            </a:r>
            <a:r>
              <a:rPr lang="ru-RU" dirty="0" err="1" smtClean="0"/>
              <a:t>свърже</a:t>
            </a:r>
            <a:r>
              <a:rPr lang="ru-RU" dirty="0" smtClean="0"/>
              <a:t> с B7-1/B7-2 на APC, Т </a:t>
            </a:r>
            <a:r>
              <a:rPr lang="ru-RU" dirty="0" err="1" smtClean="0"/>
              <a:t>клетката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да се </a:t>
            </a:r>
            <a:r>
              <a:rPr lang="ru-RU" dirty="0" err="1" smtClean="0"/>
              <a:t>активира</a:t>
            </a:r>
            <a:r>
              <a:rPr lang="ru-RU" dirty="0" smtClean="0"/>
              <a:t>. </a:t>
            </a:r>
            <a:r>
              <a:rPr lang="ru-RU" dirty="0" err="1" smtClean="0"/>
              <a:t>Въпреки</a:t>
            </a:r>
            <a:r>
              <a:rPr lang="ru-RU" dirty="0" smtClean="0"/>
              <a:t> </a:t>
            </a:r>
            <a:r>
              <a:rPr lang="ru-RU" dirty="0" err="1" smtClean="0"/>
              <a:t>това</a:t>
            </a:r>
            <a:r>
              <a:rPr lang="ru-RU" dirty="0" smtClean="0"/>
              <a:t>, </a:t>
            </a:r>
            <a:r>
              <a:rPr lang="ru-RU" dirty="0" err="1" smtClean="0"/>
              <a:t>свързването</a:t>
            </a:r>
            <a:r>
              <a:rPr lang="ru-RU" dirty="0" smtClean="0"/>
              <a:t> на B7-1/B7-2 с CTLA-4 </a:t>
            </a:r>
            <a:r>
              <a:rPr lang="ru-RU" dirty="0" err="1" smtClean="0"/>
              <a:t>поддържа</a:t>
            </a:r>
            <a:r>
              <a:rPr lang="ru-RU" dirty="0" smtClean="0"/>
              <a:t> Т-</a:t>
            </a:r>
            <a:r>
              <a:rPr lang="ru-RU" dirty="0" err="1" smtClean="0"/>
              <a:t>клетките</a:t>
            </a:r>
            <a:r>
              <a:rPr lang="ru-RU" dirty="0" smtClean="0"/>
              <a:t> в неактивно </a:t>
            </a:r>
            <a:r>
              <a:rPr lang="ru-RU" dirty="0" err="1" smtClean="0"/>
              <a:t>състояние</a:t>
            </a:r>
            <a:r>
              <a:rPr lang="ru-RU" dirty="0" smtClean="0"/>
              <a:t>, </a:t>
            </a:r>
            <a:r>
              <a:rPr lang="ru-RU" dirty="0" err="1" smtClean="0"/>
              <a:t>така</a:t>
            </a:r>
            <a:r>
              <a:rPr lang="ru-RU" dirty="0" smtClean="0"/>
              <a:t> че те не </a:t>
            </a:r>
            <a:r>
              <a:rPr lang="ru-RU" dirty="0" err="1" smtClean="0"/>
              <a:t>са</a:t>
            </a:r>
            <a:r>
              <a:rPr lang="ru-RU" dirty="0" smtClean="0"/>
              <a:t> в </a:t>
            </a:r>
            <a:r>
              <a:rPr lang="ru-RU" dirty="0" err="1" smtClean="0"/>
              <a:t>състояние</a:t>
            </a:r>
            <a:r>
              <a:rPr lang="ru-RU" dirty="0" smtClean="0"/>
              <a:t> да </a:t>
            </a:r>
            <a:r>
              <a:rPr lang="ru-RU" dirty="0" err="1" smtClean="0"/>
              <a:t>убиват</a:t>
            </a:r>
            <a:r>
              <a:rPr lang="ru-RU" dirty="0" smtClean="0"/>
              <a:t> </a:t>
            </a:r>
            <a:r>
              <a:rPr lang="ru-RU" dirty="0" err="1" smtClean="0"/>
              <a:t>туморни</a:t>
            </a:r>
            <a:r>
              <a:rPr lang="ru-RU" dirty="0" smtClean="0"/>
              <a:t> клетки в </a:t>
            </a:r>
            <a:r>
              <a:rPr lang="ru-RU" dirty="0" err="1" smtClean="0"/>
              <a:t>тялото</a:t>
            </a:r>
            <a:r>
              <a:rPr lang="ru-RU" dirty="0" smtClean="0"/>
              <a:t> (</a:t>
            </a:r>
            <a:r>
              <a:rPr lang="ru-RU" dirty="0" err="1" smtClean="0"/>
              <a:t>ляв</a:t>
            </a:r>
            <a:r>
              <a:rPr lang="ru-RU" dirty="0" smtClean="0"/>
              <a:t> </a:t>
            </a:r>
            <a:r>
              <a:rPr lang="ru-RU" dirty="0" err="1" smtClean="0"/>
              <a:t>панел</a:t>
            </a:r>
            <a:r>
              <a:rPr lang="ru-RU" dirty="0" smtClean="0"/>
              <a:t>). </a:t>
            </a:r>
            <a:r>
              <a:rPr lang="ru-RU" dirty="0" err="1" smtClean="0"/>
              <a:t>Блокирането</a:t>
            </a:r>
            <a:r>
              <a:rPr lang="ru-RU" dirty="0" smtClean="0"/>
              <a:t> на </a:t>
            </a:r>
            <a:r>
              <a:rPr lang="ru-RU" dirty="0" err="1" smtClean="0"/>
              <a:t>свързването</a:t>
            </a:r>
            <a:r>
              <a:rPr lang="ru-RU" dirty="0" smtClean="0"/>
              <a:t> на B7-1/B7-2 </a:t>
            </a:r>
            <a:r>
              <a:rPr lang="ru-RU" dirty="0" err="1" smtClean="0"/>
              <a:t>към</a:t>
            </a:r>
            <a:r>
              <a:rPr lang="ru-RU" dirty="0" smtClean="0"/>
              <a:t> CTLA-4 с </a:t>
            </a:r>
            <a:r>
              <a:rPr lang="ru-RU" dirty="0" err="1" smtClean="0"/>
              <a:t>инхибитор</a:t>
            </a:r>
            <a:r>
              <a:rPr lang="ru-RU" dirty="0" smtClean="0"/>
              <a:t> на </a:t>
            </a:r>
            <a:r>
              <a:rPr lang="ru-RU" dirty="0" err="1" smtClean="0"/>
              <a:t>имунната</a:t>
            </a:r>
            <a:r>
              <a:rPr lang="ru-RU" dirty="0" smtClean="0"/>
              <a:t> </a:t>
            </a:r>
            <a:r>
              <a:rPr lang="ru-RU" dirty="0" err="1" smtClean="0"/>
              <a:t>контролна</a:t>
            </a:r>
            <a:r>
              <a:rPr lang="ru-RU" dirty="0" smtClean="0"/>
              <a:t> точка (анти-CTLA-4 </a:t>
            </a:r>
            <a:r>
              <a:rPr lang="ru-RU" dirty="0" err="1" smtClean="0"/>
              <a:t>антитяло</a:t>
            </a:r>
            <a:r>
              <a:rPr lang="ru-RU" dirty="0" smtClean="0"/>
              <a:t>) </a:t>
            </a:r>
            <a:r>
              <a:rPr lang="ru-RU" dirty="0" err="1" smtClean="0"/>
              <a:t>позволява</a:t>
            </a:r>
            <a:r>
              <a:rPr lang="ru-RU" dirty="0" smtClean="0"/>
              <a:t> на Т </a:t>
            </a:r>
            <a:r>
              <a:rPr lang="ru-RU" dirty="0" err="1" smtClean="0"/>
              <a:t>клетките</a:t>
            </a:r>
            <a:r>
              <a:rPr lang="ru-RU" dirty="0" smtClean="0"/>
              <a:t> да </a:t>
            </a:r>
            <a:r>
              <a:rPr lang="ru-RU" dirty="0" err="1" smtClean="0"/>
              <a:t>бъдат</a:t>
            </a:r>
            <a:r>
              <a:rPr lang="ru-RU" dirty="0" smtClean="0"/>
              <a:t> </a:t>
            </a:r>
            <a:r>
              <a:rPr lang="ru-RU" dirty="0" err="1" smtClean="0"/>
              <a:t>активни</a:t>
            </a:r>
            <a:r>
              <a:rPr lang="ru-RU" dirty="0" smtClean="0"/>
              <a:t> и да </a:t>
            </a:r>
            <a:r>
              <a:rPr lang="ru-RU" dirty="0" err="1" smtClean="0"/>
              <a:t>убиват</a:t>
            </a:r>
            <a:r>
              <a:rPr lang="ru-RU" dirty="0" smtClean="0"/>
              <a:t> </a:t>
            </a:r>
            <a:r>
              <a:rPr lang="ru-RU" dirty="0" err="1" smtClean="0"/>
              <a:t>туморни</a:t>
            </a:r>
            <a:r>
              <a:rPr lang="ru-RU" dirty="0" smtClean="0"/>
              <a:t> клетки (десен </a:t>
            </a:r>
            <a:r>
              <a:rPr lang="ru-RU" dirty="0" err="1" smtClean="0"/>
              <a:t>панел</a:t>
            </a:r>
            <a:r>
              <a:rPr lang="ru-RU" dirty="0" smtClean="0"/>
              <a:t>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5A4A7-C5C6-4074-AAE4-7444909CE2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Протеините</a:t>
            </a:r>
            <a:r>
              <a:rPr lang="ru-RU" dirty="0" smtClean="0"/>
              <a:t> на </a:t>
            </a:r>
            <a:r>
              <a:rPr lang="ru-RU" dirty="0" err="1" smtClean="0"/>
              <a:t>контролните</a:t>
            </a:r>
            <a:r>
              <a:rPr lang="ru-RU" dirty="0" smtClean="0"/>
              <a:t> точки, </a:t>
            </a:r>
            <a:r>
              <a:rPr lang="ru-RU" dirty="0" err="1" smtClean="0"/>
              <a:t>като</a:t>
            </a:r>
            <a:r>
              <a:rPr lang="ru-RU" dirty="0" smtClean="0"/>
              <a:t> PD-L1 </a:t>
            </a:r>
            <a:r>
              <a:rPr lang="ru-RU" dirty="0" err="1" smtClean="0"/>
              <a:t>върху</a:t>
            </a:r>
            <a:r>
              <a:rPr lang="ru-RU" dirty="0" smtClean="0"/>
              <a:t> </a:t>
            </a:r>
            <a:r>
              <a:rPr lang="ru-RU" dirty="0" err="1" smtClean="0"/>
              <a:t>туморните</a:t>
            </a:r>
            <a:r>
              <a:rPr lang="ru-RU" dirty="0" smtClean="0"/>
              <a:t> клетки и PD-1 </a:t>
            </a:r>
            <a:r>
              <a:rPr lang="ru-RU" dirty="0" err="1" smtClean="0"/>
              <a:t>върху</a:t>
            </a:r>
            <a:r>
              <a:rPr lang="ru-RU" dirty="0" smtClean="0"/>
              <a:t> Т-</a:t>
            </a:r>
            <a:r>
              <a:rPr lang="ru-RU" dirty="0" err="1" smtClean="0"/>
              <a:t>клетките</a:t>
            </a:r>
            <a:r>
              <a:rPr lang="ru-RU" dirty="0" smtClean="0"/>
              <a:t>, </a:t>
            </a:r>
            <a:r>
              <a:rPr lang="ru-RU" dirty="0" err="1" smtClean="0"/>
              <a:t>помагат</a:t>
            </a:r>
            <a:r>
              <a:rPr lang="ru-RU" dirty="0" smtClean="0"/>
              <a:t> да се </a:t>
            </a:r>
            <a:r>
              <a:rPr lang="ru-RU" dirty="0" err="1" smtClean="0"/>
              <a:t>контролират</a:t>
            </a:r>
            <a:r>
              <a:rPr lang="ru-RU" dirty="0" smtClean="0"/>
              <a:t> </a:t>
            </a:r>
            <a:r>
              <a:rPr lang="ru-RU" dirty="0" err="1" smtClean="0"/>
              <a:t>имунните</a:t>
            </a:r>
            <a:r>
              <a:rPr lang="ru-RU" dirty="0" smtClean="0"/>
              <a:t> отговори. </a:t>
            </a:r>
            <a:r>
              <a:rPr lang="ru-RU" dirty="0" err="1" smtClean="0"/>
              <a:t>Свързването</a:t>
            </a:r>
            <a:r>
              <a:rPr lang="ru-RU" dirty="0" smtClean="0"/>
              <a:t> на PD-L1 с PD-1 </a:t>
            </a:r>
            <a:r>
              <a:rPr lang="ru-RU" dirty="0" err="1" smtClean="0"/>
              <a:t>предпазва</a:t>
            </a:r>
            <a:r>
              <a:rPr lang="ru-RU" dirty="0" smtClean="0"/>
              <a:t> Т </a:t>
            </a:r>
            <a:r>
              <a:rPr lang="ru-RU" dirty="0" err="1" smtClean="0"/>
              <a:t>клетките</a:t>
            </a:r>
            <a:r>
              <a:rPr lang="ru-RU" dirty="0" smtClean="0"/>
              <a:t> от </a:t>
            </a:r>
            <a:r>
              <a:rPr lang="ru-RU" dirty="0" err="1" smtClean="0"/>
              <a:t>убиване</a:t>
            </a:r>
            <a:r>
              <a:rPr lang="ru-RU" dirty="0" smtClean="0"/>
              <a:t> на </a:t>
            </a:r>
            <a:r>
              <a:rPr lang="ru-RU" dirty="0" err="1" smtClean="0"/>
              <a:t>туморни</a:t>
            </a:r>
            <a:r>
              <a:rPr lang="ru-RU" dirty="0" smtClean="0"/>
              <a:t> клетки в </a:t>
            </a:r>
            <a:r>
              <a:rPr lang="ru-RU" dirty="0" err="1" smtClean="0"/>
              <a:t>тялото</a:t>
            </a:r>
            <a:r>
              <a:rPr lang="ru-RU" dirty="0" smtClean="0"/>
              <a:t> (</a:t>
            </a:r>
            <a:r>
              <a:rPr lang="ru-RU" dirty="0" err="1" smtClean="0"/>
              <a:t>ляв</a:t>
            </a:r>
            <a:r>
              <a:rPr lang="ru-RU" dirty="0" smtClean="0"/>
              <a:t> </a:t>
            </a:r>
            <a:r>
              <a:rPr lang="ru-RU" dirty="0" err="1" smtClean="0"/>
              <a:t>панел</a:t>
            </a:r>
            <a:r>
              <a:rPr lang="ru-RU" dirty="0" smtClean="0"/>
              <a:t>). </a:t>
            </a:r>
            <a:r>
              <a:rPr lang="ru-RU" dirty="0" err="1" smtClean="0"/>
              <a:t>Блокирането</a:t>
            </a:r>
            <a:r>
              <a:rPr lang="ru-RU" dirty="0" smtClean="0"/>
              <a:t> на </a:t>
            </a:r>
            <a:r>
              <a:rPr lang="ru-RU" dirty="0" err="1" smtClean="0"/>
              <a:t>свързването</a:t>
            </a:r>
            <a:r>
              <a:rPr lang="ru-RU" dirty="0" smtClean="0"/>
              <a:t> на PD-L1 </a:t>
            </a:r>
            <a:r>
              <a:rPr lang="ru-RU" dirty="0" err="1" smtClean="0"/>
              <a:t>към</a:t>
            </a:r>
            <a:r>
              <a:rPr lang="ru-RU" dirty="0" smtClean="0"/>
              <a:t> PD-1 с </a:t>
            </a:r>
            <a:r>
              <a:rPr lang="ru-RU" dirty="0" err="1" smtClean="0"/>
              <a:t>инхибитор</a:t>
            </a:r>
            <a:r>
              <a:rPr lang="ru-RU" dirty="0" smtClean="0"/>
              <a:t> на </a:t>
            </a:r>
            <a:r>
              <a:rPr lang="ru-RU" dirty="0" err="1" smtClean="0"/>
              <a:t>имунната</a:t>
            </a:r>
            <a:r>
              <a:rPr lang="ru-RU" dirty="0" smtClean="0"/>
              <a:t> </a:t>
            </a:r>
            <a:r>
              <a:rPr lang="ru-RU" dirty="0" err="1" smtClean="0"/>
              <a:t>контролна</a:t>
            </a:r>
            <a:r>
              <a:rPr lang="ru-RU" dirty="0" smtClean="0"/>
              <a:t> точка (анти-PD-L1 или анти-PD-1) </a:t>
            </a:r>
            <a:r>
              <a:rPr lang="ru-RU" dirty="0" err="1" smtClean="0"/>
              <a:t>позволява</a:t>
            </a:r>
            <a:r>
              <a:rPr lang="ru-RU" dirty="0" smtClean="0"/>
              <a:t> на Т </a:t>
            </a:r>
            <a:r>
              <a:rPr lang="ru-RU" dirty="0" err="1" smtClean="0"/>
              <a:t>клетките</a:t>
            </a:r>
            <a:r>
              <a:rPr lang="ru-RU" dirty="0" smtClean="0"/>
              <a:t> да </a:t>
            </a:r>
            <a:r>
              <a:rPr lang="ru-RU" dirty="0" err="1" smtClean="0"/>
              <a:t>убиват</a:t>
            </a:r>
            <a:r>
              <a:rPr lang="ru-RU" dirty="0" smtClean="0"/>
              <a:t> </a:t>
            </a:r>
            <a:r>
              <a:rPr lang="ru-RU" dirty="0" err="1" smtClean="0"/>
              <a:t>туморни</a:t>
            </a:r>
            <a:r>
              <a:rPr lang="ru-RU" dirty="0" smtClean="0"/>
              <a:t> клетки (десен </a:t>
            </a:r>
            <a:r>
              <a:rPr lang="ru-RU" dirty="0" err="1" smtClean="0"/>
              <a:t>панел</a:t>
            </a:r>
            <a:r>
              <a:rPr lang="ru-RU" dirty="0" smtClean="0"/>
              <a:t>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5A4A7-C5C6-4074-AAE4-7444909CE2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59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Galectin-3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hepatic sinusoidal endothelial cell lectin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fibrinogen-like protein 1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major histocompatibility complex (MHC) class II.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5A4A7-C5C6-4074-AAE4-7444909CE2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46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err="1" smtClean="0"/>
              <a:t>като</a:t>
            </a:r>
            <a:r>
              <a:rPr lang="ru-RU" sz="1200" dirty="0" smtClean="0"/>
              <a:t> </a:t>
            </a:r>
            <a:r>
              <a:rPr lang="ru-RU" sz="1200" dirty="0" err="1" smtClean="0"/>
              <a:t>експресия</a:t>
            </a:r>
            <a:r>
              <a:rPr lang="ru-RU" sz="1200" dirty="0" smtClean="0"/>
              <a:t> на PD-L1, </a:t>
            </a:r>
            <a:r>
              <a:rPr lang="ru-RU" sz="1200" dirty="0" err="1" smtClean="0"/>
              <a:t>туморна</a:t>
            </a:r>
            <a:r>
              <a:rPr lang="ru-RU" sz="1200" dirty="0" smtClean="0"/>
              <a:t> </a:t>
            </a:r>
            <a:r>
              <a:rPr lang="ru-RU" sz="1200" dirty="0" err="1" smtClean="0"/>
              <a:t>мутационна</a:t>
            </a:r>
            <a:r>
              <a:rPr lang="ru-RU" sz="1200" dirty="0" smtClean="0"/>
              <a:t> </a:t>
            </a:r>
            <a:r>
              <a:rPr lang="ru-RU" sz="1200" dirty="0" err="1" smtClean="0"/>
              <a:t>тежест</a:t>
            </a:r>
            <a:r>
              <a:rPr lang="ru-RU" sz="1200" dirty="0" smtClean="0"/>
              <a:t> (TMB), дефектна поправка на </a:t>
            </a:r>
            <a:r>
              <a:rPr lang="ru-RU" sz="1200" dirty="0" err="1" smtClean="0"/>
              <a:t>несъответстваща</a:t>
            </a:r>
            <a:r>
              <a:rPr lang="ru-RU" sz="1200" dirty="0" smtClean="0"/>
              <a:t> ДНК (</a:t>
            </a:r>
            <a:r>
              <a:rPr lang="ru-RU" sz="1200" dirty="0" err="1" smtClean="0"/>
              <a:t>dMMR</a:t>
            </a:r>
            <a:r>
              <a:rPr lang="ru-RU" sz="1200" dirty="0" smtClean="0"/>
              <a:t>), </a:t>
            </a:r>
            <a:r>
              <a:rPr lang="ru-RU" sz="1200" dirty="0" err="1" smtClean="0"/>
              <a:t>микросателитна</a:t>
            </a:r>
            <a:r>
              <a:rPr lang="ru-RU" sz="1200" dirty="0" smtClean="0"/>
              <a:t> </a:t>
            </a:r>
            <a:r>
              <a:rPr lang="ru-RU" sz="1200" dirty="0" err="1" smtClean="0"/>
              <a:t>нестабилност</a:t>
            </a:r>
            <a:r>
              <a:rPr lang="ru-RU" sz="1200" dirty="0" smtClean="0"/>
              <a:t> (MSI), </a:t>
            </a:r>
            <a:r>
              <a:rPr lang="ru-RU" sz="1200" dirty="0" err="1" smtClean="0"/>
              <a:t>туморна</a:t>
            </a:r>
            <a:r>
              <a:rPr lang="ru-RU" sz="1200" dirty="0" smtClean="0"/>
              <a:t> микросреда (TME) и </a:t>
            </a:r>
            <a:r>
              <a:rPr lang="ru-RU" sz="1200" dirty="0" err="1" smtClean="0"/>
              <a:t>микробиота</a:t>
            </a:r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5A4A7-C5C6-4074-AAE4-7444909CE2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18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Въпреки</a:t>
            </a:r>
            <a:r>
              <a:rPr lang="ru-RU" dirty="0" smtClean="0"/>
              <a:t> че </a:t>
            </a:r>
            <a:r>
              <a:rPr lang="en-US" dirty="0" smtClean="0"/>
              <a:t>I</a:t>
            </a:r>
            <a:r>
              <a:rPr lang="ru-RU" dirty="0" smtClean="0"/>
              <a:t>CI</a:t>
            </a:r>
            <a:r>
              <a:rPr lang="en-US" dirty="0" smtClean="0"/>
              <a:t>s</a:t>
            </a:r>
            <a:r>
              <a:rPr lang="ru-RU" dirty="0" smtClean="0"/>
              <a:t>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 err="1" smtClean="0"/>
              <a:t>бързо</a:t>
            </a:r>
            <a:r>
              <a:rPr lang="ru-RU" dirty="0" smtClean="0"/>
              <a:t> </a:t>
            </a:r>
            <a:r>
              <a:rPr lang="ru-RU" dirty="0" err="1" smtClean="0"/>
              <a:t>напредващ</a:t>
            </a:r>
            <a:r>
              <a:rPr lang="ru-RU" dirty="0" smtClean="0"/>
              <a:t> тип </a:t>
            </a:r>
            <a:r>
              <a:rPr lang="ru-RU" dirty="0" err="1" smtClean="0"/>
              <a:t>имунотерапия</a:t>
            </a:r>
            <a:r>
              <a:rPr lang="ru-RU" dirty="0" smtClean="0"/>
              <a:t>, </a:t>
            </a:r>
            <a:r>
              <a:rPr lang="ru-RU" dirty="0" err="1" smtClean="0"/>
              <a:t>има</a:t>
            </a:r>
            <a:r>
              <a:rPr lang="ru-RU" dirty="0" smtClean="0"/>
              <a:t> множество </a:t>
            </a:r>
            <a:r>
              <a:rPr lang="ru-RU" dirty="0" err="1" smtClean="0"/>
              <a:t>предизвикателства</a:t>
            </a:r>
            <a:r>
              <a:rPr lang="ru-RU" dirty="0" smtClean="0"/>
              <a:t> и трудности, </a:t>
            </a:r>
            <a:r>
              <a:rPr lang="ru-RU" dirty="0" err="1" smtClean="0"/>
              <a:t>които</a:t>
            </a:r>
            <a:r>
              <a:rPr lang="ru-RU" dirty="0" smtClean="0"/>
              <a:t> </a:t>
            </a:r>
            <a:r>
              <a:rPr lang="ru-RU" dirty="0" err="1" smtClean="0"/>
              <a:t>могат</a:t>
            </a:r>
            <a:r>
              <a:rPr lang="ru-RU" dirty="0" smtClean="0"/>
              <a:t> да ограничат </a:t>
            </a:r>
            <a:r>
              <a:rPr lang="ru-RU" dirty="0" err="1" smtClean="0"/>
              <a:t>тяхната</a:t>
            </a:r>
            <a:r>
              <a:rPr lang="ru-RU" dirty="0" smtClean="0"/>
              <a:t> </a:t>
            </a:r>
            <a:r>
              <a:rPr lang="ru-RU" dirty="0" err="1" smtClean="0"/>
              <a:t>ефикасност</a:t>
            </a:r>
            <a:r>
              <a:rPr lang="ru-RU" dirty="0" smtClean="0"/>
              <a:t>. </a:t>
            </a:r>
          </a:p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5A4A7-C5C6-4074-AAE4-7444909CE2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2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Въпреки</a:t>
            </a:r>
            <a:r>
              <a:rPr lang="ru-RU" dirty="0" smtClean="0"/>
              <a:t> че </a:t>
            </a:r>
            <a:r>
              <a:rPr lang="en-US" dirty="0" smtClean="0"/>
              <a:t>I</a:t>
            </a:r>
            <a:r>
              <a:rPr lang="ru-RU" dirty="0" smtClean="0"/>
              <a:t>CI</a:t>
            </a:r>
            <a:r>
              <a:rPr lang="en-US" dirty="0" smtClean="0"/>
              <a:t>s</a:t>
            </a:r>
            <a:r>
              <a:rPr lang="ru-RU" dirty="0" smtClean="0"/>
              <a:t>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 err="1" smtClean="0"/>
              <a:t>бързо</a:t>
            </a:r>
            <a:r>
              <a:rPr lang="ru-RU" dirty="0" smtClean="0"/>
              <a:t> </a:t>
            </a:r>
            <a:r>
              <a:rPr lang="ru-RU" dirty="0" err="1" smtClean="0"/>
              <a:t>напредващ</a:t>
            </a:r>
            <a:r>
              <a:rPr lang="ru-RU" dirty="0" smtClean="0"/>
              <a:t> тип </a:t>
            </a:r>
            <a:r>
              <a:rPr lang="ru-RU" dirty="0" err="1" smtClean="0"/>
              <a:t>имунотерапия</a:t>
            </a:r>
            <a:r>
              <a:rPr lang="ru-RU" dirty="0" smtClean="0"/>
              <a:t>, </a:t>
            </a:r>
            <a:r>
              <a:rPr lang="ru-RU" dirty="0" err="1" smtClean="0"/>
              <a:t>има</a:t>
            </a:r>
            <a:r>
              <a:rPr lang="ru-RU" dirty="0" smtClean="0"/>
              <a:t> множество </a:t>
            </a:r>
            <a:r>
              <a:rPr lang="ru-RU" dirty="0" err="1" smtClean="0"/>
              <a:t>предизвикателства</a:t>
            </a:r>
            <a:r>
              <a:rPr lang="ru-RU" dirty="0" smtClean="0"/>
              <a:t> и трудности, </a:t>
            </a:r>
            <a:r>
              <a:rPr lang="ru-RU" dirty="0" err="1" smtClean="0"/>
              <a:t>които</a:t>
            </a:r>
            <a:r>
              <a:rPr lang="ru-RU" dirty="0" smtClean="0"/>
              <a:t> </a:t>
            </a:r>
            <a:r>
              <a:rPr lang="ru-RU" dirty="0" err="1" smtClean="0"/>
              <a:t>могат</a:t>
            </a:r>
            <a:r>
              <a:rPr lang="ru-RU" dirty="0" smtClean="0"/>
              <a:t> да ограничат </a:t>
            </a:r>
            <a:r>
              <a:rPr lang="ru-RU" dirty="0" err="1" smtClean="0"/>
              <a:t>тяхната</a:t>
            </a:r>
            <a:r>
              <a:rPr lang="ru-RU" dirty="0" smtClean="0"/>
              <a:t> </a:t>
            </a:r>
            <a:r>
              <a:rPr lang="ru-RU" dirty="0" err="1" smtClean="0"/>
              <a:t>ефикасност</a:t>
            </a:r>
            <a:r>
              <a:rPr lang="ru-RU" dirty="0" smtClean="0"/>
              <a:t>. </a:t>
            </a:r>
          </a:p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5A4A7-C5C6-4074-AAE4-7444909CE2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61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5A4A7-C5C6-4074-AAE4-7444909CE2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5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4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2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6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9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1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20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80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9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7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C429B-A561-46DD-B1C3-0CD803CACD33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600C4-B57D-4317-9723-3AD03C528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5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9130" y="208000"/>
            <a:ext cx="12122870" cy="1352277"/>
          </a:xfrm>
        </p:spPr>
        <p:txBody>
          <a:bodyPr>
            <a:normAutofit fontScale="90000"/>
          </a:bodyPr>
          <a:lstStyle/>
          <a:p>
            <a:r>
              <a:rPr lang="bg-BG" b="1" dirty="0" smtClean="0">
                <a:latin typeface="+mn-lt"/>
              </a:rPr>
              <a:t>Медикаментозно индуцирани – </a:t>
            </a:r>
            <a:r>
              <a:rPr lang="bg-BG" b="1" dirty="0" err="1" smtClean="0">
                <a:latin typeface="+mn-lt"/>
              </a:rPr>
              <a:t>имуномедиирани</a:t>
            </a:r>
            <a:r>
              <a:rPr lang="bg-BG" b="1" dirty="0" smtClean="0">
                <a:latin typeface="+mn-lt"/>
              </a:rPr>
              <a:t> </a:t>
            </a:r>
            <a:r>
              <a:rPr lang="bg-BG" b="1" dirty="0" err="1" smtClean="0">
                <a:latin typeface="+mn-lt"/>
              </a:rPr>
              <a:t>ендокринопатии</a:t>
            </a:r>
            <a:endParaRPr lang="en-US" b="1" dirty="0">
              <a:latin typeface="+mn-lt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54480" y="5651756"/>
            <a:ext cx="9429750" cy="1206244"/>
          </a:xfrm>
        </p:spPr>
        <p:txBody>
          <a:bodyPr>
            <a:normAutofit fontScale="92500" lnSpcReduction="10000"/>
          </a:bodyPr>
          <a:lstStyle/>
          <a:p>
            <a:r>
              <a:rPr lang="bg-BG" dirty="0" smtClean="0"/>
              <a:t>Радина Димитрова</a:t>
            </a:r>
          </a:p>
          <a:p>
            <a:r>
              <a:rPr lang="bg-BG" dirty="0" smtClean="0"/>
              <a:t>Клиника по ендокринология, УМБАЛ „Света Марина“, </a:t>
            </a:r>
            <a:endParaRPr lang="en-US" dirty="0" smtClean="0"/>
          </a:p>
          <a:p>
            <a:r>
              <a:rPr lang="bg-BG" dirty="0" smtClean="0"/>
              <a:t>Катедра</a:t>
            </a:r>
            <a:r>
              <a:rPr lang="en-US" dirty="0" smtClean="0"/>
              <a:t> “</a:t>
            </a:r>
            <a:r>
              <a:rPr lang="bg-BG" dirty="0" smtClean="0"/>
              <a:t>Ендокринология“ МУ Варна</a:t>
            </a:r>
            <a:endParaRPr lang="en-US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716980"/>
            <a:ext cx="7636493" cy="393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41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72029" y="1817783"/>
            <a:ext cx="11182120" cy="4450815"/>
          </a:xfrm>
        </p:spPr>
        <p:txBody>
          <a:bodyPr>
            <a:normAutofit/>
          </a:bodyPr>
          <a:lstStyle/>
          <a:p>
            <a:r>
              <a:rPr lang="ru-RU" sz="2600" dirty="0" err="1" smtClean="0"/>
              <a:t>Използването</a:t>
            </a:r>
            <a:r>
              <a:rPr lang="ru-RU" sz="2600" dirty="0" smtClean="0"/>
              <a:t> на </a:t>
            </a:r>
            <a:r>
              <a:rPr lang="en-US" sz="2600" dirty="0" smtClean="0"/>
              <a:t>I</a:t>
            </a:r>
            <a:r>
              <a:rPr lang="ru-RU" sz="2600" dirty="0" smtClean="0"/>
              <a:t>CI</a:t>
            </a:r>
            <a:r>
              <a:rPr lang="en-US" sz="2600" dirty="0" smtClean="0"/>
              <a:t>s</a:t>
            </a:r>
            <a:r>
              <a:rPr lang="ru-RU" sz="2600" dirty="0" smtClean="0"/>
              <a:t> показа </a:t>
            </a:r>
            <a:r>
              <a:rPr lang="ru-RU" sz="2600" dirty="0" err="1" smtClean="0"/>
              <a:t>изключителен</a:t>
            </a:r>
            <a:r>
              <a:rPr lang="ru-RU" sz="2600" dirty="0" smtClean="0"/>
              <a:t> успех </a:t>
            </a:r>
            <a:r>
              <a:rPr lang="ru-RU" sz="2600" dirty="0" err="1" smtClean="0"/>
              <a:t>като</a:t>
            </a:r>
            <a:r>
              <a:rPr lang="ru-RU" sz="2600" dirty="0" smtClean="0"/>
              <a:t> форма на </a:t>
            </a:r>
            <a:r>
              <a:rPr lang="ru-RU" sz="2600" dirty="0" err="1" smtClean="0"/>
              <a:t>имунотерапия</a:t>
            </a:r>
            <a:r>
              <a:rPr lang="ru-RU" sz="2600" dirty="0" smtClean="0"/>
              <a:t> за лечение на </a:t>
            </a:r>
            <a:r>
              <a:rPr lang="ru-RU" sz="2600" dirty="0" err="1" smtClean="0"/>
              <a:t>различни</a:t>
            </a:r>
            <a:r>
              <a:rPr lang="ru-RU" sz="2600" dirty="0" smtClean="0"/>
              <a:t> </a:t>
            </a:r>
            <a:r>
              <a:rPr lang="ru-RU" sz="2600" dirty="0" err="1" smtClean="0"/>
              <a:t>видове</a:t>
            </a:r>
            <a:r>
              <a:rPr lang="ru-RU" sz="2600" dirty="0" smtClean="0"/>
              <a:t> рак</a:t>
            </a:r>
          </a:p>
          <a:p>
            <a:pPr lvl="1"/>
            <a:r>
              <a:rPr lang="ru-RU" sz="2600" dirty="0" err="1"/>
              <a:t>М</a:t>
            </a:r>
            <a:r>
              <a:rPr lang="ru-RU" sz="2600" dirty="0" err="1" smtClean="0"/>
              <a:t>огат</a:t>
            </a:r>
            <a:r>
              <a:rPr lang="ru-RU" sz="2600" dirty="0" smtClean="0"/>
              <a:t> да се </a:t>
            </a:r>
            <a:r>
              <a:rPr lang="ru-RU" sz="2600" dirty="0" err="1" smtClean="0"/>
              <a:t>използват</a:t>
            </a:r>
            <a:r>
              <a:rPr lang="ru-RU" sz="2600" dirty="0" smtClean="0"/>
              <a:t> </a:t>
            </a:r>
            <a:r>
              <a:rPr lang="ru-RU" sz="2600" dirty="0" err="1" smtClean="0"/>
              <a:t>самостоятелно</a:t>
            </a:r>
            <a:r>
              <a:rPr lang="ru-RU" sz="2600" dirty="0" smtClean="0"/>
              <a:t> или в комбинация с </a:t>
            </a:r>
            <a:r>
              <a:rPr lang="ru-RU" sz="2600" dirty="0" err="1" smtClean="0"/>
              <a:t>други</a:t>
            </a:r>
            <a:r>
              <a:rPr lang="ru-RU" sz="2600" dirty="0" smtClean="0"/>
              <a:t> лечения, </a:t>
            </a:r>
            <a:r>
              <a:rPr lang="ru-RU" sz="2600" dirty="0" err="1" smtClean="0"/>
              <a:t>като</a:t>
            </a:r>
            <a:r>
              <a:rPr lang="ru-RU" sz="2600" dirty="0" smtClean="0"/>
              <a:t> химиотерапия или </a:t>
            </a:r>
            <a:r>
              <a:rPr lang="bg-BG" sz="2600" dirty="0" err="1" smtClean="0"/>
              <a:t>таргетни</a:t>
            </a:r>
            <a:r>
              <a:rPr lang="ru-RU" sz="2600" dirty="0" smtClean="0"/>
              <a:t> терапии</a:t>
            </a:r>
          </a:p>
          <a:p>
            <a:pPr lvl="1"/>
            <a:endParaRPr lang="ru-RU" sz="2600" dirty="0" smtClean="0"/>
          </a:p>
          <a:p>
            <a:r>
              <a:rPr lang="ru-RU" sz="2600" dirty="0" err="1" smtClean="0"/>
              <a:t>Въпреки</a:t>
            </a:r>
            <a:r>
              <a:rPr lang="ru-RU" sz="2600" dirty="0" smtClean="0"/>
              <a:t> </a:t>
            </a:r>
            <a:r>
              <a:rPr lang="ru-RU" sz="2600" dirty="0" err="1" smtClean="0"/>
              <a:t>това</a:t>
            </a:r>
            <a:r>
              <a:rPr lang="ru-RU" sz="2600" dirty="0" smtClean="0"/>
              <a:t>, само около </a:t>
            </a:r>
            <a:r>
              <a:rPr lang="ru-RU" sz="2600" b="1" dirty="0" smtClean="0"/>
              <a:t>20-40% 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пациентите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получават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очевидни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ползи </a:t>
            </a:r>
            <a:r>
              <a:rPr lang="ru-RU" sz="2600" dirty="0" smtClean="0"/>
              <a:t>от </a:t>
            </a:r>
            <a:r>
              <a:rPr lang="en-US" sz="2600" dirty="0" smtClean="0"/>
              <a:t>I</a:t>
            </a:r>
            <a:r>
              <a:rPr lang="ru-RU" sz="2600" dirty="0" smtClean="0"/>
              <a:t>CI</a:t>
            </a:r>
            <a:r>
              <a:rPr lang="en-US" sz="2600" dirty="0" smtClean="0"/>
              <a:t>s</a:t>
            </a:r>
            <a:r>
              <a:rPr lang="ru-RU" sz="2600" dirty="0" smtClean="0"/>
              <a:t>, </a:t>
            </a:r>
            <a:r>
              <a:rPr lang="ru-RU" sz="2600" dirty="0" err="1" smtClean="0"/>
              <a:t>което</a:t>
            </a:r>
            <a:r>
              <a:rPr lang="ru-RU" sz="2600" dirty="0" smtClean="0"/>
              <a:t> </a:t>
            </a:r>
            <a:r>
              <a:rPr lang="ru-RU" sz="2600" dirty="0" err="1" smtClean="0"/>
              <a:t>подчертава</a:t>
            </a:r>
            <a:r>
              <a:rPr lang="ru-RU" sz="2600" dirty="0" smtClean="0"/>
              <a:t> </a:t>
            </a:r>
            <a:r>
              <a:rPr lang="ru-RU" sz="2600" dirty="0" err="1" smtClean="0"/>
              <a:t>необходимостта</a:t>
            </a:r>
            <a:r>
              <a:rPr lang="ru-RU" sz="2600" dirty="0" smtClean="0"/>
              <a:t> от </a:t>
            </a:r>
            <a:r>
              <a:rPr lang="ru-RU" sz="2600" dirty="0" err="1" smtClean="0"/>
              <a:t>разбиране</a:t>
            </a:r>
            <a:r>
              <a:rPr lang="ru-RU" sz="2600" dirty="0" smtClean="0"/>
              <a:t> на </a:t>
            </a:r>
            <a:r>
              <a:rPr lang="ru-RU" sz="2600" dirty="0" err="1" smtClean="0"/>
              <a:t>вариациите</a:t>
            </a:r>
            <a:r>
              <a:rPr lang="ru-RU" sz="2600" dirty="0" smtClean="0"/>
              <a:t> в отговора на </a:t>
            </a:r>
            <a:r>
              <a:rPr lang="ru-RU" sz="2600" dirty="0" err="1" smtClean="0"/>
              <a:t>лечението</a:t>
            </a:r>
            <a:r>
              <a:rPr lang="ru-RU" sz="2600" dirty="0" smtClean="0"/>
              <a:t> и </a:t>
            </a:r>
            <a:r>
              <a:rPr lang="ru-RU" sz="2600" dirty="0" err="1" smtClean="0"/>
              <a:t>разработването</a:t>
            </a:r>
            <a:r>
              <a:rPr lang="ru-RU" sz="2600" dirty="0" smtClean="0"/>
              <a:t> на </a:t>
            </a:r>
            <a:r>
              <a:rPr lang="ru-RU" sz="2600" dirty="0" err="1" smtClean="0"/>
              <a:t>прогнозни</a:t>
            </a:r>
            <a:r>
              <a:rPr lang="ru-RU" sz="2600" dirty="0" smtClean="0"/>
              <a:t> </a:t>
            </a:r>
            <a:r>
              <a:rPr lang="ru-RU" sz="2600" dirty="0" err="1" smtClean="0"/>
              <a:t>биомаркери</a:t>
            </a:r>
            <a:r>
              <a:rPr lang="ru-RU" sz="2600" dirty="0" smtClean="0"/>
              <a:t> </a:t>
            </a:r>
          </a:p>
          <a:p>
            <a:pPr lvl="1"/>
            <a:r>
              <a:rPr lang="ru-RU" sz="2600" dirty="0" err="1" smtClean="0"/>
              <a:t>Има</a:t>
            </a:r>
            <a:r>
              <a:rPr lang="ru-RU" sz="2600" dirty="0" smtClean="0"/>
              <a:t> все </a:t>
            </a:r>
            <a:r>
              <a:rPr lang="ru-RU" sz="2600" dirty="0" err="1" smtClean="0"/>
              <a:t>повече</a:t>
            </a:r>
            <a:r>
              <a:rPr lang="ru-RU" sz="2600" dirty="0" smtClean="0"/>
              <a:t> </a:t>
            </a:r>
            <a:r>
              <a:rPr lang="ru-RU" sz="2600" dirty="0" err="1" smtClean="0"/>
              <a:t>доказателства</a:t>
            </a:r>
            <a:r>
              <a:rPr lang="ru-RU" sz="2600" dirty="0" smtClean="0"/>
              <a:t> за </a:t>
            </a:r>
            <a:r>
              <a:rPr lang="ru-RU" sz="2600" dirty="0" err="1" smtClean="0"/>
              <a:t>това</a:t>
            </a:r>
            <a:r>
              <a:rPr lang="ru-RU" sz="2600" dirty="0" smtClean="0"/>
              <a:t>, че </a:t>
            </a:r>
            <a:r>
              <a:rPr lang="ru-RU" sz="2600" dirty="0" err="1" smtClean="0"/>
              <a:t>различни</a:t>
            </a:r>
            <a:r>
              <a:rPr lang="ru-RU" sz="2600" dirty="0" smtClean="0"/>
              <a:t> </a:t>
            </a:r>
            <a:r>
              <a:rPr lang="ru-RU" sz="2600" dirty="0" err="1" smtClean="0"/>
              <a:t>биомаркери</a:t>
            </a:r>
            <a:r>
              <a:rPr lang="ru-RU" sz="2600" dirty="0" smtClean="0"/>
              <a:t> </a:t>
            </a:r>
            <a:r>
              <a:rPr lang="ru-RU" sz="2600" dirty="0" err="1" smtClean="0"/>
              <a:t>са</a:t>
            </a:r>
            <a:r>
              <a:rPr lang="ru-RU" sz="2600" dirty="0" smtClean="0"/>
              <a:t> </a:t>
            </a:r>
            <a:r>
              <a:rPr lang="ru-RU" sz="2600" dirty="0" err="1" smtClean="0"/>
              <a:t>свързани</a:t>
            </a:r>
            <a:r>
              <a:rPr lang="ru-RU" sz="2600" dirty="0" smtClean="0"/>
              <a:t> с </a:t>
            </a:r>
            <a:r>
              <a:rPr lang="ru-RU" sz="2600" dirty="0" err="1" smtClean="0"/>
              <a:t>променливите</a:t>
            </a:r>
            <a:r>
              <a:rPr lang="ru-RU" sz="2600" dirty="0" smtClean="0"/>
              <a:t> </a:t>
            </a:r>
            <a:r>
              <a:rPr lang="ru-RU" sz="2600" dirty="0" err="1" smtClean="0"/>
              <a:t>резултати</a:t>
            </a:r>
            <a:r>
              <a:rPr lang="ru-RU" sz="2600" dirty="0" smtClean="0"/>
              <a:t> от </a:t>
            </a:r>
            <a:r>
              <a:rPr lang="ru-RU" sz="2600" dirty="0" err="1" smtClean="0"/>
              <a:t>имунотерапията</a:t>
            </a:r>
            <a:endParaRPr lang="en-US" sz="2600" dirty="0"/>
          </a:p>
        </p:txBody>
      </p:sp>
      <p:sp>
        <p:nvSpPr>
          <p:cNvPr id="5" name="Заглавие 4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200" b="1" dirty="0" err="1" smtClean="0">
                <a:latin typeface="+mn-lt"/>
              </a:rPr>
              <a:t>Предизвикателства</a:t>
            </a:r>
            <a:r>
              <a:rPr lang="ru-RU" sz="4200" b="1" dirty="0" smtClean="0">
                <a:latin typeface="+mn-lt"/>
              </a:rPr>
              <a:t> </a:t>
            </a:r>
            <a:r>
              <a:rPr lang="bg-BG" sz="4200" b="1" dirty="0" smtClean="0">
                <a:latin typeface="+mn-lt"/>
              </a:rPr>
              <a:t>на терапи</a:t>
            </a:r>
            <a:r>
              <a:rPr lang="bg-BG" sz="4200" b="1" dirty="0">
                <a:latin typeface="+mn-lt"/>
              </a:rPr>
              <a:t>я</a:t>
            </a:r>
            <a:r>
              <a:rPr lang="bg-BG" sz="4200" b="1" dirty="0" smtClean="0">
                <a:latin typeface="+mn-lt"/>
              </a:rPr>
              <a:t>та с </a:t>
            </a:r>
            <a:r>
              <a:rPr lang="en-US" sz="4200" b="1" dirty="0" smtClean="0">
                <a:latin typeface="+mn-lt"/>
              </a:rPr>
              <a:t>ICIs</a:t>
            </a:r>
            <a:endParaRPr lang="en-US" sz="4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25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+mn-lt"/>
              </a:rPr>
              <a:t>Ограничения</a:t>
            </a:r>
            <a:r>
              <a:rPr lang="bg-BG" b="1" dirty="0" smtClean="0">
                <a:latin typeface="+mn-lt"/>
              </a:rPr>
              <a:t> при използване на </a:t>
            </a:r>
            <a:r>
              <a:rPr lang="en-US" b="1" dirty="0" smtClean="0">
                <a:latin typeface="+mn-lt"/>
              </a:rPr>
              <a:t>ICIs</a:t>
            </a:r>
            <a:endParaRPr lang="en-US" b="1" dirty="0">
              <a:latin typeface="+mn-lt"/>
            </a:endParaRP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297455" y="2195903"/>
            <a:ext cx="11894545" cy="3679117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Първична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резистентност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ru-RU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Придобита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резистентност</a:t>
            </a:r>
            <a:endParaRPr lang="ru-RU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sz="2600" dirty="0" err="1" smtClean="0"/>
              <a:t>директни</a:t>
            </a:r>
            <a:r>
              <a:rPr lang="ru-RU" sz="2600" dirty="0" smtClean="0"/>
              <a:t> или </a:t>
            </a:r>
            <a:r>
              <a:rPr lang="ru-RU" sz="2600" dirty="0" err="1" smtClean="0"/>
              <a:t>индиректни</a:t>
            </a:r>
            <a:r>
              <a:rPr lang="ru-RU" sz="2600" dirty="0" smtClean="0"/>
              <a:t> </a:t>
            </a:r>
            <a:r>
              <a:rPr lang="ru-RU" sz="2600" dirty="0" err="1" smtClean="0"/>
              <a:t>фактори</a:t>
            </a:r>
            <a:r>
              <a:rPr lang="ru-RU" sz="2600" dirty="0" smtClean="0"/>
              <a:t>, </a:t>
            </a:r>
            <a:r>
              <a:rPr lang="ru-RU" sz="2600" dirty="0" err="1" smtClean="0"/>
              <a:t>определящи</a:t>
            </a:r>
            <a:r>
              <a:rPr lang="ru-RU" sz="2600" dirty="0" smtClean="0"/>
              <a:t> </a:t>
            </a:r>
            <a:r>
              <a:rPr lang="ru-RU" sz="2600" dirty="0" err="1" smtClean="0"/>
              <a:t>ефективността</a:t>
            </a:r>
            <a:r>
              <a:rPr lang="ru-RU" sz="2600" dirty="0" smtClean="0"/>
              <a:t> на I</a:t>
            </a:r>
            <a:r>
              <a:rPr lang="en-US" sz="2600" dirty="0" smtClean="0"/>
              <a:t>CIs</a:t>
            </a:r>
            <a:r>
              <a:rPr lang="ru-RU" sz="2600" dirty="0" smtClean="0"/>
              <a:t> </a:t>
            </a:r>
          </a:p>
          <a:p>
            <a:pPr lvl="2"/>
            <a:r>
              <a:rPr lang="ru-RU" sz="2600" dirty="0" err="1" smtClean="0"/>
              <a:t>геномни</a:t>
            </a:r>
            <a:r>
              <a:rPr lang="ru-RU" sz="2600" dirty="0" smtClean="0"/>
              <a:t> (напр. </a:t>
            </a:r>
            <a:r>
              <a:rPr lang="ru-RU" sz="2600" dirty="0" err="1" smtClean="0"/>
              <a:t>dMMR</a:t>
            </a:r>
            <a:r>
              <a:rPr lang="ru-RU" sz="2600" dirty="0" smtClean="0"/>
              <a:t>/MSI/TMB, </a:t>
            </a:r>
            <a:r>
              <a:rPr lang="ru-RU" sz="2600" dirty="0" err="1" smtClean="0"/>
              <a:t>експресия</a:t>
            </a:r>
            <a:r>
              <a:rPr lang="ru-RU" sz="2600" dirty="0" smtClean="0"/>
              <a:t> на PD-L1), </a:t>
            </a:r>
          </a:p>
          <a:p>
            <a:pPr lvl="2"/>
            <a:r>
              <a:rPr lang="ru-RU" sz="2600" dirty="0" err="1" smtClean="0"/>
              <a:t>имунологични</a:t>
            </a:r>
            <a:r>
              <a:rPr lang="ru-RU" sz="2600" dirty="0" smtClean="0"/>
              <a:t> (напр. </a:t>
            </a:r>
            <a:r>
              <a:rPr lang="ru-RU" sz="2600" dirty="0" err="1" smtClean="0"/>
              <a:t>TILs</a:t>
            </a:r>
            <a:r>
              <a:rPr lang="ru-RU" sz="2600" dirty="0" smtClean="0"/>
              <a:t>), </a:t>
            </a:r>
          </a:p>
          <a:p>
            <a:pPr lvl="2"/>
            <a:r>
              <a:rPr lang="ru-RU" sz="2600" dirty="0" smtClean="0"/>
              <a:t>микросреда (TME) </a:t>
            </a:r>
          </a:p>
          <a:p>
            <a:pPr lvl="2"/>
            <a:r>
              <a:rPr lang="ru-RU" sz="2600" dirty="0" err="1"/>
              <a:t>м</a:t>
            </a:r>
            <a:r>
              <a:rPr lang="ru-RU" sz="2600" dirty="0" err="1" smtClean="0"/>
              <a:t>икробиота</a:t>
            </a:r>
            <a:endParaRPr lang="ru-RU" sz="2600" dirty="0" smtClean="0"/>
          </a:p>
          <a:p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НЛР…</a:t>
            </a:r>
          </a:p>
        </p:txBody>
      </p:sp>
    </p:spTree>
    <p:extLst>
      <p:ext uri="{BB962C8B-B14F-4D97-AF65-F5344CB8AC3E}">
        <p14:creationId xmlns:p14="http://schemas.microsoft.com/office/powerpoint/2010/main" val="427273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+mn-lt"/>
              </a:rPr>
              <a:t>НЛР - ограничения</a:t>
            </a:r>
            <a:r>
              <a:rPr lang="bg-BG" b="1" dirty="0" smtClean="0">
                <a:latin typeface="+mn-lt"/>
              </a:rPr>
              <a:t> при използване на </a:t>
            </a:r>
            <a:r>
              <a:rPr lang="en-US" b="1" dirty="0" smtClean="0">
                <a:latin typeface="+mn-lt"/>
              </a:rPr>
              <a:t>ICIs</a:t>
            </a:r>
            <a:endParaRPr lang="en-US" b="1" dirty="0">
              <a:latin typeface="+mn-lt"/>
            </a:endParaRP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297455" y="2583180"/>
            <a:ext cx="11894545" cy="3615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Реакции </a:t>
            </a:r>
            <a:r>
              <a:rPr lang="bg-BG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време на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инфузията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ru-RU" dirty="0" err="1" smtClean="0"/>
              <a:t>обикновено</a:t>
            </a:r>
            <a:r>
              <a:rPr lang="ru-RU" dirty="0" smtClean="0"/>
              <a:t> </a:t>
            </a:r>
            <a:r>
              <a:rPr lang="ru-RU" dirty="0" err="1" smtClean="0"/>
              <a:t>алергична</a:t>
            </a:r>
            <a:r>
              <a:rPr lang="ru-RU" dirty="0" smtClean="0"/>
              <a:t> реакция, </a:t>
            </a:r>
            <a:r>
              <a:rPr lang="ru-RU" dirty="0" err="1" smtClean="0"/>
              <a:t>която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да </a:t>
            </a:r>
            <a:r>
              <a:rPr lang="ru-RU" dirty="0" err="1" smtClean="0"/>
              <a:t>включва</a:t>
            </a:r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треска</a:t>
            </a:r>
            <a:r>
              <a:rPr lang="ru-RU" dirty="0" smtClean="0"/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тръпки</a:t>
            </a:r>
            <a:r>
              <a:rPr lang="ru-RU" dirty="0" smtClean="0"/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зачервяване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лицето</a:t>
            </a:r>
            <a:r>
              <a:rPr lang="ru-RU" dirty="0" smtClean="0"/>
              <a:t>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обрив,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сърбеж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кожата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чувство за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замайване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хрипове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затруднено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дишане</a:t>
            </a:r>
            <a:endParaRPr lang="ru-RU" dirty="0" smtClean="0"/>
          </a:p>
          <a:p>
            <a:pPr lvl="1"/>
            <a:endParaRPr lang="ru-RU" sz="2000" dirty="0"/>
          </a:p>
          <a:p>
            <a:pPr lvl="1"/>
            <a:endParaRPr lang="ru-RU" sz="2000" dirty="0" smtClean="0"/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11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latin typeface="+mn-lt"/>
              </a:rPr>
              <a:t>НЛР - ограничения</a:t>
            </a:r>
            <a:r>
              <a:rPr lang="bg-BG" sz="4000" b="1" dirty="0">
                <a:latin typeface="+mn-lt"/>
              </a:rPr>
              <a:t> при използване на </a:t>
            </a:r>
            <a:r>
              <a:rPr lang="en-US" sz="4000" b="1" dirty="0" smtClean="0">
                <a:latin typeface="+mn-lt"/>
              </a:rPr>
              <a:t>ICIs</a:t>
            </a:r>
            <a:endParaRPr lang="en-US" sz="4200" b="1" dirty="0">
              <a:latin typeface="+mn-lt"/>
            </a:endParaRP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434340" y="1825625"/>
            <a:ext cx="11510010" cy="491454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Развитието</a:t>
            </a:r>
            <a:r>
              <a:rPr lang="ru-RU" sz="2400" dirty="0" smtClean="0"/>
              <a:t> на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имунно-свързани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нежелани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събития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/>
              <a:t>(</a:t>
            </a:r>
            <a:r>
              <a:rPr lang="ru-RU" sz="2400" dirty="0" err="1" smtClean="0"/>
              <a:t>irAE</a:t>
            </a:r>
            <a:r>
              <a:rPr lang="ru-RU" sz="2400" dirty="0" smtClean="0"/>
              <a:t>).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ru-RU" dirty="0"/>
              <a:t>Те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настъпят</a:t>
            </a:r>
            <a:r>
              <a:rPr lang="ru-RU" dirty="0"/>
              <a:t> рано или </a:t>
            </a:r>
            <a:r>
              <a:rPr lang="ru-RU" dirty="0" err="1"/>
              <a:t>късно</a:t>
            </a:r>
            <a:r>
              <a:rPr lang="ru-RU" dirty="0"/>
              <a:t> в хода на </a:t>
            </a:r>
            <a:r>
              <a:rPr lang="ru-RU" dirty="0" err="1"/>
              <a:t>лечението</a:t>
            </a:r>
            <a:r>
              <a:rPr lang="ru-RU" dirty="0"/>
              <a:t>, </a:t>
            </a:r>
            <a:r>
              <a:rPr lang="ru-RU" dirty="0" err="1"/>
              <a:t>проявяват</a:t>
            </a:r>
            <a:r>
              <a:rPr lang="ru-RU" dirty="0"/>
              <a:t> се в </a:t>
            </a:r>
            <a:r>
              <a:rPr lang="ru-RU" dirty="0" err="1"/>
              <a:t>различни</a:t>
            </a:r>
            <a:r>
              <a:rPr lang="ru-RU" dirty="0"/>
              <a:t> </a:t>
            </a:r>
            <a:r>
              <a:rPr lang="ru-RU" dirty="0" err="1"/>
              <a:t>спектри</a:t>
            </a:r>
            <a:r>
              <a:rPr lang="ru-RU" dirty="0"/>
              <a:t> и </a:t>
            </a:r>
            <a:r>
              <a:rPr lang="ru-RU" dirty="0" err="1"/>
              <a:t>често</a:t>
            </a:r>
            <a:r>
              <a:rPr lang="ru-RU" dirty="0"/>
              <a:t> </a:t>
            </a:r>
            <a:r>
              <a:rPr lang="ru-RU" dirty="0" err="1"/>
              <a:t>ограничават</a:t>
            </a:r>
            <a:r>
              <a:rPr lang="ru-RU" dirty="0"/>
              <a:t> </a:t>
            </a:r>
            <a:r>
              <a:rPr lang="ru-RU" dirty="0" err="1"/>
              <a:t>използването</a:t>
            </a:r>
            <a:r>
              <a:rPr lang="ru-RU" dirty="0"/>
              <a:t> на I</a:t>
            </a:r>
            <a:r>
              <a:rPr lang="en-US" dirty="0"/>
              <a:t>CIs</a:t>
            </a: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  <a:p>
            <a:pPr marL="457200" lvl="1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400" dirty="0" smtClean="0"/>
              <a:t> </a:t>
            </a:r>
          </a:p>
          <a:p>
            <a:r>
              <a:rPr lang="ru-RU" sz="2400" b="1" dirty="0" err="1" smtClean="0"/>
              <a:t>Автоимунни</a:t>
            </a:r>
            <a:r>
              <a:rPr lang="ru-RU" sz="2400" b="1" dirty="0" smtClean="0"/>
              <a:t> реакции</a:t>
            </a:r>
            <a:r>
              <a:rPr lang="ru-RU" sz="2400" dirty="0" smtClean="0"/>
              <a:t>: Като се </a:t>
            </a:r>
            <a:r>
              <a:rPr lang="ru-RU" sz="2400" dirty="0" err="1" smtClean="0"/>
              <a:t>насочват</a:t>
            </a:r>
            <a:r>
              <a:rPr lang="ru-RU" sz="2400" dirty="0" smtClean="0"/>
              <a:t> </a:t>
            </a:r>
            <a:r>
              <a:rPr lang="ru-RU" sz="2400" dirty="0" err="1" smtClean="0"/>
              <a:t>към</a:t>
            </a:r>
            <a:r>
              <a:rPr lang="ru-RU" sz="2400" dirty="0" smtClean="0"/>
              <a:t> протеин на </a:t>
            </a:r>
            <a:r>
              <a:rPr lang="ru-RU" sz="2400" dirty="0" err="1" smtClean="0"/>
              <a:t>контролна</a:t>
            </a:r>
            <a:r>
              <a:rPr lang="ru-RU" sz="2400" dirty="0" smtClean="0"/>
              <a:t> точка, </a:t>
            </a:r>
            <a:r>
              <a:rPr lang="ru-RU" sz="2400" dirty="0" err="1" smtClean="0"/>
              <a:t>тези</a:t>
            </a:r>
            <a:r>
              <a:rPr lang="ru-RU" sz="2400" dirty="0" smtClean="0"/>
              <a:t> лекарства </a:t>
            </a:r>
            <a:r>
              <a:rPr lang="ru-RU" sz="2400" dirty="0" err="1" smtClean="0"/>
              <a:t>премахват</a:t>
            </a:r>
            <a:r>
              <a:rPr lang="ru-RU" sz="2400" dirty="0" smtClean="0"/>
              <a:t> </a:t>
            </a:r>
            <a:r>
              <a:rPr lang="ru-RU" sz="2400" dirty="0" err="1" smtClean="0"/>
              <a:t>една</a:t>
            </a:r>
            <a:r>
              <a:rPr lang="ru-RU" sz="2400" dirty="0" smtClean="0"/>
              <a:t> от </a:t>
            </a:r>
            <a:r>
              <a:rPr lang="ru-RU" sz="2400" dirty="0" err="1" smtClean="0"/>
              <a:t>предпазните</a:t>
            </a:r>
            <a:r>
              <a:rPr lang="ru-RU" sz="2400" dirty="0" smtClean="0"/>
              <a:t> мерки на </a:t>
            </a:r>
            <a:r>
              <a:rPr lang="ru-RU" sz="2400" dirty="0" err="1" smtClean="0"/>
              <a:t>имунната</a:t>
            </a:r>
            <a:r>
              <a:rPr lang="ru-RU" sz="2400" dirty="0" smtClean="0"/>
              <a:t> система на </a:t>
            </a:r>
            <a:r>
              <a:rPr lang="ru-RU" sz="2400" dirty="0" err="1" smtClean="0"/>
              <a:t>тялото</a:t>
            </a:r>
            <a:r>
              <a:rPr lang="ru-RU" sz="2400" dirty="0" smtClean="0"/>
              <a:t>. </a:t>
            </a:r>
            <a:r>
              <a:rPr lang="ru-RU" sz="2400" dirty="0" err="1" smtClean="0"/>
              <a:t>Понякога</a:t>
            </a:r>
            <a:r>
              <a:rPr lang="ru-RU" sz="2400" dirty="0" smtClean="0"/>
              <a:t> </a:t>
            </a:r>
            <a:r>
              <a:rPr lang="ru-RU" sz="2400" dirty="0" err="1" smtClean="0"/>
              <a:t>имунната</a:t>
            </a:r>
            <a:r>
              <a:rPr lang="ru-RU" sz="2400" dirty="0" smtClean="0"/>
              <a:t> система </a:t>
            </a:r>
            <a:r>
              <a:rPr lang="ru-RU" sz="2400" dirty="0" err="1" smtClean="0"/>
              <a:t>реагира</a:t>
            </a:r>
            <a:r>
              <a:rPr lang="ru-RU" sz="2400" dirty="0" smtClean="0"/>
              <a:t>, </a:t>
            </a:r>
            <a:r>
              <a:rPr lang="ru-RU" sz="2400" dirty="0" err="1" smtClean="0"/>
              <a:t>като</a:t>
            </a:r>
            <a:r>
              <a:rPr lang="ru-RU" sz="2400" dirty="0" smtClean="0"/>
              <a:t> </a:t>
            </a:r>
            <a:r>
              <a:rPr lang="ru-RU" sz="2400" dirty="0" err="1" smtClean="0"/>
              <a:t>атакува</a:t>
            </a:r>
            <a:r>
              <a:rPr lang="ru-RU" sz="2400" dirty="0" smtClean="0"/>
              <a:t> </a:t>
            </a:r>
            <a:r>
              <a:rPr lang="ru-RU" sz="2400" dirty="0" err="1" smtClean="0"/>
              <a:t>други</a:t>
            </a:r>
            <a:r>
              <a:rPr lang="ru-RU" sz="2400" dirty="0" smtClean="0"/>
              <a:t> части на </a:t>
            </a:r>
            <a:r>
              <a:rPr lang="ru-RU" sz="2400" dirty="0" err="1" smtClean="0"/>
              <a:t>тялото</a:t>
            </a:r>
            <a:r>
              <a:rPr lang="ru-RU" sz="2400" dirty="0" smtClean="0"/>
              <a:t>, </a:t>
            </a:r>
            <a:r>
              <a:rPr lang="ru-RU" sz="2400" dirty="0" err="1" smtClean="0"/>
              <a:t>което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може</a:t>
            </a:r>
            <a:r>
              <a:rPr lang="ru-RU" sz="2400" dirty="0" smtClean="0"/>
              <a:t> да причини </a:t>
            </a:r>
            <a:r>
              <a:rPr lang="ru-RU" sz="2400" dirty="0" err="1" smtClean="0"/>
              <a:t>сериозни</a:t>
            </a:r>
            <a:r>
              <a:rPr lang="ru-RU" sz="2400" dirty="0" smtClean="0"/>
              <a:t> или </a:t>
            </a:r>
            <a:r>
              <a:rPr lang="ru-RU" sz="2400" dirty="0" err="1" smtClean="0"/>
              <a:t>дори</a:t>
            </a:r>
            <a:r>
              <a:rPr lang="ru-RU" sz="2400" dirty="0" smtClean="0"/>
              <a:t> </a:t>
            </a:r>
            <a:r>
              <a:rPr lang="ru-RU" sz="2400" dirty="0" err="1" smtClean="0"/>
              <a:t>животозастрашаващи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проблеми</a:t>
            </a:r>
            <a:r>
              <a:rPr lang="ru-RU" sz="2400" dirty="0" smtClean="0"/>
              <a:t> в </a:t>
            </a:r>
            <a:r>
              <a:rPr lang="bg-BG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ЦНС, сърце,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бели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дробове</a:t>
            </a:r>
            <a:r>
              <a:rPr lang="ru-RU" sz="2400" dirty="0" smtClean="0"/>
              <a:t>,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черва, черен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дроб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ендокринни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жлези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бъбреци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17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8455382" y="3163329"/>
            <a:ext cx="2870649" cy="28623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Клас</a:t>
            </a:r>
            <a:r>
              <a:rPr lang="ru-RU" sz="2000" b="1" dirty="0" smtClean="0"/>
              <a:t> 4</a:t>
            </a:r>
          </a:p>
          <a:p>
            <a:pPr algn="ctr"/>
            <a:r>
              <a:rPr lang="ru-RU" sz="2000" dirty="0" err="1" smtClean="0"/>
              <a:t>Препоръчва</a:t>
            </a:r>
            <a:r>
              <a:rPr lang="ru-RU" sz="2000" dirty="0" smtClean="0"/>
              <a:t> се </a:t>
            </a:r>
            <a:r>
              <a:rPr lang="ru-RU" sz="2000" b="1" dirty="0" err="1" smtClean="0"/>
              <a:t>окончателно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спиране</a:t>
            </a:r>
            <a:r>
              <a:rPr lang="ru-RU" sz="2000" b="1" dirty="0" smtClean="0"/>
              <a:t> </a:t>
            </a:r>
            <a:r>
              <a:rPr lang="ru-RU" sz="2000" dirty="0" smtClean="0"/>
              <a:t>на </a:t>
            </a:r>
            <a:r>
              <a:rPr lang="en-US" sz="2000" dirty="0" smtClean="0"/>
              <a:t>I</a:t>
            </a:r>
            <a:r>
              <a:rPr lang="ru-RU" sz="2000" dirty="0" smtClean="0"/>
              <a:t>CI</a:t>
            </a:r>
            <a:r>
              <a:rPr lang="en-US" sz="2000" dirty="0" smtClean="0"/>
              <a:t>s</a:t>
            </a:r>
            <a:r>
              <a:rPr lang="ru-RU" sz="2000" dirty="0" smtClean="0"/>
              <a:t> при </a:t>
            </a:r>
            <a:r>
              <a:rPr lang="ru-RU" sz="2000" dirty="0" err="1" smtClean="0"/>
              <a:t>токсичност</a:t>
            </a:r>
            <a:r>
              <a:rPr lang="ru-RU" sz="2000" dirty="0" smtClean="0"/>
              <a:t> от степен 4, с </a:t>
            </a:r>
            <a:r>
              <a:rPr lang="ru-RU" sz="2000" dirty="0" err="1" smtClean="0"/>
              <a:t>изключение</a:t>
            </a:r>
            <a:r>
              <a:rPr lang="ru-RU" sz="2000" dirty="0" smtClean="0"/>
              <a:t> на </a:t>
            </a:r>
            <a:r>
              <a:rPr lang="ru-RU" sz="2000" dirty="0" err="1" smtClean="0"/>
              <a:t>ендокринопатии</a:t>
            </a:r>
            <a:r>
              <a:rPr lang="ru-RU" sz="2000" dirty="0" smtClean="0"/>
              <a:t>, </a:t>
            </a:r>
            <a:r>
              <a:rPr lang="ru-RU" sz="2000" dirty="0" err="1" smtClean="0"/>
              <a:t>които</a:t>
            </a:r>
            <a:r>
              <a:rPr lang="ru-RU" sz="2000" dirty="0" smtClean="0"/>
              <a:t> </a:t>
            </a:r>
            <a:r>
              <a:rPr lang="ru-RU" sz="2000" dirty="0" err="1" smtClean="0"/>
              <a:t>са</a:t>
            </a:r>
            <a:r>
              <a:rPr lang="ru-RU" sz="2000" dirty="0" smtClean="0"/>
              <a:t> под </a:t>
            </a:r>
            <a:r>
              <a:rPr lang="ru-RU" sz="2000" dirty="0" err="1" smtClean="0"/>
              <a:t>контрол</a:t>
            </a:r>
            <a:r>
              <a:rPr lang="ru-RU" sz="2000" dirty="0" smtClean="0"/>
              <a:t> на </a:t>
            </a:r>
            <a:r>
              <a:rPr lang="ru-RU" sz="2000" dirty="0" err="1" smtClean="0"/>
              <a:t>заместителна</a:t>
            </a:r>
            <a:r>
              <a:rPr lang="ru-RU" sz="2000" dirty="0" smtClean="0"/>
              <a:t> </a:t>
            </a:r>
            <a:r>
              <a:rPr lang="ru-RU" sz="2000" dirty="0" err="1" smtClean="0"/>
              <a:t>хормонална</a:t>
            </a:r>
            <a:r>
              <a:rPr lang="ru-RU" sz="2000" dirty="0" smtClean="0"/>
              <a:t> терапия</a:t>
            </a:r>
            <a:endParaRPr lang="en-US" sz="2000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569846" y="3163330"/>
            <a:ext cx="264777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Клас</a:t>
            </a:r>
            <a:r>
              <a:rPr lang="ru-RU" sz="2000" b="1" dirty="0" smtClean="0"/>
              <a:t> 1</a:t>
            </a:r>
          </a:p>
          <a:p>
            <a:pPr algn="ctr"/>
            <a:r>
              <a:rPr lang="ru-RU" sz="2000" dirty="0" err="1" smtClean="0"/>
              <a:t>Терапията</a:t>
            </a:r>
            <a:r>
              <a:rPr lang="ru-RU" sz="2000" dirty="0" smtClean="0"/>
              <a:t> с </a:t>
            </a:r>
            <a:r>
              <a:rPr lang="en-US" sz="2000" dirty="0" smtClean="0"/>
              <a:t>I</a:t>
            </a:r>
            <a:r>
              <a:rPr lang="ru-RU" sz="2000" dirty="0" smtClean="0"/>
              <a:t>CI</a:t>
            </a:r>
            <a:r>
              <a:rPr lang="en-US" sz="2000" dirty="0" smtClean="0"/>
              <a:t>s</a:t>
            </a:r>
            <a:r>
              <a:rPr lang="ru-RU" sz="2000" dirty="0" smtClean="0"/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трябва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продължи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/>
              <a:t> </a:t>
            </a:r>
            <a:r>
              <a:rPr lang="ru-RU" sz="2000" dirty="0" err="1" smtClean="0"/>
              <a:t>внимателно</a:t>
            </a:r>
            <a:r>
              <a:rPr lang="ru-RU" sz="2000" dirty="0" smtClean="0"/>
              <a:t> </a:t>
            </a:r>
          </a:p>
          <a:p>
            <a:pPr algn="ctr"/>
            <a:r>
              <a:rPr lang="en-US" sz="2000" dirty="0" smtClean="0"/>
              <a:t>(</a:t>
            </a:r>
            <a:r>
              <a:rPr lang="ru-RU" sz="2000" dirty="0" err="1" smtClean="0"/>
              <a:t>изкл</a:t>
            </a:r>
            <a:r>
              <a:rPr lang="en-US" sz="2000" dirty="0" smtClean="0"/>
              <a:t>. </a:t>
            </a:r>
            <a:r>
              <a:rPr lang="ru-RU" sz="2000" dirty="0" smtClean="0"/>
              <a:t> </a:t>
            </a:r>
            <a:r>
              <a:rPr lang="ru-RU" sz="2000" dirty="0" err="1"/>
              <a:t>с</a:t>
            </a:r>
            <a:r>
              <a:rPr lang="ru-RU" sz="2000" dirty="0" err="1" smtClean="0"/>
              <a:t>а</a:t>
            </a:r>
            <a:r>
              <a:rPr lang="ru-RU" sz="2000" dirty="0" smtClean="0"/>
              <a:t> на </a:t>
            </a:r>
            <a:r>
              <a:rPr lang="ru-RU" sz="2000" dirty="0" err="1" smtClean="0"/>
              <a:t>някои</a:t>
            </a:r>
            <a:r>
              <a:rPr lang="ru-RU" sz="2000" dirty="0" smtClean="0"/>
              <a:t> </a:t>
            </a:r>
            <a:r>
              <a:rPr lang="ru-RU" sz="2000" dirty="0" err="1" smtClean="0"/>
              <a:t>неврологични</a:t>
            </a:r>
            <a:r>
              <a:rPr lang="ru-RU" sz="2000" dirty="0" smtClean="0"/>
              <a:t>, </a:t>
            </a:r>
            <a:r>
              <a:rPr lang="ru-RU" sz="2000" dirty="0" err="1" smtClean="0"/>
              <a:t>хематологични</a:t>
            </a:r>
            <a:r>
              <a:rPr lang="ru-RU" sz="2000" dirty="0" smtClean="0"/>
              <a:t> и </a:t>
            </a:r>
            <a:r>
              <a:rPr lang="ru-RU" sz="2000" dirty="0" err="1" smtClean="0"/>
              <a:t>сърдечни</a:t>
            </a:r>
            <a:r>
              <a:rPr lang="ru-RU" sz="2000" dirty="0" smtClean="0"/>
              <a:t> токсичности)</a:t>
            </a:r>
            <a:endParaRPr lang="en-US" sz="2000" dirty="0"/>
          </a:p>
        </p:txBody>
      </p:sp>
      <p:sp>
        <p:nvSpPr>
          <p:cNvPr id="5" name="Правоъгълник 4"/>
          <p:cNvSpPr/>
          <p:nvPr/>
        </p:nvSpPr>
        <p:spPr>
          <a:xfrm>
            <a:off x="3217616" y="3150158"/>
            <a:ext cx="2589996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Клас</a:t>
            </a:r>
            <a:r>
              <a:rPr lang="ru-RU" sz="2000" b="1" dirty="0" smtClean="0"/>
              <a:t> 2</a:t>
            </a:r>
          </a:p>
          <a:p>
            <a:pPr algn="ctr"/>
            <a:r>
              <a:rPr lang="ru-RU" sz="2000" dirty="0" err="1" smtClean="0"/>
              <a:t>Терапията</a:t>
            </a:r>
            <a:r>
              <a:rPr lang="ru-RU" sz="2000" dirty="0" smtClean="0"/>
              <a:t> с </a:t>
            </a:r>
            <a:r>
              <a:rPr lang="en-US" sz="2000" dirty="0" smtClean="0"/>
              <a:t>I</a:t>
            </a:r>
            <a:r>
              <a:rPr lang="ru-RU" sz="2000" dirty="0" smtClean="0"/>
              <a:t>CI</a:t>
            </a:r>
            <a:r>
              <a:rPr lang="en-US" sz="2000" dirty="0" smtClean="0"/>
              <a:t>s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може</a:t>
            </a:r>
            <a:r>
              <a:rPr lang="ru-RU" sz="2000" dirty="0" smtClean="0"/>
              <a:t> да </a:t>
            </a:r>
            <a:r>
              <a:rPr lang="ru-RU" sz="2000" dirty="0" err="1" smtClean="0"/>
              <a:t>бъде</a:t>
            </a:r>
            <a:r>
              <a:rPr lang="ru-RU" sz="2000" dirty="0" smtClean="0"/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спряна</a:t>
            </a:r>
            <a:r>
              <a:rPr lang="ru-RU" sz="2000" dirty="0" smtClean="0"/>
              <a:t> за </a:t>
            </a:r>
            <a:r>
              <a:rPr lang="ru-RU" sz="2000" dirty="0" err="1" smtClean="0"/>
              <a:t>повечето</a:t>
            </a:r>
            <a:r>
              <a:rPr lang="ru-RU" sz="2000" dirty="0" smtClean="0"/>
              <a:t> токсичности, </a:t>
            </a:r>
            <a:r>
              <a:rPr lang="ru-RU" sz="2000" dirty="0" err="1" smtClean="0"/>
              <a:t>като</a:t>
            </a:r>
            <a:r>
              <a:rPr lang="ru-RU" sz="2000" dirty="0" smtClean="0"/>
              <a:t> се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обмисля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възобновяване</a:t>
            </a:r>
            <a:r>
              <a:rPr lang="ru-RU" sz="2000" dirty="0" smtClean="0"/>
              <a:t>, </a:t>
            </a:r>
            <a:r>
              <a:rPr lang="ru-RU" sz="2000" dirty="0" err="1" smtClean="0"/>
              <a:t>когато</a:t>
            </a:r>
            <a:r>
              <a:rPr lang="ru-RU" sz="2000" dirty="0" smtClean="0"/>
              <a:t> </a:t>
            </a:r>
            <a:r>
              <a:rPr lang="ru-RU" sz="2000" dirty="0" err="1" smtClean="0"/>
              <a:t>симптомите</a:t>
            </a:r>
            <a:r>
              <a:rPr lang="ru-RU" sz="2000" dirty="0" smtClean="0"/>
              <a:t> се </a:t>
            </a:r>
            <a:r>
              <a:rPr lang="ru-RU" sz="2000" dirty="0" err="1" smtClean="0"/>
              <a:t>върнат</a:t>
            </a:r>
            <a:r>
              <a:rPr lang="ru-RU" sz="2000" dirty="0" smtClean="0"/>
              <a:t> </a:t>
            </a:r>
            <a:r>
              <a:rPr lang="ru-RU" sz="2000" dirty="0" err="1" smtClean="0"/>
              <a:t>към</a:t>
            </a:r>
            <a:r>
              <a:rPr lang="ru-RU" sz="2000" dirty="0" smtClean="0"/>
              <a:t> </a:t>
            </a:r>
            <a:r>
              <a:rPr lang="ru-RU" sz="2000" dirty="0" err="1" smtClean="0"/>
              <a:t>клас</a:t>
            </a:r>
            <a:r>
              <a:rPr lang="ru-RU" sz="2000" dirty="0" smtClean="0"/>
              <a:t> 1</a:t>
            </a:r>
            <a:endParaRPr lang="en-US" sz="2000" dirty="0"/>
          </a:p>
        </p:txBody>
      </p:sp>
      <p:sp>
        <p:nvSpPr>
          <p:cNvPr id="6" name="Правоъгълник 5"/>
          <p:cNvSpPr/>
          <p:nvPr/>
        </p:nvSpPr>
        <p:spPr>
          <a:xfrm>
            <a:off x="5807612" y="3152313"/>
            <a:ext cx="2706365" cy="28623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Клас</a:t>
            </a:r>
            <a:r>
              <a:rPr lang="ru-RU" sz="2000" b="1" dirty="0" smtClean="0"/>
              <a:t> 3</a:t>
            </a:r>
          </a:p>
          <a:p>
            <a:pPr algn="ctr"/>
            <a:r>
              <a:rPr lang="ru-RU" sz="2000" dirty="0" smtClean="0"/>
              <a:t>Като </a:t>
            </a:r>
            <a:r>
              <a:rPr lang="ru-RU" sz="2000" dirty="0" err="1" smtClean="0"/>
              <a:t>цяло</a:t>
            </a:r>
            <a:r>
              <a:rPr lang="ru-RU" sz="2000" dirty="0" smtClean="0"/>
              <a:t> е необходимо </a:t>
            </a:r>
            <a:r>
              <a:rPr lang="ru-RU" sz="2000" b="1" dirty="0" err="1" smtClean="0"/>
              <a:t>спиране</a:t>
            </a:r>
            <a:r>
              <a:rPr lang="ru-RU" sz="2000" b="1" dirty="0" smtClean="0"/>
              <a:t> на </a:t>
            </a:r>
            <a:r>
              <a:rPr lang="en-US" sz="2000" b="1" dirty="0"/>
              <a:t>I</a:t>
            </a:r>
            <a:r>
              <a:rPr lang="ru-RU" sz="2000" b="1" dirty="0"/>
              <a:t>CI</a:t>
            </a:r>
            <a:r>
              <a:rPr lang="en-US" sz="2000" b="1" dirty="0"/>
              <a:t>s</a:t>
            </a:r>
            <a:r>
              <a:rPr lang="ru-RU" sz="2000" b="1" dirty="0" smtClean="0"/>
              <a:t> и </a:t>
            </a:r>
            <a:r>
              <a:rPr lang="ru-RU" sz="2000" b="1" dirty="0" err="1" smtClean="0"/>
              <a:t>започване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високи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дози</a:t>
            </a:r>
            <a:r>
              <a:rPr lang="ru-RU" sz="2000" b="1" dirty="0" smtClean="0"/>
              <a:t> КС </a:t>
            </a:r>
            <a:r>
              <a:rPr lang="ru-RU" sz="2000" dirty="0" smtClean="0"/>
              <a:t>(с постепенно </a:t>
            </a:r>
            <a:r>
              <a:rPr lang="ru-RU" sz="2000" dirty="0" err="1" smtClean="0"/>
              <a:t>намаляване</a:t>
            </a:r>
            <a:r>
              <a:rPr lang="ru-RU" sz="2000" dirty="0" smtClean="0"/>
              <a:t> в </a:t>
            </a:r>
            <a:r>
              <a:rPr lang="ru-RU" sz="2000" dirty="0" err="1" smtClean="0"/>
              <a:t>продължение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поне</a:t>
            </a:r>
            <a:r>
              <a:rPr lang="ru-RU" sz="2000" dirty="0" smtClean="0"/>
              <a:t> 4-6 </a:t>
            </a:r>
            <a:r>
              <a:rPr lang="ru-RU" sz="2000" dirty="0" err="1" smtClean="0"/>
              <a:t>седмици</a:t>
            </a:r>
            <a:r>
              <a:rPr lang="ru-RU" sz="2000" dirty="0" smtClean="0"/>
              <a:t>) </a:t>
            </a:r>
            <a:endParaRPr lang="en-US" sz="2000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l="2985"/>
          <a:stretch/>
        </p:blipFill>
        <p:spPr>
          <a:xfrm>
            <a:off x="569846" y="330748"/>
            <a:ext cx="10756186" cy="2806238"/>
          </a:xfrm>
          <a:prstGeom prst="rect">
            <a:avLst/>
          </a:prstGeom>
        </p:spPr>
      </p:pic>
      <p:sp>
        <p:nvSpPr>
          <p:cNvPr id="7" name="Правоъгълник 6"/>
          <p:cNvSpPr/>
          <p:nvPr/>
        </p:nvSpPr>
        <p:spPr>
          <a:xfrm>
            <a:off x="528357" y="6438941"/>
            <a:ext cx="11710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Kennedy R, </a:t>
            </a:r>
            <a:r>
              <a:rPr lang="en-US" sz="1200" dirty="0" err="1" smtClean="0"/>
              <a:t>Awada</a:t>
            </a:r>
            <a:r>
              <a:rPr lang="en-US" sz="1200" dirty="0" smtClean="0"/>
              <a:t> H, </a:t>
            </a:r>
            <a:r>
              <a:rPr lang="en-US" sz="1200" dirty="0" err="1" smtClean="0"/>
              <a:t>Vura</a:t>
            </a:r>
            <a:r>
              <a:rPr lang="en-US" sz="1200" dirty="0" smtClean="0"/>
              <a:t> N, </a:t>
            </a:r>
            <a:r>
              <a:rPr lang="en-US" sz="1200" dirty="0" err="1" smtClean="0"/>
              <a:t>Ciltea</a:t>
            </a:r>
            <a:r>
              <a:rPr lang="en-US" sz="1200" dirty="0" smtClean="0"/>
              <a:t> D, Morocco M. </a:t>
            </a:r>
            <a:r>
              <a:rPr lang="en-US" sz="1200" dirty="0" err="1" smtClean="0"/>
              <a:t>Endocrinopathies</a:t>
            </a:r>
            <a:r>
              <a:rPr lang="en-US" sz="1200" dirty="0" smtClean="0"/>
              <a:t> from checkpoint inhibitors: Incidence, outcomes, and management. Cleve </a:t>
            </a:r>
            <a:r>
              <a:rPr lang="en-US" sz="1200" dirty="0" err="1" smtClean="0"/>
              <a:t>Clin</a:t>
            </a:r>
            <a:r>
              <a:rPr lang="en-US" sz="1200" dirty="0" smtClean="0"/>
              <a:t> J Med. 2023 May 1;90(5):307-317.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169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2902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200" b="1" dirty="0" smtClean="0">
                <a:latin typeface="+mn-lt"/>
              </a:rPr>
              <a:t>Фактори, свързани с появата на </a:t>
            </a:r>
            <a:r>
              <a:rPr lang="ru-RU" sz="4200" b="1" dirty="0" err="1">
                <a:solidFill>
                  <a:srgbClr val="000000"/>
                </a:solidFill>
                <a:latin typeface="+mn-lt"/>
              </a:rPr>
              <a:t>irAE</a:t>
            </a:r>
            <a:r>
              <a:rPr lang="bg-BG" sz="4200" b="1" dirty="0" smtClean="0">
                <a:latin typeface="+mn-lt"/>
              </a:rPr>
              <a:t> </a:t>
            </a:r>
            <a:endParaRPr lang="en-US" sz="4200" b="1" dirty="0">
              <a:latin typeface="+mn-lt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20040" y="1520328"/>
            <a:ext cx="12024360" cy="5155894"/>
          </a:xfrm>
        </p:spPr>
        <p:txBody>
          <a:bodyPr>
            <a:noAutofit/>
          </a:bodyPr>
          <a:lstStyle/>
          <a:p>
            <a:r>
              <a:rPr lang="bg-BG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Локализация</a:t>
            </a:r>
            <a:r>
              <a:rPr lang="bg-BG" sz="2600" dirty="0" smtClean="0"/>
              <a:t> на тумора</a:t>
            </a:r>
          </a:p>
          <a:p>
            <a:r>
              <a:rPr lang="bg-BG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</a:t>
            </a:r>
            <a:r>
              <a:rPr lang="bg-BG" sz="2600" dirty="0" smtClean="0"/>
              <a:t> (</a:t>
            </a:r>
            <a:r>
              <a:rPr lang="en-US" sz="2600" dirty="0" smtClean="0"/>
              <a:t>PD-1/PDL1 </a:t>
            </a: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ru-RU" sz="2600" dirty="0" smtClean="0"/>
              <a:t>CTLA-4 </a:t>
            </a:r>
            <a:r>
              <a:rPr lang="ru-RU" sz="2600" dirty="0" err="1" smtClean="0"/>
              <a:t>инхибитори</a:t>
            </a:r>
            <a:r>
              <a:rPr lang="bg-BG" sz="2600" dirty="0" smtClean="0"/>
              <a:t>) и </a:t>
            </a:r>
            <a:r>
              <a:rPr lang="bg-BG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доза </a:t>
            </a:r>
            <a:r>
              <a:rPr lang="bg-BG" sz="2600" dirty="0" smtClean="0"/>
              <a:t>(</a:t>
            </a:r>
            <a:r>
              <a:rPr lang="ru-RU" sz="2600" dirty="0" smtClean="0"/>
              <a:t>CTLA-4 </a:t>
            </a:r>
            <a:r>
              <a:rPr lang="ru-RU" sz="2600" dirty="0" err="1" smtClean="0"/>
              <a:t>инхибитори</a:t>
            </a:r>
            <a:r>
              <a:rPr lang="ru-RU" sz="2600" dirty="0" smtClean="0"/>
              <a:t>) на </a:t>
            </a:r>
            <a:r>
              <a:rPr lang="ru-RU" sz="2600" dirty="0" smtClean="0">
                <a:solidFill>
                  <a:srgbClr val="000000"/>
                </a:solidFill>
              </a:rPr>
              <a:t>ICI</a:t>
            </a:r>
            <a:r>
              <a:rPr lang="en-US" sz="2600" dirty="0" smtClean="0">
                <a:solidFill>
                  <a:srgbClr val="000000"/>
                </a:solidFill>
              </a:rPr>
              <a:t>s</a:t>
            </a:r>
          </a:p>
          <a:p>
            <a:pPr lvl="1"/>
            <a:r>
              <a:rPr lang="bg-BG" sz="2600" dirty="0" err="1" smtClean="0">
                <a:solidFill>
                  <a:srgbClr val="000000"/>
                </a:solidFill>
              </a:rPr>
              <a:t>Монотерапия</a:t>
            </a:r>
            <a:r>
              <a:rPr lang="bg-BG" sz="2600" dirty="0" smtClean="0">
                <a:solidFill>
                  <a:srgbClr val="000000"/>
                </a:solidFill>
              </a:rPr>
              <a:t> </a:t>
            </a: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en-US" sz="2600" dirty="0" smtClean="0">
                <a:solidFill>
                  <a:srgbClr val="000000"/>
                </a:solidFill>
              </a:rPr>
              <a:t> </a:t>
            </a:r>
            <a:r>
              <a:rPr lang="bg-BG" sz="2600" dirty="0" smtClean="0">
                <a:solidFill>
                  <a:srgbClr val="000000"/>
                </a:solidFill>
              </a:rPr>
              <a:t>комбинирана терапия</a:t>
            </a:r>
            <a:r>
              <a:rPr lang="ru-RU" sz="2600" dirty="0" smtClean="0"/>
              <a:t> </a:t>
            </a:r>
          </a:p>
          <a:p>
            <a:r>
              <a:rPr lang="bg-BG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Генетични</a:t>
            </a:r>
            <a:r>
              <a:rPr lang="bg-BG" sz="2600" dirty="0" smtClean="0"/>
              <a:t> фактори</a:t>
            </a:r>
          </a:p>
          <a:p>
            <a:r>
              <a:rPr lang="bg-BG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</a:t>
            </a:r>
          </a:p>
          <a:p>
            <a:r>
              <a:rPr lang="bg-BG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Възраст</a:t>
            </a:r>
            <a:endParaRPr lang="en-US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600" dirty="0" err="1" smtClean="0">
                <a:solidFill>
                  <a:srgbClr val="000000"/>
                </a:solidFill>
              </a:rPr>
              <a:t>Пациентите</a:t>
            </a:r>
            <a:r>
              <a:rPr lang="ru-RU" sz="2600" dirty="0" smtClean="0">
                <a:solidFill>
                  <a:srgbClr val="000000"/>
                </a:solidFill>
              </a:rPr>
              <a:t> </a:t>
            </a:r>
            <a:r>
              <a:rPr lang="ru-RU" sz="2600" dirty="0">
                <a:solidFill>
                  <a:srgbClr val="000000"/>
                </a:solidFill>
              </a:rPr>
              <a:t>с </a:t>
            </a:r>
            <a:r>
              <a:rPr lang="ru-RU" sz="2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предшестващи</a:t>
            </a:r>
            <a:r>
              <a:rPr lang="ru-RU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автоимунни</a:t>
            </a:r>
            <a:r>
              <a:rPr lang="ru-RU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заболявания</a:t>
            </a:r>
            <a:r>
              <a:rPr lang="ru-RU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>
                <a:solidFill>
                  <a:srgbClr val="000000"/>
                </a:solidFill>
              </a:rPr>
              <a:t>са</a:t>
            </a:r>
            <a:r>
              <a:rPr lang="ru-RU" sz="2600" dirty="0">
                <a:solidFill>
                  <a:srgbClr val="000000"/>
                </a:solidFill>
              </a:rPr>
              <a:t> </a:t>
            </a:r>
            <a:r>
              <a:rPr lang="ru-RU" sz="2600" dirty="0" err="1">
                <a:solidFill>
                  <a:srgbClr val="000000"/>
                </a:solidFill>
              </a:rPr>
              <a:t>изложени</a:t>
            </a:r>
            <a:r>
              <a:rPr lang="ru-RU" sz="2600" dirty="0">
                <a:solidFill>
                  <a:srgbClr val="000000"/>
                </a:solidFill>
              </a:rPr>
              <a:t> на </a:t>
            </a:r>
            <a:r>
              <a:rPr lang="ru-RU" sz="2600" dirty="0" err="1">
                <a:solidFill>
                  <a:srgbClr val="000000"/>
                </a:solidFill>
              </a:rPr>
              <a:t>по-висок</a:t>
            </a:r>
            <a:r>
              <a:rPr lang="ru-RU" sz="2600" dirty="0">
                <a:solidFill>
                  <a:srgbClr val="000000"/>
                </a:solidFill>
              </a:rPr>
              <a:t> риск от </a:t>
            </a:r>
            <a:r>
              <a:rPr lang="ru-RU" sz="2600" dirty="0" err="1">
                <a:solidFill>
                  <a:srgbClr val="000000"/>
                </a:solidFill>
              </a:rPr>
              <a:t>екзацербация</a:t>
            </a:r>
            <a:r>
              <a:rPr lang="ru-RU" sz="2600" dirty="0">
                <a:solidFill>
                  <a:srgbClr val="000000"/>
                </a:solidFill>
              </a:rPr>
              <a:t> на </a:t>
            </a:r>
            <a:r>
              <a:rPr lang="ru-RU" sz="2600" dirty="0" err="1">
                <a:solidFill>
                  <a:srgbClr val="000000"/>
                </a:solidFill>
              </a:rPr>
              <a:t>автоимунното</a:t>
            </a:r>
            <a:r>
              <a:rPr lang="ru-RU" sz="2600" dirty="0">
                <a:solidFill>
                  <a:srgbClr val="000000"/>
                </a:solidFill>
              </a:rPr>
              <a:t> </a:t>
            </a:r>
            <a:r>
              <a:rPr lang="ru-RU" sz="2600" dirty="0" err="1">
                <a:solidFill>
                  <a:srgbClr val="000000"/>
                </a:solidFill>
              </a:rPr>
              <a:t>състояние</a:t>
            </a:r>
            <a:r>
              <a:rPr lang="ru-RU" sz="2600" dirty="0">
                <a:solidFill>
                  <a:srgbClr val="000000"/>
                </a:solidFill>
              </a:rPr>
              <a:t>, </a:t>
            </a:r>
            <a:r>
              <a:rPr lang="ru-RU" sz="2600" dirty="0" err="1">
                <a:solidFill>
                  <a:srgbClr val="000000"/>
                </a:solidFill>
              </a:rPr>
              <a:t>както</a:t>
            </a:r>
            <a:r>
              <a:rPr lang="ru-RU" sz="2600" dirty="0">
                <a:solidFill>
                  <a:srgbClr val="000000"/>
                </a:solidFill>
              </a:rPr>
              <a:t> и от развитие на </a:t>
            </a:r>
            <a:r>
              <a:rPr lang="ru-RU" sz="2600" dirty="0" err="1" smtClean="0">
                <a:solidFill>
                  <a:srgbClr val="000000"/>
                </a:solidFill>
              </a:rPr>
              <a:t>несвързана</a:t>
            </a:r>
            <a:r>
              <a:rPr lang="ru-RU" sz="2600" dirty="0" smtClean="0">
                <a:solidFill>
                  <a:srgbClr val="000000"/>
                </a:solidFill>
              </a:rPr>
              <a:t> </a:t>
            </a:r>
            <a:r>
              <a:rPr lang="ru-RU" sz="2600" dirty="0" err="1">
                <a:solidFill>
                  <a:srgbClr val="000000"/>
                </a:solidFill>
              </a:rPr>
              <a:t>irAE</a:t>
            </a:r>
            <a:r>
              <a:rPr lang="ru-RU" sz="2600" dirty="0">
                <a:solidFill>
                  <a:srgbClr val="000000"/>
                </a:solidFill>
              </a:rPr>
              <a:t>. </a:t>
            </a:r>
          </a:p>
          <a:p>
            <a:r>
              <a:rPr lang="ru-RU" sz="2600" i="1" dirty="0">
                <a:solidFill>
                  <a:srgbClr val="000000"/>
                </a:solidFill>
              </a:rPr>
              <a:t>Множество </a:t>
            </a:r>
            <a:r>
              <a:rPr lang="ru-RU" sz="2600" i="1" dirty="0" err="1">
                <a:solidFill>
                  <a:srgbClr val="000000"/>
                </a:solidFill>
              </a:rPr>
              <a:t>големи</a:t>
            </a:r>
            <a:r>
              <a:rPr lang="ru-RU" sz="2600" i="1" dirty="0">
                <a:solidFill>
                  <a:srgbClr val="000000"/>
                </a:solidFill>
              </a:rPr>
              <a:t> </a:t>
            </a:r>
            <a:r>
              <a:rPr lang="ru-RU" sz="2600" i="1" dirty="0" err="1">
                <a:solidFill>
                  <a:srgbClr val="000000"/>
                </a:solidFill>
              </a:rPr>
              <a:t>проспективни</a:t>
            </a:r>
            <a:r>
              <a:rPr lang="ru-RU" sz="2600" i="1" dirty="0">
                <a:solidFill>
                  <a:srgbClr val="000000"/>
                </a:solidFill>
              </a:rPr>
              <a:t> </a:t>
            </a:r>
            <a:r>
              <a:rPr lang="ru-RU" sz="2600" i="1" dirty="0" err="1">
                <a:solidFill>
                  <a:srgbClr val="000000"/>
                </a:solidFill>
              </a:rPr>
              <a:t>проучвания</a:t>
            </a:r>
            <a:r>
              <a:rPr lang="ru-RU" sz="2600" i="1" dirty="0">
                <a:solidFill>
                  <a:srgbClr val="000000"/>
                </a:solidFill>
              </a:rPr>
              <a:t> и мета-</a:t>
            </a:r>
            <a:r>
              <a:rPr lang="ru-RU" sz="2600" i="1" dirty="0" err="1">
                <a:solidFill>
                  <a:srgbClr val="000000"/>
                </a:solidFill>
              </a:rPr>
              <a:t>анализи</a:t>
            </a:r>
            <a:r>
              <a:rPr lang="ru-RU" sz="2600" i="1" dirty="0">
                <a:solidFill>
                  <a:srgbClr val="000000"/>
                </a:solidFill>
              </a:rPr>
              <a:t> </a:t>
            </a:r>
            <a:r>
              <a:rPr lang="ru-RU" sz="2600" i="1" dirty="0" err="1">
                <a:solidFill>
                  <a:srgbClr val="000000"/>
                </a:solidFill>
              </a:rPr>
              <a:t>показват</a:t>
            </a:r>
            <a:r>
              <a:rPr lang="ru-RU" sz="2600" i="1" dirty="0">
                <a:solidFill>
                  <a:srgbClr val="000000"/>
                </a:solidFill>
              </a:rPr>
              <a:t>, че </a:t>
            </a:r>
            <a:r>
              <a:rPr lang="ru-RU" sz="2600" i="1" dirty="0" err="1">
                <a:solidFill>
                  <a:srgbClr val="000000"/>
                </a:solidFill>
              </a:rPr>
              <a:t>irAEs</a:t>
            </a:r>
            <a:r>
              <a:rPr lang="ru-RU" sz="2600" i="1" dirty="0">
                <a:solidFill>
                  <a:srgbClr val="000000"/>
                </a:solidFill>
              </a:rPr>
              <a:t> </a:t>
            </a:r>
            <a:r>
              <a:rPr lang="ru-RU" sz="2600" i="1" dirty="0" err="1">
                <a:solidFill>
                  <a:srgbClr val="000000"/>
                </a:solidFill>
              </a:rPr>
              <a:t>са</a:t>
            </a:r>
            <a:r>
              <a:rPr lang="ru-RU" sz="2600" i="1" dirty="0">
                <a:solidFill>
                  <a:srgbClr val="000000"/>
                </a:solidFill>
              </a:rPr>
              <a:t> </a:t>
            </a:r>
            <a:r>
              <a:rPr lang="ru-RU" sz="2600" i="1" dirty="0" err="1">
                <a:solidFill>
                  <a:srgbClr val="000000"/>
                </a:solidFill>
              </a:rPr>
              <a:t>свързани</a:t>
            </a:r>
            <a:r>
              <a:rPr lang="ru-RU" sz="2600" i="1" dirty="0">
                <a:solidFill>
                  <a:srgbClr val="000000"/>
                </a:solidFill>
              </a:rPr>
              <a:t> с </a:t>
            </a:r>
            <a:r>
              <a:rPr lang="ru-RU" sz="2600" i="1" dirty="0" smtClean="0">
                <a:solidFill>
                  <a:srgbClr val="000000"/>
                </a:solidFill>
              </a:rPr>
              <a:t>по</a:t>
            </a:r>
            <a:r>
              <a:rPr lang="en-US" sz="2600" i="1" dirty="0" smtClean="0">
                <a:solidFill>
                  <a:srgbClr val="000000"/>
                </a:solidFill>
              </a:rPr>
              <a:t>-</a:t>
            </a:r>
            <a:r>
              <a:rPr lang="ru-RU" sz="2600" i="1" dirty="0" err="1" smtClean="0">
                <a:solidFill>
                  <a:srgbClr val="000000"/>
                </a:solidFill>
              </a:rPr>
              <a:t>добри</a:t>
            </a:r>
            <a:r>
              <a:rPr lang="ru-RU" sz="2600" i="1" dirty="0" smtClean="0">
                <a:solidFill>
                  <a:srgbClr val="000000"/>
                </a:solidFill>
              </a:rPr>
              <a:t> </a:t>
            </a:r>
            <a:r>
              <a:rPr lang="ru-RU" sz="2600" i="1" dirty="0" err="1">
                <a:solidFill>
                  <a:srgbClr val="000000"/>
                </a:solidFill>
              </a:rPr>
              <a:t>резултати</a:t>
            </a:r>
            <a:r>
              <a:rPr lang="ru-RU" sz="2600" i="1" dirty="0">
                <a:solidFill>
                  <a:srgbClr val="000000"/>
                </a:solidFill>
              </a:rPr>
              <a:t> от </a:t>
            </a:r>
            <a:r>
              <a:rPr lang="ru-RU" sz="2600" i="1" dirty="0" err="1">
                <a:solidFill>
                  <a:srgbClr val="000000"/>
                </a:solidFill>
              </a:rPr>
              <a:t>лечението</a:t>
            </a:r>
            <a:r>
              <a:rPr lang="ru-RU" sz="2600" i="1" dirty="0">
                <a:solidFill>
                  <a:srgbClr val="000000"/>
                </a:solidFill>
              </a:rPr>
              <a:t>, </a:t>
            </a:r>
            <a:r>
              <a:rPr lang="ru-RU" sz="2600" i="1" dirty="0" err="1">
                <a:solidFill>
                  <a:srgbClr val="000000"/>
                </a:solidFill>
              </a:rPr>
              <a:t>което</a:t>
            </a:r>
            <a:r>
              <a:rPr lang="ru-RU" sz="2600" i="1" dirty="0">
                <a:solidFill>
                  <a:srgbClr val="000000"/>
                </a:solidFill>
              </a:rPr>
              <a:t> </a:t>
            </a:r>
            <a:r>
              <a:rPr lang="ru-RU" sz="2600" i="1" dirty="0" err="1">
                <a:solidFill>
                  <a:srgbClr val="000000"/>
                </a:solidFill>
              </a:rPr>
              <a:t>предполага</a:t>
            </a:r>
            <a:r>
              <a:rPr lang="ru-RU" sz="2600" i="1" dirty="0">
                <a:solidFill>
                  <a:srgbClr val="000000"/>
                </a:solidFill>
              </a:rPr>
              <a:t>, че </a:t>
            </a:r>
            <a:r>
              <a:rPr lang="ru-RU" sz="2600" i="1" dirty="0" err="1">
                <a:solidFill>
                  <a:srgbClr val="000000"/>
                </a:solidFill>
              </a:rPr>
              <a:t>активираната</a:t>
            </a:r>
            <a:r>
              <a:rPr lang="ru-RU" sz="2600" i="1" dirty="0">
                <a:solidFill>
                  <a:srgbClr val="000000"/>
                </a:solidFill>
              </a:rPr>
              <a:t> </a:t>
            </a:r>
            <a:r>
              <a:rPr lang="ru-RU" sz="2600" i="1" dirty="0" err="1">
                <a:solidFill>
                  <a:srgbClr val="000000"/>
                </a:solidFill>
              </a:rPr>
              <a:t>имунна</a:t>
            </a:r>
            <a:r>
              <a:rPr lang="ru-RU" sz="2600" i="1" dirty="0">
                <a:solidFill>
                  <a:srgbClr val="000000"/>
                </a:solidFill>
              </a:rPr>
              <a:t> система </a:t>
            </a:r>
            <a:r>
              <a:rPr lang="ru-RU" sz="2600" i="1" dirty="0" err="1">
                <a:solidFill>
                  <a:srgbClr val="000000"/>
                </a:solidFill>
              </a:rPr>
              <a:t>също</a:t>
            </a:r>
            <a:r>
              <a:rPr lang="ru-RU" sz="2600" i="1" dirty="0">
                <a:solidFill>
                  <a:srgbClr val="000000"/>
                </a:solidFill>
              </a:rPr>
              <a:t> е </a:t>
            </a:r>
            <a:r>
              <a:rPr lang="ru-RU" sz="2600" i="1" dirty="0" err="1">
                <a:solidFill>
                  <a:srgbClr val="000000"/>
                </a:solidFill>
              </a:rPr>
              <a:t>насочена</a:t>
            </a:r>
            <a:r>
              <a:rPr lang="ru-RU" sz="2600" i="1" dirty="0">
                <a:solidFill>
                  <a:srgbClr val="000000"/>
                </a:solidFill>
              </a:rPr>
              <a:t> </a:t>
            </a:r>
            <a:r>
              <a:rPr lang="ru-RU" sz="2600" i="1" dirty="0" err="1">
                <a:solidFill>
                  <a:srgbClr val="000000"/>
                </a:solidFill>
              </a:rPr>
              <a:t>едновременно</a:t>
            </a:r>
            <a:r>
              <a:rPr lang="ru-RU" sz="2600" i="1" dirty="0">
                <a:solidFill>
                  <a:srgbClr val="000000"/>
                </a:solidFill>
              </a:rPr>
              <a:t> </a:t>
            </a:r>
            <a:r>
              <a:rPr lang="ru-RU" sz="2600" i="1" dirty="0" err="1">
                <a:solidFill>
                  <a:srgbClr val="000000"/>
                </a:solidFill>
              </a:rPr>
              <a:t>към</a:t>
            </a:r>
            <a:r>
              <a:rPr lang="ru-RU" sz="2600" i="1" dirty="0">
                <a:solidFill>
                  <a:srgbClr val="000000"/>
                </a:solidFill>
              </a:rPr>
              <a:t> рака.</a:t>
            </a:r>
            <a:endParaRPr lang="en-US" sz="2600" i="1" dirty="0">
              <a:solidFill>
                <a:srgbClr val="000000"/>
              </a:solidFill>
            </a:endParaRP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695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72877" y="1722170"/>
            <a:ext cx="1135838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dirty="0" smtClean="0">
                <a:solidFill>
                  <a:srgbClr val="000000"/>
                </a:solidFill>
              </a:rPr>
              <a:t>Честота: наблюдават се при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средно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 от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лекувани</a:t>
            </a:r>
            <a:r>
              <a:rPr lang="bg-BG" sz="2800" dirty="0" smtClean="0">
                <a:solidFill>
                  <a:srgbClr val="000000"/>
                </a:solidFill>
              </a:rPr>
              <a:t>те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 с ICI</a:t>
            </a:r>
            <a:r>
              <a:rPr lang="en-US" sz="2800" b="0" i="0" dirty="0" smtClean="0">
                <a:solidFill>
                  <a:srgbClr val="000000"/>
                </a:solidFill>
                <a:effectLst/>
              </a:rPr>
              <a:t>s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пациенти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!</a:t>
            </a:r>
          </a:p>
          <a:p>
            <a:endParaRPr lang="ru-RU" sz="2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err="1" smtClean="0">
                <a:solidFill>
                  <a:srgbClr val="000000"/>
                </a:solidFill>
              </a:rPr>
              <a:t>В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ключват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bg-BG" sz="2800" dirty="0" err="1">
                <a:solidFill>
                  <a:srgbClr val="000000"/>
                </a:solidFill>
              </a:rPr>
              <a:t>т</a:t>
            </a:r>
            <a:r>
              <a:rPr lang="bg-BG" sz="2800" dirty="0" err="1" smtClean="0">
                <a:solidFill>
                  <a:srgbClr val="000000"/>
                </a:solidFill>
              </a:rPr>
              <a:t>иреоидна</a:t>
            </a:r>
            <a:r>
              <a:rPr lang="bg-BG" sz="2800" dirty="0" smtClean="0">
                <a:solidFill>
                  <a:srgbClr val="000000"/>
                </a:solidFill>
              </a:rPr>
              <a:t> </a:t>
            </a:r>
            <a:r>
              <a:rPr lang="bg-BG" sz="2800" dirty="0" err="1" smtClean="0">
                <a:solidFill>
                  <a:srgbClr val="000000"/>
                </a:solidFill>
              </a:rPr>
              <a:t>дисфункция</a:t>
            </a:r>
            <a:r>
              <a:rPr lang="bg-BG" sz="2800" dirty="0" smtClean="0">
                <a:solidFill>
                  <a:srgbClr val="000000"/>
                </a:solidFill>
              </a:rPr>
              <a:t> (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хипотиреоидизъм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, тиреотоксикоза)</a:t>
            </a:r>
            <a:endParaRPr lang="en-US" sz="2800" b="0" i="0" dirty="0" smtClean="0">
              <a:solidFill>
                <a:srgbClr val="000000"/>
              </a:solidFill>
              <a:effectLst/>
            </a:endParaRPr>
          </a:p>
          <a:p>
            <a:pPr marL="914400" lvl="1" indent="-457200">
              <a:buFontTx/>
              <a:buChar char="-"/>
            </a:pP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хипофизит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,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хипопитуитъризъм</a:t>
            </a:r>
            <a:endParaRPr lang="en-US" sz="2800" b="0" i="0" dirty="0" smtClean="0">
              <a:solidFill>
                <a:srgbClr val="000000"/>
              </a:solidFill>
              <a:effectLst/>
            </a:endParaRPr>
          </a:p>
          <a:p>
            <a:pPr marL="914400" lvl="1" indent="-457200">
              <a:buFontTx/>
              <a:buChar char="-"/>
            </a:pPr>
            <a:r>
              <a:rPr lang="ru-RU" sz="2800" dirty="0" err="1">
                <a:solidFill>
                  <a:srgbClr val="000000"/>
                </a:solidFill>
              </a:rPr>
              <a:t>з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ахарен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 диабет с инсулинов дефицит</a:t>
            </a:r>
          </a:p>
          <a:p>
            <a:pPr marL="914400" lvl="1" indent="-457200">
              <a:buFontTx/>
              <a:buChar char="-"/>
            </a:pP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първична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надбъбречна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</a:rPr>
              <a:t>недостатъчност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 (PAI)</a:t>
            </a:r>
            <a:endParaRPr lang="bg-BG" sz="2800" dirty="0">
              <a:solidFill>
                <a:srgbClr val="000000"/>
              </a:solidFill>
            </a:endParaRPr>
          </a:p>
          <a:p>
            <a:pPr marL="914400" lvl="1" indent="-457200">
              <a:buFontTx/>
              <a:buChar char="-"/>
            </a:pPr>
            <a:r>
              <a:rPr lang="bg-BG" sz="2800" dirty="0" smtClean="0">
                <a:solidFill>
                  <a:srgbClr val="000000"/>
                </a:solidFill>
              </a:rPr>
              <a:t>рядко: първичен </a:t>
            </a:r>
            <a:r>
              <a:rPr lang="bg-BG" sz="2800" dirty="0" err="1" smtClean="0">
                <a:solidFill>
                  <a:srgbClr val="000000"/>
                </a:solidFill>
              </a:rPr>
              <a:t>хипопаратиреоидизъм</a:t>
            </a:r>
            <a:r>
              <a:rPr lang="bg-BG" sz="2800" dirty="0" smtClean="0">
                <a:solidFill>
                  <a:srgbClr val="000000"/>
                </a:solidFill>
              </a:rPr>
              <a:t>, </a:t>
            </a:r>
            <a:r>
              <a:rPr lang="bg-BG" sz="2800" dirty="0" err="1" smtClean="0">
                <a:solidFill>
                  <a:srgbClr val="000000"/>
                </a:solidFill>
              </a:rPr>
              <a:t>липодистрофия</a:t>
            </a:r>
            <a:r>
              <a:rPr lang="bg-BG" sz="2800" dirty="0" smtClean="0">
                <a:solidFill>
                  <a:srgbClr val="000000"/>
                </a:solidFill>
              </a:rPr>
              <a:t>, първичен </a:t>
            </a:r>
            <a:r>
              <a:rPr lang="bg-BG" sz="2800" dirty="0" err="1" smtClean="0">
                <a:solidFill>
                  <a:srgbClr val="000000"/>
                </a:solidFill>
              </a:rPr>
              <a:t>хипогонадизъм</a:t>
            </a:r>
            <a:r>
              <a:rPr lang="bg-BG" sz="2800" dirty="0" smtClean="0">
                <a:solidFill>
                  <a:srgbClr val="000000"/>
                </a:solidFill>
              </a:rPr>
              <a:t>, безвкусен диабет, СНАДХ, АПС</a:t>
            </a:r>
            <a:r>
              <a:rPr lang="ru-RU" sz="2800" b="0" i="0" dirty="0" smtClean="0">
                <a:solidFill>
                  <a:srgbClr val="000000"/>
                </a:solidFill>
                <a:effectLst/>
              </a:rPr>
              <a:t> </a:t>
            </a:r>
          </a:p>
          <a:p>
            <a:pPr marL="914400" lvl="1" indent="-457200">
              <a:buFontTx/>
              <a:buChar char="-"/>
            </a:pPr>
            <a:endParaRPr lang="ru-RU" sz="2800" b="0" i="0" dirty="0" smtClean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0" i="0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271748" y="0"/>
            <a:ext cx="11960646" cy="1325563"/>
          </a:xfrm>
        </p:spPr>
        <p:txBody>
          <a:bodyPr/>
          <a:lstStyle/>
          <a:p>
            <a:r>
              <a:rPr lang="bg-BG" b="1" dirty="0" smtClean="0">
                <a:latin typeface="+mn-lt"/>
              </a:rPr>
              <a:t>Автоимунни </a:t>
            </a:r>
            <a:r>
              <a:rPr lang="bg-BG" b="1" dirty="0" err="1" smtClean="0">
                <a:latin typeface="+mn-lt"/>
              </a:rPr>
              <a:t>ендокринопатии</a:t>
            </a:r>
            <a:r>
              <a:rPr lang="bg-BG" b="1" dirty="0" smtClean="0">
                <a:latin typeface="+mn-lt"/>
              </a:rPr>
              <a:t> при терапия с </a:t>
            </a:r>
            <a:r>
              <a:rPr lang="en-US" b="1" dirty="0" smtClean="0">
                <a:latin typeface="+mn-lt"/>
              </a:rPr>
              <a:t>ICIs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402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/>
          <a:srcRect l="3462" t="3732" r="2530" b="2808"/>
          <a:stretch/>
        </p:blipFill>
        <p:spPr>
          <a:xfrm>
            <a:off x="3129241" y="624244"/>
            <a:ext cx="6447639" cy="3913466"/>
          </a:xfrm>
          <a:prstGeom prst="rect">
            <a:avLst/>
          </a:prstGeom>
        </p:spPr>
      </p:pic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154237" y="-379301"/>
            <a:ext cx="12397648" cy="1325563"/>
          </a:xfrm>
        </p:spPr>
        <p:txBody>
          <a:bodyPr>
            <a:normAutofit/>
          </a:bodyPr>
          <a:lstStyle/>
          <a:p>
            <a:r>
              <a:rPr lang="bg-BG" sz="4200" b="1" dirty="0" smtClean="0">
                <a:latin typeface="+mn-lt"/>
              </a:rPr>
              <a:t>Честота на </a:t>
            </a:r>
            <a:r>
              <a:rPr lang="bg-BG" sz="4200" b="1" dirty="0" err="1" smtClean="0">
                <a:latin typeface="+mn-lt"/>
              </a:rPr>
              <a:t>ендокринопатиите</a:t>
            </a:r>
            <a:r>
              <a:rPr lang="bg-BG" sz="4200" b="1" dirty="0" smtClean="0">
                <a:latin typeface="+mn-lt"/>
              </a:rPr>
              <a:t> според вида на </a:t>
            </a:r>
            <a:r>
              <a:rPr lang="en-US" sz="4200" b="1" dirty="0" smtClean="0">
                <a:latin typeface="+mn-lt"/>
              </a:rPr>
              <a:t>ICIs</a:t>
            </a:r>
            <a:endParaRPr lang="en-US" sz="4200" b="1" dirty="0"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067509"/>
              </p:ext>
            </p:extLst>
          </p:nvPr>
        </p:nvGraphicFramePr>
        <p:xfrm>
          <a:off x="446185" y="4603949"/>
          <a:ext cx="11745815" cy="20116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11984">
                  <a:extLst>
                    <a:ext uri="{9D8B030D-6E8A-4147-A177-3AD203B41FA5}">
                      <a16:colId xmlns:a16="http://schemas.microsoft.com/office/drawing/2014/main" val="647048209"/>
                    </a:ext>
                  </a:extLst>
                </a:gridCol>
                <a:gridCol w="4032173">
                  <a:extLst>
                    <a:ext uri="{9D8B030D-6E8A-4147-A177-3AD203B41FA5}">
                      <a16:colId xmlns:a16="http://schemas.microsoft.com/office/drawing/2014/main" val="850005430"/>
                    </a:ext>
                  </a:extLst>
                </a:gridCol>
                <a:gridCol w="3659514">
                  <a:extLst>
                    <a:ext uri="{9D8B030D-6E8A-4147-A177-3AD203B41FA5}">
                      <a16:colId xmlns:a16="http://schemas.microsoft.com/office/drawing/2014/main" val="3557009061"/>
                    </a:ext>
                  </a:extLst>
                </a:gridCol>
                <a:gridCol w="1342144">
                  <a:extLst>
                    <a:ext uri="{9D8B030D-6E8A-4147-A177-3AD203B41FA5}">
                      <a16:colId xmlns:a16="http://schemas.microsoft.com/office/drawing/2014/main" val="1731693880"/>
                    </a:ext>
                  </a:extLst>
                </a:gridCol>
              </a:tblGrid>
              <a:tr h="281274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irAEs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</a:rPr>
                        <a:t>PD-1/L1 inhibitors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</a:rPr>
                        <a:t>CTLA-4 inhibitors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bg-BG" sz="1600" dirty="0" smtClean="0">
                          <a:effectLst/>
                        </a:rPr>
                        <a:t>Комбинация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651318"/>
                  </a:ext>
                </a:extLst>
              </a:tr>
              <a:tr h="281274">
                <a:tc>
                  <a:txBody>
                    <a:bodyPr/>
                    <a:lstStyle/>
                    <a:p>
                      <a:pPr algn="l" fontAlgn="t"/>
                      <a:r>
                        <a:rPr lang="bg-BG" sz="1600" dirty="0" err="1" smtClean="0">
                          <a:effectLst/>
                        </a:rPr>
                        <a:t>Хипофизит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effectLst/>
                        </a:rPr>
                        <a:t>&lt;1%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0-17%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t"/>
                      <a:r>
                        <a:rPr lang="bg-BG" sz="1600" dirty="0" smtClean="0">
                          <a:effectLst/>
                        </a:rPr>
                        <a:t>По-често спрямо </a:t>
                      </a:r>
                      <a:r>
                        <a:rPr lang="bg-BG" sz="1600" dirty="0" err="1" smtClean="0">
                          <a:effectLst/>
                        </a:rPr>
                        <a:t>монотерапия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375088"/>
                  </a:ext>
                </a:extLst>
              </a:tr>
              <a:tr h="281274">
                <a:tc>
                  <a:txBody>
                    <a:bodyPr/>
                    <a:lstStyle/>
                    <a:p>
                      <a:pPr algn="l" fontAlgn="t"/>
                      <a:r>
                        <a:rPr lang="bg-BG" sz="1600" dirty="0" err="1" smtClean="0">
                          <a:effectLst/>
                        </a:rPr>
                        <a:t>Хипотиреоидизъм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7-21%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0-6%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940342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algn="l" fontAlgn="t"/>
                      <a:r>
                        <a:rPr lang="bg-BG" sz="1600" dirty="0" err="1" smtClean="0">
                          <a:effectLst/>
                        </a:rPr>
                        <a:t>Хипертиреоидизъм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PD1 inhibitors</a:t>
                      </a:r>
                      <a:r>
                        <a:rPr lang="bg-BG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smtClean="0">
                          <a:effectLst/>
                        </a:rPr>
                        <a:t>&gt;</a:t>
                      </a:r>
                      <a:r>
                        <a:rPr lang="en-US" sz="1600" dirty="0" smtClean="0">
                          <a:effectLst/>
                        </a:rPr>
                        <a:t> PDL1 </a:t>
                      </a:r>
                      <a:r>
                        <a:rPr lang="en-US" sz="1600" dirty="0">
                          <a:effectLst/>
                        </a:rPr>
                        <a:t>inhibitors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bg-BG" sz="1600" dirty="0" smtClean="0">
                          <a:effectLst/>
                        </a:rPr>
                        <a:t>По-рядко спрямо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PD-1/PDL1 inhibitors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320891"/>
                  </a:ext>
                </a:extLst>
              </a:tr>
              <a:tr h="335033">
                <a:tc>
                  <a:txBody>
                    <a:bodyPr/>
                    <a:lstStyle/>
                    <a:p>
                      <a:pPr algn="l" fontAlgn="t"/>
                      <a:r>
                        <a:rPr lang="bg-BG" sz="1600" dirty="0" smtClean="0">
                          <a:effectLst/>
                        </a:rPr>
                        <a:t>Първичен </a:t>
                      </a:r>
                      <a:r>
                        <a:rPr lang="bg-BG" sz="1600" dirty="0" err="1" smtClean="0">
                          <a:effectLst/>
                        </a:rPr>
                        <a:t>хипокортицизъм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bg-BG" sz="1600" dirty="0" smtClean="0">
                          <a:effectLst/>
                        </a:rPr>
                        <a:t>По-рядко спрямо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CTLA-4 inhibitors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bg-BG" sz="16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По-често</a:t>
                      </a:r>
                      <a:r>
                        <a:rPr lang="bg-BG" sz="1600" dirty="0" smtClean="0">
                          <a:effectLst/>
                        </a:rPr>
                        <a:t> спрямо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PD-1/PDL1 inhibitors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370519"/>
                  </a:ext>
                </a:extLst>
              </a:tr>
              <a:tr h="281274">
                <a:tc>
                  <a:txBody>
                    <a:bodyPr/>
                    <a:lstStyle/>
                    <a:p>
                      <a:pPr algn="l" fontAlgn="t"/>
                      <a:r>
                        <a:rPr lang="bg-BG" sz="1600" dirty="0" smtClean="0">
                          <a:effectLst/>
                        </a:rPr>
                        <a:t>Захарен</a:t>
                      </a:r>
                      <a:r>
                        <a:rPr lang="bg-BG" sz="1600" baseline="0" dirty="0" smtClean="0">
                          <a:effectLst/>
                        </a:rPr>
                        <a:t> диабет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 </a:t>
                      </a:r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bg-BG" sz="1600" dirty="0" smtClean="0">
                          <a:effectLst/>
                        </a:rPr>
                        <a:t>Не</a:t>
                      </a:r>
                      <a:r>
                        <a:rPr lang="bg-BG" sz="1600" baseline="0" dirty="0" smtClean="0">
                          <a:effectLst/>
                        </a:rPr>
                        <a:t> са докладвани случаи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221235"/>
                  </a:ext>
                </a:extLst>
              </a:tr>
            </a:tbl>
          </a:graphicData>
        </a:graphic>
      </p:graphicFrame>
      <p:sp>
        <p:nvSpPr>
          <p:cNvPr id="7" name="Правоъгълник 6"/>
          <p:cNvSpPr/>
          <p:nvPr/>
        </p:nvSpPr>
        <p:spPr>
          <a:xfrm>
            <a:off x="2860713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Nat Rev </a:t>
            </a:r>
            <a:r>
              <a:rPr lang="en-US" sz="1200" dirty="0" err="1" smtClean="0"/>
              <a:t>Endocrinol</a:t>
            </a:r>
            <a:r>
              <a:rPr lang="en-US" sz="1200" dirty="0" smtClean="0"/>
              <a:t>. 2021 July ; 17(7): 389–399. doi:10.1038/s41574-021-00484-3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60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1259" r="4196"/>
          <a:stretch/>
        </p:blipFill>
        <p:spPr>
          <a:xfrm>
            <a:off x="0" y="365125"/>
            <a:ext cx="12192000" cy="5965574"/>
          </a:xfrm>
          <a:prstGeom prst="rect">
            <a:avLst/>
          </a:prstGeom>
        </p:spPr>
      </p:pic>
      <p:sp>
        <p:nvSpPr>
          <p:cNvPr id="4" name="Правоъгълник 3"/>
          <p:cNvSpPr/>
          <p:nvPr/>
        </p:nvSpPr>
        <p:spPr>
          <a:xfrm>
            <a:off x="88134" y="5651654"/>
            <a:ext cx="11942285" cy="4847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авоъгълник 4"/>
          <p:cNvSpPr/>
          <p:nvPr/>
        </p:nvSpPr>
        <p:spPr>
          <a:xfrm>
            <a:off x="672029" y="6330699"/>
            <a:ext cx="11358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i="0" dirty="0" smtClean="0">
                <a:solidFill>
                  <a:srgbClr val="333333"/>
                </a:solidFill>
                <a:effectLst/>
              </a:rPr>
              <a:t>Yuen, Kevin C.J. et al. American Association of Clinical Endocrinology Disease State Clinical Review: Evaluation and Management of Immune Checkpoint Inhibitor-Mediated </a:t>
            </a:r>
            <a:r>
              <a:rPr lang="en-US" sz="1200" b="0" i="0" dirty="0" err="1" smtClean="0">
                <a:solidFill>
                  <a:srgbClr val="333333"/>
                </a:solidFill>
                <a:effectLst/>
              </a:rPr>
              <a:t>Endocrinopathies</a:t>
            </a:r>
            <a:r>
              <a:rPr lang="en-US" sz="1200" b="0" i="0" dirty="0" smtClean="0">
                <a:solidFill>
                  <a:srgbClr val="333333"/>
                </a:solidFill>
                <a:effectLst/>
              </a:rPr>
              <a:t>: A Practical Case-Based Clinical Approach. Endocrine Practice ,2022;  Volume 28, Issue 7, 719 - 731</a:t>
            </a:r>
            <a:endParaRPr lang="en-US" sz="12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76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l="3269" t="1324" b="1182"/>
          <a:stretch/>
        </p:blipFill>
        <p:spPr>
          <a:xfrm rot="5400000">
            <a:off x="3965308" y="-3008368"/>
            <a:ext cx="4364209" cy="9981282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l="18826" t="947" b="1487"/>
          <a:stretch/>
        </p:blipFill>
        <p:spPr>
          <a:xfrm rot="5400000">
            <a:off x="4480682" y="752328"/>
            <a:ext cx="3333458" cy="9981281"/>
          </a:xfrm>
          <a:prstGeom prst="rect">
            <a:avLst/>
          </a:prstGeom>
        </p:spPr>
      </p:pic>
      <p:sp>
        <p:nvSpPr>
          <p:cNvPr id="18" name="Правоъгълник 17"/>
          <p:cNvSpPr/>
          <p:nvPr/>
        </p:nvSpPr>
        <p:spPr>
          <a:xfrm>
            <a:off x="6048257" y="5034709"/>
            <a:ext cx="1630497" cy="3130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авоъгълник 18"/>
          <p:cNvSpPr/>
          <p:nvPr/>
        </p:nvSpPr>
        <p:spPr>
          <a:xfrm>
            <a:off x="6048255" y="4108648"/>
            <a:ext cx="1630497" cy="3130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авоъгълник 20"/>
          <p:cNvSpPr/>
          <p:nvPr/>
        </p:nvSpPr>
        <p:spPr>
          <a:xfrm>
            <a:off x="5993171" y="1994094"/>
            <a:ext cx="1630497" cy="3130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авоъгълник 21"/>
          <p:cNvSpPr/>
          <p:nvPr/>
        </p:nvSpPr>
        <p:spPr>
          <a:xfrm>
            <a:off x="6048256" y="5742966"/>
            <a:ext cx="1630497" cy="3130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Правоъгълник 25"/>
          <p:cNvSpPr/>
          <p:nvPr/>
        </p:nvSpPr>
        <p:spPr>
          <a:xfrm rot="16200000">
            <a:off x="-2590023" y="3241324"/>
            <a:ext cx="6379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Rosie Hattersley, A Melanie </a:t>
            </a:r>
            <a:r>
              <a:rPr lang="en-US" sz="1200" dirty="0" err="1" smtClean="0"/>
              <a:t>NanaB</a:t>
            </a:r>
            <a:r>
              <a:rPr lang="en-US" sz="1200" dirty="0" smtClean="0"/>
              <a:t> and Andrew J Lansdown</a:t>
            </a:r>
            <a:r>
              <a:rPr lang="bg-BG" sz="1200" dirty="0" smtClean="0"/>
              <a:t>.</a:t>
            </a:r>
          </a:p>
          <a:p>
            <a:r>
              <a:rPr lang="en-US" sz="1200" dirty="0" smtClean="0"/>
              <a:t>Endocrine complications of immunotherapies: a review</a:t>
            </a:r>
            <a:r>
              <a:rPr lang="bg-BG" sz="1200" dirty="0" smtClean="0"/>
              <a:t> </a:t>
            </a:r>
          </a:p>
          <a:p>
            <a:r>
              <a:rPr lang="en-US" sz="1200" dirty="0" smtClean="0"/>
              <a:t>Clinical Medicine 2021 Vol 21, No 2: e212–22</a:t>
            </a:r>
            <a:endParaRPr lang="en-US" sz="1200" dirty="0"/>
          </a:p>
        </p:txBody>
      </p:sp>
      <p:cxnSp>
        <p:nvCxnSpPr>
          <p:cNvPr id="13" name="Право съединение 12"/>
          <p:cNvCxnSpPr/>
          <p:nvPr/>
        </p:nvCxnSpPr>
        <p:spPr>
          <a:xfrm flipH="1">
            <a:off x="5993170" y="1828800"/>
            <a:ext cx="1630497" cy="114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аво съединение 16"/>
          <p:cNvCxnSpPr/>
          <p:nvPr/>
        </p:nvCxnSpPr>
        <p:spPr>
          <a:xfrm flipH="1">
            <a:off x="5993170" y="3305664"/>
            <a:ext cx="1630497" cy="114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аво съединение 19"/>
          <p:cNvCxnSpPr/>
          <p:nvPr/>
        </p:nvCxnSpPr>
        <p:spPr>
          <a:xfrm flipH="1">
            <a:off x="6025394" y="535647"/>
            <a:ext cx="1630497" cy="114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2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1693" y="365125"/>
            <a:ext cx="11325338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b="1" dirty="0" err="1" smtClean="0">
                <a:latin typeface="+mn-lt"/>
              </a:rPr>
              <a:t>Имунн</a:t>
            </a:r>
            <a:r>
              <a:rPr lang="bg-BG" sz="4200" b="1" dirty="0" smtClean="0">
                <a:latin typeface="+mn-lt"/>
              </a:rPr>
              <a:t>и </a:t>
            </a:r>
            <a:r>
              <a:rPr lang="ru-RU" sz="4200" b="1" dirty="0" err="1" smtClean="0">
                <a:latin typeface="+mn-lt"/>
              </a:rPr>
              <a:t>контролни</a:t>
            </a:r>
            <a:r>
              <a:rPr lang="ru-RU" sz="4200" b="1" dirty="0" smtClean="0">
                <a:latin typeface="+mn-lt"/>
              </a:rPr>
              <a:t> точка</a:t>
            </a:r>
            <a:endParaRPr lang="en-US" sz="4200" b="1" dirty="0">
              <a:latin typeface="+mn-lt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01686" y="1575411"/>
            <a:ext cx="10675345" cy="4612568"/>
          </a:xfrm>
        </p:spPr>
        <p:txBody>
          <a:bodyPr>
            <a:normAutofit/>
          </a:bodyPr>
          <a:lstStyle/>
          <a:p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функционирането</a:t>
            </a:r>
            <a:r>
              <a:rPr lang="ru-RU" dirty="0"/>
              <a:t> на </a:t>
            </a:r>
            <a:r>
              <a:rPr lang="ru-RU" dirty="0" err="1"/>
              <a:t>имунната</a:t>
            </a:r>
            <a:r>
              <a:rPr lang="ru-RU" dirty="0"/>
              <a:t> система </a:t>
            </a:r>
            <a:r>
              <a:rPr lang="ru-RU" dirty="0" err="1"/>
              <a:t>съществуват</a:t>
            </a:r>
            <a:r>
              <a:rPr lang="ru-RU" dirty="0"/>
              <a:t> точки, </a:t>
            </a:r>
            <a:r>
              <a:rPr lang="ru-RU" dirty="0" err="1"/>
              <a:t>подобни</a:t>
            </a:r>
            <a:r>
              <a:rPr lang="ru-RU" dirty="0"/>
              <a:t>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пропускателни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пунктове</a:t>
            </a:r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err="1"/>
              <a:t>тези</a:t>
            </a:r>
            <a:r>
              <a:rPr lang="ru-RU" dirty="0"/>
              <a:t> точки се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потиска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имунологичният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отговор</a:t>
            </a:r>
            <a:r>
              <a:rPr lang="ru-RU" dirty="0"/>
              <a:t>, </a:t>
            </a:r>
            <a:r>
              <a:rPr lang="ru-RU" dirty="0" err="1"/>
              <a:t>когато</a:t>
            </a:r>
            <a:r>
              <a:rPr lang="ru-RU" dirty="0"/>
              <a:t> той е </a:t>
            </a:r>
            <a:r>
              <a:rPr lang="ru-RU" dirty="0" err="1"/>
              <a:t>прекалено</a:t>
            </a:r>
            <a:r>
              <a:rPr lang="ru-RU" dirty="0"/>
              <a:t> </a:t>
            </a:r>
            <a:r>
              <a:rPr lang="ru-RU" dirty="0" smtClean="0"/>
              <a:t>силен </a:t>
            </a:r>
          </a:p>
          <a:p>
            <a:endParaRPr lang="ru-RU" dirty="0" smtClean="0"/>
          </a:p>
          <a:p>
            <a:r>
              <a:rPr lang="bg-BG" dirty="0" smtClean="0"/>
              <a:t>И</a:t>
            </a:r>
            <a:r>
              <a:rPr lang="ru-RU" dirty="0" err="1" smtClean="0"/>
              <a:t>мунотерапията</a:t>
            </a:r>
            <a:r>
              <a:rPr lang="ru-RU" dirty="0"/>
              <a:t> </a:t>
            </a:r>
            <a:r>
              <a:rPr lang="ru-RU" dirty="0" smtClean="0"/>
              <a:t>с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чекпоинт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инхибитори</a:t>
            </a:r>
            <a:r>
              <a:rPr lang="ru-RU" dirty="0"/>
              <a:t> </a:t>
            </a:r>
            <a:r>
              <a:rPr lang="ru-RU" dirty="0" err="1"/>
              <a:t>блокира</a:t>
            </a:r>
            <a:r>
              <a:rPr lang="ru-RU" dirty="0"/>
              <a:t> </a:t>
            </a:r>
            <a:r>
              <a:rPr lang="ru-RU" dirty="0" err="1"/>
              <a:t>тези</a:t>
            </a:r>
            <a:r>
              <a:rPr lang="ru-RU" dirty="0"/>
              <a:t> точки, </a:t>
            </a:r>
            <a:r>
              <a:rPr lang="ru-RU" dirty="0" err="1"/>
              <a:t>което</a:t>
            </a:r>
            <a:r>
              <a:rPr lang="ru-RU" dirty="0"/>
              <a:t> води до своеобразно „</a:t>
            </a:r>
            <a:r>
              <a:rPr lang="ru-RU" dirty="0" err="1"/>
              <a:t>освобождаване</a:t>
            </a:r>
            <a:r>
              <a:rPr lang="ru-RU" dirty="0"/>
              <a:t>“ на </a:t>
            </a:r>
            <a:r>
              <a:rPr lang="ru-RU" dirty="0" smtClean="0"/>
              <a:t>Т-</a:t>
            </a:r>
            <a:r>
              <a:rPr lang="ru-RU" dirty="0" err="1" smtClean="0"/>
              <a:t>клетките</a:t>
            </a:r>
            <a:r>
              <a:rPr lang="ru-RU" dirty="0" smtClean="0"/>
              <a:t> </a:t>
            </a:r>
            <a:r>
              <a:rPr lang="ru-RU" dirty="0" err="1" smtClean="0"/>
              <a:t>като</a:t>
            </a:r>
            <a:r>
              <a:rPr lang="ru-RU" dirty="0" smtClean="0"/>
              <a:t> им </a:t>
            </a:r>
            <a:r>
              <a:rPr lang="ru-RU" dirty="0" err="1" smtClean="0"/>
              <a:t>дава</a:t>
            </a:r>
            <a:r>
              <a:rPr lang="ru-RU" dirty="0" smtClean="0"/>
              <a:t> </a:t>
            </a:r>
            <a:r>
              <a:rPr lang="ru-RU" dirty="0" err="1" smtClean="0"/>
              <a:t>възможност</a:t>
            </a:r>
            <a:r>
              <a:rPr lang="ru-RU" dirty="0" smtClean="0"/>
              <a:t> да </a:t>
            </a:r>
            <a:r>
              <a:rPr lang="ru-RU" dirty="0" err="1"/>
              <a:t>унищожат</a:t>
            </a:r>
            <a:r>
              <a:rPr lang="ru-RU" dirty="0"/>
              <a:t> </a:t>
            </a:r>
            <a:r>
              <a:rPr lang="ru-RU" dirty="0" err="1"/>
              <a:t>раковите</a:t>
            </a:r>
            <a:r>
              <a:rPr lang="ru-RU" dirty="0"/>
              <a:t> </a:t>
            </a:r>
            <a:r>
              <a:rPr lang="ru-RU" dirty="0" smtClean="0"/>
              <a:t>клетки</a:t>
            </a:r>
          </a:p>
        </p:txBody>
      </p:sp>
    </p:spTree>
    <p:extLst>
      <p:ext uri="{BB962C8B-B14F-4D97-AF65-F5344CB8AC3E}">
        <p14:creationId xmlns:p14="http://schemas.microsoft.com/office/powerpoint/2010/main" val="25244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9200" y="1274689"/>
            <a:ext cx="9753600" cy="5057775"/>
          </a:xfrm>
          <a:prstGeom prst="rect">
            <a:avLst/>
          </a:prstGeom>
        </p:spPr>
      </p:pic>
      <p:sp>
        <p:nvSpPr>
          <p:cNvPr id="5" name="Правоъгълник 4"/>
          <p:cNvSpPr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Lu D, Gao Y. Immune Checkpoint Inhibitor-related </a:t>
            </a:r>
            <a:r>
              <a:rPr lang="en-US" sz="1200" dirty="0" err="1" smtClean="0"/>
              <a:t>Endocrinopathies</a:t>
            </a:r>
            <a:r>
              <a:rPr lang="en-US" sz="1200" dirty="0" smtClean="0"/>
              <a:t>. J </a:t>
            </a:r>
            <a:r>
              <a:rPr lang="en-US" sz="1200" dirty="0" err="1" smtClean="0"/>
              <a:t>Transl</a:t>
            </a:r>
            <a:r>
              <a:rPr lang="en-US" sz="1200" dirty="0" smtClean="0"/>
              <a:t> </a:t>
            </a:r>
            <a:r>
              <a:rPr lang="en-US" sz="1200" dirty="0" err="1" smtClean="0"/>
              <a:t>Int</a:t>
            </a:r>
            <a:r>
              <a:rPr lang="en-US" sz="1200" dirty="0" smtClean="0"/>
              <a:t> Med. 2022 Apr 2;10(1):9-14. </a:t>
            </a:r>
            <a:r>
              <a:rPr lang="en-US" sz="1200" dirty="0" err="1" smtClean="0"/>
              <a:t>doi</a:t>
            </a:r>
            <a:r>
              <a:rPr lang="en-US" sz="1200" dirty="0" smtClean="0"/>
              <a:t>: 10.2478/jtim-2022-0009. PMID: 35702188; PMCID: PMC8997801.</a:t>
            </a:r>
            <a:endParaRPr lang="en-US" sz="1200" dirty="0"/>
          </a:p>
        </p:txBody>
      </p:sp>
      <p:sp>
        <p:nvSpPr>
          <p:cNvPr id="6" name="Правоъгълник 5"/>
          <p:cNvSpPr/>
          <p:nvPr/>
        </p:nvSpPr>
        <p:spPr>
          <a:xfrm>
            <a:off x="6907576" y="1674567"/>
            <a:ext cx="1167788" cy="41753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Право съединение 7"/>
          <p:cNvCxnSpPr/>
          <p:nvPr/>
        </p:nvCxnSpPr>
        <p:spPr>
          <a:xfrm flipH="1">
            <a:off x="1366092" y="4693188"/>
            <a:ext cx="6709272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аво съединение 10"/>
          <p:cNvCxnSpPr/>
          <p:nvPr/>
        </p:nvCxnSpPr>
        <p:spPr>
          <a:xfrm flipH="1">
            <a:off x="1340387" y="3413396"/>
            <a:ext cx="6709272" cy="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лавие 11"/>
          <p:cNvSpPr>
            <a:spLocks noGrp="1"/>
          </p:cNvSpPr>
          <p:nvPr>
            <p:ph type="title"/>
          </p:nvPr>
        </p:nvSpPr>
        <p:spPr>
          <a:xfrm>
            <a:off x="838200" y="-602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200" b="1" dirty="0" smtClean="0">
                <a:latin typeface="+mn-lt"/>
              </a:rPr>
              <a:t>Генетична </a:t>
            </a:r>
            <a:r>
              <a:rPr lang="bg-BG" sz="4200" b="1" dirty="0" err="1" smtClean="0">
                <a:latin typeface="+mn-lt"/>
              </a:rPr>
              <a:t>предизпозиция</a:t>
            </a:r>
            <a:r>
              <a:rPr lang="bg-BG" sz="4200" b="1" dirty="0" smtClean="0">
                <a:latin typeface="+mn-lt"/>
              </a:rPr>
              <a:t> и </a:t>
            </a:r>
            <a:r>
              <a:rPr lang="bg-BG" sz="4200" b="1" dirty="0" err="1" smtClean="0">
                <a:latin typeface="+mn-lt"/>
              </a:rPr>
              <a:t>ендокринопатии</a:t>
            </a:r>
            <a:r>
              <a:rPr lang="bg-BG" sz="4200" b="1" dirty="0" smtClean="0">
                <a:latin typeface="+mn-lt"/>
              </a:rPr>
              <a:t> при терапия с </a:t>
            </a:r>
            <a:r>
              <a:rPr lang="en-US" sz="4200" b="1" dirty="0">
                <a:latin typeface="+mn-lt"/>
              </a:rPr>
              <a:t>ICIs</a:t>
            </a:r>
            <a:r>
              <a:rPr lang="bg-BG" sz="4200" b="1" dirty="0" smtClean="0">
                <a:latin typeface="+mn-lt"/>
              </a:rPr>
              <a:t> </a:t>
            </a:r>
            <a:endParaRPr lang="en-US" sz="4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34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9241" y="1167793"/>
            <a:ext cx="9756743" cy="5897286"/>
          </a:xfrm>
          <a:prstGeom prst="rect">
            <a:avLst/>
          </a:prstGeom>
        </p:spPr>
      </p:pic>
      <p:cxnSp>
        <p:nvCxnSpPr>
          <p:cNvPr id="5" name="Право съединение 4"/>
          <p:cNvCxnSpPr/>
          <p:nvPr/>
        </p:nvCxnSpPr>
        <p:spPr>
          <a:xfrm flipH="1">
            <a:off x="1178805" y="2096883"/>
            <a:ext cx="40652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аво съединение 6"/>
          <p:cNvCxnSpPr/>
          <p:nvPr/>
        </p:nvCxnSpPr>
        <p:spPr>
          <a:xfrm flipH="1" flipV="1">
            <a:off x="1178805" y="2653239"/>
            <a:ext cx="4087258" cy="12839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авоъгълник 8"/>
          <p:cNvSpPr/>
          <p:nvPr/>
        </p:nvSpPr>
        <p:spPr>
          <a:xfrm>
            <a:off x="9055864" y="1729655"/>
            <a:ext cx="1608463" cy="6279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авоъгълник 9"/>
          <p:cNvSpPr/>
          <p:nvPr/>
        </p:nvSpPr>
        <p:spPr>
          <a:xfrm>
            <a:off x="9055863" y="2355782"/>
            <a:ext cx="1608464" cy="3855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авоъгълник 10"/>
          <p:cNvSpPr/>
          <p:nvPr/>
        </p:nvSpPr>
        <p:spPr>
          <a:xfrm>
            <a:off x="9055863" y="3426103"/>
            <a:ext cx="1608463" cy="6279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Право съединение 14"/>
          <p:cNvCxnSpPr/>
          <p:nvPr/>
        </p:nvCxnSpPr>
        <p:spPr>
          <a:xfrm flipH="1">
            <a:off x="5343182" y="2043636"/>
            <a:ext cx="2886418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аво съединение 17"/>
          <p:cNvCxnSpPr/>
          <p:nvPr/>
        </p:nvCxnSpPr>
        <p:spPr>
          <a:xfrm flipH="1">
            <a:off x="5244031" y="4324276"/>
            <a:ext cx="3580480" cy="903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лавие 11"/>
          <p:cNvSpPr txBox="1">
            <a:spLocks/>
          </p:cNvSpPr>
          <p:nvPr/>
        </p:nvSpPr>
        <p:spPr>
          <a:xfrm>
            <a:off x="1178805" y="64183"/>
            <a:ext cx="1001433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4200" b="1" dirty="0" smtClean="0">
                <a:latin typeface="+mn-lt"/>
              </a:rPr>
              <a:t>Връзка между пола и </a:t>
            </a:r>
            <a:r>
              <a:rPr lang="bg-BG" sz="4200" b="1" dirty="0" err="1" smtClean="0">
                <a:latin typeface="+mn-lt"/>
              </a:rPr>
              <a:t>ендокринопатии</a:t>
            </a:r>
            <a:r>
              <a:rPr lang="bg-BG" sz="4200" b="1" dirty="0" smtClean="0">
                <a:latin typeface="+mn-lt"/>
              </a:rPr>
              <a:t> при терапия с </a:t>
            </a:r>
            <a:r>
              <a:rPr lang="en-US" sz="4200" b="1" dirty="0" smtClean="0">
                <a:latin typeface="+mn-lt"/>
              </a:rPr>
              <a:t>ICIs</a:t>
            </a:r>
            <a:r>
              <a:rPr lang="bg-BG" sz="4200" b="1" dirty="0" smtClean="0">
                <a:latin typeface="+mn-lt"/>
              </a:rPr>
              <a:t> </a:t>
            </a:r>
            <a:endParaRPr lang="en-US" sz="4200" b="1" dirty="0">
              <a:latin typeface="+mn-lt"/>
            </a:endParaRPr>
          </a:p>
        </p:txBody>
      </p:sp>
      <p:cxnSp>
        <p:nvCxnSpPr>
          <p:cNvPr id="27" name="Право съединение 26"/>
          <p:cNvCxnSpPr/>
          <p:nvPr/>
        </p:nvCxnSpPr>
        <p:spPr>
          <a:xfrm flipH="1" flipV="1">
            <a:off x="1156771" y="5405618"/>
            <a:ext cx="4087258" cy="12839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авоъгълник 27"/>
          <p:cNvSpPr/>
          <p:nvPr/>
        </p:nvSpPr>
        <p:spPr>
          <a:xfrm>
            <a:off x="0" y="6581002"/>
            <a:ext cx="121920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Lu D, Gao Y. Immune Checkpoint Inhibitor-related </a:t>
            </a:r>
            <a:r>
              <a:rPr lang="en-US" sz="1200" dirty="0" err="1" smtClean="0"/>
              <a:t>Endocrinopathies</a:t>
            </a:r>
            <a:r>
              <a:rPr lang="en-US" sz="1200" dirty="0" smtClean="0"/>
              <a:t>. J </a:t>
            </a:r>
            <a:r>
              <a:rPr lang="en-US" sz="1200" dirty="0" err="1" smtClean="0"/>
              <a:t>Transl</a:t>
            </a:r>
            <a:r>
              <a:rPr lang="en-US" sz="1200" dirty="0" smtClean="0"/>
              <a:t> </a:t>
            </a:r>
            <a:r>
              <a:rPr lang="en-US" sz="1200" dirty="0" err="1" smtClean="0"/>
              <a:t>Int</a:t>
            </a:r>
            <a:r>
              <a:rPr lang="en-US" sz="1200" dirty="0" smtClean="0"/>
              <a:t> Med. 2022 Apr 2;10(1):9-14. </a:t>
            </a:r>
            <a:r>
              <a:rPr lang="en-US" sz="1200" dirty="0" err="1" smtClean="0"/>
              <a:t>doi</a:t>
            </a:r>
            <a:r>
              <a:rPr lang="en-US" sz="1200" dirty="0" smtClean="0"/>
              <a:t>: 10.2478/jtim-2022-0009. PMID: 35702188; PMCID: PMC8997801.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88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98303" y="1446026"/>
            <a:ext cx="117329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В </a:t>
            </a:r>
            <a:r>
              <a:rPr lang="en-US" sz="2800" dirty="0" err="1" smtClean="0"/>
              <a:t>повечето</a:t>
            </a:r>
            <a:r>
              <a:rPr lang="en-US" sz="2800" dirty="0" smtClean="0"/>
              <a:t> </a:t>
            </a:r>
            <a:r>
              <a:rPr lang="en-US" sz="2800" dirty="0" err="1" smtClean="0"/>
              <a:t>случаи</a:t>
            </a:r>
            <a:r>
              <a:rPr lang="en-US" sz="2800" dirty="0" smtClean="0"/>
              <a:t> </a:t>
            </a:r>
            <a:r>
              <a:rPr lang="bg-BG" sz="2800" dirty="0" smtClean="0"/>
              <a:t>НЛР </a:t>
            </a:r>
            <a:r>
              <a:rPr lang="en-US" sz="2800" dirty="0" err="1" smtClean="0"/>
              <a:t>се</a:t>
            </a:r>
            <a:r>
              <a:rPr lang="en-US" sz="2800" dirty="0" smtClean="0"/>
              <a:t> </a:t>
            </a:r>
            <a:r>
              <a:rPr lang="en-US" sz="2800" dirty="0" err="1" smtClean="0"/>
              <a:t>развиват</a:t>
            </a:r>
            <a:r>
              <a:rPr lang="en-US" sz="2800" dirty="0" smtClean="0"/>
              <a:t> </a:t>
            </a:r>
            <a:r>
              <a:rPr lang="en-US" sz="2800" dirty="0" err="1" smtClean="0"/>
              <a:t>през</a:t>
            </a:r>
            <a:r>
              <a:rPr lang="en-US" sz="2800" dirty="0" smtClean="0"/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първите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няколко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седмици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месеци</a:t>
            </a:r>
            <a:r>
              <a:rPr lang="en-US" sz="2800" dirty="0" smtClean="0"/>
              <a:t>, </a:t>
            </a:r>
            <a:r>
              <a:rPr lang="en-US" sz="2800" dirty="0" err="1" smtClean="0"/>
              <a:t>но</a:t>
            </a:r>
            <a:r>
              <a:rPr lang="en-US" sz="2800" dirty="0" smtClean="0"/>
              <a:t> </a:t>
            </a:r>
            <a:r>
              <a:rPr lang="en-US" sz="2800" dirty="0" err="1" smtClean="0"/>
              <a:t>те</a:t>
            </a:r>
            <a:r>
              <a:rPr lang="en-US" sz="2800" dirty="0" smtClean="0"/>
              <a:t> </a:t>
            </a:r>
            <a:r>
              <a:rPr lang="en-US" sz="2800" dirty="0" err="1" smtClean="0"/>
              <a:t>могат</a:t>
            </a:r>
            <a:r>
              <a:rPr lang="en-US" sz="2800" dirty="0" smtClean="0"/>
              <a:t> </a:t>
            </a:r>
            <a:r>
              <a:rPr lang="en-US" sz="2800" dirty="0" err="1" smtClean="0"/>
              <a:t>да</a:t>
            </a:r>
            <a:r>
              <a:rPr lang="en-US" sz="2800" dirty="0" smtClean="0"/>
              <a:t> </a:t>
            </a:r>
            <a:r>
              <a:rPr lang="bg-BG" sz="2800" dirty="0" smtClean="0"/>
              <a:t>настъпят </a:t>
            </a:r>
            <a:r>
              <a:rPr lang="en-US" sz="2800" dirty="0" smtClean="0"/>
              <a:t>и </a:t>
            </a:r>
            <a:r>
              <a:rPr lang="en-US" sz="2800" dirty="0" err="1" smtClean="0"/>
              <a:t>по</a:t>
            </a:r>
            <a:r>
              <a:rPr lang="en-US" sz="2800" dirty="0" smtClean="0"/>
              <a:t> </a:t>
            </a:r>
            <a:r>
              <a:rPr lang="en-US" sz="2800" dirty="0" err="1" smtClean="0"/>
              <a:t>всяко</a:t>
            </a:r>
            <a:r>
              <a:rPr lang="en-US" sz="2800" dirty="0" smtClean="0"/>
              <a:t> </a:t>
            </a:r>
            <a:r>
              <a:rPr lang="en-US" sz="2800" dirty="0" err="1" smtClean="0"/>
              <a:t>време</a:t>
            </a:r>
            <a:r>
              <a:rPr lang="en-US" sz="2800" dirty="0" smtClean="0"/>
              <a:t> </a:t>
            </a:r>
            <a:r>
              <a:rPr lang="en-US" sz="2800" dirty="0" err="1" smtClean="0"/>
              <a:t>на</a:t>
            </a:r>
            <a:r>
              <a:rPr lang="en-US" sz="2800" dirty="0" smtClean="0"/>
              <a:t> </a:t>
            </a:r>
            <a:r>
              <a:rPr lang="en-US" sz="2800" dirty="0" err="1" smtClean="0"/>
              <a:t>терапията</a:t>
            </a:r>
            <a:r>
              <a:rPr lang="bg-BG" sz="2800" dirty="0" smtClean="0"/>
              <a:t> с </a:t>
            </a:r>
            <a:r>
              <a:rPr lang="en-US" sz="2800" dirty="0" smtClean="0"/>
              <a:t>ICIs, </a:t>
            </a:r>
            <a:r>
              <a:rPr lang="en-US" sz="2800" dirty="0" err="1" smtClean="0"/>
              <a:t>дори</a:t>
            </a:r>
            <a:r>
              <a:rPr lang="en-US" sz="2800" dirty="0" smtClean="0"/>
              <a:t> </a:t>
            </a:r>
            <a:r>
              <a:rPr lang="en-US" sz="2800" dirty="0" err="1" smtClean="0"/>
              <a:t>след</a:t>
            </a:r>
            <a:r>
              <a:rPr lang="en-US" sz="2800" dirty="0" smtClean="0"/>
              <a:t> </a:t>
            </a:r>
            <a:r>
              <a:rPr lang="en-US" sz="2800" dirty="0" err="1" smtClean="0"/>
              <a:t>прекратяване</a:t>
            </a:r>
            <a:r>
              <a:rPr lang="en-US" sz="2800" dirty="0" smtClean="0"/>
              <a:t> </a:t>
            </a:r>
            <a:r>
              <a:rPr lang="en-US" sz="2800" dirty="0" err="1" smtClean="0"/>
              <a:t>на</a:t>
            </a:r>
            <a:r>
              <a:rPr lang="en-US" sz="2800" dirty="0" smtClean="0"/>
              <a:t> </a:t>
            </a:r>
            <a:r>
              <a:rPr lang="en-US" sz="2800" dirty="0" err="1" smtClean="0"/>
              <a:t>лечението</a:t>
            </a:r>
            <a:r>
              <a:rPr lang="en-US" sz="2800" dirty="0" smtClean="0"/>
              <a:t>. </a:t>
            </a:r>
            <a:endParaRPr lang="bg-BG" sz="2800" dirty="0" smtClean="0"/>
          </a:p>
          <a:p>
            <a:endParaRPr lang="bg-BG" sz="2800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8625284" y="6581001"/>
            <a:ext cx="36574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European Journal of Endocrinology (2022) 187, G1–G21</a:t>
            </a:r>
            <a:endParaRPr lang="en-US" sz="1200" dirty="0"/>
          </a:p>
        </p:txBody>
      </p:sp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806985" y="390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4200" b="1" dirty="0">
                <a:latin typeface="+mn-lt"/>
              </a:rPr>
              <a:t>В</a:t>
            </a:r>
            <a:r>
              <a:rPr lang="bg-BG" sz="4200" b="1" dirty="0" smtClean="0">
                <a:latin typeface="+mn-lt"/>
              </a:rPr>
              <a:t>реме до настъпване на </a:t>
            </a:r>
            <a:r>
              <a:rPr lang="bg-BG" sz="4200" b="1" dirty="0" err="1">
                <a:latin typeface="+mn-lt"/>
              </a:rPr>
              <a:t>ендокринопатии</a:t>
            </a:r>
            <a:r>
              <a:rPr lang="bg-BG" sz="4200" b="1" dirty="0">
                <a:latin typeface="+mn-lt"/>
              </a:rPr>
              <a:t> при терапия с </a:t>
            </a:r>
            <a:r>
              <a:rPr lang="en-US" sz="4200" b="1" dirty="0">
                <a:latin typeface="+mn-lt"/>
              </a:rPr>
              <a:t>ICIs</a:t>
            </a:r>
            <a:r>
              <a:rPr lang="bg-BG" sz="4200" b="1" dirty="0">
                <a:latin typeface="+mn-lt"/>
              </a:rPr>
              <a:t> </a:t>
            </a:r>
            <a:endParaRPr lang="en-US" sz="4200" dirty="0">
              <a:latin typeface="+mn-lt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50" y="2844159"/>
            <a:ext cx="5317804" cy="3560572"/>
          </a:xfrm>
          <a:prstGeom prst="rect">
            <a:avLst/>
          </a:prstGeom>
        </p:spPr>
      </p:pic>
      <p:sp>
        <p:nvSpPr>
          <p:cNvPr id="6" name="Правоъгълник 5"/>
          <p:cNvSpPr/>
          <p:nvPr/>
        </p:nvSpPr>
        <p:spPr>
          <a:xfrm>
            <a:off x="5956454" y="3343276"/>
            <a:ext cx="58132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Средното</a:t>
            </a:r>
            <a:r>
              <a:rPr lang="ru-RU" sz="2000" dirty="0" smtClean="0"/>
              <a:t> </a:t>
            </a:r>
            <a:r>
              <a:rPr lang="ru-RU" sz="2000" dirty="0" err="1" smtClean="0"/>
              <a:t>време</a:t>
            </a:r>
            <a:r>
              <a:rPr lang="ru-RU" sz="2000" dirty="0" smtClean="0"/>
              <a:t> до </a:t>
            </a:r>
            <a:r>
              <a:rPr lang="ru-RU" sz="2000" dirty="0" err="1" smtClean="0"/>
              <a:t>поява</a:t>
            </a:r>
            <a:r>
              <a:rPr lang="ru-RU" sz="2000" dirty="0" smtClean="0"/>
              <a:t> на умерена до </a:t>
            </a:r>
            <a:r>
              <a:rPr lang="ru-RU" sz="2000" dirty="0" err="1" smtClean="0"/>
              <a:t>тежка</a:t>
            </a:r>
            <a:r>
              <a:rPr lang="ru-RU" sz="2000" dirty="0" smtClean="0"/>
              <a:t> </a:t>
            </a:r>
            <a:r>
              <a:rPr lang="ru-RU" sz="2000" dirty="0" err="1" smtClean="0"/>
              <a:t>ендокринопатия</a:t>
            </a:r>
            <a:r>
              <a:rPr lang="ru-RU" sz="2000" dirty="0" smtClean="0"/>
              <a:t>:</a:t>
            </a:r>
          </a:p>
          <a:p>
            <a:pPr algn="just"/>
            <a:endParaRPr lang="ru-RU" sz="2000" dirty="0" smtClean="0"/>
          </a:p>
          <a:p>
            <a:pPr marL="342900" indent="-342900" algn="just">
              <a:buFontTx/>
              <a:buChar char="-"/>
            </a:pPr>
            <a:r>
              <a:rPr lang="ru-RU" sz="2000" dirty="0" smtClean="0"/>
              <a:t>1,75-5 </a:t>
            </a:r>
            <a:r>
              <a:rPr lang="ru-RU" sz="2000" dirty="0" err="1" smtClean="0"/>
              <a:t>месеца</a:t>
            </a:r>
            <a:r>
              <a:rPr lang="ru-RU" sz="2000" dirty="0" smtClean="0"/>
              <a:t> с CTLA-4</a:t>
            </a:r>
            <a:r>
              <a:rPr lang="en-US" sz="2000" dirty="0" err="1" smtClean="0"/>
              <a:t>i</a:t>
            </a:r>
            <a:endParaRPr lang="ru-RU" sz="2000" dirty="0" smtClean="0"/>
          </a:p>
          <a:p>
            <a:pPr algn="just"/>
            <a:endParaRPr lang="ru-RU" sz="2000" dirty="0" smtClean="0"/>
          </a:p>
          <a:p>
            <a:pPr marL="342900" indent="-342900" algn="just">
              <a:buFontTx/>
              <a:buChar char="-"/>
            </a:pPr>
            <a:r>
              <a:rPr lang="ru-RU" sz="2000" dirty="0" smtClean="0"/>
              <a:t>1,4-4,9 </a:t>
            </a:r>
            <a:r>
              <a:rPr lang="ru-RU" sz="2000" dirty="0" err="1" smtClean="0"/>
              <a:t>месеца</a:t>
            </a:r>
            <a:r>
              <a:rPr lang="ru-RU" sz="2000" dirty="0" smtClean="0"/>
              <a:t> за всяка </a:t>
            </a:r>
            <a:r>
              <a:rPr lang="ru-RU" sz="2000" dirty="0" err="1" smtClean="0"/>
              <a:t>ендокринопатия</a:t>
            </a:r>
            <a:r>
              <a:rPr lang="ru-RU" sz="2000" dirty="0" smtClean="0"/>
              <a:t> с PD-1</a:t>
            </a:r>
            <a:r>
              <a:rPr lang="en-US" sz="2000" dirty="0" err="1" smtClean="0"/>
              <a:t>i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51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>
            <a:grayscl/>
          </a:blip>
          <a:srcRect l="4681" t="1403" b="972"/>
          <a:stretch/>
        </p:blipFill>
        <p:spPr>
          <a:xfrm rot="5400000">
            <a:off x="2830361" y="-1930640"/>
            <a:ext cx="7221675" cy="11545669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3646588" y="253388"/>
            <a:ext cx="1002535" cy="64026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Право съединение 3"/>
          <p:cNvCxnSpPr/>
          <p:nvPr/>
        </p:nvCxnSpPr>
        <p:spPr>
          <a:xfrm flipH="1">
            <a:off x="646330" y="1883886"/>
            <a:ext cx="4002793" cy="110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аво съединение 6"/>
          <p:cNvCxnSpPr/>
          <p:nvPr/>
        </p:nvCxnSpPr>
        <p:spPr>
          <a:xfrm flipH="1">
            <a:off x="646331" y="3525399"/>
            <a:ext cx="400279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аво съединение 8"/>
          <p:cNvCxnSpPr/>
          <p:nvPr/>
        </p:nvCxnSpPr>
        <p:spPr>
          <a:xfrm flipH="1">
            <a:off x="646330" y="6656023"/>
            <a:ext cx="352906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аво съединение 9"/>
          <p:cNvCxnSpPr/>
          <p:nvPr/>
        </p:nvCxnSpPr>
        <p:spPr>
          <a:xfrm flipH="1" flipV="1">
            <a:off x="646330" y="5409282"/>
            <a:ext cx="4002793" cy="1101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авоъгълник 10"/>
          <p:cNvSpPr/>
          <p:nvPr/>
        </p:nvSpPr>
        <p:spPr>
          <a:xfrm rot="16200000">
            <a:off x="-1644532" y="3404862"/>
            <a:ext cx="3935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Rosie Hattersley, A Melanie </a:t>
            </a:r>
            <a:r>
              <a:rPr lang="en-US" sz="1200" dirty="0" err="1" smtClean="0"/>
              <a:t>NanaB</a:t>
            </a:r>
            <a:r>
              <a:rPr lang="en-US" sz="1200" dirty="0" smtClean="0"/>
              <a:t> and Andrew J Lansdown</a:t>
            </a:r>
            <a:r>
              <a:rPr lang="bg-BG" sz="1200" dirty="0" smtClean="0"/>
              <a:t>.</a:t>
            </a:r>
          </a:p>
          <a:p>
            <a:r>
              <a:rPr lang="en-US" sz="1200" dirty="0" smtClean="0"/>
              <a:t>Endocrine complications of immunotherapies: a review</a:t>
            </a:r>
            <a:r>
              <a:rPr lang="bg-BG" sz="1200" dirty="0" smtClean="0"/>
              <a:t> </a:t>
            </a:r>
          </a:p>
          <a:p>
            <a:r>
              <a:rPr lang="en-US" sz="1200" dirty="0" smtClean="0"/>
              <a:t>Clinical Medicine 2021 Vol 21, No 2: e212–22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33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8200" y="144788"/>
            <a:ext cx="10515600" cy="868764"/>
          </a:xfrm>
        </p:spPr>
        <p:txBody>
          <a:bodyPr>
            <a:normAutofit/>
          </a:bodyPr>
          <a:lstStyle/>
          <a:p>
            <a:pPr algn="ctr"/>
            <a:r>
              <a:rPr lang="ru-RU" sz="4200" b="1" dirty="0" err="1" smtClean="0">
                <a:latin typeface="+mn-lt"/>
              </a:rPr>
              <a:t>irAE</a:t>
            </a:r>
            <a:r>
              <a:rPr lang="ru-RU" sz="4200" b="1" dirty="0" smtClean="0">
                <a:latin typeface="+mn-lt"/>
              </a:rPr>
              <a:t> - п</a:t>
            </a:r>
            <a:r>
              <a:rPr lang="bg-BG" sz="4200" b="1" dirty="0" err="1" smtClean="0">
                <a:latin typeface="+mn-lt"/>
              </a:rPr>
              <a:t>аращитовидна</a:t>
            </a:r>
            <a:r>
              <a:rPr lang="bg-BG" sz="4200" b="1" dirty="0" smtClean="0">
                <a:latin typeface="+mn-lt"/>
              </a:rPr>
              <a:t> жлеза</a:t>
            </a:r>
            <a:endParaRPr lang="en-US" sz="4200" b="1" dirty="0">
              <a:latin typeface="+mn-lt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013552"/>
            <a:ext cx="12192000" cy="5844447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Честотата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хипокалциемия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пациенти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терапия с ICI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висока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но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обиконовено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свързва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колебания в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нивото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албумин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600" dirty="0" err="1" smtClean="0"/>
              <a:t>Засягането</a:t>
            </a:r>
            <a:r>
              <a:rPr lang="ru-RU" sz="2600" dirty="0" smtClean="0"/>
              <a:t> на ПЩЖ от ICI</a:t>
            </a:r>
            <a:r>
              <a:rPr lang="en-US" sz="2600" dirty="0" smtClean="0"/>
              <a:t>s</a:t>
            </a:r>
            <a:r>
              <a:rPr lang="ru-RU" sz="2600" dirty="0" smtClean="0"/>
              <a:t> </a:t>
            </a:r>
            <a:r>
              <a:rPr lang="ru-RU" sz="2600" dirty="0" err="1" smtClean="0"/>
              <a:t>изглежда</a:t>
            </a:r>
            <a:r>
              <a:rPr lang="ru-RU" sz="2600" dirty="0" smtClean="0"/>
              <a:t> </a:t>
            </a:r>
            <a:r>
              <a:rPr lang="ru-RU" sz="2600" dirty="0" err="1" smtClean="0"/>
              <a:t>изключително</a:t>
            </a:r>
            <a:r>
              <a:rPr lang="ru-RU" sz="2600" dirty="0" smtClean="0"/>
              <a:t> </a:t>
            </a:r>
            <a:r>
              <a:rPr lang="ru-RU" sz="2600" dirty="0" err="1" smtClean="0"/>
              <a:t>рядко</a:t>
            </a:r>
            <a:r>
              <a:rPr lang="ru-RU" sz="2600" dirty="0" smtClean="0"/>
              <a:t>, </a:t>
            </a:r>
            <a:r>
              <a:rPr lang="ru-RU" sz="2600" dirty="0" err="1" smtClean="0"/>
              <a:t>като</a:t>
            </a:r>
            <a:r>
              <a:rPr lang="ru-RU" sz="2600" dirty="0" smtClean="0"/>
              <a:t> </a:t>
            </a:r>
            <a:r>
              <a:rPr lang="ru-RU" sz="2600" dirty="0" err="1" smtClean="0"/>
              <a:t>са</a:t>
            </a:r>
            <a:r>
              <a:rPr lang="ru-RU" sz="2600" dirty="0" smtClean="0"/>
              <a:t> </a:t>
            </a:r>
            <a:r>
              <a:rPr lang="ru-RU" sz="2600" dirty="0" err="1" smtClean="0"/>
              <a:t>съобщени</a:t>
            </a:r>
            <a:r>
              <a:rPr lang="ru-RU" sz="2600" dirty="0" smtClean="0"/>
              <a:t> само </a:t>
            </a:r>
            <a:r>
              <a:rPr lang="ru-RU" sz="2600" dirty="0" err="1" smtClean="0"/>
              <a:t>няколко</a:t>
            </a:r>
            <a:r>
              <a:rPr lang="ru-RU" sz="2600" dirty="0" smtClean="0"/>
              <a:t> случая на </a:t>
            </a:r>
            <a:r>
              <a:rPr lang="ru-RU" sz="2600" dirty="0" err="1" smtClean="0"/>
              <a:t>хипопаратиреоидизъм</a:t>
            </a:r>
            <a:r>
              <a:rPr lang="ru-RU" sz="2600" dirty="0" smtClean="0"/>
              <a:t>. </a:t>
            </a:r>
            <a:endParaRPr lang="en-US" sz="2600" dirty="0" smtClean="0"/>
          </a:p>
          <a:p>
            <a:pPr lvl="1"/>
            <a:r>
              <a:rPr lang="ru-RU" dirty="0" smtClean="0"/>
              <a:t>За </a:t>
            </a:r>
            <a:r>
              <a:rPr lang="ru-RU" dirty="0" err="1" smtClean="0"/>
              <a:t>разлика</a:t>
            </a:r>
            <a:r>
              <a:rPr lang="ru-RU" dirty="0" smtClean="0"/>
              <a:t> от </a:t>
            </a:r>
            <a:r>
              <a:rPr lang="ru-RU" dirty="0" err="1" smtClean="0"/>
              <a:t>други</a:t>
            </a:r>
            <a:r>
              <a:rPr lang="ru-RU" dirty="0" smtClean="0"/>
              <a:t> </a:t>
            </a:r>
            <a:r>
              <a:rPr lang="ru-RU" dirty="0" err="1" smtClean="0"/>
              <a:t>ендокринопатии</a:t>
            </a:r>
            <a:r>
              <a:rPr lang="ru-RU" dirty="0" smtClean="0"/>
              <a:t>, при </a:t>
            </a:r>
            <a:r>
              <a:rPr lang="ru-RU" dirty="0" err="1" smtClean="0"/>
              <a:t>повечето</a:t>
            </a:r>
            <a:r>
              <a:rPr lang="ru-RU" dirty="0" smtClean="0"/>
              <a:t> </a:t>
            </a:r>
            <a:r>
              <a:rPr lang="ru-RU" dirty="0" err="1" smtClean="0"/>
              <a:t>пациенти</a:t>
            </a:r>
            <a:r>
              <a:rPr lang="ru-RU" dirty="0" smtClean="0"/>
              <a:t> </a:t>
            </a:r>
            <a:r>
              <a:rPr lang="ru-RU" dirty="0" err="1" smtClean="0"/>
              <a:t>настъпва</a:t>
            </a:r>
            <a:r>
              <a:rPr lang="ru-RU" dirty="0" smtClean="0"/>
              <a:t> обратим </a:t>
            </a:r>
            <a:r>
              <a:rPr lang="ru-RU" dirty="0" err="1" smtClean="0"/>
              <a:t>възпалителен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. </a:t>
            </a:r>
          </a:p>
          <a:p>
            <a:pPr lvl="1"/>
            <a:r>
              <a:rPr lang="ru-RU" dirty="0" err="1" smtClean="0"/>
              <a:t>Началото</a:t>
            </a:r>
            <a:r>
              <a:rPr lang="ru-RU" dirty="0" smtClean="0"/>
              <a:t> е </a:t>
            </a:r>
            <a:r>
              <a:rPr lang="ru-RU" dirty="0" err="1" smtClean="0"/>
              <a:t>по-късно</a:t>
            </a:r>
            <a:r>
              <a:rPr lang="ru-RU" dirty="0" smtClean="0"/>
              <a:t>: между 4 и 11 </a:t>
            </a:r>
            <a:r>
              <a:rPr lang="ru-RU" dirty="0" err="1" smtClean="0"/>
              <a:t>месеца</a:t>
            </a:r>
            <a:r>
              <a:rPr lang="ru-RU" dirty="0" smtClean="0"/>
              <a:t> след </a:t>
            </a:r>
            <a:r>
              <a:rPr lang="ru-RU" dirty="0" err="1" smtClean="0"/>
              <a:t>започване</a:t>
            </a:r>
            <a:r>
              <a:rPr lang="ru-RU" dirty="0" smtClean="0"/>
              <a:t> на PD-1 </a:t>
            </a:r>
            <a:r>
              <a:rPr lang="ru-RU" dirty="0" err="1" smtClean="0"/>
              <a:t>инхибитор</a:t>
            </a:r>
            <a:r>
              <a:rPr lang="ru-RU" dirty="0" smtClean="0"/>
              <a:t> или </a:t>
            </a:r>
            <a:r>
              <a:rPr lang="ru-RU" dirty="0" err="1" smtClean="0"/>
              <a:t>комбинирана</a:t>
            </a:r>
            <a:r>
              <a:rPr lang="ru-RU" dirty="0" smtClean="0"/>
              <a:t> терапия.</a:t>
            </a:r>
            <a:endParaRPr lang="en-US" dirty="0" smtClean="0"/>
          </a:p>
          <a:p>
            <a:pPr lvl="1"/>
            <a:endParaRPr lang="ru-RU" dirty="0" smtClean="0"/>
          </a:p>
          <a:p>
            <a:pPr marL="228600" lvl="1">
              <a:spcBef>
                <a:spcPts val="1000"/>
              </a:spcBef>
            </a:pPr>
            <a:r>
              <a:rPr lang="bg-BG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Случаите на 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остра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хиперкалциемия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терапия с ICI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също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чести</a:t>
            </a:r>
            <a:r>
              <a:rPr lang="ru-RU" sz="2600" dirty="0" smtClean="0"/>
              <a:t>, но те </a:t>
            </a:r>
            <a:r>
              <a:rPr lang="ru-RU" sz="2600" dirty="0" err="1" smtClean="0"/>
              <a:t>са</a:t>
            </a:r>
            <a:r>
              <a:rPr lang="ru-RU" sz="2600" dirty="0" smtClean="0"/>
              <a:t> </a:t>
            </a:r>
            <a:r>
              <a:rPr lang="ru-RU" sz="2600" dirty="0" err="1" smtClean="0"/>
              <a:t>свързани</a:t>
            </a:r>
            <a:r>
              <a:rPr lang="ru-RU" sz="2600" dirty="0" smtClean="0"/>
              <a:t> </a:t>
            </a:r>
            <a:r>
              <a:rPr lang="ru-RU" sz="2600" dirty="0" err="1" smtClean="0"/>
              <a:t>обикновено</a:t>
            </a:r>
            <a:r>
              <a:rPr lang="ru-RU" sz="2600" dirty="0" smtClean="0"/>
              <a:t> с </a:t>
            </a:r>
            <a:r>
              <a:rPr lang="ru-RU" sz="2600" dirty="0" err="1" smtClean="0"/>
              <a:t>хуморални</a:t>
            </a:r>
            <a:r>
              <a:rPr lang="ru-RU" sz="2600" dirty="0" smtClean="0"/>
              <a:t> </a:t>
            </a:r>
            <a:r>
              <a:rPr lang="ru-RU" sz="2600" dirty="0" err="1" smtClean="0"/>
              <a:t>фактори</a:t>
            </a:r>
            <a:r>
              <a:rPr lang="ru-RU" sz="2600" dirty="0" smtClean="0"/>
              <a:t> или с </a:t>
            </a:r>
            <a:r>
              <a:rPr lang="en-US" sz="2600" dirty="0" smtClean="0"/>
              <a:t>PTH-</a:t>
            </a:r>
            <a:r>
              <a:rPr lang="en-US" sz="2600" dirty="0" err="1" smtClean="0"/>
              <a:t>rP</a:t>
            </a:r>
            <a:r>
              <a:rPr lang="bg-BG" sz="2600" dirty="0" smtClean="0"/>
              <a:t> (не са </a:t>
            </a:r>
            <a:r>
              <a:rPr lang="bg-BG" sz="2600" dirty="0" err="1" smtClean="0"/>
              <a:t>медиирани</a:t>
            </a:r>
            <a:r>
              <a:rPr lang="bg-BG" sz="2600" dirty="0" smtClean="0"/>
              <a:t> от </a:t>
            </a:r>
            <a:r>
              <a:rPr lang="en-US" sz="2600" dirty="0" smtClean="0"/>
              <a:t>PT</a:t>
            </a:r>
            <a:r>
              <a:rPr lang="bg-BG" sz="2600" dirty="0" smtClean="0"/>
              <a:t>Н) </a:t>
            </a:r>
          </a:p>
          <a:p>
            <a:pPr marL="685800" lvl="2">
              <a:spcBef>
                <a:spcPts val="1000"/>
              </a:spcBef>
            </a:pPr>
            <a:r>
              <a:rPr lang="ru-RU" sz="2400" dirty="0" smtClean="0"/>
              <a:t>Не </a:t>
            </a:r>
            <a:r>
              <a:rPr lang="ru-RU" sz="2400" dirty="0" err="1" smtClean="0"/>
              <a:t>са</a:t>
            </a:r>
            <a:r>
              <a:rPr lang="ru-RU" sz="2400" dirty="0" smtClean="0"/>
              <a:t> </a:t>
            </a:r>
            <a:r>
              <a:rPr lang="ru-RU" sz="2400" dirty="0" err="1" smtClean="0"/>
              <a:t>описани</a:t>
            </a:r>
            <a:r>
              <a:rPr lang="ru-RU" sz="2400" dirty="0" smtClean="0"/>
              <a:t> случаи на </a:t>
            </a:r>
            <a:r>
              <a:rPr lang="ru-RU" sz="2400" dirty="0" err="1" smtClean="0"/>
              <a:t>irAE</a:t>
            </a:r>
            <a:r>
              <a:rPr lang="ru-RU" sz="2400" dirty="0" smtClean="0"/>
              <a:t> </a:t>
            </a:r>
            <a:r>
              <a:rPr lang="bg-BG" sz="2400" dirty="0" smtClean="0"/>
              <a:t>асоциирани с</a:t>
            </a:r>
            <a:r>
              <a:rPr lang="ru-RU" sz="2400" dirty="0" smtClean="0"/>
              <a:t> </a:t>
            </a:r>
            <a:r>
              <a:rPr lang="ru-RU" sz="2400" dirty="0" err="1" smtClean="0"/>
              <a:t>хиперпаратиреоидизъм</a:t>
            </a:r>
            <a:r>
              <a:rPr lang="ru-RU" sz="2400" dirty="0" smtClean="0"/>
              <a:t>.</a:t>
            </a:r>
            <a:endParaRPr lang="bg-BG" sz="2400" dirty="0" smtClean="0"/>
          </a:p>
          <a:p>
            <a:pPr lvl="1"/>
            <a:r>
              <a:rPr lang="ru-RU" dirty="0" err="1" smtClean="0"/>
              <a:t>Докладван</a:t>
            </a:r>
            <a:r>
              <a:rPr lang="ru-RU" dirty="0" smtClean="0"/>
              <a:t> е един случай на </a:t>
            </a:r>
            <a:r>
              <a:rPr lang="ru-RU" dirty="0" err="1" smtClean="0"/>
              <a:t>медиирана</a:t>
            </a:r>
            <a:r>
              <a:rPr lang="ru-RU" dirty="0" smtClean="0"/>
              <a:t> от </a:t>
            </a:r>
            <a:r>
              <a:rPr lang="ru-RU" dirty="0" err="1" smtClean="0"/>
              <a:t>калцитриол</a:t>
            </a:r>
            <a:r>
              <a:rPr lang="ru-RU" dirty="0" smtClean="0"/>
              <a:t> </a:t>
            </a:r>
            <a:r>
              <a:rPr lang="ru-RU" dirty="0" err="1" smtClean="0"/>
              <a:t>резистентна</a:t>
            </a:r>
            <a:r>
              <a:rPr lang="ru-RU" dirty="0" smtClean="0"/>
              <a:t> </a:t>
            </a:r>
            <a:r>
              <a:rPr lang="ru-RU" dirty="0" err="1" smtClean="0"/>
              <a:t>хиперкалцемия</a:t>
            </a:r>
            <a:r>
              <a:rPr lang="ru-RU" dirty="0" smtClean="0"/>
              <a:t> при пациент, </a:t>
            </a:r>
            <a:r>
              <a:rPr lang="ru-RU" dirty="0" err="1" smtClean="0"/>
              <a:t>лекуван</a:t>
            </a:r>
            <a:r>
              <a:rPr lang="ru-RU" dirty="0" smtClean="0"/>
              <a:t> с </a:t>
            </a:r>
            <a:r>
              <a:rPr lang="ru-RU" dirty="0" err="1" smtClean="0"/>
              <a:t>ниволумаб</a:t>
            </a:r>
            <a:r>
              <a:rPr lang="en-US" dirty="0" smtClean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1388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F89B6A5D-0D64-4581-AF15-B21C51FA26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F925D1C5-B37C-4717-8607-10BF7EA8D8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B5B2B945-ECEF-4746-BBF9-BD0AD1C71C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09700" y="1409700"/>
            <a:ext cx="6858000" cy="403860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C91B2-2C60-4466-9EA2-D8802B4A71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E1CF55-3AD6-4D41-BDB4-C7B94B9AC3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15B342-F84B-4F16-A9BD-EBAF8C4646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C535FA-A494-48E5-9C17-715FBD8A67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77" name="Title 1">
            <a:extLst>
              <a:ext uri="{FF2B5EF4-FFF2-40B4-BE49-F238E27FC236}">
                <a16:creationId xmlns:a16="http://schemas.microsoft.com/office/drawing/2014/main" id="{CEE86BD9-E6AD-47A7-AD67-A27F2CD2D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088" y="641350"/>
            <a:ext cx="3200400" cy="3387725"/>
          </a:xfrm>
        </p:spPr>
        <p:txBody>
          <a:bodyPr anchor="b"/>
          <a:lstStyle/>
          <a:p>
            <a:pPr algn="r"/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Случай № 1 Мъж, 51г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61252-897B-4F6C-9A5F-E8F0004B6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152" y="1255712"/>
            <a:ext cx="8045448" cy="5546725"/>
          </a:xfrm>
        </p:spPr>
        <p:txBody>
          <a:bodyPr anchor="ctr">
            <a:noAutofit/>
          </a:bodyPr>
          <a:lstStyle/>
          <a:p>
            <a:r>
              <a:rPr lang="bg-BG" sz="2400" dirty="0"/>
              <a:t>Диагностициран с малигнен </a:t>
            </a:r>
            <a:r>
              <a:rPr lang="bg-BG" sz="2400" dirty="0" err="1"/>
              <a:t>меланом</a:t>
            </a:r>
            <a:r>
              <a:rPr lang="bg-BG" sz="2400" dirty="0"/>
              <a:t> </a:t>
            </a:r>
            <a:r>
              <a:rPr lang="en-GB" sz="2400" dirty="0"/>
              <a:t>(pT4aN1Mx)</a:t>
            </a:r>
            <a:endParaRPr lang="bg-BG" sz="2400" dirty="0"/>
          </a:p>
          <a:p>
            <a:r>
              <a:rPr lang="bg-BG" sz="2400" dirty="0"/>
              <a:t>7г след оперативно лечение и </a:t>
            </a:r>
            <a:r>
              <a:rPr lang="bg-BG" sz="2400" dirty="0" err="1"/>
              <a:t>адювантна</a:t>
            </a:r>
            <a:r>
              <a:rPr lang="bg-BG" sz="2400" dirty="0"/>
              <a:t> ХТ от </a:t>
            </a:r>
            <a:r>
              <a:rPr lang="en-GB" sz="2400" dirty="0"/>
              <a:t>PET/CT </a:t>
            </a:r>
            <a:r>
              <a:rPr lang="bg-BG" sz="2400" dirty="0"/>
              <a:t>е установена прогресия </a:t>
            </a:r>
            <a:r>
              <a:rPr lang="en-GB" sz="2400" dirty="0"/>
              <a:t>(pT4aN1M1)</a:t>
            </a:r>
            <a:endParaRPr lang="bg-BG" sz="2400" dirty="0"/>
          </a:p>
          <a:p>
            <a:pPr marL="0" indent="0">
              <a:buNone/>
            </a:pPr>
            <a:endParaRPr lang="bg-BG" sz="2400" dirty="0"/>
          </a:p>
          <a:p>
            <a:r>
              <a:rPr lang="bg-BG" sz="2400" dirty="0"/>
              <a:t>Стартирана е комбинирана имунотерапия с          </a:t>
            </a:r>
            <a:r>
              <a:rPr lang="en-GB" sz="2400" b="1" i="1" dirty="0"/>
              <a:t>Nivolumab (anti-PD-1)/Ipilimumab (anti-CTLA-4)</a:t>
            </a:r>
            <a:endParaRPr lang="bg-BG" altLang="en-US" sz="2400" b="1" i="1" dirty="0">
              <a:cs typeface="Calibri" panose="020F0502020204030204" pitchFamily="34" charset="0"/>
            </a:endParaRPr>
          </a:p>
          <a:p>
            <a:r>
              <a:rPr lang="bg-BG" altLang="en-US" sz="2400" dirty="0">
                <a:cs typeface="Calibri" panose="020F0502020204030204" pitchFamily="34" charset="0"/>
              </a:rPr>
              <a:t>След 4м, поради стабилно заболяване, е продължена </a:t>
            </a:r>
            <a:r>
              <a:rPr lang="bg-BG" altLang="en-US" sz="2400" dirty="0" err="1">
                <a:cs typeface="Calibri" panose="020F0502020204030204" pitchFamily="34" charset="0"/>
              </a:rPr>
              <a:t>монотерапия</a:t>
            </a:r>
            <a:r>
              <a:rPr lang="bg-BG" altLang="en-US" sz="2400" dirty="0">
                <a:cs typeface="Calibri" panose="020F0502020204030204" pitchFamily="34" charset="0"/>
              </a:rPr>
              <a:t> с </a:t>
            </a:r>
            <a:r>
              <a:rPr lang="en-GB" sz="2400" b="1" i="1" dirty="0"/>
              <a:t>Nivolumab (anti-PD-1)</a:t>
            </a:r>
            <a:endParaRPr lang="bg-BG" altLang="en-US" sz="2400" b="1" i="1" dirty="0"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en-US" sz="2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3BE72418-A2F1-4DEA-8564-B02DFD1530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8BB10DA-8043-49E4-85CE-205B017402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159067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604AC-E17A-465A-8EEE-831DA20470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8C80F0A4-A523-4A38-8E56-AA17FB48B5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0"/>
            <a:ext cx="4076700" cy="159067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6C966-6887-424B-9910-1FC6E9A146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95" name="Title 1">
            <a:extLst>
              <a:ext uri="{FF2B5EF4-FFF2-40B4-BE49-F238E27FC236}">
                <a16:creationId xmlns:a16="http://schemas.microsoft.com/office/drawing/2014/main" id="{77E92D63-D2A4-4D61-BE28-0C09A533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175" y="468313"/>
            <a:ext cx="9896475" cy="1033462"/>
          </a:xfrm>
        </p:spPr>
        <p:txBody>
          <a:bodyPr/>
          <a:lstStyle/>
          <a:p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 година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6" name="Content Placeholder 2">
            <a:extLst>
              <a:ext uri="{FF2B5EF4-FFF2-40B4-BE49-F238E27FC236}">
                <a16:creationId xmlns:a16="http://schemas.microsoft.com/office/drawing/2014/main" id="{FF05AFDE-E1FA-4A53-8D47-7E521D4355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97" y="1981073"/>
            <a:ext cx="6732494" cy="4379912"/>
          </a:xfrm>
        </p:spPr>
        <p:txBody>
          <a:bodyPr anchor="ctr">
            <a:normAutofit/>
          </a:bodyPr>
          <a:lstStyle/>
          <a:p>
            <a:r>
              <a:rPr lang="bg-BG" altLang="en-US" sz="2400" dirty="0">
                <a:cs typeface="Calibri" panose="020F0502020204030204" pitchFamily="34" charset="0"/>
              </a:rPr>
              <a:t>Установен </a:t>
            </a:r>
            <a:r>
              <a:rPr lang="bg-BG" altLang="en-US" sz="2400" dirty="0" err="1">
                <a:cs typeface="Calibri" panose="020F0502020204030204" pitchFamily="34" charset="0"/>
              </a:rPr>
              <a:t>хипотиреоидизъм</a:t>
            </a:r>
            <a:endParaRPr lang="bg-BG" altLang="en-US" sz="2400" dirty="0">
              <a:cs typeface="Calibri" panose="020F0502020204030204" pitchFamily="34" charset="0"/>
            </a:endParaRPr>
          </a:p>
          <a:p>
            <a:endParaRPr lang="bg-BG" altLang="en-US" sz="2400" dirty="0">
              <a:cs typeface="Calibri" panose="020F0502020204030204" pitchFamily="34" charset="0"/>
            </a:endParaRPr>
          </a:p>
          <a:p>
            <a:r>
              <a:rPr lang="bg-BG" sz="2400" dirty="0"/>
              <a:t>Стартиран е </a:t>
            </a:r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Levothyroxine</a:t>
            </a:r>
            <a:r>
              <a:rPr lang="en-GB" sz="2400" dirty="0"/>
              <a:t> </a:t>
            </a:r>
            <a:r>
              <a:rPr lang="bg-BG" sz="2400" dirty="0"/>
              <a:t>с </a:t>
            </a:r>
            <a:r>
              <a:rPr lang="bg-BG" sz="2400" dirty="0" err="1"/>
              <a:t>титрация</a:t>
            </a:r>
            <a:r>
              <a:rPr lang="bg-BG" sz="2400" dirty="0"/>
              <a:t> на дозата до </a:t>
            </a:r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200mcg</a:t>
            </a:r>
            <a:r>
              <a:rPr lang="bg-BG" sz="2400" dirty="0"/>
              <a:t>, без да се прекъсва имунотерапията</a:t>
            </a:r>
          </a:p>
          <a:p>
            <a:endParaRPr lang="bg-BG" sz="2400" dirty="0"/>
          </a:p>
          <a:p>
            <a:r>
              <a:rPr lang="bg-BG" sz="2400" dirty="0"/>
              <a:t>На фона на </a:t>
            </a:r>
            <a:r>
              <a:rPr lang="bg-BG" sz="2400" dirty="0" err="1"/>
              <a:t>заместителното</a:t>
            </a:r>
            <a:r>
              <a:rPr lang="bg-BG" sz="2400" dirty="0"/>
              <a:t> лечение </a:t>
            </a:r>
            <a:r>
              <a:rPr lang="bg-BG" sz="2400" dirty="0" err="1"/>
              <a:t>еутиреоидното</a:t>
            </a:r>
            <a:r>
              <a:rPr lang="bg-BG" sz="2400" dirty="0"/>
              <a:t> състояние се поддържа </a:t>
            </a:r>
            <a:r>
              <a:rPr lang="en-US" sz="2400" dirty="0"/>
              <a:t>             </a:t>
            </a:r>
            <a:r>
              <a:rPr lang="en-GB" sz="2400" dirty="0"/>
              <a:t>ТSH 1.25uIU/ml, FT4</a:t>
            </a:r>
            <a:r>
              <a:rPr lang="bg-BG" sz="2400" dirty="0"/>
              <a:t> </a:t>
            </a:r>
            <a:r>
              <a:rPr lang="en-GB" sz="2400" dirty="0"/>
              <a:t>14.46pmol/l, FT3 3.91pmol/l</a:t>
            </a:r>
          </a:p>
          <a:p>
            <a:endParaRPr lang="bg-BG" altLang="en-US" sz="2400" dirty="0">
              <a:cs typeface="Calibri" panose="020F0502020204030204" pitchFamily="34" charset="0"/>
            </a:endParaRPr>
          </a:p>
        </p:txBody>
      </p:sp>
      <p:graphicFrame>
        <p:nvGraphicFramePr>
          <p:cNvPr id="11" name="Таблица 19">
            <a:extLst>
              <a:ext uri="{FF2B5EF4-FFF2-40B4-BE49-F238E27FC236}">
                <a16:creationId xmlns:a16="http://schemas.microsoft.com/office/drawing/2014/main" id="{EE63AE61-7E38-4946-BF6D-24011848A2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70688" y="1931202"/>
          <a:ext cx="5156543" cy="222884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79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0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5416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Reference range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004">
                <a:tc>
                  <a:txBody>
                    <a:bodyPr/>
                    <a:lstStyle/>
                    <a:p>
                      <a:r>
                        <a:rPr lang="en-US" sz="2000" dirty="0"/>
                        <a:t>TSH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b="1" dirty="0">
                          <a:solidFill>
                            <a:schemeClr val="tx1"/>
                          </a:solidFill>
                        </a:rPr>
                        <a:t>46.07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mIU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0.2 - 4.2 </a:t>
                      </a:r>
                      <a:r>
                        <a:rPr lang="en-US" sz="2000" dirty="0" err="1"/>
                        <a:t>mIU</a:t>
                      </a:r>
                      <a:r>
                        <a:rPr lang="en-US" sz="2000" dirty="0"/>
                        <a:t>/L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r>
                        <a:rPr lang="en-US" sz="2000" dirty="0"/>
                        <a:t>FT4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bg-BG" sz="2000" b="1" dirty="0">
                          <a:solidFill>
                            <a:schemeClr val="tx1"/>
                          </a:solidFill>
                        </a:rPr>
                        <a:t>54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pmol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kern="1200" dirty="0">
                          <a:solidFill>
                            <a:schemeClr val="dk1"/>
                          </a:solidFill>
                          <a:effectLst/>
                        </a:rPr>
                        <a:t>10.3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bg-BG" sz="2000" kern="1200" dirty="0">
                          <a:solidFill>
                            <a:schemeClr val="dk1"/>
                          </a:solidFill>
                          <a:effectLst/>
                        </a:rPr>
                        <a:t>-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bg-BG" sz="2000" kern="1200" dirty="0">
                          <a:solidFill>
                            <a:schemeClr val="dk1"/>
                          </a:solidFill>
                          <a:effectLst/>
                        </a:rPr>
                        <a:t>24 </a:t>
                      </a:r>
                      <a:r>
                        <a:rPr lang="en-US" sz="2000" dirty="0" err="1"/>
                        <a:t>pmol</a:t>
                      </a:r>
                      <a:r>
                        <a:rPr lang="en-US" sz="2000" dirty="0"/>
                        <a:t>/L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FT</a:t>
                      </a:r>
                      <a:r>
                        <a:rPr lang="bg-BG" sz="2000" dirty="0"/>
                        <a:t>3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dirty="0">
                          <a:solidFill>
                            <a:schemeClr val="tx1"/>
                          </a:solidFill>
                          <a:latin typeface="+mn-lt"/>
                        </a:rPr>
                        <a:t>&lt; 0.6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pmol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i="0" dirty="0">
                          <a:latin typeface="+mn-lt"/>
                        </a:rPr>
                        <a:t>3.1 – 6.6 </a:t>
                      </a:r>
                      <a:r>
                        <a:rPr lang="en-US" sz="2000" dirty="0" err="1"/>
                        <a:t>pmol</a:t>
                      </a:r>
                      <a:r>
                        <a:rPr lang="en-US" sz="2000" dirty="0"/>
                        <a:t>/L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192523309"/>
                  </a:ext>
                </a:extLst>
              </a:tr>
              <a:tr h="485416">
                <a:tc>
                  <a:txBody>
                    <a:bodyPr/>
                    <a:lstStyle/>
                    <a:p>
                      <a:r>
                        <a:rPr lang="en-US" sz="2000" dirty="0"/>
                        <a:t>Anti - TPO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2000" b="1" dirty="0">
                          <a:latin typeface="+mn-lt"/>
                        </a:rPr>
                        <a:t>439.3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IU/mL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 12 IU/mL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51C798B-3B4F-4631-904F-E6751351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638" y="4281182"/>
            <a:ext cx="39078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F89B6A5D-0D64-4581-AF15-B21C51FA26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F925D1C5-B37C-4717-8607-10BF7EA8D8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B5B2B945-ECEF-4746-BBF9-BD0AD1C71C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09700" y="1409700"/>
            <a:ext cx="6858000" cy="403860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C91B2-2C60-4466-9EA2-D8802B4A71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E1CF55-3AD6-4D41-BDB4-C7B94B9AC3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15B342-F84B-4F16-A9BD-EBAF8C4646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C535FA-A494-48E5-9C17-715FBD8A67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77" name="Title 1">
            <a:extLst>
              <a:ext uri="{FF2B5EF4-FFF2-40B4-BE49-F238E27FC236}">
                <a16:creationId xmlns:a16="http://schemas.microsoft.com/office/drawing/2014/main" id="{CEE86BD9-E6AD-47A7-AD67-A27F2CD2D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088" y="641350"/>
            <a:ext cx="3200400" cy="3387725"/>
          </a:xfrm>
        </p:spPr>
        <p:txBody>
          <a:bodyPr anchor="b"/>
          <a:lstStyle/>
          <a:p>
            <a:pPr algn="r"/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Случай № 2</a:t>
            </a:r>
            <a:b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Мъж, </a:t>
            </a:r>
            <a:r>
              <a:rPr lang="en-US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61252-897B-4F6C-9A5F-E8F0004B6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152" y="1255712"/>
            <a:ext cx="8318500" cy="5546725"/>
          </a:xfrm>
        </p:spPr>
        <p:txBody>
          <a:bodyPr anchor="ctr">
            <a:noAutofit/>
          </a:bodyPr>
          <a:lstStyle/>
          <a:p>
            <a:r>
              <a:rPr lang="bg-BG" sz="2400" dirty="0"/>
              <a:t>Диагностициран с ниско </a:t>
            </a:r>
            <a:r>
              <a:rPr lang="ru-RU" sz="2400" dirty="0" err="1"/>
              <a:t>диференциран</a:t>
            </a:r>
            <a:r>
              <a:rPr lang="ru-RU" sz="2400" dirty="0"/>
              <a:t> аденокарцином на </a:t>
            </a:r>
            <a:r>
              <a:rPr lang="ru-RU" sz="2400" dirty="0" err="1"/>
              <a:t>белия</a:t>
            </a:r>
            <a:r>
              <a:rPr lang="ru-RU" sz="2400" dirty="0"/>
              <a:t> </a:t>
            </a:r>
            <a:r>
              <a:rPr lang="ru-RU" sz="2400" dirty="0" err="1"/>
              <a:t>дроб</a:t>
            </a:r>
            <a:r>
              <a:rPr lang="ru-RU" sz="2400" dirty="0"/>
              <a:t> (pT1cN3M1)</a:t>
            </a:r>
            <a:endParaRPr lang="en-US" sz="2400" dirty="0"/>
          </a:p>
          <a:p>
            <a:r>
              <a:rPr lang="bg-BG" sz="2400" dirty="0"/>
              <a:t>След оперативно лечение и таргетна терапия с </a:t>
            </a:r>
            <a:r>
              <a:rPr lang="en-GB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Brigatinib</a:t>
            </a:r>
            <a:r>
              <a:rPr lang="bg-BG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2400" dirty="0"/>
              <a:t>е отчетена прогресия на заболяването </a:t>
            </a:r>
            <a:endParaRPr lang="ru-RU" sz="2400" dirty="0"/>
          </a:p>
          <a:p>
            <a:endParaRPr lang="ru-RU" sz="2400" dirty="0"/>
          </a:p>
          <a:p>
            <a:r>
              <a:rPr lang="ru-RU" sz="2400" dirty="0" err="1"/>
              <a:t>Поради</a:t>
            </a:r>
            <a:r>
              <a:rPr lang="ru-RU" sz="2400" dirty="0"/>
              <a:t> </a:t>
            </a:r>
            <a:r>
              <a:rPr lang="ru-RU" sz="2400" dirty="0" err="1"/>
              <a:t>това</a:t>
            </a:r>
            <a:r>
              <a:rPr lang="ru-RU" sz="2400" dirty="0"/>
              <a:t> се </a:t>
            </a:r>
            <a:r>
              <a:rPr lang="ru-RU" sz="2400" dirty="0" err="1"/>
              <a:t>преминава</a:t>
            </a:r>
            <a:r>
              <a:rPr lang="ru-RU" sz="2400" dirty="0"/>
              <a:t> на </a:t>
            </a:r>
            <a:r>
              <a:rPr lang="ru-RU" sz="2400" dirty="0" err="1"/>
              <a:t>комбинира</a:t>
            </a:r>
            <a:r>
              <a:rPr lang="ru-RU" sz="2400" dirty="0"/>
              <a:t> </a:t>
            </a:r>
            <a:r>
              <a:rPr lang="ru-RU" sz="2400" dirty="0" err="1"/>
              <a:t>таргетна</a:t>
            </a:r>
            <a:r>
              <a:rPr lang="ru-RU" sz="2400" dirty="0"/>
              <a:t> и </a:t>
            </a:r>
            <a:r>
              <a:rPr lang="ru-RU" sz="2400" dirty="0" err="1"/>
              <a:t>имунотерапия</a:t>
            </a:r>
            <a:r>
              <a:rPr lang="ru-RU" sz="2400" dirty="0"/>
              <a:t> с </a:t>
            </a:r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Bevacizumab</a:t>
            </a:r>
            <a:r>
              <a:rPr lang="en-GB" sz="2400" dirty="0"/>
              <a:t>/</a:t>
            </a:r>
            <a:r>
              <a:rPr lang="en-GB" sz="2400" b="1" i="1" dirty="0"/>
              <a:t>Atezolizumab (anti-PD-L1)</a:t>
            </a:r>
            <a:r>
              <a:rPr lang="ru-RU" sz="2400" b="1" i="1" dirty="0"/>
              <a:t> </a:t>
            </a:r>
            <a:endParaRPr lang="bg-BG" sz="2400" b="1" i="1" dirty="0"/>
          </a:p>
          <a:p>
            <a:pPr>
              <a:buFont typeface="Arial" panose="020B0604020202020204" pitchFamily="34" charset="0"/>
              <a:buNone/>
            </a:pPr>
            <a:endParaRPr lang="bg-BG" altLang="en-US" sz="2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75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3BE72418-A2F1-4DEA-8564-B02DFD1530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dirty="0"/>
          </a:p>
        </p:txBody>
      </p:sp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8BB10DA-8043-49E4-85CE-205B017402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159067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604AC-E17A-465A-8EEE-831DA20470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8C80F0A4-A523-4A38-8E56-AA17FB48B5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0"/>
            <a:ext cx="4076700" cy="159067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6C966-6887-424B-9910-1FC6E9A146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95" name="Title 1">
            <a:extLst>
              <a:ext uri="{FF2B5EF4-FFF2-40B4-BE49-F238E27FC236}">
                <a16:creationId xmlns:a16="http://schemas.microsoft.com/office/drawing/2014/main" id="{77E92D63-D2A4-4D61-BE28-0C09A533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175" y="468313"/>
            <a:ext cx="9896475" cy="1033462"/>
          </a:xfrm>
        </p:spPr>
        <p:txBody>
          <a:bodyPr/>
          <a:lstStyle/>
          <a:p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 4 месеца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6" name="Content Placeholder 2">
            <a:extLst>
              <a:ext uri="{FF2B5EF4-FFF2-40B4-BE49-F238E27FC236}">
                <a16:creationId xmlns:a16="http://schemas.microsoft.com/office/drawing/2014/main" id="{FF05AFDE-E1FA-4A53-8D47-7E521D4355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9525" y="1970088"/>
            <a:ext cx="6311900" cy="4379912"/>
          </a:xfrm>
        </p:spPr>
        <p:txBody>
          <a:bodyPr anchor="ctr">
            <a:noAutofit/>
          </a:bodyPr>
          <a:lstStyle/>
          <a:p>
            <a:r>
              <a:rPr lang="bg-BG" altLang="en-US" sz="2400" dirty="0">
                <a:cs typeface="Calibri" panose="020F0502020204030204" pitchFamily="34" charset="0"/>
              </a:rPr>
              <a:t>Установени </a:t>
            </a:r>
            <a:r>
              <a:rPr lang="bg-BG" altLang="en-US" sz="2400" dirty="0" err="1">
                <a:cs typeface="Calibri" panose="020F0502020204030204" pitchFamily="34" charset="0"/>
              </a:rPr>
              <a:t>клинико</a:t>
            </a:r>
            <a:r>
              <a:rPr lang="bg-BG" altLang="en-US" sz="2400" dirty="0">
                <a:cs typeface="Calibri" panose="020F0502020204030204" pitchFamily="34" charset="0"/>
              </a:rPr>
              <a:t>-лабораторни данни за </a:t>
            </a:r>
            <a:r>
              <a:rPr lang="bg-BG" altLang="en-US" sz="2400" dirty="0" err="1">
                <a:cs typeface="Calibri" panose="020F0502020204030204" pitchFamily="34" charset="0"/>
              </a:rPr>
              <a:t>тиреотоксикоза</a:t>
            </a:r>
            <a:r>
              <a:rPr lang="bg-BG" altLang="en-US" sz="2400" dirty="0">
                <a:cs typeface="Calibri" panose="020F0502020204030204" pitchFamily="34" charset="0"/>
              </a:rPr>
              <a:t> (</a:t>
            </a:r>
            <a:r>
              <a:rPr lang="en-US" sz="2400" dirty="0"/>
              <a:t>TSH</a:t>
            </a:r>
            <a:r>
              <a:rPr lang="bg-BG" sz="2400" dirty="0">
                <a:solidFill>
                  <a:schemeClr val="tx1"/>
                </a:solidFill>
                <a:latin typeface="+mn-lt"/>
              </a:rPr>
              <a:t> 0.005 </a:t>
            </a:r>
            <a:r>
              <a:rPr lang="en-US" sz="2400" dirty="0" err="1">
                <a:solidFill>
                  <a:schemeClr val="tx1"/>
                </a:solidFill>
              </a:rPr>
              <a:t>mIU</a:t>
            </a:r>
            <a:r>
              <a:rPr lang="en-US" sz="2400" dirty="0">
                <a:solidFill>
                  <a:schemeClr val="tx1"/>
                </a:solidFill>
              </a:rPr>
              <a:t>/L</a:t>
            </a:r>
            <a:r>
              <a:rPr lang="bg-BG" sz="2400" dirty="0">
                <a:solidFill>
                  <a:schemeClr val="tx1"/>
                </a:solidFill>
              </a:rPr>
              <a:t>) и е стартиран </a:t>
            </a:r>
            <a:r>
              <a:rPr lang="en-GB" sz="2400" b="1" i="1" dirty="0">
                <a:solidFill>
                  <a:schemeClr val="tx1"/>
                </a:solidFill>
              </a:rPr>
              <a:t>Thiamazole 20mg/</a:t>
            </a:r>
            <a:r>
              <a:rPr lang="bg-BG" sz="2400" b="1" i="1" dirty="0">
                <a:solidFill>
                  <a:schemeClr val="tx1"/>
                </a:solidFill>
              </a:rPr>
              <a:t>дн</a:t>
            </a:r>
            <a:endParaRPr lang="bg-BG" altLang="en-US" sz="2400" b="1" i="1" dirty="0">
              <a:cs typeface="Calibri" panose="020F0502020204030204" pitchFamily="34" charset="0"/>
            </a:endParaRPr>
          </a:p>
          <a:p>
            <a:endParaRPr lang="bg-BG" altLang="en-US" sz="2400" dirty="0">
              <a:cs typeface="Calibri" panose="020F0502020204030204" pitchFamily="34" charset="0"/>
            </a:endParaRPr>
          </a:p>
          <a:p>
            <a:r>
              <a:rPr lang="ru-RU" altLang="en-US" sz="2400" dirty="0" err="1">
                <a:cs typeface="Calibri" panose="020F0502020204030204" pitchFamily="34" charset="0"/>
              </a:rPr>
              <a:t>Месец</a:t>
            </a:r>
            <a:r>
              <a:rPr lang="ru-RU" altLang="en-US" sz="2400" dirty="0">
                <a:cs typeface="Calibri" panose="020F0502020204030204" pitchFamily="34" charset="0"/>
              </a:rPr>
              <a:t> </a:t>
            </a:r>
            <a:r>
              <a:rPr lang="ru-RU" altLang="en-US" sz="2400" dirty="0" err="1">
                <a:cs typeface="Calibri" panose="020F0502020204030204" pitchFamily="34" charset="0"/>
              </a:rPr>
              <a:t>по-късно</a:t>
            </a:r>
            <a:r>
              <a:rPr lang="ru-RU" altLang="en-US" sz="2400" dirty="0">
                <a:cs typeface="Calibri" panose="020F0502020204030204" pitchFamily="34" charset="0"/>
              </a:rPr>
              <a:t> е </a:t>
            </a:r>
            <a:r>
              <a:rPr lang="ru-RU" altLang="en-US" sz="2400" dirty="0" err="1">
                <a:cs typeface="Calibri" panose="020F0502020204030204" pitchFamily="34" charset="0"/>
              </a:rPr>
              <a:t>отчетен</a:t>
            </a:r>
            <a:r>
              <a:rPr lang="ru-RU" altLang="en-US" sz="2400" dirty="0">
                <a:cs typeface="Calibri" panose="020F0502020204030204" pitchFamily="34" charset="0"/>
              </a:rPr>
              <a:t> </a:t>
            </a:r>
            <a:r>
              <a:rPr lang="ru-RU" altLang="en-US" sz="2400" dirty="0" err="1">
                <a:cs typeface="Calibri" panose="020F0502020204030204" pitchFamily="34" charset="0"/>
              </a:rPr>
              <a:t>субоптимален</a:t>
            </a:r>
            <a:r>
              <a:rPr lang="ru-RU" altLang="en-US" sz="2400" dirty="0">
                <a:cs typeface="Calibri" panose="020F0502020204030204" pitchFamily="34" charset="0"/>
              </a:rPr>
              <a:t> отговор, </a:t>
            </a:r>
            <a:r>
              <a:rPr lang="ru-RU" altLang="en-US" sz="2400" dirty="0" err="1">
                <a:cs typeface="Calibri" panose="020F0502020204030204" pitchFamily="34" charset="0"/>
              </a:rPr>
              <a:t>което</a:t>
            </a:r>
            <a:r>
              <a:rPr lang="ru-RU" altLang="en-US" sz="2400" dirty="0">
                <a:cs typeface="Calibri" panose="020F0502020204030204" pitchFamily="34" charset="0"/>
              </a:rPr>
              <a:t> </a:t>
            </a:r>
            <a:r>
              <a:rPr lang="ru-RU" altLang="en-US" sz="2400" dirty="0" err="1">
                <a:cs typeface="Calibri" panose="020F0502020204030204" pitchFamily="34" charset="0"/>
              </a:rPr>
              <a:t>налага</a:t>
            </a:r>
            <a:r>
              <a:rPr lang="ru-RU" altLang="en-US" sz="2400" dirty="0">
                <a:cs typeface="Calibri" panose="020F0502020204030204" pitchFamily="34" charset="0"/>
              </a:rPr>
              <a:t> </a:t>
            </a:r>
            <a:r>
              <a:rPr lang="ru-RU" altLang="en-US" sz="2400" dirty="0" err="1">
                <a:cs typeface="Calibri" panose="020F0502020204030204" pitchFamily="34" charset="0"/>
              </a:rPr>
              <a:t>увеличаване</a:t>
            </a:r>
            <a:r>
              <a:rPr lang="ru-RU" altLang="en-US" sz="2400" dirty="0">
                <a:cs typeface="Calibri" panose="020F0502020204030204" pitchFamily="34" charset="0"/>
              </a:rPr>
              <a:t> на </a:t>
            </a:r>
            <a:r>
              <a:rPr lang="ru-RU" altLang="en-US" sz="2400" dirty="0" err="1">
                <a:cs typeface="Calibri" panose="020F0502020204030204" pitchFamily="34" charset="0"/>
              </a:rPr>
              <a:t>дозата</a:t>
            </a:r>
            <a:r>
              <a:rPr lang="ru-RU" altLang="en-US" sz="2400" dirty="0">
                <a:cs typeface="Calibri" panose="020F0502020204030204" pitchFamily="34" charset="0"/>
              </a:rPr>
              <a:t> на </a:t>
            </a:r>
            <a:r>
              <a:rPr lang="ru-RU" altLang="en-US" sz="2400" dirty="0" err="1">
                <a:cs typeface="Calibri" panose="020F0502020204030204" pitchFamily="34" charset="0"/>
              </a:rPr>
              <a:t>тиреостатика</a:t>
            </a:r>
            <a:r>
              <a:rPr lang="ru-RU" altLang="en-US" sz="2400" dirty="0">
                <a:cs typeface="Calibri" panose="020F0502020204030204" pitchFamily="34" charset="0"/>
              </a:rPr>
              <a:t> до </a:t>
            </a:r>
            <a:r>
              <a:rPr lang="ru-RU" altLang="en-US" sz="2400" b="1" i="1" dirty="0">
                <a:cs typeface="Calibri" panose="020F0502020204030204" pitchFamily="34" charset="0"/>
              </a:rPr>
              <a:t>30mg/</a:t>
            </a:r>
            <a:r>
              <a:rPr lang="ru-RU" altLang="en-US" sz="2400" b="1" i="1" dirty="0" err="1">
                <a:cs typeface="Calibri" panose="020F0502020204030204" pitchFamily="34" charset="0"/>
              </a:rPr>
              <a:t>дн</a:t>
            </a:r>
            <a:r>
              <a:rPr lang="ru-RU" altLang="en-US" sz="2400" b="1" i="1" dirty="0">
                <a:cs typeface="Calibri" panose="020F0502020204030204" pitchFamily="34" charset="0"/>
              </a:rPr>
              <a:t> </a:t>
            </a:r>
            <a:r>
              <a:rPr lang="ru-RU" altLang="en-US" sz="2400" dirty="0">
                <a:cs typeface="Calibri" panose="020F0502020204030204" pitchFamily="34" charset="0"/>
              </a:rPr>
              <a:t>в комбинация с </a:t>
            </a:r>
            <a:r>
              <a:rPr lang="ru-RU" alt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преднизолон</a:t>
            </a:r>
            <a:r>
              <a:rPr lang="ru-RU" altLang="en-US" sz="2400" dirty="0">
                <a:cs typeface="Calibri" panose="020F0502020204030204" pitchFamily="34" charset="0"/>
              </a:rPr>
              <a:t> в доза </a:t>
            </a:r>
            <a:r>
              <a:rPr lang="ru-RU" altLang="en-US" sz="2400" b="1" i="1" dirty="0">
                <a:cs typeface="Calibri" panose="020F0502020204030204" pitchFamily="34" charset="0"/>
              </a:rPr>
              <a:t>20mg/</a:t>
            </a:r>
            <a:r>
              <a:rPr lang="ru-RU" altLang="en-US" sz="2400" b="1" i="1" dirty="0" err="1">
                <a:cs typeface="Calibri" panose="020F0502020204030204" pitchFamily="34" charset="0"/>
              </a:rPr>
              <a:t>дн</a:t>
            </a:r>
            <a:endParaRPr lang="bg-BG" altLang="en-US" sz="2400" b="1" i="1" dirty="0">
              <a:cs typeface="Calibri" panose="020F0502020204030204" pitchFamily="34" charset="0"/>
            </a:endParaRPr>
          </a:p>
          <a:p>
            <a:r>
              <a:rPr lang="ru-RU" sz="2400" dirty="0" err="1"/>
              <a:t>Лечението</a:t>
            </a:r>
            <a:r>
              <a:rPr lang="ru-RU" sz="2400" dirty="0"/>
              <a:t> с </a:t>
            </a:r>
            <a:r>
              <a:rPr lang="en-GB" sz="2400" b="1" i="1" dirty="0"/>
              <a:t>Atezolizumab (anti-PD-L1)</a:t>
            </a:r>
            <a:r>
              <a:rPr lang="ru-RU" sz="2400" b="1" i="1" dirty="0"/>
              <a:t> </a:t>
            </a:r>
            <a:r>
              <a:rPr lang="ru-RU" sz="2400" dirty="0"/>
              <a:t>след </a:t>
            </a:r>
            <a:r>
              <a:rPr lang="ru-RU" sz="2400" dirty="0" err="1"/>
              <a:t>това</a:t>
            </a:r>
            <a:r>
              <a:rPr lang="ru-RU" sz="2400" dirty="0"/>
              <a:t> е </a:t>
            </a:r>
            <a:r>
              <a:rPr lang="ru-RU" sz="2400" dirty="0" err="1"/>
              <a:t>прекратено</a:t>
            </a:r>
            <a:endParaRPr lang="bg-BG" sz="2400" dirty="0"/>
          </a:p>
          <a:p>
            <a:endParaRPr lang="bg-BG" altLang="en-US" sz="2400" dirty="0">
              <a:cs typeface="Calibri" panose="020F0502020204030204" pitchFamily="34" charset="0"/>
            </a:endParaRPr>
          </a:p>
        </p:txBody>
      </p:sp>
      <p:graphicFrame>
        <p:nvGraphicFramePr>
          <p:cNvPr id="11" name="Таблица 19">
            <a:extLst>
              <a:ext uri="{FF2B5EF4-FFF2-40B4-BE49-F238E27FC236}">
                <a16:creationId xmlns:a16="http://schemas.microsoft.com/office/drawing/2014/main" id="{EE63AE61-7E38-4946-BF6D-24011848A2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15932" y="1908650"/>
          <a:ext cx="5156543" cy="277334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79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0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589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Reference range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762">
                <a:tc>
                  <a:txBody>
                    <a:bodyPr/>
                    <a:lstStyle/>
                    <a:p>
                      <a:r>
                        <a:rPr lang="en-US" sz="2000" dirty="0"/>
                        <a:t>TSH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b="1" dirty="0">
                          <a:solidFill>
                            <a:schemeClr val="tx1"/>
                          </a:solidFill>
                        </a:rPr>
                        <a:t>0.005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mIU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0.2 - 4.2 </a:t>
                      </a:r>
                      <a:r>
                        <a:rPr lang="en-US" sz="2000" dirty="0" err="1"/>
                        <a:t>mIU</a:t>
                      </a:r>
                      <a:r>
                        <a:rPr lang="en-US" sz="2000" dirty="0"/>
                        <a:t>/L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993">
                <a:tc>
                  <a:txBody>
                    <a:bodyPr/>
                    <a:lstStyle/>
                    <a:p>
                      <a:r>
                        <a:rPr lang="en-US" sz="2000" dirty="0"/>
                        <a:t>FT4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b="1" dirty="0">
                          <a:solidFill>
                            <a:schemeClr val="tx1"/>
                          </a:solidFill>
                        </a:rPr>
                        <a:t>53.15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pmol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kern="1200" dirty="0">
                          <a:solidFill>
                            <a:schemeClr val="dk1"/>
                          </a:solidFill>
                          <a:effectLst/>
                        </a:rPr>
                        <a:t>10.3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bg-BG" sz="2000" kern="1200" dirty="0">
                          <a:solidFill>
                            <a:schemeClr val="dk1"/>
                          </a:solidFill>
                          <a:effectLst/>
                        </a:rPr>
                        <a:t>-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bg-BG" sz="2000" kern="1200" dirty="0">
                          <a:solidFill>
                            <a:schemeClr val="dk1"/>
                          </a:solidFill>
                          <a:effectLst/>
                        </a:rPr>
                        <a:t>24 </a:t>
                      </a:r>
                      <a:r>
                        <a:rPr lang="en-US" sz="2000" dirty="0" err="1"/>
                        <a:t>pmol</a:t>
                      </a:r>
                      <a:r>
                        <a:rPr lang="en-US" sz="2000" dirty="0"/>
                        <a:t>/L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FT</a:t>
                      </a:r>
                      <a:r>
                        <a:rPr lang="bg-BG" sz="2000" dirty="0"/>
                        <a:t>3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10.3</a:t>
                      </a:r>
                      <a:r>
                        <a:rPr lang="bg-BG" sz="20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pmol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i="0" dirty="0">
                          <a:latin typeface="+mn-lt"/>
                        </a:rPr>
                        <a:t>3.1 – 6.6 </a:t>
                      </a:r>
                      <a:r>
                        <a:rPr lang="en-US" sz="2000" dirty="0" err="1"/>
                        <a:t>pmol</a:t>
                      </a:r>
                      <a:r>
                        <a:rPr lang="en-US" sz="2000" dirty="0"/>
                        <a:t>/L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192523309"/>
                  </a:ext>
                </a:extLst>
              </a:tr>
              <a:tr h="369538">
                <a:tc>
                  <a:txBody>
                    <a:bodyPr/>
                    <a:lstStyle/>
                    <a:p>
                      <a:r>
                        <a:rPr lang="en-US" sz="2000" dirty="0"/>
                        <a:t>Anti - TPO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10.52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IU/mL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 12 IU/mL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7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Anti - TG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2000" dirty="0">
                          <a:solidFill>
                            <a:schemeClr val="tx1"/>
                          </a:solidFill>
                          <a:latin typeface="+mn-lt"/>
                        </a:rPr>
                        <a:t>30.86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IU/mL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i="0" dirty="0">
                          <a:latin typeface="+mn-lt"/>
                        </a:rPr>
                        <a:t>&lt; </a:t>
                      </a:r>
                      <a:r>
                        <a:rPr lang="en-US" sz="2000" i="0" dirty="0">
                          <a:latin typeface="+mn-lt"/>
                        </a:rPr>
                        <a:t>95</a:t>
                      </a:r>
                      <a:r>
                        <a:rPr lang="bg-BG" sz="2000" i="0" dirty="0">
                          <a:latin typeface="+mn-lt"/>
                        </a:rPr>
                        <a:t> </a:t>
                      </a:r>
                      <a:r>
                        <a:rPr lang="en-US" sz="2000" i="0" dirty="0">
                          <a:latin typeface="+mn-lt"/>
                        </a:rPr>
                        <a:t>IU/ml</a:t>
                      </a: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537010883"/>
                  </a:ext>
                </a:extLst>
              </a:tr>
              <a:tr h="35791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TRAK</a:t>
                      </a: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1.88</a:t>
                      </a: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i="0" dirty="0">
                          <a:latin typeface="+mn-lt"/>
                        </a:rPr>
                        <a:t>&lt; 1.75 </a:t>
                      </a:r>
                      <a:r>
                        <a:rPr lang="en-US" sz="2000" i="0" dirty="0">
                          <a:latin typeface="+mn-lt"/>
                        </a:rPr>
                        <a:t>IU/ml</a:t>
                      </a: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3640722288"/>
                  </a:ext>
                </a:extLst>
              </a:tr>
            </a:tbl>
          </a:graphicData>
        </a:graphic>
      </p:graphicFrame>
      <p:pic>
        <p:nvPicPr>
          <p:cNvPr id="13" name="Картина 1">
            <a:extLst>
              <a:ext uri="{FF2B5EF4-FFF2-40B4-BE49-F238E27FC236}">
                <a16:creationId xmlns:a16="http://schemas.microsoft.com/office/drawing/2014/main" id="{AB87B6CE-8313-42A4-A04F-3BF6EE8CA19D}"/>
              </a:ext>
            </a:extLst>
          </p:cNvPr>
          <p:cNvPicPr/>
          <p:nvPr/>
        </p:nvPicPr>
        <p:blipFill rotWithShape="1">
          <a:blip r:embed="rId2">
            <a:grayscl/>
          </a:blip>
          <a:srcRect l="500" r="50770" b="5863"/>
          <a:stretch/>
        </p:blipFill>
        <p:spPr bwMode="auto">
          <a:xfrm>
            <a:off x="7503459" y="4771219"/>
            <a:ext cx="3361765" cy="2086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87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3BE72418-A2F1-4DEA-8564-B02DFD1530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dirty="0"/>
          </a:p>
        </p:txBody>
      </p:sp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8BB10DA-8043-49E4-85CE-205B017402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159067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604AC-E17A-465A-8EEE-831DA20470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8C80F0A4-A523-4A38-8E56-AA17FB48B5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0"/>
            <a:ext cx="4076700" cy="159067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6C966-6887-424B-9910-1FC6E9A146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95" name="Title 1">
            <a:extLst>
              <a:ext uri="{FF2B5EF4-FFF2-40B4-BE49-F238E27FC236}">
                <a16:creationId xmlns:a16="http://schemas.microsoft.com/office/drawing/2014/main" id="{77E92D63-D2A4-4D61-BE28-0C09A533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175" y="468313"/>
            <a:ext cx="9896475" cy="1033462"/>
          </a:xfrm>
        </p:spPr>
        <p:txBody>
          <a:bodyPr/>
          <a:lstStyle/>
          <a:p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</a:t>
            </a:r>
            <a:r>
              <a:rPr lang="en-US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месеца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6" name="Content Placeholder 2">
            <a:extLst>
              <a:ext uri="{FF2B5EF4-FFF2-40B4-BE49-F238E27FC236}">
                <a16:creationId xmlns:a16="http://schemas.microsoft.com/office/drawing/2014/main" id="{FF05AFDE-E1FA-4A53-8D47-7E521D4355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4019" y="1970088"/>
            <a:ext cx="6311900" cy="4379912"/>
          </a:xfrm>
        </p:spPr>
        <p:txBody>
          <a:bodyPr anchor="ctr">
            <a:noAutofit/>
          </a:bodyPr>
          <a:lstStyle/>
          <a:p>
            <a:r>
              <a:rPr lang="bg-BG" altLang="en-US" sz="2400" dirty="0" err="1">
                <a:cs typeface="Calibri" panose="020F0502020204030204" pitchFamily="34" charset="0"/>
              </a:rPr>
              <a:t>Тиреотоксикозата</a:t>
            </a:r>
            <a:r>
              <a:rPr lang="bg-BG" altLang="en-US" sz="2400" dirty="0">
                <a:cs typeface="Calibri" panose="020F0502020204030204" pitchFamily="34" charset="0"/>
              </a:rPr>
              <a:t> е овладяна </a:t>
            </a:r>
          </a:p>
          <a:p>
            <a:endParaRPr lang="bg-BG" altLang="en-US" sz="2400" dirty="0">
              <a:cs typeface="Calibri" panose="020F0502020204030204" pitchFamily="34" charset="0"/>
            </a:endParaRPr>
          </a:p>
          <a:p>
            <a:r>
              <a:rPr lang="bg-BG" sz="2400" dirty="0"/>
              <a:t>При проследяване е регистрирано устойчиво </a:t>
            </a:r>
            <a:r>
              <a:rPr lang="bg-BG" sz="2400" dirty="0" err="1"/>
              <a:t>еутиреоидно</a:t>
            </a:r>
            <a:r>
              <a:rPr lang="bg-BG" sz="2400" dirty="0"/>
              <a:t> състояние </a:t>
            </a:r>
            <a:r>
              <a:rPr lang="bg-BG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</a:t>
            </a:r>
            <a:r>
              <a:rPr lang="bg-BG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тиреостатик</a:t>
            </a:r>
            <a:r>
              <a:rPr lang="bg-BG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2400" dirty="0"/>
              <a:t>и </a:t>
            </a:r>
            <a:r>
              <a:rPr lang="bg-BG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кортикостероид</a:t>
            </a:r>
            <a:r>
              <a:rPr lang="bg-BG" sz="2400" dirty="0"/>
              <a:t>, което позволява възобновяване на </a:t>
            </a:r>
            <a:r>
              <a:rPr lang="bg-BG" sz="2400" b="1" i="1" dirty="0"/>
              <a:t>анти-</a:t>
            </a:r>
            <a:r>
              <a:rPr lang="en-GB" sz="2400" b="1" i="1" dirty="0"/>
              <a:t>PD-L1 </a:t>
            </a:r>
            <a:r>
              <a:rPr lang="bg-BG" sz="2400" dirty="0"/>
              <a:t>терапията</a:t>
            </a:r>
          </a:p>
          <a:p>
            <a:r>
              <a:rPr lang="ru-RU" sz="2400" dirty="0" err="1"/>
              <a:t>Една</a:t>
            </a:r>
            <a:r>
              <a:rPr lang="ru-RU" sz="2400" dirty="0"/>
              <a:t> година </a:t>
            </a:r>
            <a:r>
              <a:rPr lang="ru-RU" sz="2400" dirty="0" err="1"/>
              <a:t>по-късно</a:t>
            </a:r>
            <a:r>
              <a:rPr lang="ru-RU" sz="2400" dirty="0"/>
              <a:t> на </a:t>
            </a:r>
            <a:r>
              <a:rPr lang="ru-RU" sz="2400" dirty="0" err="1"/>
              <a:t>комбинирана</a:t>
            </a:r>
            <a:r>
              <a:rPr lang="ru-RU" sz="2400" dirty="0"/>
              <a:t> терапия за </a:t>
            </a:r>
            <a:r>
              <a:rPr lang="ru-RU" sz="2400" dirty="0" err="1"/>
              <a:t>основното</a:t>
            </a:r>
            <a:r>
              <a:rPr lang="ru-RU" sz="2400" dirty="0"/>
              <a:t> </a:t>
            </a:r>
            <a:r>
              <a:rPr lang="ru-RU" sz="2400" dirty="0" err="1"/>
              <a:t>заболяване</a:t>
            </a:r>
            <a:r>
              <a:rPr lang="ru-RU" sz="2400" dirty="0"/>
              <a:t>, но без </a:t>
            </a:r>
            <a:r>
              <a:rPr lang="ru-RU" sz="2400" dirty="0" err="1"/>
              <a:t>антитироидно</a:t>
            </a:r>
            <a:r>
              <a:rPr lang="ru-RU" sz="2400" dirty="0"/>
              <a:t> лечение, </a:t>
            </a:r>
            <a:r>
              <a:rPr lang="ru-RU" sz="2400" dirty="0" err="1"/>
              <a:t>еутиреоидното</a:t>
            </a:r>
            <a:r>
              <a:rPr lang="ru-RU" sz="2400" dirty="0"/>
              <a:t> </a:t>
            </a:r>
            <a:r>
              <a:rPr lang="ru-RU" sz="2400" dirty="0" err="1"/>
              <a:t>състояние</a:t>
            </a:r>
            <a:r>
              <a:rPr lang="ru-RU" sz="2400" dirty="0"/>
              <a:t> и </a:t>
            </a:r>
            <a:r>
              <a:rPr lang="ru-RU" sz="2400" dirty="0" err="1"/>
              <a:t>отрицателните</a:t>
            </a:r>
            <a:r>
              <a:rPr lang="ru-RU" sz="2400" dirty="0"/>
              <a:t> антитела </a:t>
            </a:r>
            <a:r>
              <a:rPr lang="ru-RU" sz="2400" dirty="0" err="1"/>
              <a:t>персистират</a:t>
            </a:r>
            <a:endParaRPr lang="bg-BG" sz="2400" dirty="0"/>
          </a:p>
          <a:p>
            <a:endParaRPr lang="bg-BG" altLang="en-US" sz="2400" dirty="0">
              <a:cs typeface="Calibri" panose="020F0502020204030204" pitchFamily="34" charset="0"/>
            </a:endParaRPr>
          </a:p>
        </p:txBody>
      </p:sp>
      <p:graphicFrame>
        <p:nvGraphicFramePr>
          <p:cNvPr id="11" name="Таблица 19">
            <a:extLst>
              <a:ext uri="{FF2B5EF4-FFF2-40B4-BE49-F238E27FC236}">
                <a16:creationId xmlns:a16="http://schemas.microsoft.com/office/drawing/2014/main" id="{EE63AE61-7E38-4946-BF6D-24011848A2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05919" y="1818242"/>
          <a:ext cx="5421315" cy="292569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35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5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091"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Reference range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405">
                <a:tc>
                  <a:txBody>
                    <a:bodyPr/>
                    <a:lstStyle/>
                    <a:p>
                      <a:r>
                        <a:rPr lang="en-US" sz="1800" dirty="0"/>
                        <a:t>TSH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b="0" dirty="0">
                          <a:solidFill>
                            <a:schemeClr val="tx1"/>
                          </a:solidFill>
                        </a:rPr>
                        <a:t>1.62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..2.84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mIU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0.2 - 4.2 </a:t>
                      </a:r>
                      <a:r>
                        <a:rPr lang="en-US" sz="1800" dirty="0" err="1"/>
                        <a:t>mIU</a:t>
                      </a:r>
                      <a:r>
                        <a:rPr lang="en-US" sz="1800" dirty="0"/>
                        <a:t>/L</a:t>
                      </a:r>
                      <a:endParaRPr lang="en-US" sz="18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672">
                <a:tc>
                  <a:txBody>
                    <a:bodyPr/>
                    <a:lstStyle/>
                    <a:p>
                      <a:r>
                        <a:rPr lang="en-US" sz="1800" dirty="0"/>
                        <a:t>FT4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b="0" dirty="0">
                          <a:solidFill>
                            <a:schemeClr val="tx1"/>
                          </a:solidFill>
                        </a:rPr>
                        <a:t>12.72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..18.39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pmol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</a:rPr>
                        <a:t>10.3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</a:rPr>
                        <a:t>-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</a:rPr>
                        <a:t>24 </a:t>
                      </a:r>
                      <a:r>
                        <a:rPr lang="en-US" sz="1800" dirty="0" err="1"/>
                        <a:t>pmol</a:t>
                      </a:r>
                      <a:r>
                        <a:rPr lang="en-US" sz="1800" dirty="0"/>
                        <a:t>/L</a:t>
                      </a:r>
                      <a:endParaRPr lang="en-US" sz="18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FT</a:t>
                      </a:r>
                      <a:r>
                        <a:rPr lang="bg-BG" sz="1800" dirty="0"/>
                        <a:t>3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dirty="0">
                          <a:solidFill>
                            <a:schemeClr val="tx1"/>
                          </a:solidFill>
                          <a:latin typeface="+mn-lt"/>
                        </a:rPr>
                        <a:t>2.28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..3.88</a:t>
                      </a:r>
                      <a:r>
                        <a:rPr lang="bg-BG" sz="18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pmol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i="0" dirty="0">
                          <a:latin typeface="+mn-lt"/>
                        </a:rPr>
                        <a:t>3.1 – 6.6 </a:t>
                      </a:r>
                      <a:r>
                        <a:rPr lang="en-US" sz="1800" dirty="0" err="1"/>
                        <a:t>pmol</a:t>
                      </a:r>
                      <a:r>
                        <a:rPr lang="en-US" sz="1800" dirty="0"/>
                        <a:t>/L</a:t>
                      </a:r>
                      <a:endParaRPr lang="en-US" sz="18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192523309"/>
                  </a:ext>
                </a:extLst>
              </a:tr>
              <a:tr h="318252">
                <a:tc>
                  <a:txBody>
                    <a:bodyPr/>
                    <a:lstStyle/>
                    <a:p>
                      <a:r>
                        <a:rPr lang="en-US" sz="1800" dirty="0"/>
                        <a:t>Anti - TPO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r>
                        <a:rPr lang="bg-BG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5.96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IU/mL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12 IU/mL</a:t>
                      </a:r>
                      <a:endParaRPr lang="en-US" sz="18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3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Anti - TG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dirty="0">
                          <a:solidFill>
                            <a:schemeClr val="tx1"/>
                          </a:solidFill>
                          <a:latin typeface="+mn-lt"/>
                        </a:rPr>
                        <a:t>18.39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IU/mL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i="0" dirty="0">
                          <a:latin typeface="+mn-lt"/>
                        </a:rPr>
                        <a:t>&lt; </a:t>
                      </a:r>
                      <a:r>
                        <a:rPr lang="en-US" sz="1800" i="0" dirty="0">
                          <a:latin typeface="+mn-lt"/>
                        </a:rPr>
                        <a:t>95</a:t>
                      </a:r>
                      <a:r>
                        <a:rPr lang="bg-BG" sz="1800" i="0" dirty="0">
                          <a:latin typeface="+mn-lt"/>
                        </a:rPr>
                        <a:t> </a:t>
                      </a:r>
                      <a:r>
                        <a:rPr lang="en-US" sz="1800" i="0" dirty="0">
                          <a:latin typeface="+mn-lt"/>
                        </a:rPr>
                        <a:t>IU/ml</a:t>
                      </a: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537010883"/>
                  </a:ext>
                </a:extLst>
              </a:tr>
              <a:tr h="341657">
                <a:tc>
                  <a:txBody>
                    <a:bodyPr/>
                    <a:lstStyle/>
                    <a:p>
                      <a:r>
                        <a:rPr lang="en-US" sz="1800" dirty="0"/>
                        <a:t>TG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23.7 ng/mL</a:t>
                      </a: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i="0" dirty="0">
                          <a:latin typeface="+mn-lt"/>
                        </a:rPr>
                        <a:t>1.6 -60</a:t>
                      </a:r>
                      <a:endParaRPr lang="en-US" sz="18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108144546"/>
                  </a:ext>
                </a:extLst>
              </a:tr>
              <a:tr h="34165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TRAK</a:t>
                      </a: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2.33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..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1.66 </a:t>
                      </a:r>
                      <a:r>
                        <a:rPr lang="en-US" sz="1800" i="0" dirty="0">
                          <a:latin typeface="+mn-lt"/>
                        </a:rPr>
                        <a:t>IU/ml</a:t>
                      </a:r>
                      <a:endParaRPr lang="en-US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i="0" dirty="0">
                          <a:latin typeface="+mn-lt"/>
                        </a:rPr>
                        <a:t>&lt; 1.75 </a:t>
                      </a:r>
                      <a:r>
                        <a:rPr lang="en-US" sz="1800" i="0" dirty="0">
                          <a:latin typeface="+mn-lt"/>
                        </a:rPr>
                        <a:t>IU/ml</a:t>
                      </a: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3640722288"/>
                  </a:ext>
                </a:extLst>
              </a:tr>
            </a:tbl>
          </a:graphicData>
        </a:graphic>
      </p:graphicFrame>
      <p:pic>
        <p:nvPicPr>
          <p:cNvPr id="13" name="Картина 1">
            <a:extLst>
              <a:ext uri="{FF2B5EF4-FFF2-40B4-BE49-F238E27FC236}">
                <a16:creationId xmlns:a16="http://schemas.microsoft.com/office/drawing/2014/main" id="{E52BD53D-3C48-4F97-B3E2-8262204CCC30}"/>
              </a:ext>
            </a:extLst>
          </p:cNvPr>
          <p:cNvPicPr/>
          <p:nvPr/>
        </p:nvPicPr>
        <p:blipFill rotWithShape="1">
          <a:blip r:embed="rId2">
            <a:grayscl/>
          </a:blip>
          <a:srcRect l="500" r="820" b="5863"/>
          <a:stretch/>
        </p:blipFill>
        <p:spPr bwMode="auto">
          <a:xfrm>
            <a:off x="6204241" y="4978127"/>
            <a:ext cx="5793740" cy="1790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475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1693" y="365125"/>
            <a:ext cx="11325338" cy="1325563"/>
          </a:xfrm>
        </p:spPr>
        <p:txBody>
          <a:bodyPr>
            <a:normAutofit/>
          </a:bodyPr>
          <a:lstStyle/>
          <a:p>
            <a:r>
              <a:rPr lang="ru-RU" sz="4200" b="1" dirty="0" err="1" smtClean="0">
                <a:latin typeface="+mn-lt"/>
              </a:rPr>
              <a:t>Инхибитори</a:t>
            </a:r>
            <a:r>
              <a:rPr lang="ru-RU" sz="4200" b="1" dirty="0" smtClean="0">
                <a:latin typeface="+mn-lt"/>
              </a:rPr>
              <a:t> на </a:t>
            </a:r>
            <a:r>
              <a:rPr lang="ru-RU" sz="4200" b="1" dirty="0" err="1" smtClean="0">
                <a:latin typeface="+mn-lt"/>
              </a:rPr>
              <a:t>имунните</a:t>
            </a:r>
            <a:r>
              <a:rPr lang="ru-RU" sz="4200" b="1" dirty="0" smtClean="0">
                <a:latin typeface="+mn-lt"/>
              </a:rPr>
              <a:t> </a:t>
            </a:r>
            <a:r>
              <a:rPr lang="ru-RU" sz="4200" b="1" dirty="0" err="1" smtClean="0">
                <a:latin typeface="+mn-lt"/>
              </a:rPr>
              <a:t>контролни</a:t>
            </a:r>
            <a:r>
              <a:rPr lang="ru-RU" sz="4200" b="1" dirty="0" smtClean="0">
                <a:latin typeface="+mn-lt"/>
              </a:rPr>
              <a:t> точка (ICI)</a:t>
            </a:r>
            <a:endParaRPr lang="en-US" sz="4200" b="1" dirty="0">
              <a:latin typeface="+mn-lt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1693" y="1564395"/>
            <a:ext cx="11556693" cy="46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еволюция 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лечението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рака</a:t>
            </a:r>
          </a:p>
          <a:p>
            <a:pPr marL="0" indent="0" algn="ctr">
              <a:buNone/>
            </a:pP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 err="1" smtClean="0"/>
              <a:t>имунотерапията</a:t>
            </a:r>
            <a:r>
              <a:rPr lang="ru-RU" dirty="0" smtClean="0"/>
              <a:t> </a:t>
            </a:r>
            <a:r>
              <a:rPr lang="ru-RU" dirty="0" err="1" smtClean="0"/>
              <a:t>целта</a:t>
            </a:r>
            <a:r>
              <a:rPr lang="ru-RU" dirty="0" smtClean="0"/>
              <a:t> </a:t>
            </a:r>
            <a:r>
              <a:rPr lang="ru-RU" b="1" dirty="0" smtClean="0"/>
              <a:t>не</a:t>
            </a:r>
            <a:r>
              <a:rPr lang="ru-RU" dirty="0" smtClean="0"/>
              <a:t> е </a:t>
            </a:r>
            <a:r>
              <a:rPr lang="ru-RU" dirty="0" err="1" smtClean="0"/>
              <a:t>директно</a:t>
            </a:r>
            <a:r>
              <a:rPr lang="ru-RU" dirty="0" smtClean="0"/>
              <a:t> </a:t>
            </a:r>
            <a:r>
              <a:rPr lang="ru-RU" dirty="0" err="1" smtClean="0"/>
              <a:t>унищожаване</a:t>
            </a:r>
            <a:r>
              <a:rPr lang="ru-RU" dirty="0" smtClean="0"/>
              <a:t> на </a:t>
            </a:r>
            <a:r>
              <a:rPr lang="ru-RU" dirty="0" err="1" smtClean="0"/>
              <a:t>туморните</a:t>
            </a:r>
            <a:r>
              <a:rPr lang="ru-RU" dirty="0" smtClean="0"/>
              <a:t> клетки, а </a:t>
            </a:r>
            <a:r>
              <a:rPr lang="ru-RU" dirty="0" err="1" smtClean="0"/>
              <a:t>провокиране</a:t>
            </a:r>
            <a:r>
              <a:rPr lang="ru-RU" dirty="0" smtClean="0"/>
              <a:t> на </a:t>
            </a:r>
            <a:r>
              <a:rPr lang="ru-RU" dirty="0" err="1" smtClean="0"/>
              <a:t>собствената</a:t>
            </a:r>
            <a:r>
              <a:rPr lang="ru-RU" dirty="0" smtClean="0"/>
              <a:t> </a:t>
            </a:r>
            <a:r>
              <a:rPr lang="ru-RU" dirty="0" err="1" smtClean="0"/>
              <a:t>имунна</a:t>
            </a:r>
            <a:r>
              <a:rPr lang="ru-RU" dirty="0" smtClean="0"/>
              <a:t> система да </a:t>
            </a:r>
            <a:r>
              <a:rPr lang="ru-RU" dirty="0" err="1" smtClean="0"/>
              <a:t>предизвика</a:t>
            </a:r>
            <a:r>
              <a:rPr lang="ru-RU" dirty="0" smtClean="0"/>
              <a:t> </a:t>
            </a:r>
            <a:r>
              <a:rPr lang="ru-RU" dirty="0" err="1" smtClean="0"/>
              <a:t>имунен</a:t>
            </a:r>
            <a:r>
              <a:rPr lang="ru-RU" dirty="0" smtClean="0"/>
              <a:t> отговор </a:t>
            </a:r>
            <a:r>
              <a:rPr lang="ru-RU" dirty="0" err="1" smtClean="0"/>
              <a:t>спрямо</a:t>
            </a:r>
            <a:r>
              <a:rPr lang="ru-RU" dirty="0" smtClean="0"/>
              <a:t> </a:t>
            </a:r>
            <a:r>
              <a:rPr lang="ru-RU" dirty="0" err="1" smtClean="0"/>
              <a:t>опасните</a:t>
            </a:r>
            <a:r>
              <a:rPr lang="ru-RU" dirty="0" smtClean="0"/>
              <a:t> клетки</a:t>
            </a:r>
          </a:p>
          <a:p>
            <a:endParaRPr lang="ru-RU" dirty="0" smtClean="0"/>
          </a:p>
          <a:p>
            <a:r>
              <a:rPr lang="ru-RU" dirty="0" err="1" smtClean="0"/>
              <a:t>Този</a:t>
            </a:r>
            <a:r>
              <a:rPr lang="ru-RU" dirty="0" smtClean="0"/>
              <a:t> тип лекарства </a:t>
            </a:r>
            <a:r>
              <a:rPr lang="ru-RU" b="1" u="sng" dirty="0"/>
              <a:t>не </a:t>
            </a:r>
            <a:r>
              <a:rPr lang="ru-RU" b="1" u="sng" dirty="0" err="1"/>
              <a:t>са</a:t>
            </a:r>
            <a:r>
              <a:rPr lang="ru-RU" b="1" u="sng" dirty="0"/>
              <a:t> </a:t>
            </a:r>
            <a:r>
              <a:rPr lang="ru-RU" dirty="0" err="1"/>
              <a:t>насочени</a:t>
            </a:r>
            <a:r>
              <a:rPr lang="ru-RU" dirty="0"/>
              <a:t> </a:t>
            </a:r>
            <a:r>
              <a:rPr lang="ru-RU" dirty="0" err="1"/>
              <a:t>директно</a:t>
            </a:r>
            <a:r>
              <a:rPr lang="ru-RU" dirty="0"/>
              <a:t> </a:t>
            </a:r>
            <a:r>
              <a:rPr lang="ru-RU" dirty="0" err="1"/>
              <a:t>срещу</a:t>
            </a:r>
            <a:r>
              <a:rPr lang="ru-RU" dirty="0"/>
              <a:t> тумора. Вместо </a:t>
            </a:r>
            <a:r>
              <a:rPr lang="ru-RU" dirty="0" err="1"/>
              <a:t>това</a:t>
            </a:r>
            <a:r>
              <a:rPr lang="ru-RU" dirty="0"/>
              <a:t> те </a:t>
            </a:r>
            <a:r>
              <a:rPr lang="ru-RU" dirty="0" err="1"/>
              <a:t>пречат</a:t>
            </a:r>
            <a:r>
              <a:rPr lang="ru-RU" dirty="0"/>
              <a:t> на тумора да </a:t>
            </a:r>
            <a:r>
              <a:rPr lang="ru-RU" dirty="0" err="1"/>
              <a:t>избегне</a:t>
            </a:r>
            <a:r>
              <a:rPr lang="ru-RU" dirty="0"/>
              <a:t> </a:t>
            </a:r>
            <a:r>
              <a:rPr lang="ru-RU" dirty="0" err="1"/>
              <a:t>имунологичния</a:t>
            </a:r>
            <a:r>
              <a:rPr lang="ru-RU" dirty="0"/>
              <a:t> отговор на </a:t>
            </a:r>
            <a:r>
              <a:rPr lang="ru-RU" dirty="0" smtClean="0"/>
              <a:t>организма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7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F89B6A5D-0D64-4581-AF15-B21C51FA26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F925D1C5-B37C-4717-8607-10BF7EA8D8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B5B2B945-ECEF-4746-BBF9-BD0AD1C71C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09700" y="1409700"/>
            <a:ext cx="6858000" cy="403860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C91B2-2C60-4466-9EA2-D8802B4A71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E1CF55-3AD6-4D41-BDB4-C7B94B9AC3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15B342-F84B-4F16-A9BD-EBAF8C4646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C535FA-A494-48E5-9C17-715FBD8A67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77" name="Title 1">
            <a:extLst>
              <a:ext uri="{FF2B5EF4-FFF2-40B4-BE49-F238E27FC236}">
                <a16:creationId xmlns:a16="http://schemas.microsoft.com/office/drawing/2014/main" id="{CEE86BD9-E6AD-47A7-AD67-A27F2CD2D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088" y="641350"/>
            <a:ext cx="3200400" cy="3387725"/>
          </a:xfrm>
        </p:spPr>
        <p:txBody>
          <a:bodyPr anchor="b"/>
          <a:lstStyle/>
          <a:p>
            <a:pPr algn="r"/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Случай № 3 Мъж, 89г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61252-897B-4F6C-9A5F-E8F0004B6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152" y="1255712"/>
            <a:ext cx="8318500" cy="5546725"/>
          </a:xfrm>
        </p:spPr>
        <p:txBody>
          <a:bodyPr anchor="ctr">
            <a:noAutofit/>
          </a:bodyPr>
          <a:lstStyle/>
          <a:p>
            <a:r>
              <a:rPr lang="bg-BG" sz="2400" dirty="0"/>
              <a:t>Диагностициран с </a:t>
            </a:r>
            <a:r>
              <a:rPr lang="bg-BG" sz="2400" dirty="0" err="1"/>
              <a:t>малигнен</a:t>
            </a:r>
            <a:r>
              <a:rPr lang="bg-BG" sz="2400" dirty="0"/>
              <a:t> </a:t>
            </a:r>
            <a:r>
              <a:rPr lang="bg-BG" sz="2400" dirty="0" err="1"/>
              <a:t>меланом</a:t>
            </a:r>
            <a:r>
              <a:rPr lang="bg-BG" sz="2400" dirty="0"/>
              <a:t> </a:t>
            </a:r>
            <a:r>
              <a:rPr lang="en-US" sz="2400" dirty="0"/>
              <a:t>(pT3bN1Mx)</a:t>
            </a:r>
            <a:endParaRPr lang="bg-BG" sz="2400" dirty="0"/>
          </a:p>
          <a:p>
            <a:pPr marL="0" indent="0">
              <a:buNone/>
            </a:pPr>
            <a:endParaRPr lang="ru-RU" sz="2400" dirty="0"/>
          </a:p>
          <a:p>
            <a:r>
              <a:rPr lang="bg-BG" sz="2400" dirty="0"/>
              <a:t>На фона на имунотерапия с </a:t>
            </a:r>
            <a:r>
              <a:rPr lang="en-US" sz="2400" b="1" i="1" dirty="0" err="1"/>
              <a:t>Pembrolizumab</a:t>
            </a:r>
            <a:r>
              <a:rPr lang="en-US" sz="2400" dirty="0"/>
              <a:t> (</a:t>
            </a:r>
            <a:r>
              <a:rPr lang="en-GB" sz="2400" b="1" i="1" dirty="0"/>
              <a:t>anti-PD-</a:t>
            </a:r>
            <a:r>
              <a:rPr lang="bg-BG" sz="2400" b="1" i="1" dirty="0"/>
              <a:t>1)</a:t>
            </a:r>
            <a:r>
              <a:rPr lang="bg-BG" sz="2400" dirty="0"/>
              <a:t> пациентът е с </a:t>
            </a:r>
            <a:r>
              <a:rPr lang="en-US" sz="2400" dirty="0"/>
              <a:t>PET/CT </a:t>
            </a:r>
            <a:r>
              <a:rPr lang="bg-BG" sz="2400" dirty="0"/>
              <a:t>данни за прогресия на </a:t>
            </a:r>
            <a:r>
              <a:rPr lang="bg-BG" sz="2400" dirty="0" err="1"/>
              <a:t>заболявнето</a:t>
            </a:r>
            <a:r>
              <a:rPr lang="bg-BG" sz="2400" dirty="0"/>
              <a:t> </a:t>
            </a:r>
            <a:r>
              <a:rPr lang="en-US" sz="2400" dirty="0"/>
              <a:t>(pT3bN1M1)</a:t>
            </a:r>
            <a:r>
              <a:rPr lang="bg-BG" sz="2400" dirty="0"/>
              <a:t> след </a:t>
            </a:r>
            <a:r>
              <a:rPr lang="bg-BG" sz="2400" dirty="0" smtClean="0"/>
              <a:t>9 месеца</a:t>
            </a:r>
            <a:endParaRPr lang="bg-BG" altLang="en-US" sz="2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3BE72418-A2F1-4DEA-8564-B02DFD1530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8BB10DA-8043-49E4-85CE-205B017402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159067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604AC-E17A-465A-8EEE-831DA20470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8C80F0A4-A523-4A38-8E56-AA17FB48B5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0"/>
            <a:ext cx="4076700" cy="159067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6C966-6887-424B-9910-1FC6E9A146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95" name="Title 1">
            <a:extLst>
              <a:ext uri="{FF2B5EF4-FFF2-40B4-BE49-F238E27FC236}">
                <a16:creationId xmlns:a16="http://schemas.microsoft.com/office/drawing/2014/main" id="{77E92D63-D2A4-4D61-BE28-0C09A533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175" y="468313"/>
            <a:ext cx="9896475" cy="1033462"/>
          </a:xfrm>
        </p:spPr>
        <p:txBody>
          <a:bodyPr/>
          <a:lstStyle/>
          <a:p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11ти месец от имунотерапията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6" name="Content Placeholder 2">
            <a:extLst>
              <a:ext uri="{FF2B5EF4-FFF2-40B4-BE49-F238E27FC236}">
                <a16:creationId xmlns:a16="http://schemas.microsoft.com/office/drawing/2014/main" id="{FF05AFDE-E1FA-4A53-8D47-7E521D4355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8788" y="1970088"/>
            <a:ext cx="6311900" cy="4379912"/>
          </a:xfrm>
        </p:spPr>
        <p:txBody>
          <a:bodyPr anchor="ctr">
            <a:normAutofit/>
          </a:bodyPr>
          <a:lstStyle/>
          <a:p>
            <a:r>
              <a:rPr lang="bg-BG" altLang="en-US" sz="2400" dirty="0">
                <a:cs typeface="Calibri" panose="020F0502020204030204" pitchFamily="34" charset="0"/>
              </a:rPr>
              <a:t>Прогресираща </a:t>
            </a:r>
            <a:r>
              <a:rPr lang="en-US" altLang="en-US" sz="2400" dirty="0" err="1">
                <a:cs typeface="Calibri" panose="020F0502020204030204" pitchFamily="34" charset="0"/>
              </a:rPr>
              <a:t>астеноадинамия</a:t>
            </a:r>
            <a:r>
              <a:rPr lang="en-US" altLang="en-US" sz="2400" dirty="0">
                <a:cs typeface="Calibri" panose="020F0502020204030204" pitchFamily="34" charset="0"/>
              </a:rPr>
              <a:t>, </a:t>
            </a:r>
            <a:r>
              <a:rPr lang="en-US" altLang="en-US" sz="2400" dirty="0" err="1">
                <a:cs typeface="Calibri" panose="020F0502020204030204" pitchFamily="34" charset="0"/>
              </a:rPr>
              <a:t>полидипсо-полиурия</a:t>
            </a:r>
            <a:r>
              <a:rPr lang="en-US" altLang="en-US" sz="2400" dirty="0">
                <a:cs typeface="Calibri" panose="020F0502020204030204" pitchFamily="34" charset="0"/>
              </a:rPr>
              <a:t> </a:t>
            </a:r>
            <a:endParaRPr lang="bg-BG" altLang="en-US" sz="2400" dirty="0">
              <a:cs typeface="Calibri" panose="020F0502020204030204" pitchFamily="34" charset="0"/>
            </a:endParaRPr>
          </a:p>
          <a:p>
            <a:r>
              <a:rPr lang="bg-BG" sz="2400" dirty="0"/>
              <a:t>От лабораторните изследвания с данни за ЗД с изчерпан инсулинов резерв и </a:t>
            </a:r>
            <a:r>
              <a:rPr lang="bg-BG" sz="2400" dirty="0" err="1"/>
              <a:t>субклиничен</a:t>
            </a:r>
            <a:r>
              <a:rPr lang="bg-BG" sz="2400" dirty="0"/>
              <a:t> </a:t>
            </a:r>
            <a:r>
              <a:rPr lang="bg-BG" sz="2400" dirty="0" err="1"/>
              <a:t>хипотиреоидизъм</a:t>
            </a:r>
            <a:endParaRPr lang="bg-BG" sz="2400" dirty="0"/>
          </a:p>
          <a:p>
            <a:r>
              <a:rPr lang="bg-BG" sz="2400" dirty="0"/>
              <a:t>Стартирана терапия с </a:t>
            </a:r>
            <a:r>
              <a:rPr lang="bg-BG" sz="2400" b="1" i="1" dirty="0" err="1"/>
              <a:t>базален</a:t>
            </a:r>
            <a:r>
              <a:rPr lang="bg-BG" sz="2400" b="1" i="1" dirty="0"/>
              <a:t> инсулин</a:t>
            </a:r>
          </a:p>
          <a:p>
            <a:r>
              <a:rPr lang="bg-BG" sz="2400" dirty="0"/>
              <a:t>Впоследствие е коригирана инсулиновата терапия на </a:t>
            </a:r>
            <a:r>
              <a:rPr lang="bg-BG" sz="2400" b="1" i="1" dirty="0" err="1"/>
              <a:t>базал</a:t>
            </a:r>
            <a:r>
              <a:rPr lang="bg-BG" sz="2400" b="1" i="1" dirty="0"/>
              <a:t>-плюс режим </a:t>
            </a:r>
            <a:r>
              <a:rPr lang="bg-BG" sz="2400" dirty="0"/>
              <a:t>и е стартиран </a:t>
            </a:r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Levothyroxine</a:t>
            </a:r>
            <a:r>
              <a:rPr lang="bg-BG" sz="2400" dirty="0"/>
              <a:t>, </a:t>
            </a:r>
            <a:r>
              <a:rPr lang="bg-BG" sz="2400" dirty="0" err="1"/>
              <a:t>титриран</a:t>
            </a:r>
            <a:r>
              <a:rPr lang="bg-BG" sz="2400" dirty="0"/>
              <a:t> до </a:t>
            </a:r>
            <a:r>
              <a:rPr lang="bg-BG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mcg</a:t>
            </a:r>
          </a:p>
        </p:txBody>
      </p:sp>
      <p:graphicFrame>
        <p:nvGraphicFramePr>
          <p:cNvPr id="11" name="Таблица 19">
            <a:extLst>
              <a:ext uri="{FF2B5EF4-FFF2-40B4-BE49-F238E27FC236}">
                <a16:creationId xmlns:a16="http://schemas.microsoft.com/office/drawing/2014/main" id="{EE63AE61-7E38-4946-BF6D-24011848A2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60929" y="2886740"/>
          <a:ext cx="5427818" cy="255998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46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7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091"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Reference range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405">
                <a:tc>
                  <a:txBody>
                    <a:bodyPr/>
                    <a:lstStyle/>
                    <a:p>
                      <a:r>
                        <a:rPr lang="bg-BG" sz="1800" dirty="0"/>
                        <a:t>КГ 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b="1" dirty="0">
                          <a:solidFill>
                            <a:schemeClr val="tx1"/>
                          </a:solidFill>
                        </a:rPr>
                        <a:t>23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mmol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endParaRPr lang="en-US" sz="18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672">
                <a:tc>
                  <a:txBody>
                    <a:bodyPr/>
                    <a:lstStyle/>
                    <a:p>
                      <a:r>
                        <a:rPr lang="en-US" sz="1800" dirty="0"/>
                        <a:t>HbA1c 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8.5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endParaRPr lang="en-US" sz="18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856">
                <a:tc>
                  <a:txBody>
                    <a:bodyPr/>
                    <a:lstStyle/>
                    <a:p>
                      <a:r>
                        <a:rPr lang="bg-BG" sz="1800" dirty="0">
                          <a:latin typeface="+mn-lt"/>
                        </a:rPr>
                        <a:t>С- </a:t>
                      </a:r>
                      <a:r>
                        <a:rPr lang="bg-BG" sz="1800" dirty="0" err="1">
                          <a:latin typeface="+mn-lt"/>
                        </a:rPr>
                        <a:t>пептид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b="1" dirty="0">
                          <a:solidFill>
                            <a:schemeClr val="tx1"/>
                          </a:solidFill>
                        </a:rPr>
                        <a:t>0.18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ng/ml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0.9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– 1.9 ng/ml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192523309"/>
                  </a:ext>
                </a:extLst>
              </a:tr>
              <a:tr h="355856">
                <a:tc>
                  <a:txBody>
                    <a:bodyPr/>
                    <a:lstStyle/>
                    <a:p>
                      <a:r>
                        <a:rPr lang="bg-BG" sz="1800" dirty="0" err="1">
                          <a:latin typeface="+mn-lt"/>
                        </a:rPr>
                        <a:t>кетотела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2+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endParaRPr lang="en-US" sz="18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856">
                <a:tc>
                  <a:txBody>
                    <a:bodyPr/>
                    <a:lstStyle/>
                    <a:p>
                      <a:r>
                        <a:rPr lang="en-US" sz="1800" dirty="0"/>
                        <a:t>TSH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5.87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..18.88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mIU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0.2 - 4.2 </a:t>
                      </a:r>
                      <a:r>
                        <a:rPr lang="en-US" sz="1800" dirty="0" err="1"/>
                        <a:t>mIU</a:t>
                      </a:r>
                      <a:r>
                        <a:rPr lang="en-US" sz="1800" dirty="0"/>
                        <a:t>/L</a:t>
                      </a:r>
                      <a:endParaRPr lang="en-US" sz="18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856">
                <a:tc>
                  <a:txBody>
                    <a:bodyPr/>
                    <a:lstStyle/>
                    <a:p>
                      <a:r>
                        <a:rPr lang="en-US" sz="1800" dirty="0"/>
                        <a:t>FT4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..11.43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pmol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</a:rPr>
                        <a:t>10.3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</a:rPr>
                        <a:t>-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</a:rPr>
                        <a:t>24 </a:t>
                      </a:r>
                      <a:r>
                        <a:rPr lang="en-US" sz="1800" dirty="0" err="1"/>
                        <a:t>pmol</a:t>
                      </a:r>
                      <a:r>
                        <a:rPr lang="en-US" sz="1800" dirty="0"/>
                        <a:t>/L</a:t>
                      </a:r>
                      <a:endParaRPr lang="en-US" sz="18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41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F89B6A5D-0D64-4581-AF15-B21C51FA26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F925D1C5-B37C-4717-8607-10BF7EA8D8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B5B2B945-ECEF-4746-BBF9-BD0AD1C71C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09700" y="1409700"/>
            <a:ext cx="6858000" cy="403860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C91B2-2C60-4466-9EA2-D8802B4A71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E1CF55-3AD6-4D41-BDB4-C7B94B9AC3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15B342-F84B-4F16-A9BD-EBAF8C4646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C535FA-A494-48E5-9C17-715FBD8A67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77" name="Title 1">
            <a:extLst>
              <a:ext uri="{FF2B5EF4-FFF2-40B4-BE49-F238E27FC236}">
                <a16:creationId xmlns:a16="http://schemas.microsoft.com/office/drawing/2014/main" id="{CEE86BD9-E6AD-47A7-AD67-A27F2CD2D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088" y="641350"/>
            <a:ext cx="3200400" cy="3387725"/>
          </a:xfrm>
        </p:spPr>
        <p:txBody>
          <a:bodyPr anchor="b"/>
          <a:lstStyle/>
          <a:p>
            <a:pPr algn="r"/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Случай № 4</a:t>
            </a:r>
            <a:b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Жена, 43г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61252-897B-4F6C-9A5F-E8F0004B6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9832" y="863454"/>
            <a:ext cx="8099236" cy="5546725"/>
          </a:xfrm>
        </p:spPr>
        <p:txBody>
          <a:bodyPr anchor="ctr">
            <a:noAutofit/>
          </a:bodyPr>
          <a:lstStyle/>
          <a:p>
            <a:r>
              <a:rPr lang="bg-BG" altLang="en-US" sz="2400" dirty="0">
                <a:cs typeface="Calibri" panose="020F0502020204030204" pitchFamily="34" charset="0"/>
              </a:rPr>
              <a:t>Диагностицирана с </a:t>
            </a:r>
            <a:r>
              <a:rPr lang="bg-BG" altLang="en-US" sz="2400" dirty="0" err="1">
                <a:cs typeface="Calibri" panose="020F0502020204030204" pitchFamily="34" charset="0"/>
              </a:rPr>
              <a:t>урогенитален</a:t>
            </a:r>
            <a:r>
              <a:rPr lang="bg-BG" altLang="en-US" sz="2400" dirty="0">
                <a:cs typeface="Calibri" panose="020F0502020204030204" pitchFamily="34" charset="0"/>
              </a:rPr>
              <a:t> карцином</a:t>
            </a:r>
            <a:r>
              <a:rPr lang="bg-BG" altLang="en-US" sz="24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cs typeface="Calibri" panose="020F0502020204030204" pitchFamily="34" charset="0"/>
              </a:rPr>
              <a:t>cTx</a:t>
            </a:r>
            <a:r>
              <a:rPr lang="en-US" altLang="en-US" sz="2400" dirty="0">
                <a:cs typeface="Calibri" panose="020F0502020204030204" pitchFamily="34" charset="0"/>
              </a:rPr>
              <a:t> pN2 pM1a </a:t>
            </a:r>
            <a:endParaRPr lang="bg-BG" altLang="en-US" sz="2400" dirty="0">
              <a:cs typeface="Calibri" panose="020F0502020204030204" pitchFamily="34" charset="0"/>
            </a:endParaRPr>
          </a:p>
          <a:p>
            <a:r>
              <a:rPr lang="bg-BG" altLang="en-US" sz="2400" dirty="0">
                <a:cs typeface="Calibri" panose="020F0502020204030204" pitchFamily="34" charset="0"/>
              </a:rPr>
              <a:t>Преминала през оперативно лечение, </a:t>
            </a:r>
            <a:r>
              <a:rPr lang="bg-BG" altLang="en-US" sz="2400" dirty="0" err="1">
                <a:cs typeface="Calibri" panose="020F0502020204030204" pitchFamily="34" charset="0"/>
              </a:rPr>
              <a:t>химио</a:t>
            </a:r>
            <a:r>
              <a:rPr lang="bg-BG" altLang="en-US" sz="2400" dirty="0">
                <a:cs typeface="Calibri" panose="020F0502020204030204" pitchFamily="34" charset="0"/>
              </a:rPr>
              <a:t>- и лъчетерапия</a:t>
            </a:r>
            <a:endParaRPr lang="en-US" altLang="en-US" sz="2400" dirty="0">
              <a:cs typeface="Calibri" panose="020F0502020204030204" pitchFamily="34" charset="0"/>
            </a:endParaRPr>
          </a:p>
          <a:p>
            <a:r>
              <a:rPr lang="bg-BG" altLang="en-US" sz="2400" dirty="0">
                <a:cs typeface="Calibri" panose="020F0502020204030204" pitchFamily="34" charset="0"/>
              </a:rPr>
              <a:t>Поради </a:t>
            </a:r>
            <a:r>
              <a:rPr lang="en-US" altLang="en-US" sz="2400" dirty="0">
                <a:cs typeface="Calibri" panose="020F0502020204030204" pitchFamily="34" charset="0"/>
              </a:rPr>
              <a:t>PET/CT</a:t>
            </a:r>
            <a:r>
              <a:rPr lang="bg-BG" altLang="en-US" sz="2400" dirty="0">
                <a:cs typeface="Calibri" panose="020F0502020204030204" pitchFamily="34" charset="0"/>
              </a:rPr>
              <a:t> данни за прогресия на заболяването е започнато лечение с </a:t>
            </a:r>
            <a:r>
              <a:rPr lang="en-US" altLang="en-US" sz="2400" b="1" i="1" dirty="0" err="1">
                <a:cs typeface="Calibri" panose="020F0502020204030204" pitchFamily="34" charset="0"/>
              </a:rPr>
              <a:t>Pembrolizumab</a:t>
            </a:r>
            <a:r>
              <a:rPr lang="bg-BG" altLang="en-US" sz="2400" b="1" i="1" dirty="0">
                <a:cs typeface="Calibri" panose="020F0502020204030204" pitchFamily="34" charset="0"/>
              </a:rPr>
              <a:t> (</a:t>
            </a:r>
            <a:r>
              <a:rPr lang="en-GB" sz="2400" b="1" i="1" dirty="0"/>
              <a:t>anti-PD-1</a:t>
            </a:r>
            <a:r>
              <a:rPr lang="en-US" altLang="en-US" sz="2400" b="1" i="1" dirty="0">
                <a:cs typeface="Calibri" panose="020F0502020204030204" pitchFamily="34" charset="0"/>
              </a:rPr>
              <a:t>)</a:t>
            </a:r>
            <a:endParaRPr lang="bg-BG" altLang="en-US" sz="2400" b="1" i="1" dirty="0">
              <a:cs typeface="Calibri" panose="020F0502020204030204" pitchFamily="34" charset="0"/>
            </a:endParaRPr>
          </a:p>
          <a:p>
            <a:endParaRPr lang="bg-BG" altLang="en-US" sz="2400" b="1" i="1" dirty="0">
              <a:cs typeface="Calibri" panose="020F0502020204030204" pitchFamily="34" charset="0"/>
            </a:endParaRPr>
          </a:p>
          <a:p>
            <a:r>
              <a:rPr lang="bg-BG" altLang="en-US" sz="2400" dirty="0">
                <a:cs typeface="Calibri" panose="020F0502020204030204" pitchFamily="34" charset="0"/>
              </a:rPr>
              <a:t>След 10м имунотерапията е преустановена поради </a:t>
            </a:r>
            <a:r>
              <a:rPr lang="ru-RU" sz="2400" b="1" dirty="0" err="1"/>
              <a:t>irAEs</a:t>
            </a:r>
            <a:r>
              <a:rPr lang="ru-RU" sz="2400" b="1" dirty="0"/>
              <a:t> </a:t>
            </a:r>
            <a:r>
              <a:rPr lang="bg-BG" altLang="en-US" sz="2400" dirty="0">
                <a:cs typeface="Calibri" panose="020F0502020204030204" pitchFamily="34" charset="0"/>
              </a:rPr>
              <a:t>гастрит и колит (</a:t>
            </a:r>
            <a:r>
              <a:rPr lang="en-US" altLang="en-US" sz="2400" dirty="0">
                <a:cs typeface="Calibri" panose="020F0502020204030204" pitchFamily="34" charset="0"/>
              </a:rPr>
              <a:t>Grade 2) + </a:t>
            </a:r>
            <a:r>
              <a:rPr lang="bg-BG" altLang="en-US" sz="2400" dirty="0" err="1">
                <a:cs typeface="Calibri" panose="020F0502020204030204" pitchFamily="34" charset="0"/>
              </a:rPr>
              <a:t>панкреатит</a:t>
            </a:r>
            <a:r>
              <a:rPr lang="bg-BG" altLang="en-US" sz="2400" dirty="0"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cs typeface="Calibri" panose="020F0502020204030204" pitchFamily="34" charset="0"/>
              </a:rPr>
              <a:t>(Grade 3)</a:t>
            </a:r>
            <a:endParaRPr lang="bg-BG" altLang="en-US" sz="2400" dirty="0">
              <a:cs typeface="Calibri" panose="020F0502020204030204" pitchFamily="34" charset="0"/>
            </a:endParaRPr>
          </a:p>
          <a:p>
            <a:r>
              <a:rPr lang="bg-BG" altLang="en-US" sz="2400" dirty="0">
                <a:cs typeface="Calibri" panose="020F0502020204030204" pitchFamily="34" charset="0"/>
              </a:rPr>
              <a:t>В хода на острия </a:t>
            </a:r>
            <a:r>
              <a:rPr lang="bg-BG" altLang="en-US" sz="2400" dirty="0" err="1">
                <a:cs typeface="Calibri" panose="020F0502020204030204" pitchFamily="34" charset="0"/>
              </a:rPr>
              <a:t>панкреатит</a:t>
            </a:r>
            <a:r>
              <a:rPr lang="bg-BG" altLang="en-US" sz="2400" dirty="0">
                <a:cs typeface="Calibri" panose="020F0502020204030204" pitchFamily="34" charset="0"/>
              </a:rPr>
              <a:t> е установен захарен диабет – започнато лечение с </a:t>
            </a:r>
            <a:r>
              <a:rPr lang="bg-BG" altLang="en-US" sz="2400" b="1" i="1" dirty="0" err="1">
                <a:cs typeface="Calibri" panose="020F0502020204030204" pitchFamily="34" charset="0"/>
              </a:rPr>
              <a:t>базален</a:t>
            </a:r>
            <a:r>
              <a:rPr lang="bg-BG" altLang="en-US" sz="2400" b="1" i="1" dirty="0">
                <a:cs typeface="Calibri" panose="020F0502020204030204" pitchFamily="34" charset="0"/>
              </a:rPr>
              <a:t> инсулин</a:t>
            </a:r>
            <a:r>
              <a:rPr lang="bg-BG" altLang="en-US" sz="2400" dirty="0">
                <a:cs typeface="Calibri" panose="020F0502020204030204" pitchFamily="34" charset="0"/>
              </a:rPr>
              <a:t>, след което при регистриран запазен С-пептид преминала на </a:t>
            </a:r>
            <a:r>
              <a:rPr lang="en-US" altLang="en-US" sz="2400" b="1" i="1" dirty="0">
                <a:cs typeface="Calibri" panose="020F0502020204030204" pitchFamily="34" charset="0"/>
              </a:rPr>
              <a:t>SGLT-2i</a:t>
            </a:r>
            <a:endParaRPr lang="bg-BG" altLang="en-US" sz="2400" b="1" i="1" dirty="0"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bg-BG" altLang="en-US" sz="2400" dirty="0">
              <a:cs typeface="Calibri" panose="020F0502020204030204" pitchFamily="34" charset="0"/>
            </a:endParaRPr>
          </a:p>
          <a:p>
            <a:r>
              <a:rPr lang="bg-BG" altLang="en-US" sz="2400" dirty="0">
                <a:cs typeface="Calibri" panose="020F0502020204030204" pitchFamily="34" charset="0"/>
              </a:rPr>
              <a:t>След 9м е рестартирана </a:t>
            </a:r>
            <a:r>
              <a:rPr lang="en-US" altLang="en-US" sz="2400" b="1" i="1" dirty="0" err="1">
                <a:cs typeface="Calibri" panose="020F0502020204030204" pitchFamily="34" charset="0"/>
              </a:rPr>
              <a:t>Pembrolizumab</a:t>
            </a:r>
            <a:r>
              <a:rPr lang="bg-BG" altLang="en-US" sz="2400" b="1" i="1" dirty="0">
                <a:cs typeface="Calibri" panose="020F0502020204030204" pitchFamily="34" charset="0"/>
              </a:rPr>
              <a:t> (</a:t>
            </a:r>
            <a:r>
              <a:rPr lang="en-GB" sz="2400" b="1" i="1" dirty="0"/>
              <a:t>anti-PD-1</a:t>
            </a:r>
            <a:r>
              <a:rPr lang="en-US" altLang="en-US" sz="2400" b="1" i="1" dirty="0">
                <a:cs typeface="Calibri" panose="020F0502020204030204" pitchFamily="34" charset="0"/>
              </a:rPr>
              <a:t>)</a:t>
            </a:r>
          </a:p>
          <a:p>
            <a:endParaRPr lang="en-GB" altLang="en-US" sz="2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8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3BE72418-A2F1-4DEA-8564-B02DFD1530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8BB10DA-8043-49E4-85CE-205B017402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159067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604AC-E17A-465A-8EEE-831DA20470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8C80F0A4-A523-4A38-8E56-AA17FB48B5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0"/>
            <a:ext cx="4076700" cy="159067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6C966-6887-424B-9910-1FC6E9A146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95" name="Title 1">
            <a:extLst>
              <a:ext uri="{FF2B5EF4-FFF2-40B4-BE49-F238E27FC236}">
                <a16:creationId xmlns:a16="http://schemas.microsoft.com/office/drawing/2014/main" id="{77E92D63-D2A4-4D61-BE28-0C09A533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175" y="468313"/>
            <a:ext cx="9896475" cy="1033462"/>
          </a:xfrm>
        </p:spPr>
        <p:txBody>
          <a:bodyPr>
            <a:normAutofit fontScale="90000"/>
          </a:bodyPr>
          <a:lstStyle/>
          <a:p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3ти месец от рестартираната имунотерапия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6" name="Content Placeholder 2">
            <a:extLst>
              <a:ext uri="{FF2B5EF4-FFF2-40B4-BE49-F238E27FC236}">
                <a16:creationId xmlns:a16="http://schemas.microsoft.com/office/drawing/2014/main" id="{FF05AFDE-E1FA-4A53-8D47-7E521D4355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8788" y="1970088"/>
            <a:ext cx="6311900" cy="4379912"/>
          </a:xfrm>
        </p:spPr>
        <p:txBody>
          <a:bodyPr anchor="ctr"/>
          <a:lstStyle/>
          <a:p>
            <a:r>
              <a:rPr lang="bg-BG" sz="2400" dirty="0"/>
              <a:t>Данни за стабилна болест (</a:t>
            </a:r>
            <a:r>
              <a:rPr lang="en-US" altLang="en-US" sz="2400" dirty="0" err="1">
                <a:cs typeface="Calibri" panose="020F0502020204030204" pitchFamily="34" charset="0"/>
              </a:rPr>
              <a:t>cTx</a:t>
            </a:r>
            <a:r>
              <a:rPr lang="en-US" altLang="en-US" sz="2400" dirty="0">
                <a:cs typeface="Calibri" panose="020F0502020204030204" pitchFamily="34" charset="0"/>
              </a:rPr>
              <a:t> ycN0 ycM0</a:t>
            </a:r>
            <a:r>
              <a:rPr lang="bg-BG" altLang="en-US" sz="2400" dirty="0">
                <a:cs typeface="Calibri" panose="020F0502020204030204" pitchFamily="34" charset="0"/>
              </a:rPr>
              <a:t>) </a:t>
            </a:r>
            <a:endParaRPr lang="en-US" altLang="en-US" sz="2400" dirty="0">
              <a:cs typeface="Calibri" panose="020F0502020204030204" pitchFamily="34" charset="0"/>
            </a:endParaRPr>
          </a:p>
          <a:p>
            <a:endParaRPr lang="bg-BG" altLang="en-US" sz="2400" dirty="0">
              <a:cs typeface="Calibri" panose="020F0502020204030204" pitchFamily="34" charset="0"/>
            </a:endParaRPr>
          </a:p>
          <a:p>
            <a:r>
              <a:rPr lang="bg-BG" sz="2400" dirty="0"/>
              <a:t>Панкреас – дифузно повишена метаболитна активност </a:t>
            </a:r>
            <a:r>
              <a:rPr lang="en-US" sz="2400" dirty="0"/>
              <a:t>(</a:t>
            </a:r>
            <a:r>
              <a:rPr lang="en-US" sz="2400" dirty="0" err="1"/>
              <a:t>SUVmax</a:t>
            </a:r>
            <a:r>
              <a:rPr lang="bg-BG" sz="2400" dirty="0"/>
              <a:t> 5,9)</a:t>
            </a:r>
          </a:p>
          <a:p>
            <a:endParaRPr lang="bg-BG" sz="2400" dirty="0"/>
          </a:p>
          <a:p>
            <a:r>
              <a:rPr lang="bg-BG" sz="2400" dirty="0"/>
              <a:t>Липсват </a:t>
            </a:r>
            <a:r>
              <a:rPr lang="bg-BG" sz="2400" dirty="0" err="1"/>
              <a:t>клинико</a:t>
            </a:r>
            <a:r>
              <a:rPr lang="bg-BG" sz="2400" dirty="0"/>
              <a:t>-лабораторни данни за </a:t>
            </a:r>
            <a:r>
              <a:rPr lang="bg-BG" sz="2400" dirty="0" err="1"/>
              <a:t>панкреатит</a:t>
            </a:r>
            <a:r>
              <a:rPr lang="bg-BG" sz="2400" dirty="0"/>
              <a:t> (</a:t>
            </a:r>
            <a:r>
              <a:rPr lang="bg-BG" sz="2400" dirty="0" err="1"/>
              <a:t>амилаза</a:t>
            </a:r>
            <a:r>
              <a:rPr lang="bg-BG" sz="2400" dirty="0"/>
              <a:t> 12</a:t>
            </a:r>
            <a:r>
              <a:rPr lang="en-US" sz="2400" dirty="0"/>
              <a:t>U/l; </a:t>
            </a:r>
            <a:r>
              <a:rPr lang="bg-BG" sz="2400" dirty="0" err="1"/>
              <a:t>липаза</a:t>
            </a:r>
            <a:r>
              <a:rPr lang="bg-BG" sz="2400" dirty="0"/>
              <a:t> 33,7</a:t>
            </a:r>
            <a:r>
              <a:rPr lang="en-US" sz="2400" dirty="0"/>
              <a:t> U/l</a:t>
            </a:r>
            <a:r>
              <a:rPr lang="bg-BG" sz="2400" dirty="0"/>
              <a:t>)</a:t>
            </a:r>
            <a:endParaRPr lang="en-GB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DC466B-2599-4BDF-AF29-00F91C990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9" r="18507"/>
          <a:stretch/>
        </p:blipFill>
        <p:spPr>
          <a:xfrm>
            <a:off x="6875521" y="1998662"/>
            <a:ext cx="50594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3BE72418-A2F1-4DEA-8564-B02DFD1530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8BB10DA-8043-49E4-85CE-205B017402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159067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604AC-E17A-465A-8EEE-831DA20470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8C80F0A4-A523-4A38-8E56-AA17FB48B5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0"/>
            <a:ext cx="4076700" cy="159067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6C966-6887-424B-9910-1FC6E9A146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95" name="Title 1">
            <a:extLst>
              <a:ext uri="{FF2B5EF4-FFF2-40B4-BE49-F238E27FC236}">
                <a16:creationId xmlns:a16="http://schemas.microsoft.com/office/drawing/2014/main" id="{77E92D63-D2A4-4D61-BE28-0C09A533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175" y="468313"/>
            <a:ext cx="9896475" cy="1033462"/>
          </a:xfrm>
        </p:spPr>
        <p:txBody>
          <a:bodyPr>
            <a:normAutofit fontScale="90000"/>
          </a:bodyPr>
          <a:lstStyle/>
          <a:p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3ти месец от рестартираната имунотерапия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6" name="Content Placeholder 2">
            <a:extLst>
              <a:ext uri="{FF2B5EF4-FFF2-40B4-BE49-F238E27FC236}">
                <a16:creationId xmlns:a16="http://schemas.microsoft.com/office/drawing/2014/main" id="{FF05AFDE-E1FA-4A53-8D47-7E521D4355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8788" y="1970088"/>
            <a:ext cx="6536372" cy="4379912"/>
          </a:xfrm>
        </p:spPr>
        <p:txBody>
          <a:bodyPr anchor="ctr"/>
          <a:lstStyle/>
          <a:p>
            <a:r>
              <a:rPr lang="bg-BG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Прогресираща 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астеноадинамия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полидипсо-полиурия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гадене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Кръвна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захар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21.24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mmol/l</a:t>
            </a:r>
          </a:p>
          <a:p>
            <a:r>
              <a:rPr lang="bg-BG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Кетотела</a:t>
            </a:r>
            <a:r>
              <a:rPr lang="bg-BG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в урина </a:t>
            </a:r>
            <a:r>
              <a:rPr lang="bg-BG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3+</a:t>
            </a:r>
            <a:endParaRPr lang="en-US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pH 6.92,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HCO3 4.4, 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 (-28.1)</a:t>
            </a:r>
          </a:p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HbA1c – 5.94%</a:t>
            </a:r>
          </a:p>
          <a:p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C-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пептид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0.1ng/ml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(0.9-7.1)</a:t>
            </a:r>
          </a:p>
          <a:p>
            <a:r>
              <a:rPr lang="bg-BG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След </a:t>
            </a:r>
            <a:r>
              <a:rPr lang="bg-BG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извеждане </a:t>
            </a:r>
            <a:r>
              <a:rPr lang="bg-BG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от ДКА преминала на </a:t>
            </a:r>
            <a:r>
              <a:rPr lang="bg-BG" altLang="en-US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базално-болусен</a:t>
            </a:r>
            <a:r>
              <a:rPr lang="bg-BG" alt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режим с инсулинови аналози</a:t>
            </a:r>
            <a:endParaRPr lang="en-US" alt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961D8D9D-19C3-4A99-B86D-81C3A1A086D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98777" y="2883558"/>
          <a:ext cx="6122895" cy="23490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40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2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6310" marR="166157" marT="33231" marB="249235" anchor="b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Value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116310" marR="166157" marT="33231" marB="249235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Reference range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116310" marR="166157" marT="33231" marB="249235" anchor="b"/>
                </a:tc>
                <a:extLst>
                  <a:ext uri="{0D108BD9-81ED-4DB2-BD59-A6C34878D82A}">
                    <a16:rowId xmlns:a16="http://schemas.microsoft.com/office/drawing/2014/main" val="3330039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tx1"/>
                          </a:solidFill>
                        </a:rPr>
                        <a:t>Anti-IA2</a:t>
                      </a:r>
                      <a:endParaRPr lang="en-GB" sz="2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6310" marR="166157" marT="33231" marB="249235" anchor="b"/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tx1"/>
                          </a:solidFill>
                        </a:rPr>
                        <a:t>&lt;7.5 [IU]/ml</a:t>
                      </a:r>
                      <a:endParaRPr lang="en-GB" sz="2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6310" marR="166157" marT="33231" marB="249235" anchor="b"/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tx1"/>
                          </a:solidFill>
                        </a:rPr>
                        <a:t>&lt;7.5</a:t>
                      </a:r>
                      <a:endParaRPr lang="en-GB" sz="2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6310" marR="166157" marT="33231" marB="24923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tx1"/>
                          </a:solidFill>
                        </a:rPr>
                        <a:t>Anti-GAD65</a:t>
                      </a:r>
                      <a:endParaRPr lang="en-GB" sz="2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6310" marR="166157" marT="33231" marB="249235"/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tx1"/>
                          </a:solidFill>
                        </a:rPr>
                        <a:t>&lt;5 [IU]/ml</a:t>
                      </a:r>
                      <a:endParaRPr lang="en-GB" sz="2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6310" marR="166157" marT="33231" marB="249235"/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tx1"/>
                          </a:solidFill>
                        </a:rPr>
                        <a:t>&lt;5</a:t>
                      </a:r>
                      <a:endParaRPr lang="en-GB" sz="2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6310" marR="166157" marT="33231" marB="2492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51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tx1"/>
                          </a:solidFill>
                        </a:rPr>
                        <a:t>Anti-IAA</a:t>
                      </a:r>
                      <a:endParaRPr lang="en-GB" sz="2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6310" marR="166157" marT="33231" marB="249235"/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tx1"/>
                          </a:solidFill>
                        </a:rPr>
                        <a:t>0.25 (ratio)</a:t>
                      </a:r>
                      <a:endParaRPr lang="en-GB" sz="2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6310" marR="166157" marT="33231" marB="249235"/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solidFill>
                            <a:schemeClr val="tx1"/>
                          </a:solidFill>
                        </a:rPr>
                        <a:t>&lt;0.95 </a:t>
                      </a:r>
                      <a:r>
                        <a:rPr lang="bg-BG" sz="2000" b="0" cap="none" spc="0" dirty="0">
                          <a:solidFill>
                            <a:schemeClr val="tx1"/>
                          </a:solidFill>
                        </a:rPr>
                        <a:t>отриц</a:t>
                      </a:r>
                      <a:r>
                        <a:rPr lang="en-US" sz="2000" b="0" cap="none" spc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GB" sz="20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6310" marR="166157" marT="33231" marB="2492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F89B6A5D-0D64-4581-AF15-B21C51FA26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F925D1C5-B37C-4717-8607-10BF7EA8D8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B5B2B945-ECEF-4746-BBF9-BD0AD1C71C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09700" y="1409700"/>
            <a:ext cx="6858000" cy="403860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C91B2-2C60-4466-9EA2-D8802B4A71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E1CF55-3AD6-4D41-BDB4-C7B94B9AC3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15B342-F84B-4F16-A9BD-EBAF8C4646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C535FA-A494-48E5-9C17-715FBD8A67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77" name="Title 1">
            <a:extLst>
              <a:ext uri="{FF2B5EF4-FFF2-40B4-BE49-F238E27FC236}">
                <a16:creationId xmlns:a16="http://schemas.microsoft.com/office/drawing/2014/main" id="{CEE86BD9-E6AD-47A7-AD67-A27F2CD2D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088" y="641350"/>
            <a:ext cx="3200400" cy="3387725"/>
          </a:xfrm>
        </p:spPr>
        <p:txBody>
          <a:bodyPr anchor="b"/>
          <a:lstStyle/>
          <a:p>
            <a:pPr algn="r"/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Случай № 5</a:t>
            </a:r>
            <a:b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altLang="en-US" sz="4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Мъж, 51г</a:t>
            </a:r>
            <a:endParaRPr lang="en-GB" altLang="en-US"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61252-897B-4F6C-9A5F-E8F0004B6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26" y="1321413"/>
            <a:ext cx="7750762" cy="5546725"/>
          </a:xfrm>
        </p:spPr>
        <p:txBody>
          <a:bodyPr anchor="ctr">
            <a:normAutofit/>
          </a:bodyPr>
          <a:lstStyle/>
          <a:p>
            <a:r>
              <a:rPr lang="ru-RU" altLang="en-US" sz="2400" dirty="0" err="1">
                <a:cs typeface="Calibri" panose="020F0502020204030204" pitchFamily="34" charset="0"/>
              </a:rPr>
              <a:t>Диагностициран</a:t>
            </a:r>
            <a:r>
              <a:rPr lang="ru-RU" altLang="en-US" sz="2400" dirty="0">
                <a:cs typeface="Calibri" panose="020F0502020204030204" pitchFamily="34" charset="0"/>
              </a:rPr>
              <a:t> с </a:t>
            </a:r>
            <a:r>
              <a:rPr lang="ru-RU" altLang="en-US" sz="2400" dirty="0" err="1">
                <a:cs typeface="Calibri" panose="020F0502020204030204" pitchFamily="34" charset="0"/>
              </a:rPr>
              <a:t>нискодиференциран</a:t>
            </a:r>
            <a:r>
              <a:rPr lang="ru-RU" altLang="en-US" sz="2400" dirty="0">
                <a:cs typeface="Calibri" panose="020F0502020204030204" pitchFamily="34" charset="0"/>
              </a:rPr>
              <a:t> </a:t>
            </a:r>
            <a:r>
              <a:rPr lang="ru-RU" altLang="en-US" sz="2400" dirty="0" err="1">
                <a:cs typeface="Calibri" panose="020F0502020204030204" pitchFamily="34" charset="0"/>
              </a:rPr>
              <a:t>недребноклетъчен</a:t>
            </a:r>
            <a:r>
              <a:rPr lang="ru-RU" altLang="en-US" sz="2400" dirty="0">
                <a:cs typeface="Calibri" panose="020F0502020204030204" pitchFamily="34" charset="0"/>
              </a:rPr>
              <a:t> карцином на </a:t>
            </a:r>
            <a:r>
              <a:rPr lang="ru-RU" altLang="en-US" sz="2400" dirty="0" err="1">
                <a:cs typeface="Calibri" panose="020F0502020204030204" pitchFamily="34" charset="0"/>
              </a:rPr>
              <a:t>бял</a:t>
            </a:r>
            <a:r>
              <a:rPr lang="ru-RU" altLang="en-US" sz="2400" dirty="0">
                <a:cs typeface="Calibri" panose="020F0502020204030204" pitchFamily="34" charset="0"/>
              </a:rPr>
              <a:t> </a:t>
            </a:r>
            <a:r>
              <a:rPr lang="ru-RU" altLang="en-US" sz="2400" dirty="0" err="1">
                <a:cs typeface="Calibri" panose="020F0502020204030204" pitchFamily="34" charset="0"/>
              </a:rPr>
              <a:t>дроб</a:t>
            </a:r>
            <a:r>
              <a:rPr lang="ru-RU" altLang="en-US" sz="2400" dirty="0">
                <a:cs typeface="Calibri" panose="020F0502020204030204" pitchFamily="34" charset="0"/>
              </a:rPr>
              <a:t> (T2N3M0)</a:t>
            </a:r>
          </a:p>
          <a:p>
            <a:pPr marL="0" indent="0">
              <a:buNone/>
            </a:pPr>
            <a:endParaRPr lang="en-US" altLang="en-US" sz="2400" dirty="0">
              <a:cs typeface="Calibri" panose="020F0502020204030204" pitchFamily="34" charset="0"/>
            </a:endParaRPr>
          </a:p>
          <a:p>
            <a:r>
              <a:rPr lang="bg-BG" altLang="en-US" sz="2400" dirty="0">
                <a:cs typeface="Calibri" panose="020F0502020204030204" pitchFamily="34" charset="0"/>
              </a:rPr>
              <a:t>С известен Т2ЗД на фона на разгърнат метаболитен с-м </a:t>
            </a:r>
          </a:p>
          <a:p>
            <a:pPr lvl="1"/>
            <a:r>
              <a:rPr lang="bg-BG" altLang="en-US" dirty="0">
                <a:cs typeface="Calibri" panose="020F0502020204030204" pitchFamily="34" charset="0"/>
              </a:rPr>
              <a:t>провежда лечение с </a:t>
            </a:r>
            <a:r>
              <a:rPr lang="bg-BG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метформин, </a:t>
            </a:r>
            <a:r>
              <a:rPr lang="en-US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GLP1RA </a:t>
            </a:r>
            <a:r>
              <a:rPr lang="bg-BG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и </a:t>
            </a:r>
            <a:r>
              <a:rPr lang="en-US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SGLT2i</a:t>
            </a:r>
            <a:endParaRPr lang="ru-RU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endParaRPr lang="ru-RU" altLang="en-US" sz="2400" dirty="0">
              <a:cs typeface="Calibri" panose="020F0502020204030204" pitchFamily="34" charset="0"/>
            </a:endParaRPr>
          </a:p>
          <a:p>
            <a:r>
              <a:rPr lang="ru-RU" altLang="en-US" sz="2400" dirty="0" err="1">
                <a:cs typeface="Calibri" panose="020F0502020204030204" pitchFamily="34" charset="0"/>
              </a:rPr>
              <a:t>Поради</a:t>
            </a:r>
            <a:r>
              <a:rPr lang="ru-RU" altLang="en-US" sz="2400" dirty="0">
                <a:cs typeface="Calibri" panose="020F0502020204030204" pitchFamily="34" charset="0"/>
              </a:rPr>
              <a:t> </a:t>
            </a:r>
            <a:r>
              <a:rPr lang="ru-RU" altLang="en-US" sz="2400" dirty="0" err="1">
                <a:cs typeface="Calibri" panose="020F0502020204030204" pitchFamily="34" charset="0"/>
              </a:rPr>
              <a:t>прогресия</a:t>
            </a:r>
            <a:r>
              <a:rPr lang="ru-RU" altLang="en-US" sz="2400" dirty="0">
                <a:cs typeface="Calibri" panose="020F0502020204030204" pitchFamily="34" charset="0"/>
              </a:rPr>
              <a:t> на </a:t>
            </a:r>
            <a:r>
              <a:rPr lang="ru-RU" altLang="en-US" sz="2400" dirty="0" err="1">
                <a:cs typeface="Calibri" panose="020F0502020204030204" pitchFamily="34" charset="0"/>
              </a:rPr>
              <a:t>заболяването</a:t>
            </a:r>
            <a:r>
              <a:rPr lang="ru-RU" altLang="en-US" sz="2400" dirty="0">
                <a:cs typeface="Calibri" panose="020F0502020204030204" pitchFamily="34" charset="0"/>
              </a:rPr>
              <a:t> след 6 курса химиотерапия и </a:t>
            </a:r>
            <a:r>
              <a:rPr lang="ru-RU" altLang="en-US" sz="2400" dirty="0" err="1">
                <a:cs typeface="Calibri" panose="020F0502020204030204" pitchFamily="34" charset="0"/>
              </a:rPr>
              <a:t>лъчелечение</a:t>
            </a:r>
            <a:r>
              <a:rPr lang="ru-RU" altLang="en-US" sz="2400" dirty="0">
                <a:cs typeface="Calibri" panose="020F0502020204030204" pitchFamily="34" charset="0"/>
              </a:rPr>
              <a:t> е </a:t>
            </a:r>
            <a:r>
              <a:rPr lang="ru-RU" altLang="en-US" sz="2400" dirty="0" err="1">
                <a:cs typeface="Calibri" panose="020F0502020204030204" pitchFamily="34" charset="0"/>
              </a:rPr>
              <a:t>стартирана</a:t>
            </a:r>
            <a:r>
              <a:rPr lang="ru-RU" altLang="en-US" sz="2400" dirty="0">
                <a:cs typeface="Calibri" panose="020F0502020204030204" pitchFamily="34" charset="0"/>
              </a:rPr>
              <a:t> </a:t>
            </a:r>
            <a:r>
              <a:rPr lang="ru-RU" altLang="en-US" sz="2400" dirty="0" err="1">
                <a:cs typeface="Calibri" panose="020F0502020204030204" pitchFamily="34" charset="0"/>
              </a:rPr>
              <a:t>комбинирана</a:t>
            </a:r>
            <a:r>
              <a:rPr lang="ru-RU" altLang="en-US" sz="2400" dirty="0">
                <a:cs typeface="Calibri" panose="020F0502020204030204" pitchFamily="34" charset="0"/>
              </a:rPr>
              <a:t> </a:t>
            </a:r>
            <a:r>
              <a:rPr lang="ru-RU" altLang="en-US" sz="2400" dirty="0" err="1">
                <a:cs typeface="Calibri" panose="020F0502020204030204" pitchFamily="34" charset="0"/>
              </a:rPr>
              <a:t>имунотерапия</a:t>
            </a:r>
            <a:r>
              <a:rPr lang="ru-RU" altLang="en-US" sz="2400" dirty="0">
                <a:cs typeface="Calibri" panose="020F0502020204030204" pitchFamily="34" charset="0"/>
              </a:rPr>
              <a:t> с </a:t>
            </a:r>
            <a:r>
              <a:rPr lang="en-GB" sz="2400" b="1" i="1" dirty="0"/>
              <a:t>Nivolumab (anti-PD-1)</a:t>
            </a:r>
            <a:r>
              <a:rPr lang="bg-BG" sz="2400" b="1" i="1" dirty="0"/>
              <a:t> </a:t>
            </a:r>
            <a:r>
              <a:rPr lang="en-GB" sz="2400" b="1" i="1" dirty="0"/>
              <a:t>/</a:t>
            </a:r>
            <a:r>
              <a:rPr lang="bg-BG" sz="2400" b="1" i="1" dirty="0"/>
              <a:t> </a:t>
            </a:r>
            <a:r>
              <a:rPr lang="en-GB" sz="2400" b="1" i="1" dirty="0"/>
              <a:t>Ipilimumab (anti-CTLA-4)</a:t>
            </a:r>
            <a:r>
              <a:rPr lang="ru-RU" altLang="en-US" sz="2400" dirty="0">
                <a:cs typeface="Calibri" panose="020F0502020204030204" pitchFamily="34" charset="0"/>
              </a:rPr>
              <a:t>.</a:t>
            </a:r>
            <a:endParaRPr lang="bg-BG" altLang="en-US" sz="24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bg-BG" altLang="en-US" sz="2400" dirty="0">
              <a:cs typeface="Calibri" panose="020F0502020204030204" pitchFamily="34" charset="0"/>
            </a:endParaRPr>
          </a:p>
          <a:p>
            <a:endParaRPr lang="en-GB" altLang="en-US" sz="2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3BE72418-A2F1-4DEA-8564-B02DFD1530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8BB10DA-8043-49E4-85CE-205B017402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159067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604AC-E17A-465A-8EEE-831DA20470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8C80F0A4-A523-4A38-8E56-AA17FB48B5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0"/>
            <a:ext cx="4076700" cy="159067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6C966-6887-424B-9910-1FC6E9A146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95" name="Title 1">
            <a:extLst>
              <a:ext uri="{FF2B5EF4-FFF2-40B4-BE49-F238E27FC236}">
                <a16:creationId xmlns:a16="http://schemas.microsoft.com/office/drawing/2014/main" id="{77E92D63-D2A4-4D61-BE28-0C09A533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175" y="468313"/>
            <a:ext cx="9896475" cy="1033462"/>
          </a:xfrm>
        </p:spPr>
        <p:txBody>
          <a:bodyPr>
            <a:normAutofit fontScale="90000"/>
          </a:bodyPr>
          <a:lstStyle/>
          <a:p>
            <a:r>
              <a:rPr lang="bg-BG" sz="4000" dirty="0">
                <a:solidFill>
                  <a:schemeClr val="bg1"/>
                </a:solidFill>
                <a:latin typeface="+mn-lt"/>
              </a:rPr>
              <a:t>След 5ти курс на комбинирана имунотерапия</a:t>
            </a:r>
            <a:endParaRPr lang="en-GB" alt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6" name="Content Placeholder 2">
            <a:extLst>
              <a:ext uri="{FF2B5EF4-FFF2-40B4-BE49-F238E27FC236}">
                <a16:creationId xmlns:a16="http://schemas.microsoft.com/office/drawing/2014/main" id="{FF05AFDE-E1FA-4A53-8D47-7E521D4355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8105" y="2065745"/>
            <a:ext cx="5520672" cy="2349064"/>
          </a:xfrm>
        </p:spPr>
        <p:txBody>
          <a:bodyPr anchor="ctr"/>
          <a:lstStyle/>
          <a:p>
            <a:r>
              <a:rPr lang="ru-RU" sz="2400" dirty="0" err="1"/>
              <a:t>Установени</a:t>
            </a:r>
            <a:r>
              <a:rPr lang="ru-RU" sz="2400" dirty="0"/>
              <a:t> </a:t>
            </a:r>
            <a:r>
              <a:rPr lang="ru-RU" sz="2400" dirty="0" err="1"/>
              <a:t>лабораторни</a:t>
            </a:r>
            <a:r>
              <a:rPr lang="ru-RU" sz="2400" dirty="0"/>
              <a:t> и </a:t>
            </a:r>
            <a:r>
              <a:rPr lang="ru-RU" sz="2400" dirty="0" err="1"/>
              <a:t>образни</a:t>
            </a:r>
            <a:r>
              <a:rPr lang="ru-RU" sz="2400" dirty="0"/>
              <a:t> </a:t>
            </a:r>
            <a:r>
              <a:rPr lang="ru-RU" sz="2400" dirty="0" err="1"/>
              <a:t>данни</a:t>
            </a:r>
            <a:r>
              <a:rPr lang="ru-RU" sz="2400" dirty="0"/>
              <a:t> за </a:t>
            </a:r>
            <a:r>
              <a:rPr lang="ru-RU" sz="2400" dirty="0" err="1"/>
              <a:t>автоимунен</a:t>
            </a:r>
            <a:r>
              <a:rPr lang="ru-RU" sz="2400" dirty="0"/>
              <a:t> тиреоидит при </a:t>
            </a:r>
            <a:r>
              <a:rPr lang="ru-RU" sz="2400" dirty="0" err="1"/>
              <a:t>хормонална</a:t>
            </a:r>
            <a:r>
              <a:rPr lang="ru-RU" sz="2400" dirty="0"/>
              <a:t> </a:t>
            </a:r>
            <a:r>
              <a:rPr lang="ru-RU" sz="2400" dirty="0" err="1"/>
              <a:t>констелация</a:t>
            </a:r>
            <a:r>
              <a:rPr lang="ru-RU" sz="2400" dirty="0"/>
              <a:t> за вторичен </a:t>
            </a:r>
            <a:r>
              <a:rPr lang="ru-RU" sz="2400" dirty="0" err="1"/>
              <a:t>хипотиреоидизъм</a:t>
            </a:r>
            <a:endParaRPr lang="en-GB" sz="2400" dirty="0"/>
          </a:p>
        </p:txBody>
      </p:sp>
      <p:graphicFrame>
        <p:nvGraphicFramePr>
          <p:cNvPr id="11" name="Таблица 19">
            <a:extLst>
              <a:ext uri="{FF2B5EF4-FFF2-40B4-BE49-F238E27FC236}">
                <a16:creationId xmlns:a16="http://schemas.microsoft.com/office/drawing/2014/main" id="{7F5185B9-1499-46E1-88B4-4B4C6E6510A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1732" y="4006701"/>
          <a:ext cx="5156543" cy="179793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79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0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5416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Reference range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004">
                <a:tc>
                  <a:txBody>
                    <a:bodyPr/>
                    <a:lstStyle/>
                    <a:p>
                      <a:r>
                        <a:rPr lang="en-US" sz="2000" dirty="0"/>
                        <a:t>TSH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0.818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mIU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0.2 - 4.2 </a:t>
                      </a:r>
                      <a:r>
                        <a:rPr lang="en-US" sz="2000" dirty="0" err="1"/>
                        <a:t>mIU</a:t>
                      </a:r>
                      <a:r>
                        <a:rPr lang="en-US" sz="2000" dirty="0"/>
                        <a:t>/L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909">
                <a:tc>
                  <a:txBody>
                    <a:bodyPr/>
                    <a:lstStyle/>
                    <a:p>
                      <a:r>
                        <a:rPr lang="en-US" sz="2000" dirty="0"/>
                        <a:t>FT4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6.7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pmol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/L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bg-BG" sz="2000" kern="1200" dirty="0">
                          <a:solidFill>
                            <a:schemeClr val="dk1"/>
                          </a:solidFill>
                          <a:effectLst/>
                        </a:rPr>
                        <a:t>10.3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bg-BG" sz="2000" kern="1200" dirty="0">
                          <a:solidFill>
                            <a:schemeClr val="dk1"/>
                          </a:solidFill>
                          <a:effectLst/>
                        </a:rPr>
                        <a:t>-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bg-BG" sz="2000" kern="1200" dirty="0">
                          <a:solidFill>
                            <a:schemeClr val="dk1"/>
                          </a:solidFill>
                          <a:effectLst/>
                        </a:rPr>
                        <a:t>24 </a:t>
                      </a:r>
                      <a:r>
                        <a:rPr lang="en-US" sz="2000" dirty="0" err="1"/>
                        <a:t>pmol</a:t>
                      </a:r>
                      <a:r>
                        <a:rPr lang="en-US" sz="2000" dirty="0"/>
                        <a:t>/L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416">
                <a:tc>
                  <a:txBody>
                    <a:bodyPr/>
                    <a:lstStyle/>
                    <a:p>
                      <a:r>
                        <a:rPr lang="en-US" sz="2000" dirty="0"/>
                        <a:t>Anti - TPO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68.97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IU/mL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 12 IU/mL</a:t>
                      </a:r>
                      <a:endParaRPr lang="en-US" sz="2000" i="0" dirty="0">
                        <a:latin typeface="+mn-lt"/>
                      </a:endParaRPr>
                    </a:p>
                  </a:txBody>
                  <a:tcPr marL="91438" marR="91438" marT="45696" marB="4569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85B228B-B884-46A3-B13E-E82282C08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509" y="3024984"/>
            <a:ext cx="5169759" cy="27796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4F3F1A-652F-49A8-9B8D-581AE15728A1}"/>
              </a:ext>
            </a:extLst>
          </p:cNvPr>
          <p:cNvSpPr txBox="1">
            <a:spLocks noChangeArrowheads="1"/>
          </p:cNvSpPr>
          <p:nvPr/>
        </p:nvSpPr>
        <p:spPr>
          <a:xfrm>
            <a:off x="459350" y="5851518"/>
            <a:ext cx="5520672" cy="976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/>
              <a:t>Стартиран</a:t>
            </a:r>
            <a:r>
              <a:rPr lang="ru-RU" sz="2400" dirty="0"/>
              <a:t> </a:t>
            </a:r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Levothyroxine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mcg</a:t>
            </a:r>
            <a:endParaRPr lang="en-GB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69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3BE72418-A2F1-4DEA-8564-B02DFD1530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8BB10DA-8043-49E4-85CE-205B017402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159067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604AC-E17A-465A-8EEE-831DA20470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8C80F0A4-A523-4A38-8E56-AA17FB48B5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0"/>
            <a:ext cx="4076700" cy="159067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6C966-6887-424B-9910-1FC6E9A146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95" name="Title 1">
            <a:extLst>
              <a:ext uri="{FF2B5EF4-FFF2-40B4-BE49-F238E27FC236}">
                <a16:creationId xmlns:a16="http://schemas.microsoft.com/office/drawing/2014/main" id="{77E92D63-D2A4-4D61-BE28-0C09A533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175" y="468313"/>
            <a:ext cx="9896475" cy="1033462"/>
          </a:xfrm>
        </p:spPr>
        <p:txBody>
          <a:bodyPr>
            <a:normAutofit fontScale="90000"/>
          </a:bodyPr>
          <a:lstStyle/>
          <a:p>
            <a:r>
              <a:rPr lang="bg-BG" sz="4000" dirty="0">
                <a:solidFill>
                  <a:schemeClr val="bg1"/>
                </a:solidFill>
                <a:latin typeface="+mn-lt"/>
              </a:rPr>
              <a:t>След 6ти курс на комбинирана имунотерапия</a:t>
            </a:r>
            <a:br>
              <a:rPr lang="bg-BG" sz="4000" dirty="0">
                <a:solidFill>
                  <a:schemeClr val="bg1"/>
                </a:solidFill>
                <a:latin typeface="+mn-lt"/>
              </a:rPr>
            </a:br>
            <a:r>
              <a:rPr lang="en-GB" sz="3300" b="1" dirty="0" err="1">
                <a:solidFill>
                  <a:schemeClr val="bg1"/>
                </a:solidFill>
                <a:latin typeface="+mn-lt"/>
              </a:rPr>
              <a:t>появява</a:t>
            </a:r>
            <a:r>
              <a:rPr lang="bg-BG" sz="33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bg-BG" sz="3300" b="1" dirty="0" err="1">
                <a:solidFill>
                  <a:schemeClr val="bg1"/>
                </a:solidFill>
                <a:latin typeface="+mn-lt"/>
              </a:rPr>
              <a:t>астено-адинамия</a:t>
            </a:r>
            <a:r>
              <a:rPr lang="en-GB" sz="3300" b="1" dirty="0">
                <a:solidFill>
                  <a:schemeClr val="bg1"/>
                </a:solidFill>
                <a:latin typeface="+mn-lt"/>
              </a:rPr>
              <a:t> и </a:t>
            </a:r>
            <a:r>
              <a:rPr lang="en-GB" sz="3300" b="1" dirty="0" err="1">
                <a:solidFill>
                  <a:schemeClr val="bg1"/>
                </a:solidFill>
                <a:latin typeface="+mn-lt"/>
              </a:rPr>
              <a:t>замаяност</a:t>
            </a:r>
            <a:endParaRPr lang="en-GB" altLang="en-US" sz="3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Таблица 23">
            <a:extLst>
              <a:ext uri="{FF2B5EF4-FFF2-40B4-BE49-F238E27FC236}">
                <a16:creationId xmlns:a16="http://schemas.microsoft.com/office/drawing/2014/main" id="{128E9B40-2301-4708-9659-4F4B7378C4D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1674" y="1519420"/>
          <a:ext cx="5585008" cy="475477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02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3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632"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Value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Reference range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b="1" dirty="0"/>
                        <a:t>Blood</a:t>
                      </a:r>
                      <a:r>
                        <a:rPr lang="en-US" sz="1800" b="1" baseline="0" dirty="0"/>
                        <a:t> glucose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2.4</a:t>
                      </a:r>
                      <a:r>
                        <a:rPr lang="en-US" sz="1800" b="1" baseline="0" dirty="0"/>
                        <a:t> mmol/L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3.9 - 6.1</a:t>
                      </a:r>
                      <a:r>
                        <a:rPr lang="en-US" sz="1800" baseline="0" dirty="0"/>
                        <a:t> mmol/L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b="1" dirty="0"/>
                        <a:t>HbA1c 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8.13%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7%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4222488091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dirty="0"/>
                        <a:t>C-peptide</a:t>
                      </a: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4.77 ng/mL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0.92 – 3.73 ng/mL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b="1" dirty="0"/>
                        <a:t>TSH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61.05 </a:t>
                      </a:r>
                      <a:r>
                        <a:rPr lang="en-US" sz="1800" b="1" dirty="0" err="1"/>
                        <a:t>mIU</a:t>
                      </a:r>
                      <a:r>
                        <a:rPr lang="en-US" sz="1800" b="1" dirty="0"/>
                        <a:t>/L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pPr marL="0" marR="0" indent="0" algn="l" defTabSz="32404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0.2 - 4.2 </a:t>
                      </a:r>
                      <a:r>
                        <a:rPr lang="en-US" sz="1800" dirty="0" err="1"/>
                        <a:t>mIU</a:t>
                      </a:r>
                      <a:r>
                        <a:rPr lang="en-US" sz="1800" dirty="0"/>
                        <a:t>/L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b="1" dirty="0"/>
                        <a:t>FT4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5.69 </a:t>
                      </a:r>
                      <a:r>
                        <a:rPr lang="en-US" sz="1800" b="1" dirty="0" err="1"/>
                        <a:t>pmol</a:t>
                      </a:r>
                      <a:r>
                        <a:rPr lang="en-US" sz="1800" b="1" dirty="0"/>
                        <a:t>/L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</a:rPr>
                        <a:t>10.3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- 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</a:rPr>
                        <a:t>24 </a:t>
                      </a:r>
                      <a:r>
                        <a:rPr lang="en-US" sz="1800" dirty="0" err="1"/>
                        <a:t>pmol</a:t>
                      </a:r>
                      <a:r>
                        <a:rPr lang="en-US" sz="1800" dirty="0"/>
                        <a:t>/L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b="1" dirty="0"/>
                        <a:t>ACTH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&lt; 5 </a:t>
                      </a:r>
                      <a:r>
                        <a:rPr lang="en-US" sz="1800" b="1" dirty="0" err="1"/>
                        <a:t>pg</a:t>
                      </a:r>
                      <a:r>
                        <a:rPr lang="en-US" sz="1800" b="1" dirty="0"/>
                        <a:t>/mL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0 - 46 </a:t>
                      </a:r>
                      <a:r>
                        <a:rPr lang="en-US" sz="1800" dirty="0" err="1"/>
                        <a:t>pg</a:t>
                      </a:r>
                      <a:r>
                        <a:rPr lang="en-US" sz="1800" dirty="0"/>
                        <a:t>/mL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b="1" dirty="0"/>
                        <a:t>Cortisol</a:t>
                      </a:r>
                      <a:r>
                        <a:rPr lang="en-US" sz="1800" b="1" baseline="0" dirty="0"/>
                        <a:t> – 8:00 am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22.22 </a:t>
                      </a:r>
                      <a:r>
                        <a:rPr lang="en-US" sz="1800" b="1" dirty="0" err="1"/>
                        <a:t>nmol</a:t>
                      </a:r>
                      <a:r>
                        <a:rPr lang="en-US" sz="1800" b="1" dirty="0"/>
                        <a:t>/L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</a:t>
                      </a:r>
                      <a:r>
                        <a:rPr lang="en-US" sz="1800"/>
                        <a:t>145 - </a:t>
                      </a:r>
                      <a:r>
                        <a:rPr lang="en-US" sz="1800" dirty="0"/>
                        <a:t>619 nmol/l/L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dirty="0"/>
                        <a:t>LH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8.38 </a:t>
                      </a:r>
                      <a:r>
                        <a:rPr lang="en-US" sz="1800" dirty="0" err="1">
                          <a:effectLst/>
                        </a:rPr>
                        <a:t>mIU</a:t>
                      </a:r>
                      <a:r>
                        <a:rPr lang="en-US" sz="1800" dirty="0">
                          <a:effectLst/>
                        </a:rPr>
                        <a:t>/mL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0.8 - 7.6 </a:t>
                      </a:r>
                      <a:r>
                        <a:rPr lang="en-US" sz="1800" dirty="0" err="1">
                          <a:effectLst/>
                        </a:rPr>
                        <a:t>mIU</a:t>
                      </a:r>
                      <a:r>
                        <a:rPr lang="en-US" sz="1800" dirty="0">
                          <a:effectLst/>
                        </a:rPr>
                        <a:t>/mL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dirty="0"/>
                        <a:t>FSH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6.48 </a:t>
                      </a:r>
                      <a:r>
                        <a:rPr lang="en-US" sz="1800" dirty="0" err="1">
                          <a:effectLst/>
                        </a:rPr>
                        <a:t>mIU</a:t>
                      </a:r>
                      <a:r>
                        <a:rPr lang="en-US" sz="1800" dirty="0">
                          <a:effectLst/>
                        </a:rPr>
                        <a:t>/mL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0.7 - </a:t>
                      </a:r>
                      <a:r>
                        <a:rPr lang="en-US" sz="1800" dirty="0">
                          <a:effectLst/>
                        </a:rPr>
                        <a:t>11.1 </a:t>
                      </a:r>
                      <a:r>
                        <a:rPr lang="en-US" sz="1800" dirty="0" err="1">
                          <a:effectLst/>
                        </a:rPr>
                        <a:t>mIU</a:t>
                      </a:r>
                      <a:r>
                        <a:rPr lang="en-US" sz="1800" dirty="0">
                          <a:effectLst/>
                        </a:rPr>
                        <a:t>/mL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dirty="0"/>
                        <a:t>Testosterone 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12.5 </a:t>
                      </a:r>
                      <a:r>
                        <a:rPr lang="en-US" sz="1800" dirty="0" err="1"/>
                        <a:t>nmol</a:t>
                      </a:r>
                      <a:r>
                        <a:rPr lang="en-US" sz="1800" dirty="0"/>
                        <a:t>/L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4.47 - 26.59 nmol/L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dirty="0"/>
                        <a:t>Growth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hormon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0.27 ng/mL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0.05 - 3.0 ng/ml</a:t>
                      </a:r>
                      <a:endParaRPr lang="en-US" sz="1800" i="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632">
                <a:tc>
                  <a:txBody>
                    <a:bodyPr/>
                    <a:lstStyle/>
                    <a:p>
                      <a:r>
                        <a:rPr lang="en-US" sz="1800" dirty="0"/>
                        <a:t>IGF-1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154 ng/mL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48 - 209 ng/ml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91442" marR="91442" marT="45716" marB="45716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8" name="Таблица 3">
            <a:extLst>
              <a:ext uri="{FF2B5EF4-FFF2-40B4-BE49-F238E27FC236}">
                <a16:creationId xmlns:a16="http://schemas.microsoft.com/office/drawing/2014/main" id="{78C67420-8EF5-4804-B8AB-616FA8B3AF9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55979" y="1519420"/>
          <a:ext cx="5172633" cy="475508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24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66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Value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Reference range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b="1" dirty="0"/>
                        <a:t>ALAT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454 U/L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10-49 U/L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b="1" dirty="0"/>
                        <a:t>ASAT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573 U/L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&lt;34 U/L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b="1" dirty="0"/>
                        <a:t>GGT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285.53 U/L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&lt;73 U/L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dirty="0"/>
                        <a:t>ALP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125.27 U/L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40-129 U/L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dirty="0"/>
                        <a:t>LDH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762 U/L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208-378 U/L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dirty="0"/>
                        <a:t>Bilirubin (total)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40 </a:t>
                      </a:r>
                      <a:r>
                        <a:rPr lang="en-US" sz="1800" dirty="0" err="1"/>
                        <a:t>umol</a:t>
                      </a:r>
                      <a:r>
                        <a:rPr lang="en-US" sz="1800" dirty="0"/>
                        <a:t>/L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&lt;21 </a:t>
                      </a:r>
                      <a:r>
                        <a:rPr lang="en-US" sz="1800" dirty="0" err="1"/>
                        <a:t>umol</a:t>
                      </a:r>
                      <a:r>
                        <a:rPr lang="en-US" sz="1800" dirty="0"/>
                        <a:t>/L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dirty="0"/>
                        <a:t>Bilirubin (direct)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25.4 </a:t>
                      </a:r>
                      <a:r>
                        <a:rPr lang="en-US" sz="1800" dirty="0" err="1"/>
                        <a:t>umol</a:t>
                      </a:r>
                      <a:r>
                        <a:rPr lang="en-US" sz="1800" dirty="0"/>
                        <a:t>/L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&lt;3 </a:t>
                      </a:r>
                      <a:r>
                        <a:rPr lang="en-US" sz="1800" dirty="0" err="1"/>
                        <a:t>umol</a:t>
                      </a:r>
                      <a:r>
                        <a:rPr lang="en-US" sz="1800" dirty="0"/>
                        <a:t>/L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dirty="0"/>
                        <a:t>HBsAg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&lt;0.03 IU/mL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&lt;0.05 IU/mL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dirty="0"/>
                        <a:t>Anti-HBc total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Negative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dirty="0"/>
                        <a:t>Anti-HCV Ab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Negative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dirty="0"/>
                        <a:t>Anti CMV IgM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7.26 U/mL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&lt;18 U/mL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0665">
                <a:tc>
                  <a:txBody>
                    <a:bodyPr/>
                    <a:lstStyle/>
                    <a:p>
                      <a:r>
                        <a:rPr lang="en-US" sz="1800" dirty="0"/>
                        <a:t>Anti EBV IgM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&lt;10 U/mL</a:t>
                      </a:r>
                    </a:p>
                  </a:txBody>
                  <a:tcPr marL="91435" marR="91435"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&lt;20 U/mL</a:t>
                      </a:r>
                    </a:p>
                  </a:txBody>
                  <a:tcPr marL="91435" marR="91435" marT="45728" marB="4572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42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3BE72418-A2F1-4DEA-8564-B02DFD1530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8BB10DA-8043-49E4-85CE-205B017402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92000" cy="159067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604AC-E17A-465A-8EEE-831DA20470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8C80F0A4-A523-4A38-8E56-AA17FB48B5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115300" y="0"/>
            <a:ext cx="4076700" cy="159067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D6C966-6887-424B-9910-1FC6E9A146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95" name="Title 1">
            <a:extLst>
              <a:ext uri="{FF2B5EF4-FFF2-40B4-BE49-F238E27FC236}">
                <a16:creationId xmlns:a16="http://schemas.microsoft.com/office/drawing/2014/main" id="{77E92D63-D2A4-4D61-BE28-0C09A533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175" y="468313"/>
            <a:ext cx="9896475" cy="1033462"/>
          </a:xfrm>
        </p:spPr>
        <p:txBody>
          <a:bodyPr>
            <a:normAutofit/>
          </a:bodyPr>
          <a:lstStyle/>
          <a:p>
            <a:r>
              <a:rPr lang="bg-BG" sz="4000">
                <a:solidFill>
                  <a:schemeClr val="bg1"/>
                </a:solidFill>
                <a:latin typeface="+mn-lt"/>
              </a:rPr>
              <a:t>ЯМР на хипофиза</a:t>
            </a:r>
            <a:endParaRPr lang="en-GB" altLang="en-US" sz="33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1" name="Picture 10" descr="A close-up of a mri&#10;&#10;AI-generated content may be incorrect.">
            <a:extLst>
              <a:ext uri="{FF2B5EF4-FFF2-40B4-BE49-F238E27FC236}">
                <a16:creationId xmlns:a16="http://schemas.microsoft.com/office/drawing/2014/main" id="{3942CD4D-9F28-40F9-AE9E-C3150EF1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l="20486" r="20385"/>
          <a:stretch/>
        </p:blipFill>
        <p:spPr>
          <a:xfrm>
            <a:off x="6868382" y="1899847"/>
            <a:ext cx="5093710" cy="35148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7F12F9-1489-4817-8012-EB30ED5652AF}"/>
              </a:ext>
            </a:extLst>
          </p:cNvPr>
          <p:cNvSpPr txBox="1"/>
          <p:nvPr/>
        </p:nvSpPr>
        <p:spPr>
          <a:xfrm>
            <a:off x="0" y="2065745"/>
            <a:ext cx="65711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400" dirty="0">
                <a:effectLst/>
                <a:ea typeface="Aptos"/>
                <a:cs typeface="Times New Roman" panose="02020603050405020304" pitchFamily="18" charset="0"/>
              </a:rPr>
              <a:t>данни за </a:t>
            </a:r>
            <a:r>
              <a:rPr lang="ru-RU" sz="2400" dirty="0">
                <a:effectLst/>
                <a:ea typeface="Aptos"/>
                <a:cs typeface="Times New Roman" panose="02020603050405020304" pitchFamily="18" charset="0"/>
              </a:rPr>
              <a:t>лека обща </a:t>
            </a:r>
            <a:r>
              <a:rPr lang="ru-RU" sz="2400" dirty="0" err="1">
                <a:effectLst/>
                <a:ea typeface="Aptos"/>
                <a:cs typeface="Times New Roman" panose="02020603050405020304" pitchFamily="18" charset="0"/>
              </a:rPr>
              <a:t>нехомогенност</a:t>
            </a:r>
            <a:r>
              <a:rPr lang="ru-RU" sz="2400" dirty="0">
                <a:effectLst/>
                <a:ea typeface="Aptos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effectLst/>
                <a:ea typeface="Aptos"/>
                <a:cs typeface="Times New Roman" panose="02020603050405020304" pitchFamily="18" charset="0"/>
              </a:rPr>
              <a:t>хипофизарния</a:t>
            </a:r>
            <a:r>
              <a:rPr lang="ru-RU" sz="2400" dirty="0">
                <a:effectLst/>
                <a:ea typeface="Aptos"/>
                <a:cs typeface="Times New Roman" panose="02020603050405020304" pitchFamily="18" charset="0"/>
              </a:rPr>
              <a:t> паренхим при </a:t>
            </a:r>
            <a:r>
              <a:rPr lang="ru-RU" sz="2400" dirty="0" err="1">
                <a:effectLst/>
                <a:ea typeface="Aptos"/>
                <a:cs typeface="Times New Roman" panose="02020603050405020304" pitchFamily="18" charset="0"/>
              </a:rPr>
              <a:t>постконтрастно</a:t>
            </a:r>
            <a:r>
              <a:rPr lang="ru-RU" sz="2400" dirty="0"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Aptos"/>
                <a:cs typeface="Times New Roman" panose="02020603050405020304" pitchFamily="18" charset="0"/>
              </a:rPr>
              <a:t>скениране</a:t>
            </a:r>
            <a:r>
              <a:rPr lang="ru-RU" sz="2400" dirty="0"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Aptos"/>
                <a:cs typeface="Times New Roman" panose="02020603050405020304" pitchFamily="18" charset="0"/>
              </a:rPr>
              <a:t>като</a:t>
            </a:r>
            <a:r>
              <a:rPr lang="ru-RU" sz="2400" dirty="0">
                <a:effectLst/>
                <a:ea typeface="Aptos"/>
                <a:cs typeface="Times New Roman" panose="02020603050405020304" pitchFamily="18" charset="0"/>
              </a:rPr>
              <a:t> при </a:t>
            </a:r>
            <a:r>
              <a:rPr lang="ru-RU" sz="2400" dirty="0" err="1">
                <a:effectLst/>
                <a:ea typeface="Aptos"/>
                <a:cs typeface="Times New Roman" panose="02020603050405020304" pitchFamily="18" charset="0"/>
              </a:rPr>
              <a:t>хипофизит</a:t>
            </a:r>
            <a:endParaRPr lang="ru-RU" sz="2400" dirty="0">
              <a:effectLst/>
              <a:ea typeface="Aptos"/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cs typeface="Times New Roman" panose="02020603050405020304" pitchFamily="18" charset="0"/>
              </a:rPr>
              <a:t>но </a:t>
            </a:r>
            <a:r>
              <a:rPr lang="ru-RU" sz="2400" dirty="0" err="1">
                <a:cs typeface="Times New Roman" panose="02020603050405020304" pitchFamily="18" charset="0"/>
              </a:rPr>
              <a:t>липсват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cs typeface="Times New Roman" panose="02020603050405020304" pitchFamily="18" charset="0"/>
              </a:rPr>
              <a:t>зрителни</a:t>
            </a:r>
            <a:r>
              <a:rPr lang="ru-RU" sz="2400" dirty="0">
                <a:cs typeface="Times New Roman" panose="02020603050405020304" pitchFamily="18" charset="0"/>
              </a:rPr>
              <a:t> нарушение</a:t>
            </a:r>
            <a:endParaRPr lang="en-GB" sz="24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417D2BF-291A-411C-BF16-7006122795CE}"/>
              </a:ext>
            </a:extLst>
          </p:cNvPr>
          <p:cNvSpPr txBox="1">
            <a:spLocks noChangeArrowheads="1"/>
          </p:cNvSpPr>
          <p:nvPr/>
        </p:nvSpPr>
        <p:spPr>
          <a:xfrm>
            <a:off x="46238" y="4849907"/>
            <a:ext cx="7646894" cy="153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/>
              <a:t>Стартиран</a:t>
            </a:r>
            <a:r>
              <a:rPr lang="ru-RU" sz="2400" dirty="0"/>
              <a:t> е </a:t>
            </a:r>
            <a:r>
              <a:rPr lang="ru-RU" sz="2400" dirty="0" err="1"/>
              <a:t>парентерален</a:t>
            </a:r>
            <a:r>
              <a:rPr lang="ru-RU" sz="2400" dirty="0"/>
              <a:t> КС, след </a:t>
            </a:r>
            <a:r>
              <a:rPr lang="ru-RU" sz="2400" dirty="0" err="1"/>
              <a:t>което</a:t>
            </a:r>
            <a:r>
              <a:rPr lang="ru-RU" sz="2400" dirty="0"/>
              <a:t>                          е </a:t>
            </a:r>
            <a:r>
              <a:rPr lang="ru-RU" sz="2400" dirty="0" err="1"/>
              <a:t>преминато</a:t>
            </a:r>
            <a:r>
              <a:rPr lang="ru-RU" sz="2400" dirty="0"/>
              <a:t> на </a:t>
            </a:r>
            <a:r>
              <a:rPr lang="ru-RU" sz="2400" dirty="0" err="1"/>
              <a:t>поддържащо</a:t>
            </a:r>
            <a:r>
              <a:rPr lang="ru-RU" sz="2400" dirty="0"/>
              <a:t> лечение с           </a:t>
            </a:r>
            <a:r>
              <a:rPr lang="en-US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Hydrocortizon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30mg/</a:t>
            </a:r>
            <a:r>
              <a:rPr lang="bg-BG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</a:t>
            </a:r>
          </a:p>
          <a:p>
            <a:r>
              <a:rPr lang="bg-BG" sz="2400" dirty="0"/>
              <a:t>Дозата на </a:t>
            </a:r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Levothyroxine</a:t>
            </a:r>
            <a:r>
              <a:rPr lang="bg-BG" sz="2400" dirty="0"/>
              <a:t> е </a:t>
            </a:r>
            <a:r>
              <a:rPr lang="bg-BG" sz="2400" dirty="0" err="1"/>
              <a:t>титрирана</a:t>
            </a:r>
            <a:r>
              <a:rPr lang="bg-BG" sz="2400" dirty="0"/>
              <a:t> до </a:t>
            </a:r>
            <a:r>
              <a:rPr lang="bg-BG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mcg/</a:t>
            </a:r>
            <a:r>
              <a:rPr lang="bg-BG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</a:t>
            </a:r>
          </a:p>
          <a:p>
            <a:r>
              <a:rPr lang="bg-BG" sz="2400" dirty="0"/>
              <a:t>Имунотерапията е продължена като е осигурила ремисия на онкологичното заболяване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558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ndocrinepractice.org/cms/10.1016/j.eprac.2022.04.010/asset/e66c3487-6137-45c3-8b18-83a3f70384e4/main.assets/gr3_lrg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10" y="1070290"/>
            <a:ext cx="10381561" cy="53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690389" y="6424954"/>
            <a:ext cx="11358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 smtClean="0">
                <a:solidFill>
                  <a:srgbClr val="333333"/>
                </a:solidFill>
                <a:effectLst/>
              </a:rPr>
              <a:t>Yuen, Kevin C.J. et al. American Association of Clinical Endocrinology Disease State Clinical Review: Evaluation and Management of Immune Checkpoint Inhibitor-Mediated </a:t>
            </a:r>
            <a:r>
              <a:rPr lang="en-US" sz="1200" b="0" i="0" dirty="0" err="1" smtClean="0">
                <a:solidFill>
                  <a:srgbClr val="333333"/>
                </a:solidFill>
                <a:effectLst/>
              </a:rPr>
              <a:t>Endocrinopathies</a:t>
            </a:r>
            <a:r>
              <a:rPr lang="en-US" sz="1200" b="0" i="0" dirty="0" smtClean="0">
                <a:solidFill>
                  <a:srgbClr val="333333"/>
                </a:solidFill>
                <a:effectLst/>
              </a:rPr>
              <a:t>: A Practical Case-Based Clinical Approach. Endocrine Practice ,2022;  Volume 28, Issue 7, 719 - 731</a:t>
            </a:r>
            <a:endParaRPr lang="en-US" sz="12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271748" y="-148590"/>
            <a:ext cx="117770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4000" b="1" dirty="0"/>
              <a:t>М</a:t>
            </a:r>
            <a:r>
              <a:rPr lang="ru-RU" sz="4000" b="1" dirty="0" err="1" smtClean="0"/>
              <a:t>ониторинг</a:t>
            </a:r>
            <a:r>
              <a:rPr lang="ru-RU" sz="4000" b="1" dirty="0" smtClean="0"/>
              <a:t> за </a:t>
            </a:r>
            <a:r>
              <a:rPr lang="ru-RU" sz="4000" b="1" dirty="0" err="1" smtClean="0"/>
              <a:t>ендокринопатии</a:t>
            </a:r>
            <a:r>
              <a:rPr lang="ru-RU" sz="4000" b="1" dirty="0" smtClean="0"/>
              <a:t> при </a:t>
            </a:r>
            <a:r>
              <a:rPr lang="ru-RU" sz="4000" b="1" dirty="0" err="1" smtClean="0"/>
              <a:t>пациенти</a:t>
            </a:r>
            <a:r>
              <a:rPr lang="ru-RU" sz="4000" b="1" dirty="0" smtClean="0"/>
              <a:t>, </a:t>
            </a:r>
            <a:r>
              <a:rPr lang="ru-RU" sz="4000" b="1" dirty="0" err="1" smtClean="0"/>
              <a:t>лекувани</a:t>
            </a:r>
            <a:r>
              <a:rPr lang="ru-RU" sz="4000" b="1" dirty="0" smtClean="0"/>
              <a:t> с </a:t>
            </a:r>
            <a:r>
              <a:rPr lang="en-US" sz="4000" b="1" dirty="0" smtClean="0"/>
              <a:t>ICIs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9048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90" y="1315027"/>
            <a:ext cx="7204904" cy="5542973"/>
          </a:xfrm>
          <a:prstGeom prst="rect">
            <a:avLst/>
          </a:prstGeom>
        </p:spPr>
      </p:pic>
      <p:sp>
        <p:nvSpPr>
          <p:cNvPr id="4" name="Правоъгълник 3"/>
          <p:cNvSpPr/>
          <p:nvPr/>
        </p:nvSpPr>
        <p:spPr>
          <a:xfrm>
            <a:off x="7782209" y="3199229"/>
            <a:ext cx="4012637" cy="892552"/>
          </a:xfrm>
          <a:prstGeom prst="rect">
            <a:avLst/>
          </a:prstGeom>
          <a:solidFill>
            <a:srgbClr val="FFCCFF"/>
          </a:solidFill>
          <a:ln>
            <a:solidFill>
              <a:srgbClr val="B01099"/>
            </a:solidFill>
          </a:ln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rgbClr val="B01099"/>
                </a:solidFill>
              </a:rPr>
              <a:t>Ipilimumab</a:t>
            </a:r>
            <a:r>
              <a:rPr lang="bg-BG" sz="2600" b="1" dirty="0" smtClean="0">
                <a:solidFill>
                  <a:srgbClr val="B01099"/>
                </a:solidFill>
              </a:rPr>
              <a:t> (</a:t>
            </a:r>
            <a:r>
              <a:rPr lang="en-US" sz="2600" b="1" dirty="0" err="1" smtClean="0">
                <a:solidFill>
                  <a:srgbClr val="B01099"/>
                </a:solidFill>
              </a:rPr>
              <a:t>Yervoy</a:t>
            </a:r>
            <a:r>
              <a:rPr lang="bg-BG" sz="2600" b="1" dirty="0" smtClean="0">
                <a:solidFill>
                  <a:srgbClr val="B01099"/>
                </a:solidFill>
              </a:rPr>
              <a:t>)</a:t>
            </a:r>
            <a:endParaRPr lang="en-US" sz="2600" b="1" dirty="0" smtClean="0">
              <a:solidFill>
                <a:srgbClr val="B01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err="1" smtClean="0">
                <a:solidFill>
                  <a:srgbClr val="B01099"/>
                </a:solidFill>
              </a:rPr>
              <a:t>Tremelimumab</a:t>
            </a:r>
            <a:r>
              <a:rPr lang="bg-BG" sz="2600" b="1" dirty="0" smtClean="0">
                <a:solidFill>
                  <a:srgbClr val="B01099"/>
                </a:solidFill>
              </a:rPr>
              <a:t> (</a:t>
            </a:r>
            <a:r>
              <a:rPr lang="en-US" sz="2600" b="1" dirty="0" err="1" smtClean="0">
                <a:solidFill>
                  <a:srgbClr val="B01099"/>
                </a:solidFill>
              </a:rPr>
              <a:t>Imjudo</a:t>
            </a:r>
            <a:r>
              <a:rPr lang="bg-BG" sz="2600" b="1" dirty="0" smtClean="0">
                <a:solidFill>
                  <a:srgbClr val="B01099"/>
                </a:solidFill>
              </a:rPr>
              <a:t>)</a:t>
            </a:r>
            <a:endParaRPr lang="en-US" sz="2600" b="1" dirty="0">
              <a:solidFill>
                <a:srgbClr val="B01099"/>
              </a:solidFill>
            </a:endParaRPr>
          </a:p>
        </p:txBody>
      </p:sp>
      <p:sp>
        <p:nvSpPr>
          <p:cNvPr id="5" name="Заглавие 4"/>
          <p:cNvSpPr>
            <a:spLocks noGrp="1"/>
          </p:cNvSpPr>
          <p:nvPr>
            <p:ph type="title"/>
          </p:nvPr>
        </p:nvSpPr>
        <p:spPr>
          <a:xfrm>
            <a:off x="882268" y="187287"/>
            <a:ext cx="10515600" cy="1138276"/>
          </a:xfrm>
        </p:spPr>
        <p:txBody>
          <a:bodyPr>
            <a:normAutofit/>
          </a:bodyPr>
          <a:lstStyle/>
          <a:p>
            <a:pPr algn="ctr"/>
            <a:r>
              <a:rPr lang="ru-RU" sz="4200" b="1" dirty="0" smtClean="0">
                <a:latin typeface="+mn-lt"/>
              </a:rPr>
              <a:t>CTLA-4 </a:t>
            </a:r>
            <a:r>
              <a:rPr lang="ru-RU" sz="4200" b="1" dirty="0" err="1" smtClean="0">
                <a:latin typeface="+mn-lt"/>
              </a:rPr>
              <a:t>инхибитори</a:t>
            </a:r>
            <a:endParaRPr lang="en-US" sz="4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88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1382" y="166821"/>
            <a:ext cx="11909233" cy="1325563"/>
          </a:xfrm>
        </p:spPr>
        <p:txBody>
          <a:bodyPr>
            <a:noAutofit/>
          </a:bodyPr>
          <a:lstStyle/>
          <a:p>
            <a:pPr algn="ctr"/>
            <a:r>
              <a:rPr lang="bg-BG" sz="4200" b="1" dirty="0" smtClean="0">
                <a:latin typeface="+mn-lt"/>
              </a:rPr>
              <a:t>Препоръки за терапията с </a:t>
            </a:r>
            <a:r>
              <a:rPr lang="en-US" sz="4200" b="1" dirty="0" smtClean="0">
                <a:latin typeface="+mn-lt"/>
              </a:rPr>
              <a:t>ICIs </a:t>
            </a:r>
            <a:r>
              <a:rPr lang="bg-BG" sz="4200" b="1" dirty="0" smtClean="0">
                <a:latin typeface="+mn-lt"/>
              </a:rPr>
              <a:t>съобразно </a:t>
            </a:r>
            <a:r>
              <a:rPr lang="bg-BG" sz="4200" b="1" dirty="0" err="1" smtClean="0">
                <a:latin typeface="+mn-lt"/>
              </a:rPr>
              <a:t>ендокринопатиите</a:t>
            </a:r>
            <a:r>
              <a:rPr lang="bg-BG" sz="4200" b="1" dirty="0" smtClean="0">
                <a:latin typeface="+mn-lt"/>
              </a:rPr>
              <a:t> (</a:t>
            </a:r>
            <a:r>
              <a:rPr lang="en-US" sz="4200" b="1" dirty="0" smtClean="0">
                <a:latin typeface="+mn-lt"/>
              </a:rPr>
              <a:t>ESE clinical practice guideline</a:t>
            </a:r>
            <a:r>
              <a:rPr lang="bg-BG" sz="4200" b="1" dirty="0" smtClean="0">
                <a:latin typeface="+mn-lt"/>
              </a:rPr>
              <a:t>)</a:t>
            </a:r>
            <a:endParaRPr lang="en-US" sz="4200" b="1" dirty="0">
              <a:latin typeface="+mn-lt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624289" y="1580367"/>
            <a:ext cx="1156771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R 1.1 – </a:t>
            </a:r>
            <a:r>
              <a:rPr lang="en-US" sz="2200" dirty="0" err="1" smtClean="0"/>
              <a:t>Препоръчва</a:t>
            </a:r>
            <a:r>
              <a:rPr lang="bg-BG" sz="2200" dirty="0" smtClean="0"/>
              <a:t> се</a:t>
            </a:r>
            <a:r>
              <a:rPr lang="en-US" sz="2200" dirty="0" smtClean="0"/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контролираната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ендокринопатия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/>
              <a:t>да</a:t>
            </a:r>
            <a:r>
              <a:rPr lang="en-US" sz="2200" dirty="0" smtClean="0"/>
              <a:t> </a:t>
            </a:r>
            <a:r>
              <a:rPr lang="en-US" sz="2200" dirty="0" err="1" smtClean="0"/>
              <a:t>не</a:t>
            </a:r>
            <a:r>
              <a:rPr lang="en-US" sz="2200" dirty="0" smtClean="0"/>
              <a:t> е </a:t>
            </a:r>
            <a:r>
              <a:rPr lang="en-US" sz="2200" dirty="0" err="1" smtClean="0"/>
              <a:t>противопоказание</a:t>
            </a:r>
            <a:r>
              <a:rPr lang="en-US" sz="2200" dirty="0" smtClean="0"/>
              <a:t> </a:t>
            </a:r>
            <a:r>
              <a:rPr lang="en-US" sz="2200" dirty="0" err="1" smtClean="0"/>
              <a:t>за</a:t>
            </a:r>
            <a:r>
              <a:rPr lang="en-US" sz="2200" dirty="0" smtClean="0"/>
              <a:t> </a:t>
            </a:r>
            <a:r>
              <a:rPr lang="en-US" sz="2200" dirty="0" err="1" smtClean="0"/>
              <a:t>започване</a:t>
            </a:r>
            <a:r>
              <a:rPr lang="en-US" sz="2200" dirty="0" smtClean="0"/>
              <a:t> и/</a:t>
            </a:r>
            <a:r>
              <a:rPr lang="en-US" sz="2200" dirty="0" err="1" smtClean="0"/>
              <a:t>или</a:t>
            </a:r>
            <a:r>
              <a:rPr lang="en-US" sz="2200" dirty="0" smtClean="0"/>
              <a:t> </a:t>
            </a:r>
            <a:r>
              <a:rPr lang="en-US" sz="2200" dirty="0" err="1" smtClean="0"/>
              <a:t>продължаване</a:t>
            </a:r>
            <a:r>
              <a:rPr lang="en-US" sz="2200" dirty="0" smtClean="0"/>
              <a:t> </a:t>
            </a:r>
            <a:r>
              <a:rPr lang="en-US" sz="2200" dirty="0" err="1" smtClean="0"/>
              <a:t>на</a:t>
            </a:r>
            <a:r>
              <a:rPr lang="en-US" sz="2200" dirty="0" smtClean="0"/>
              <a:t> </a:t>
            </a:r>
            <a:r>
              <a:rPr lang="en-US" sz="2200" dirty="0" err="1" smtClean="0"/>
              <a:t>терапията</a:t>
            </a:r>
            <a:r>
              <a:rPr lang="en-US" sz="2200" dirty="0" smtClean="0"/>
              <a:t> с ICIs.</a:t>
            </a:r>
          </a:p>
          <a:p>
            <a:r>
              <a:rPr lang="en-US" sz="2200" dirty="0" smtClean="0"/>
              <a:t>R.1.2 – </a:t>
            </a:r>
            <a:r>
              <a:rPr lang="en-US" sz="2200" dirty="0" err="1" smtClean="0"/>
              <a:t>Предлага</a:t>
            </a:r>
            <a:r>
              <a:rPr lang="bg-BG" sz="2200" dirty="0" smtClean="0"/>
              <a:t> се</a:t>
            </a:r>
            <a:r>
              <a:rPr lang="en-US" sz="2200" dirty="0" smtClean="0"/>
              <a:t> </a:t>
            </a:r>
            <a:r>
              <a:rPr lang="en-US" sz="2200" dirty="0" err="1" smtClean="0"/>
              <a:t>дискусия</a:t>
            </a:r>
            <a:r>
              <a:rPr lang="en-US" sz="2200" dirty="0" smtClean="0"/>
              <a:t> </a:t>
            </a:r>
            <a:r>
              <a:rPr lang="en-US" sz="2200" dirty="0" err="1" smtClean="0"/>
              <a:t>между</a:t>
            </a:r>
            <a:r>
              <a:rPr lang="en-US" sz="2200" dirty="0" smtClean="0"/>
              <a:t> </a:t>
            </a:r>
            <a:r>
              <a:rPr lang="en-US" sz="2200" dirty="0" err="1" smtClean="0"/>
              <a:t>онколог</a:t>
            </a:r>
            <a:r>
              <a:rPr lang="en-US" sz="2200" dirty="0" smtClean="0"/>
              <a:t> и </a:t>
            </a:r>
            <a:r>
              <a:rPr lang="en-US" sz="2200" dirty="0" err="1" smtClean="0"/>
              <a:t>ендокринолог</a:t>
            </a:r>
            <a:r>
              <a:rPr lang="en-US" sz="2200" dirty="0" smtClean="0"/>
              <a:t> </a:t>
            </a:r>
            <a:r>
              <a:rPr lang="en-US" sz="2200" dirty="0" err="1" smtClean="0"/>
              <a:t>по</a:t>
            </a:r>
            <a:r>
              <a:rPr lang="en-US" sz="2200" dirty="0" smtClean="0"/>
              <a:t> </a:t>
            </a:r>
            <a:r>
              <a:rPr lang="en-US" sz="2200" dirty="0" err="1" smtClean="0"/>
              <a:t>отношение</a:t>
            </a:r>
            <a:r>
              <a:rPr lang="en-US" sz="2200" dirty="0" smtClean="0"/>
              <a:t> </a:t>
            </a:r>
            <a:r>
              <a:rPr lang="en-US" sz="2200" dirty="0" err="1" smtClean="0"/>
              <a:t>на</a:t>
            </a:r>
            <a:r>
              <a:rPr lang="en-US" sz="2200" dirty="0" smtClean="0"/>
              <a:t> </a:t>
            </a:r>
            <a:r>
              <a:rPr lang="en-US" sz="2200" dirty="0" err="1" smtClean="0"/>
              <a:t>възможното</a:t>
            </a:r>
            <a:r>
              <a:rPr lang="en-US" sz="2200" dirty="0" smtClean="0"/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прекъсване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ICIs в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случай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тежк</a:t>
            </a:r>
            <a:r>
              <a:rPr lang="bg-BG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ТАО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хипофизит</a:t>
            </a:r>
            <a:r>
              <a:rPr lang="en-US" sz="2200" dirty="0" smtClean="0"/>
              <a:t> с </a:t>
            </a:r>
            <a:r>
              <a:rPr lang="en-US" sz="2200" dirty="0" err="1" smtClean="0"/>
              <a:t>компресия</a:t>
            </a:r>
            <a:r>
              <a:rPr lang="en-US" sz="2200" dirty="0" smtClean="0"/>
              <a:t> </a:t>
            </a:r>
            <a:r>
              <a:rPr lang="en-US" sz="2200" dirty="0" err="1" smtClean="0"/>
              <a:t>на</a:t>
            </a:r>
            <a:r>
              <a:rPr lang="en-US" sz="2200" dirty="0" smtClean="0"/>
              <a:t> </a:t>
            </a:r>
            <a:r>
              <a:rPr lang="en-US" sz="2200" dirty="0" err="1" smtClean="0"/>
              <a:t>оптичната</a:t>
            </a:r>
            <a:r>
              <a:rPr lang="en-US" sz="2200" dirty="0" smtClean="0"/>
              <a:t> </a:t>
            </a:r>
            <a:r>
              <a:rPr lang="en-US" sz="2200" dirty="0" err="1" smtClean="0"/>
              <a:t>хиазма</a:t>
            </a:r>
            <a:r>
              <a:rPr lang="en-US" sz="2200" dirty="0" smtClean="0"/>
              <a:t> </a:t>
            </a:r>
            <a:r>
              <a:rPr lang="en-US" sz="2200" dirty="0" err="1" smtClean="0"/>
              <a:t>или</a:t>
            </a:r>
            <a:r>
              <a:rPr lang="en-US" sz="2200" dirty="0" smtClean="0"/>
              <a:t> </a:t>
            </a:r>
            <a:r>
              <a:rPr lang="en-US" sz="2200" dirty="0" err="1" smtClean="0"/>
              <a:t>зрителния</a:t>
            </a:r>
            <a:r>
              <a:rPr lang="en-US" sz="2200" dirty="0" smtClean="0"/>
              <a:t> </a:t>
            </a:r>
            <a:r>
              <a:rPr lang="en-US" sz="2200" dirty="0" err="1" smtClean="0"/>
              <a:t>нерв</a:t>
            </a:r>
            <a:r>
              <a:rPr lang="en-US" sz="2200" dirty="0" smtClean="0"/>
              <a:t>; </a:t>
            </a:r>
            <a:r>
              <a:rPr lang="en-US" sz="2200" dirty="0" err="1" smtClean="0"/>
              <a:t>за</a:t>
            </a:r>
            <a:r>
              <a:rPr lang="en-US" sz="2200" dirty="0" smtClean="0"/>
              <a:t> </a:t>
            </a:r>
            <a:r>
              <a:rPr lang="en-US" sz="2200" dirty="0" err="1" smtClean="0"/>
              <a:t>други</a:t>
            </a:r>
            <a:r>
              <a:rPr lang="en-US" sz="2200" dirty="0" smtClean="0"/>
              <a:t> </a:t>
            </a:r>
            <a:r>
              <a:rPr lang="en-US" sz="2200" dirty="0" err="1" smtClean="0"/>
              <a:t>ендокринни</a:t>
            </a:r>
            <a:r>
              <a:rPr lang="en-US" sz="2200" dirty="0" smtClean="0"/>
              <a:t> </a:t>
            </a:r>
            <a:r>
              <a:rPr lang="en-US" sz="2200" dirty="0" err="1" smtClean="0"/>
              <a:t>аномалии</a:t>
            </a:r>
            <a:r>
              <a:rPr lang="en-US" sz="2200" dirty="0" smtClean="0"/>
              <a:t> </a:t>
            </a:r>
            <a:r>
              <a:rPr lang="en-US" sz="2200" dirty="0" err="1" smtClean="0"/>
              <a:t>не</a:t>
            </a:r>
            <a:r>
              <a:rPr lang="en-US" sz="2200" dirty="0" smtClean="0"/>
              <a:t> е </a:t>
            </a:r>
            <a:r>
              <a:rPr lang="en-US" sz="2200" dirty="0" err="1" smtClean="0"/>
              <a:t>необходимо</a:t>
            </a:r>
            <a:r>
              <a:rPr lang="en-US" sz="2200" dirty="0" smtClean="0"/>
              <a:t> </a:t>
            </a:r>
            <a:r>
              <a:rPr lang="en-US" sz="2200" dirty="0" err="1" smtClean="0"/>
              <a:t>да</a:t>
            </a:r>
            <a:r>
              <a:rPr lang="en-US" sz="2200" dirty="0" smtClean="0"/>
              <a:t> </a:t>
            </a:r>
            <a:r>
              <a:rPr lang="en-US" sz="2200" dirty="0" err="1" smtClean="0"/>
              <a:t>се</a:t>
            </a:r>
            <a:r>
              <a:rPr lang="en-US" sz="2200" dirty="0" smtClean="0"/>
              <a:t> </a:t>
            </a:r>
            <a:r>
              <a:rPr lang="en-US" sz="2200" dirty="0" err="1" smtClean="0"/>
              <a:t>прекъсва</a:t>
            </a:r>
            <a:r>
              <a:rPr lang="en-US" sz="2200" dirty="0" smtClean="0"/>
              <a:t> </a:t>
            </a:r>
            <a:r>
              <a:rPr lang="en-US" sz="2200" dirty="0" err="1" smtClean="0"/>
              <a:t>или</a:t>
            </a:r>
            <a:r>
              <a:rPr lang="en-US" sz="2200" dirty="0" smtClean="0"/>
              <a:t> </a:t>
            </a:r>
            <a:r>
              <a:rPr lang="en-US" sz="2200" dirty="0" err="1" smtClean="0"/>
              <a:t>спира</a:t>
            </a:r>
            <a:r>
              <a:rPr lang="en-US" sz="2200" dirty="0" smtClean="0"/>
              <a:t> </a:t>
            </a:r>
            <a:r>
              <a:rPr lang="en-US" sz="2200" dirty="0" err="1" smtClean="0"/>
              <a:t>лечението</a:t>
            </a:r>
            <a:r>
              <a:rPr lang="en-US" sz="2200" dirty="0" smtClean="0"/>
              <a:t> с ICIs.</a:t>
            </a:r>
          </a:p>
          <a:p>
            <a:r>
              <a:rPr lang="en-US" sz="2200" dirty="0" smtClean="0"/>
              <a:t>R.1.3 - </a:t>
            </a:r>
            <a:r>
              <a:rPr lang="en-US" sz="2200" dirty="0" err="1" smtClean="0"/>
              <a:t>За</a:t>
            </a:r>
            <a:r>
              <a:rPr lang="en-US" sz="2200" dirty="0" smtClean="0"/>
              <a:t> </a:t>
            </a:r>
            <a:r>
              <a:rPr lang="en-US" sz="2200" dirty="0" err="1" smtClean="0"/>
              <a:t>пациенти</a:t>
            </a:r>
            <a:r>
              <a:rPr lang="en-US" sz="2200" dirty="0" smtClean="0"/>
              <a:t> с п</a:t>
            </a:r>
            <a:r>
              <a:rPr lang="bg-BG" sz="2200" dirty="0" err="1" smtClean="0"/>
              <a:t>ерсистиращи</a:t>
            </a:r>
            <a:r>
              <a:rPr lang="bg-BG" sz="2200" dirty="0" smtClean="0"/>
              <a:t> </a:t>
            </a:r>
            <a:r>
              <a:rPr lang="en-US" sz="2200" dirty="0" smtClean="0"/>
              <a:t>и/</a:t>
            </a:r>
            <a:r>
              <a:rPr lang="en-US" sz="2200" dirty="0" err="1" smtClean="0"/>
              <a:t>или</a:t>
            </a:r>
            <a:r>
              <a:rPr lang="en-US" sz="2200" dirty="0" smtClean="0"/>
              <a:t> </a:t>
            </a:r>
            <a:r>
              <a:rPr lang="en-US" sz="2200" dirty="0" err="1" smtClean="0"/>
              <a:t>множествени</a:t>
            </a:r>
            <a:r>
              <a:rPr lang="en-US" sz="2200" dirty="0" smtClean="0"/>
              <a:t> </a:t>
            </a:r>
            <a:r>
              <a:rPr lang="en-US" sz="2200" dirty="0" err="1" smtClean="0"/>
              <a:t>ендокринни</a:t>
            </a:r>
            <a:r>
              <a:rPr lang="en-US" sz="2200" dirty="0" smtClean="0"/>
              <a:t> </a:t>
            </a:r>
            <a:r>
              <a:rPr lang="bg-BG" sz="2200" dirty="0" smtClean="0"/>
              <a:t>дефицити</a:t>
            </a:r>
            <a:r>
              <a:rPr lang="en-US" sz="2200" dirty="0" smtClean="0"/>
              <a:t> и </a:t>
            </a:r>
            <a:r>
              <a:rPr lang="en-US" sz="2200" dirty="0" err="1" smtClean="0"/>
              <a:t>добра</a:t>
            </a:r>
            <a:r>
              <a:rPr lang="en-US" sz="2200" dirty="0" smtClean="0"/>
              <a:t> </a:t>
            </a:r>
            <a:r>
              <a:rPr lang="en-US" sz="2200" dirty="0" err="1" smtClean="0"/>
              <a:t>онкологична</a:t>
            </a:r>
            <a:r>
              <a:rPr lang="en-US" sz="2200" dirty="0" smtClean="0"/>
              <a:t> </a:t>
            </a:r>
            <a:r>
              <a:rPr lang="en-US" sz="2200" dirty="0" err="1" smtClean="0"/>
              <a:t>прогноза</a:t>
            </a:r>
            <a:r>
              <a:rPr lang="en-US" sz="2200" dirty="0" smtClean="0"/>
              <a:t>,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трябва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бъде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включен</a:t>
            </a:r>
            <a:r>
              <a:rPr lang="bg-BG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ендокринолог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текущите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грижи</a:t>
            </a:r>
            <a:r>
              <a:rPr lang="en-US" sz="2200" dirty="0" smtClean="0"/>
              <a:t>, с </a:t>
            </a:r>
            <a:r>
              <a:rPr lang="en-US" sz="2200" dirty="0" err="1" smtClean="0"/>
              <a:t>изключение</a:t>
            </a:r>
            <a:r>
              <a:rPr lang="en-US" sz="2200" dirty="0" smtClean="0"/>
              <a:t> </a:t>
            </a:r>
            <a:r>
              <a:rPr lang="en-US" sz="2200" dirty="0" err="1" smtClean="0"/>
              <a:t>на</a:t>
            </a:r>
            <a:r>
              <a:rPr lang="en-US" sz="2200" dirty="0" smtClean="0"/>
              <a:t> </a:t>
            </a:r>
            <a:r>
              <a:rPr lang="en-US" sz="2200" dirty="0" err="1" smtClean="0"/>
              <a:t>изолиран</a:t>
            </a:r>
            <a:r>
              <a:rPr lang="en-US" sz="2200" dirty="0" smtClean="0"/>
              <a:t> </a:t>
            </a:r>
            <a:r>
              <a:rPr lang="en-US" sz="2200" dirty="0" err="1" smtClean="0"/>
              <a:t>хипотиреоидизъм</a:t>
            </a:r>
            <a:r>
              <a:rPr lang="en-US" sz="2200" dirty="0" smtClean="0"/>
              <a:t>, </a:t>
            </a:r>
            <a:r>
              <a:rPr lang="en-US" sz="2200" dirty="0" err="1" smtClean="0"/>
              <a:t>който</a:t>
            </a:r>
            <a:r>
              <a:rPr lang="en-US" sz="2200" dirty="0" smtClean="0"/>
              <a:t> </a:t>
            </a:r>
            <a:r>
              <a:rPr lang="en-US" sz="2200" dirty="0" err="1" smtClean="0"/>
              <a:t>може</a:t>
            </a:r>
            <a:r>
              <a:rPr lang="en-US" sz="2200" dirty="0" smtClean="0"/>
              <a:t> </a:t>
            </a:r>
            <a:r>
              <a:rPr lang="en-US" sz="2200" dirty="0" err="1" smtClean="0"/>
              <a:t>да</a:t>
            </a:r>
            <a:r>
              <a:rPr lang="en-US" sz="2200" dirty="0" smtClean="0"/>
              <a:t> </a:t>
            </a:r>
            <a:r>
              <a:rPr lang="en-US" sz="2200" dirty="0" err="1" smtClean="0"/>
              <a:t>бъде</a:t>
            </a:r>
            <a:r>
              <a:rPr lang="en-US" sz="2200" dirty="0" smtClean="0"/>
              <a:t> </a:t>
            </a:r>
            <a:r>
              <a:rPr lang="en-US" sz="2200" dirty="0" err="1" smtClean="0"/>
              <a:t>управляван</a:t>
            </a:r>
            <a:r>
              <a:rPr lang="en-US" sz="2200" dirty="0" smtClean="0"/>
              <a:t> </a:t>
            </a:r>
            <a:r>
              <a:rPr lang="en-US" sz="2200" dirty="0" err="1" smtClean="0"/>
              <a:t>от</a:t>
            </a:r>
            <a:r>
              <a:rPr lang="en-US" sz="2200" dirty="0" smtClean="0"/>
              <a:t> </a:t>
            </a:r>
            <a:r>
              <a:rPr lang="en-US" sz="2200" dirty="0" err="1" smtClean="0"/>
              <a:t>други</a:t>
            </a:r>
            <a:r>
              <a:rPr lang="en-US" sz="2200" dirty="0" smtClean="0"/>
              <a:t> </a:t>
            </a:r>
            <a:r>
              <a:rPr lang="en-US" sz="2200" dirty="0" err="1" smtClean="0"/>
              <a:t>медицински</a:t>
            </a:r>
            <a:r>
              <a:rPr lang="en-US" sz="2200" dirty="0" smtClean="0"/>
              <a:t> </a:t>
            </a:r>
            <a:r>
              <a:rPr lang="en-US" sz="2200" dirty="0" err="1" smtClean="0"/>
              <a:t>специалисти</a:t>
            </a:r>
            <a:r>
              <a:rPr lang="en-US" sz="2200" dirty="0" smtClean="0"/>
              <a:t>, </a:t>
            </a:r>
            <a:r>
              <a:rPr lang="en-US" sz="2200" dirty="0" err="1" smtClean="0"/>
              <a:t>като</a:t>
            </a:r>
            <a:r>
              <a:rPr lang="en-US" sz="2200" dirty="0" smtClean="0"/>
              <a:t> </a:t>
            </a:r>
            <a:r>
              <a:rPr lang="bg-BG" sz="2200" dirty="0" smtClean="0"/>
              <a:t>ОПЛ</a:t>
            </a:r>
            <a:r>
              <a:rPr lang="en-US" sz="2200" dirty="0" smtClean="0"/>
              <a:t> </a:t>
            </a:r>
            <a:r>
              <a:rPr lang="en-US" sz="2200" dirty="0" err="1" smtClean="0"/>
              <a:t>или</a:t>
            </a:r>
            <a:r>
              <a:rPr lang="en-US" sz="2200" dirty="0" smtClean="0"/>
              <a:t> </a:t>
            </a:r>
            <a:r>
              <a:rPr lang="en-US" sz="2200" dirty="0" err="1" smtClean="0"/>
              <a:t>лекуващия</a:t>
            </a:r>
            <a:r>
              <a:rPr lang="en-US" sz="2200" dirty="0" smtClean="0"/>
              <a:t> </a:t>
            </a:r>
            <a:r>
              <a:rPr lang="en-US" sz="2200" dirty="0" err="1" smtClean="0"/>
              <a:t>онколог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R.1.4 – </a:t>
            </a:r>
            <a:r>
              <a:rPr lang="en-US" sz="2200" dirty="0" err="1" smtClean="0"/>
              <a:t>Препоръчва</a:t>
            </a:r>
            <a:r>
              <a:rPr lang="bg-BG" sz="2200" dirty="0" smtClean="0"/>
              <a:t> се</a:t>
            </a:r>
            <a:r>
              <a:rPr lang="en-US" sz="2200" dirty="0" smtClean="0"/>
              <a:t> </a:t>
            </a:r>
            <a:r>
              <a:rPr lang="en-US" sz="2200" dirty="0" err="1" smtClean="0"/>
              <a:t>на</a:t>
            </a:r>
            <a:r>
              <a:rPr lang="en-US" sz="2200" dirty="0" smtClean="0"/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пациентите</a:t>
            </a:r>
            <a:r>
              <a:rPr lang="en-US" sz="2200" dirty="0" smtClean="0"/>
              <a:t> с </a:t>
            </a:r>
            <a:r>
              <a:rPr lang="en-US" sz="2200" dirty="0" err="1" smtClean="0"/>
              <a:t>индуцирани</a:t>
            </a:r>
            <a:r>
              <a:rPr lang="en-US" sz="2200" dirty="0" smtClean="0"/>
              <a:t> </a:t>
            </a:r>
            <a:r>
              <a:rPr lang="en-US" sz="2200" dirty="0" err="1" smtClean="0"/>
              <a:t>от</a:t>
            </a:r>
            <a:r>
              <a:rPr lang="en-US" sz="2200" dirty="0" smtClean="0"/>
              <a:t> ICIs </a:t>
            </a:r>
            <a:r>
              <a:rPr lang="en-US" sz="2200" dirty="0" err="1" smtClean="0"/>
              <a:t>ендокринни</a:t>
            </a:r>
            <a:r>
              <a:rPr lang="en-US" sz="2200" dirty="0" smtClean="0"/>
              <a:t> </a:t>
            </a:r>
            <a:r>
              <a:rPr lang="en-US" sz="2200" dirty="0" err="1" smtClean="0"/>
              <a:t>дисфункции</a:t>
            </a:r>
            <a:r>
              <a:rPr lang="en-US" sz="2200" dirty="0" smtClean="0"/>
              <a:t> </a:t>
            </a:r>
            <a:r>
              <a:rPr lang="en-US" sz="2200" dirty="0" err="1" smtClean="0"/>
              <a:t>да</a:t>
            </a:r>
            <a:r>
              <a:rPr lang="en-US" sz="2200" dirty="0" smtClean="0"/>
              <a:t> </a:t>
            </a:r>
            <a:r>
              <a:rPr lang="en-US" sz="2200" dirty="0" err="1" smtClean="0"/>
              <a:t>бъде</a:t>
            </a:r>
            <a:r>
              <a:rPr lang="en-US" sz="2200" dirty="0" smtClean="0"/>
              <a:t> </a:t>
            </a:r>
            <a:r>
              <a:rPr lang="en-US" sz="2200" dirty="0" err="1" smtClean="0"/>
              <a:t>осигурено</a:t>
            </a:r>
            <a:r>
              <a:rPr lang="en-US" sz="2200" dirty="0" smtClean="0"/>
              <a:t> </a:t>
            </a:r>
            <a:r>
              <a:rPr lang="en-US" sz="2200" dirty="0" err="1" smtClean="0"/>
              <a:t>адекватно</a:t>
            </a:r>
            <a:r>
              <a:rPr lang="en-US" sz="2200" dirty="0" smtClean="0"/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ефективно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 smtClean="0"/>
              <a:t>на</a:t>
            </a:r>
            <a:r>
              <a:rPr lang="en-US" sz="2200" dirty="0" smtClean="0"/>
              <a:t> т</a:t>
            </a:r>
            <a:r>
              <a:rPr lang="bg-BG" sz="2200" dirty="0" err="1" smtClean="0"/>
              <a:t>яхното</a:t>
            </a:r>
            <a:r>
              <a:rPr lang="en-US" sz="2200" dirty="0" smtClean="0"/>
              <a:t> </a:t>
            </a:r>
            <a:r>
              <a:rPr lang="en-US" sz="2200" dirty="0" err="1" smtClean="0"/>
              <a:t>състояни</a:t>
            </a:r>
            <a:r>
              <a:rPr lang="bg-BG" sz="2200" dirty="0" smtClean="0"/>
              <a:t>е</a:t>
            </a:r>
            <a:r>
              <a:rPr lang="en-US" sz="2200" dirty="0" smtClean="0"/>
              <a:t>, </a:t>
            </a:r>
            <a:r>
              <a:rPr lang="en-US" sz="2200" dirty="0" err="1" smtClean="0"/>
              <a:t>включително</a:t>
            </a:r>
            <a:r>
              <a:rPr lang="en-US" sz="2200" dirty="0" smtClean="0"/>
              <a:t> </a:t>
            </a:r>
            <a:r>
              <a:rPr lang="en-US" sz="2200" dirty="0" err="1" smtClean="0"/>
              <a:t>предоставяне</a:t>
            </a:r>
            <a:r>
              <a:rPr lang="en-US" sz="2200" dirty="0" smtClean="0"/>
              <a:t> </a:t>
            </a:r>
            <a:r>
              <a:rPr lang="en-US" sz="2200" dirty="0" err="1" smtClean="0"/>
              <a:t>на</a:t>
            </a:r>
            <a:r>
              <a:rPr lang="en-US" sz="2200" dirty="0" smtClean="0"/>
              <a:t> </a:t>
            </a:r>
            <a:r>
              <a:rPr lang="en-US" sz="2200" dirty="0" err="1" smtClean="0"/>
              <a:t>подходящи</a:t>
            </a:r>
            <a:r>
              <a:rPr lang="en-US" sz="2200" dirty="0" smtClean="0"/>
              <a:t> </a:t>
            </a:r>
            <a:r>
              <a:rPr lang="en-US" sz="2200" dirty="0" err="1" smtClean="0"/>
              <a:t>устни</a:t>
            </a:r>
            <a:r>
              <a:rPr lang="en-US" sz="2200" dirty="0" smtClean="0"/>
              <a:t> и </a:t>
            </a:r>
            <a:r>
              <a:rPr lang="en-US" sz="2200" dirty="0" err="1" smtClean="0"/>
              <a:t>писмени</a:t>
            </a:r>
            <a:r>
              <a:rPr lang="en-US" sz="2200" dirty="0" smtClean="0"/>
              <a:t> </a:t>
            </a:r>
            <a:r>
              <a:rPr lang="en-US" sz="2200" dirty="0" err="1" smtClean="0"/>
              <a:t>инструкции</a:t>
            </a:r>
            <a:r>
              <a:rPr lang="en-US" sz="2200" dirty="0" smtClean="0"/>
              <a:t> </a:t>
            </a:r>
            <a:r>
              <a:rPr lang="en-US" sz="2200" dirty="0" err="1" smtClean="0"/>
              <a:t>как</a:t>
            </a:r>
            <a:r>
              <a:rPr lang="en-US" sz="2200" dirty="0" smtClean="0"/>
              <a:t> </a:t>
            </a:r>
            <a:r>
              <a:rPr lang="en-US" sz="2200" dirty="0" err="1" smtClean="0"/>
              <a:t>да</a:t>
            </a:r>
            <a:r>
              <a:rPr lang="en-US" sz="2200" dirty="0" smtClean="0"/>
              <a:t> </a:t>
            </a:r>
            <a:r>
              <a:rPr lang="en-US" sz="2200" dirty="0" err="1" smtClean="0"/>
              <a:t>коригират</a:t>
            </a:r>
            <a:r>
              <a:rPr lang="en-US" sz="2200" dirty="0" smtClean="0"/>
              <a:t> </a:t>
            </a:r>
            <a:r>
              <a:rPr lang="en-US" sz="2200" dirty="0" err="1" smtClean="0"/>
              <a:t>своите</a:t>
            </a:r>
            <a:r>
              <a:rPr lang="en-US" sz="2200" dirty="0" smtClean="0"/>
              <a:t> </a:t>
            </a:r>
            <a:r>
              <a:rPr lang="en-US" sz="2200" dirty="0" err="1" smtClean="0"/>
              <a:t>лекарства</a:t>
            </a:r>
            <a:r>
              <a:rPr lang="en-US" sz="2200" dirty="0" smtClean="0"/>
              <a:t> </a:t>
            </a:r>
            <a:r>
              <a:rPr lang="en-US" sz="2200" dirty="0" err="1" smtClean="0"/>
              <a:t>по</a:t>
            </a:r>
            <a:r>
              <a:rPr lang="en-US" sz="2200" dirty="0" smtClean="0"/>
              <a:t> </a:t>
            </a:r>
            <a:r>
              <a:rPr lang="en-US" sz="2200" dirty="0" err="1" smtClean="0"/>
              <a:t>време</a:t>
            </a:r>
            <a:r>
              <a:rPr lang="en-US" sz="2200" dirty="0" smtClean="0"/>
              <a:t> </a:t>
            </a:r>
            <a:r>
              <a:rPr lang="en-US" sz="2200" dirty="0" err="1" smtClean="0"/>
              <a:t>на</a:t>
            </a:r>
            <a:r>
              <a:rPr lang="en-US" sz="2200" dirty="0" smtClean="0"/>
              <a:t> </a:t>
            </a:r>
            <a:r>
              <a:rPr lang="en-US" sz="2200" dirty="0" err="1" smtClean="0"/>
              <a:t>периоди</a:t>
            </a:r>
            <a:r>
              <a:rPr lang="en-US" sz="2200" dirty="0" smtClean="0"/>
              <a:t> </a:t>
            </a:r>
            <a:r>
              <a:rPr lang="en-US" sz="2200" dirty="0" err="1" smtClean="0"/>
              <a:t>на</a:t>
            </a:r>
            <a:r>
              <a:rPr lang="en-US" sz="2200" dirty="0" smtClean="0"/>
              <a:t> </a:t>
            </a:r>
            <a:r>
              <a:rPr lang="en-US" sz="2200" dirty="0" err="1" smtClean="0"/>
              <a:t>заболяване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0" y="6396335"/>
            <a:ext cx="12416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Husebye</a:t>
            </a:r>
            <a:r>
              <a:rPr lang="en-US" sz="1200" dirty="0"/>
              <a:t> ES, Castinetti F, </a:t>
            </a:r>
            <a:r>
              <a:rPr lang="en-US" sz="1200" dirty="0" err="1"/>
              <a:t>Criseno</a:t>
            </a:r>
            <a:r>
              <a:rPr lang="en-US" sz="1200" dirty="0"/>
              <a:t> S, </a:t>
            </a:r>
            <a:r>
              <a:rPr lang="en-US" sz="1200" dirty="0" err="1"/>
              <a:t>Curigliano</a:t>
            </a:r>
            <a:r>
              <a:rPr lang="en-US" sz="1200" dirty="0"/>
              <a:t> G, </a:t>
            </a:r>
            <a:r>
              <a:rPr lang="en-US" sz="1200" dirty="0" err="1"/>
              <a:t>Decallonne</a:t>
            </a:r>
            <a:r>
              <a:rPr lang="en-US" sz="1200" dirty="0"/>
              <a:t> B, </a:t>
            </a:r>
            <a:r>
              <a:rPr lang="en-US" sz="1200" dirty="0" err="1"/>
              <a:t>Fleseriu</a:t>
            </a:r>
            <a:r>
              <a:rPr lang="en-US" sz="1200" dirty="0"/>
              <a:t> M, </a:t>
            </a:r>
            <a:r>
              <a:rPr lang="en-US" sz="1200" dirty="0" err="1"/>
              <a:t>Higham</a:t>
            </a:r>
            <a:r>
              <a:rPr lang="en-US" sz="1200" dirty="0"/>
              <a:t> CE, </a:t>
            </a:r>
            <a:r>
              <a:rPr lang="en-US" sz="1200" dirty="0" err="1"/>
              <a:t>Lupi</a:t>
            </a:r>
            <a:r>
              <a:rPr lang="en-US" sz="1200" dirty="0"/>
              <a:t> I, </a:t>
            </a:r>
            <a:r>
              <a:rPr lang="en-US" sz="1200" dirty="0" err="1"/>
              <a:t>Paschou</a:t>
            </a:r>
            <a:r>
              <a:rPr lang="en-US" sz="1200" dirty="0"/>
              <a:t> SA, </a:t>
            </a:r>
            <a:r>
              <a:rPr lang="en-US" sz="1200" dirty="0" err="1"/>
              <a:t>Toth</a:t>
            </a:r>
            <a:r>
              <a:rPr lang="en-US" sz="1200" dirty="0"/>
              <a:t> M, van der </a:t>
            </a:r>
            <a:r>
              <a:rPr lang="en-US" sz="1200" dirty="0" err="1"/>
              <a:t>Kooij</a:t>
            </a:r>
            <a:r>
              <a:rPr lang="en-US" sz="1200" dirty="0"/>
              <a:t> M, </a:t>
            </a:r>
            <a:r>
              <a:rPr lang="en-US" sz="1200" dirty="0" err="1"/>
              <a:t>Dekkers</a:t>
            </a:r>
            <a:r>
              <a:rPr lang="en-US" sz="1200" dirty="0"/>
              <a:t> OM. Endocrine-related adverse conditions in patients receiving immune checkpoint inhibition: an ESE clinical practice guideline. </a:t>
            </a:r>
            <a:r>
              <a:rPr lang="en-US" sz="1200" dirty="0" err="1"/>
              <a:t>Eur</a:t>
            </a:r>
            <a:r>
              <a:rPr lang="en-US" sz="1200" dirty="0"/>
              <a:t> J </a:t>
            </a:r>
            <a:r>
              <a:rPr lang="en-US" sz="1200" dirty="0" err="1"/>
              <a:t>Endocrinol</a:t>
            </a:r>
            <a:r>
              <a:rPr lang="en-US" sz="1200" dirty="0"/>
              <a:t>. 2022 Oct 25;187(6):G1-G21. </a:t>
            </a:r>
            <a:r>
              <a:rPr lang="en-US" sz="1200" dirty="0" err="1"/>
              <a:t>doi</a:t>
            </a:r>
            <a:r>
              <a:rPr lang="en-US" sz="1200" dirty="0"/>
              <a:t>: 10.1530/EJE-22-0689. PMID: 36149449; PMCID: PMC9641795.</a:t>
            </a:r>
          </a:p>
        </p:txBody>
      </p:sp>
    </p:spTree>
    <p:extLst>
      <p:ext uri="{BB962C8B-B14F-4D97-AF65-F5344CB8AC3E}">
        <p14:creationId xmlns:p14="http://schemas.microsoft.com/office/powerpoint/2010/main" val="16749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3">
            <a:grayscl/>
          </a:blip>
          <a:srcRect l="1369"/>
          <a:stretch/>
        </p:blipFill>
        <p:spPr>
          <a:xfrm>
            <a:off x="1314450" y="169682"/>
            <a:ext cx="9799751" cy="6207011"/>
          </a:xfrm>
          <a:prstGeom prst="rect">
            <a:avLst/>
          </a:prstGeom>
        </p:spPr>
      </p:pic>
      <p:cxnSp>
        <p:nvCxnSpPr>
          <p:cNvPr id="4" name="Право съединение 3"/>
          <p:cNvCxnSpPr/>
          <p:nvPr/>
        </p:nvCxnSpPr>
        <p:spPr>
          <a:xfrm flipH="1" flipV="1">
            <a:off x="1300899" y="3723588"/>
            <a:ext cx="9813302" cy="94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аво съединение 7"/>
          <p:cNvCxnSpPr/>
          <p:nvPr/>
        </p:nvCxnSpPr>
        <p:spPr>
          <a:xfrm flipH="1" flipV="1">
            <a:off x="1300899" y="1368458"/>
            <a:ext cx="9813302" cy="94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аво съединение 9"/>
          <p:cNvCxnSpPr/>
          <p:nvPr/>
        </p:nvCxnSpPr>
        <p:spPr>
          <a:xfrm flipH="1">
            <a:off x="10237510" y="1079909"/>
            <a:ext cx="669302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аво съединение 15"/>
          <p:cNvCxnSpPr/>
          <p:nvPr/>
        </p:nvCxnSpPr>
        <p:spPr>
          <a:xfrm flipH="1">
            <a:off x="4158792" y="1276841"/>
            <a:ext cx="1600985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аво съединение 26"/>
          <p:cNvCxnSpPr/>
          <p:nvPr/>
        </p:nvCxnSpPr>
        <p:spPr>
          <a:xfrm flipH="1">
            <a:off x="6207550" y="4562573"/>
            <a:ext cx="2427403" cy="682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авоъгълник 30"/>
          <p:cNvSpPr/>
          <p:nvPr/>
        </p:nvSpPr>
        <p:spPr>
          <a:xfrm>
            <a:off x="528357" y="6438941"/>
            <a:ext cx="11710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Kennedy R, </a:t>
            </a:r>
            <a:r>
              <a:rPr lang="en-US" sz="1200" dirty="0" err="1" smtClean="0"/>
              <a:t>Awada</a:t>
            </a:r>
            <a:r>
              <a:rPr lang="en-US" sz="1200" dirty="0" smtClean="0"/>
              <a:t> H, </a:t>
            </a:r>
            <a:r>
              <a:rPr lang="en-US" sz="1200" dirty="0" err="1" smtClean="0"/>
              <a:t>Vura</a:t>
            </a:r>
            <a:r>
              <a:rPr lang="en-US" sz="1200" dirty="0" smtClean="0"/>
              <a:t> N, </a:t>
            </a:r>
            <a:r>
              <a:rPr lang="en-US" sz="1200" dirty="0" err="1" smtClean="0"/>
              <a:t>Ciltea</a:t>
            </a:r>
            <a:r>
              <a:rPr lang="en-US" sz="1200" dirty="0" smtClean="0"/>
              <a:t> D, Morocco M. </a:t>
            </a:r>
            <a:r>
              <a:rPr lang="en-US" sz="1200" dirty="0" err="1" smtClean="0"/>
              <a:t>Endocrinopathies</a:t>
            </a:r>
            <a:r>
              <a:rPr lang="en-US" sz="1200" dirty="0" smtClean="0"/>
              <a:t> from checkpoint inhibitors: Incidence, outcomes, and management. Cleve </a:t>
            </a:r>
            <a:r>
              <a:rPr lang="en-US" sz="1200" dirty="0" err="1" smtClean="0"/>
              <a:t>Clin</a:t>
            </a:r>
            <a:r>
              <a:rPr lang="en-US" sz="1200" dirty="0" smtClean="0"/>
              <a:t> J Med. 2023 May 1;90(5):307-317. </a:t>
            </a:r>
            <a:endParaRPr lang="en-US" sz="1200" dirty="0"/>
          </a:p>
        </p:txBody>
      </p:sp>
      <p:cxnSp>
        <p:nvCxnSpPr>
          <p:cNvPr id="5" name="Съединител &quot;права стрелка&quot; 4"/>
          <p:cNvCxnSpPr/>
          <p:nvPr/>
        </p:nvCxnSpPr>
        <p:spPr>
          <a:xfrm>
            <a:off x="3728177" y="2394962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ъединител &quot;права стрелка&quot; 32"/>
          <p:cNvCxnSpPr/>
          <p:nvPr/>
        </p:nvCxnSpPr>
        <p:spPr>
          <a:xfrm>
            <a:off x="3728611" y="2570222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ъединител &quot;права стрелка&quot; 33"/>
          <p:cNvCxnSpPr/>
          <p:nvPr/>
        </p:nvCxnSpPr>
        <p:spPr>
          <a:xfrm>
            <a:off x="3715611" y="2909312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ъединител &quot;права стрелка&quot; 34"/>
          <p:cNvCxnSpPr/>
          <p:nvPr/>
        </p:nvCxnSpPr>
        <p:spPr>
          <a:xfrm>
            <a:off x="3687330" y="3216037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ъединител &quot;права стрелка&quot; 35"/>
          <p:cNvCxnSpPr/>
          <p:nvPr/>
        </p:nvCxnSpPr>
        <p:spPr>
          <a:xfrm>
            <a:off x="3703957" y="4465717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ъединител &quot;права стрелка&quot; 36"/>
          <p:cNvCxnSpPr/>
          <p:nvPr/>
        </p:nvCxnSpPr>
        <p:spPr>
          <a:xfrm>
            <a:off x="3680865" y="4756575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ъединител &quot;права стрелка&quot; 37"/>
          <p:cNvCxnSpPr/>
          <p:nvPr/>
        </p:nvCxnSpPr>
        <p:spPr>
          <a:xfrm>
            <a:off x="3715611" y="4028865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ъединител &quot;права стрелка&quot; 38"/>
          <p:cNvCxnSpPr/>
          <p:nvPr/>
        </p:nvCxnSpPr>
        <p:spPr>
          <a:xfrm>
            <a:off x="3728177" y="2108625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ъединител &quot;права стрелка&quot; 39"/>
          <p:cNvCxnSpPr/>
          <p:nvPr/>
        </p:nvCxnSpPr>
        <p:spPr>
          <a:xfrm>
            <a:off x="3680865" y="4915297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ъединител &quot;права стрелка&quot; 40"/>
          <p:cNvCxnSpPr/>
          <p:nvPr/>
        </p:nvCxnSpPr>
        <p:spPr>
          <a:xfrm>
            <a:off x="3706472" y="5848747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ъединител &quot;права стрелка&quot; 41"/>
          <p:cNvCxnSpPr/>
          <p:nvPr/>
        </p:nvCxnSpPr>
        <p:spPr>
          <a:xfrm>
            <a:off x="3715611" y="5717092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2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>
            <a:grayscl/>
          </a:blip>
          <a:srcRect l="791"/>
          <a:stretch/>
        </p:blipFill>
        <p:spPr>
          <a:xfrm>
            <a:off x="982980" y="25099"/>
            <a:ext cx="9782430" cy="6617224"/>
          </a:xfrm>
          <a:prstGeom prst="rect">
            <a:avLst/>
          </a:prstGeom>
        </p:spPr>
      </p:pic>
      <p:cxnSp>
        <p:nvCxnSpPr>
          <p:cNvPr id="3" name="Право съединение 2"/>
          <p:cNvCxnSpPr/>
          <p:nvPr/>
        </p:nvCxnSpPr>
        <p:spPr>
          <a:xfrm flipH="1">
            <a:off x="3421931" y="967779"/>
            <a:ext cx="1979628" cy="5254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Умножение 4"/>
          <p:cNvSpPr/>
          <p:nvPr/>
        </p:nvSpPr>
        <p:spPr>
          <a:xfrm>
            <a:off x="3629322" y="1312398"/>
            <a:ext cx="433633" cy="183282"/>
          </a:xfrm>
          <a:prstGeom prst="mathMultiply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аво съединение 5"/>
          <p:cNvCxnSpPr/>
          <p:nvPr/>
        </p:nvCxnSpPr>
        <p:spPr>
          <a:xfrm flipH="1" flipV="1">
            <a:off x="6636471" y="1152143"/>
            <a:ext cx="3902696" cy="4172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аво съединение 7"/>
          <p:cNvCxnSpPr/>
          <p:nvPr/>
        </p:nvCxnSpPr>
        <p:spPr>
          <a:xfrm flipH="1">
            <a:off x="4270343" y="1312398"/>
            <a:ext cx="669302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аво съединение 20"/>
          <p:cNvCxnSpPr/>
          <p:nvPr/>
        </p:nvCxnSpPr>
        <p:spPr>
          <a:xfrm flipH="1">
            <a:off x="3520441" y="4095291"/>
            <a:ext cx="3268979" cy="80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аво съединение 21"/>
          <p:cNvCxnSpPr/>
          <p:nvPr/>
        </p:nvCxnSpPr>
        <p:spPr>
          <a:xfrm flipH="1">
            <a:off x="4062956" y="3923439"/>
            <a:ext cx="1091974" cy="2506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авоъгълник 24"/>
          <p:cNvSpPr/>
          <p:nvPr/>
        </p:nvSpPr>
        <p:spPr>
          <a:xfrm>
            <a:off x="528357" y="6587531"/>
            <a:ext cx="11710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Kennedy R, </a:t>
            </a:r>
            <a:r>
              <a:rPr lang="en-US" sz="1200" dirty="0" err="1" smtClean="0"/>
              <a:t>Awada</a:t>
            </a:r>
            <a:r>
              <a:rPr lang="en-US" sz="1200" dirty="0" smtClean="0"/>
              <a:t> H, </a:t>
            </a:r>
            <a:r>
              <a:rPr lang="en-US" sz="1200" dirty="0" err="1" smtClean="0"/>
              <a:t>Vura</a:t>
            </a:r>
            <a:r>
              <a:rPr lang="en-US" sz="1200" dirty="0" smtClean="0"/>
              <a:t> N, </a:t>
            </a:r>
            <a:r>
              <a:rPr lang="en-US" sz="1200" dirty="0" err="1" smtClean="0"/>
              <a:t>Ciltea</a:t>
            </a:r>
            <a:r>
              <a:rPr lang="en-US" sz="1200" dirty="0" smtClean="0"/>
              <a:t> D, Morocco M. </a:t>
            </a:r>
            <a:r>
              <a:rPr lang="en-US" sz="1200" dirty="0" err="1" smtClean="0"/>
              <a:t>Endocrinopathies</a:t>
            </a:r>
            <a:r>
              <a:rPr lang="en-US" sz="1200" dirty="0" smtClean="0"/>
              <a:t> from checkpoint inhibitors: Incidence, outcomes, and management. Cleve </a:t>
            </a:r>
            <a:r>
              <a:rPr lang="en-US" sz="1200" dirty="0" err="1" smtClean="0"/>
              <a:t>Clin</a:t>
            </a:r>
            <a:r>
              <a:rPr lang="en-US" sz="1200" dirty="0" smtClean="0"/>
              <a:t> J Med. 2023 May 1;90(5):307-317. </a:t>
            </a:r>
            <a:endParaRPr lang="en-US" sz="1200" dirty="0"/>
          </a:p>
        </p:txBody>
      </p:sp>
      <p:cxnSp>
        <p:nvCxnSpPr>
          <p:cNvPr id="26" name="Съединител &quot;права стрелка&quot; 25"/>
          <p:cNvCxnSpPr/>
          <p:nvPr/>
        </p:nvCxnSpPr>
        <p:spPr>
          <a:xfrm>
            <a:off x="3044741" y="1967655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ъединител &quot;права стрелка&quot; 26"/>
          <p:cNvCxnSpPr/>
          <p:nvPr/>
        </p:nvCxnSpPr>
        <p:spPr>
          <a:xfrm>
            <a:off x="3044741" y="2149237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ъединител &quot;права стрелка&quot; 27"/>
          <p:cNvCxnSpPr/>
          <p:nvPr/>
        </p:nvCxnSpPr>
        <p:spPr>
          <a:xfrm>
            <a:off x="3068413" y="3692287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ъединител &quot;права стрелка&quot; 28"/>
          <p:cNvCxnSpPr/>
          <p:nvPr/>
        </p:nvCxnSpPr>
        <p:spPr>
          <a:xfrm>
            <a:off x="3056983" y="4926727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ъединител &quot;права стрелка&quot; 29"/>
          <p:cNvCxnSpPr/>
          <p:nvPr/>
        </p:nvCxnSpPr>
        <p:spPr>
          <a:xfrm>
            <a:off x="3070869" y="3514515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ъединител &quot;права стрелка&quot; 30"/>
          <p:cNvCxnSpPr/>
          <p:nvPr/>
        </p:nvCxnSpPr>
        <p:spPr>
          <a:xfrm>
            <a:off x="3044741" y="4760385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0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390650" y="333375"/>
            <a:ext cx="9410700" cy="6191250"/>
          </a:xfrm>
          <a:prstGeom prst="rect">
            <a:avLst/>
          </a:prstGeom>
        </p:spPr>
      </p:pic>
      <p:sp>
        <p:nvSpPr>
          <p:cNvPr id="3" name="V-образна стрелка 2"/>
          <p:cNvSpPr/>
          <p:nvPr/>
        </p:nvSpPr>
        <p:spPr>
          <a:xfrm>
            <a:off x="3395214" y="2025188"/>
            <a:ext cx="245097" cy="169684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V-образна стрелка 5"/>
          <p:cNvSpPr/>
          <p:nvPr/>
        </p:nvSpPr>
        <p:spPr>
          <a:xfrm>
            <a:off x="3395214" y="1556991"/>
            <a:ext cx="245097" cy="169684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Право съединение 12"/>
          <p:cNvCxnSpPr/>
          <p:nvPr/>
        </p:nvCxnSpPr>
        <p:spPr>
          <a:xfrm flipH="1">
            <a:off x="3676452" y="1442301"/>
            <a:ext cx="1979628" cy="5254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аво съединение 13"/>
          <p:cNvCxnSpPr/>
          <p:nvPr/>
        </p:nvCxnSpPr>
        <p:spPr>
          <a:xfrm flipH="1">
            <a:off x="3770723" y="2019934"/>
            <a:ext cx="1979628" cy="5254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авоъгълник 14"/>
          <p:cNvSpPr/>
          <p:nvPr/>
        </p:nvSpPr>
        <p:spPr>
          <a:xfrm>
            <a:off x="356907" y="6524625"/>
            <a:ext cx="11710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Kennedy R, </a:t>
            </a:r>
            <a:r>
              <a:rPr lang="en-US" sz="1200" dirty="0" err="1" smtClean="0"/>
              <a:t>Awada</a:t>
            </a:r>
            <a:r>
              <a:rPr lang="en-US" sz="1200" dirty="0" smtClean="0"/>
              <a:t> H, </a:t>
            </a:r>
            <a:r>
              <a:rPr lang="en-US" sz="1200" dirty="0" err="1" smtClean="0"/>
              <a:t>Vura</a:t>
            </a:r>
            <a:r>
              <a:rPr lang="en-US" sz="1200" dirty="0" smtClean="0"/>
              <a:t> N, </a:t>
            </a:r>
            <a:r>
              <a:rPr lang="en-US" sz="1200" dirty="0" err="1" smtClean="0"/>
              <a:t>Ciltea</a:t>
            </a:r>
            <a:r>
              <a:rPr lang="en-US" sz="1200" dirty="0" smtClean="0"/>
              <a:t> D, Morocco M. </a:t>
            </a:r>
            <a:r>
              <a:rPr lang="en-US" sz="1200" dirty="0" err="1" smtClean="0"/>
              <a:t>Endocrinopathies</a:t>
            </a:r>
            <a:r>
              <a:rPr lang="en-US" sz="1200" dirty="0" smtClean="0"/>
              <a:t> from checkpoint inhibitors: Incidence, outcomes, and management. Cleve </a:t>
            </a:r>
            <a:r>
              <a:rPr lang="en-US" sz="1200" dirty="0" err="1" smtClean="0"/>
              <a:t>Clin</a:t>
            </a:r>
            <a:r>
              <a:rPr lang="en-US" sz="1200" dirty="0" smtClean="0"/>
              <a:t> J Med. 2023 May 1;90(5):307-317. </a:t>
            </a:r>
            <a:endParaRPr lang="en-US" sz="1200" dirty="0"/>
          </a:p>
        </p:txBody>
      </p:sp>
      <p:cxnSp>
        <p:nvCxnSpPr>
          <p:cNvPr id="16" name="Съединител &quot;права стрелка&quot; 15"/>
          <p:cNvCxnSpPr/>
          <p:nvPr/>
        </p:nvCxnSpPr>
        <p:spPr>
          <a:xfrm>
            <a:off x="3360429" y="5305215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ъединител &quot;права стрелка&quot; 16"/>
          <p:cNvCxnSpPr/>
          <p:nvPr/>
        </p:nvCxnSpPr>
        <p:spPr>
          <a:xfrm>
            <a:off x="3319742" y="3983145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ъединител &quot;права стрелка&quot; 17"/>
          <p:cNvCxnSpPr/>
          <p:nvPr/>
        </p:nvCxnSpPr>
        <p:spPr>
          <a:xfrm>
            <a:off x="3361783" y="2443905"/>
            <a:ext cx="37719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ъединител &quot;права стрелка&quot; 18"/>
          <p:cNvCxnSpPr/>
          <p:nvPr/>
        </p:nvCxnSpPr>
        <p:spPr>
          <a:xfrm>
            <a:off x="3361783" y="2686447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ъединител &quot;права стрелка&quot; 19"/>
          <p:cNvCxnSpPr/>
          <p:nvPr/>
        </p:nvCxnSpPr>
        <p:spPr>
          <a:xfrm>
            <a:off x="3329167" y="4199017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ъединител &quot;права стрелка&quot; 20"/>
          <p:cNvCxnSpPr/>
          <p:nvPr/>
        </p:nvCxnSpPr>
        <p:spPr>
          <a:xfrm>
            <a:off x="3361783" y="5494417"/>
            <a:ext cx="37719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63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>
            <a:grayscl/>
          </a:blip>
          <a:srcRect l="1043"/>
          <a:stretch/>
        </p:blipFill>
        <p:spPr>
          <a:xfrm>
            <a:off x="1371600" y="338137"/>
            <a:ext cx="9416148" cy="6181725"/>
          </a:xfrm>
          <a:prstGeom prst="rect">
            <a:avLst/>
          </a:prstGeom>
        </p:spPr>
      </p:pic>
      <p:cxnSp>
        <p:nvCxnSpPr>
          <p:cNvPr id="3" name="Право съединение 2"/>
          <p:cNvCxnSpPr/>
          <p:nvPr/>
        </p:nvCxnSpPr>
        <p:spPr>
          <a:xfrm flipH="1">
            <a:off x="4069236" y="2059215"/>
            <a:ext cx="1979628" cy="5254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авоъгълник 3"/>
          <p:cNvSpPr/>
          <p:nvPr/>
        </p:nvSpPr>
        <p:spPr>
          <a:xfrm>
            <a:off x="4022103" y="1253764"/>
            <a:ext cx="6583052" cy="4336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V-образна стрелка 4"/>
          <p:cNvSpPr/>
          <p:nvPr/>
        </p:nvSpPr>
        <p:spPr>
          <a:xfrm>
            <a:off x="3795858" y="2618563"/>
            <a:ext cx="245097" cy="169684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574077" y="6524165"/>
            <a:ext cx="11710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Kennedy R, </a:t>
            </a:r>
            <a:r>
              <a:rPr lang="en-US" sz="1200" dirty="0" err="1" smtClean="0"/>
              <a:t>Awada</a:t>
            </a:r>
            <a:r>
              <a:rPr lang="en-US" sz="1200" dirty="0" smtClean="0"/>
              <a:t> H, </a:t>
            </a:r>
            <a:r>
              <a:rPr lang="en-US" sz="1200" dirty="0" err="1" smtClean="0"/>
              <a:t>Vura</a:t>
            </a:r>
            <a:r>
              <a:rPr lang="en-US" sz="1200" dirty="0" smtClean="0"/>
              <a:t> N, </a:t>
            </a:r>
            <a:r>
              <a:rPr lang="en-US" sz="1200" dirty="0" err="1" smtClean="0"/>
              <a:t>Ciltea</a:t>
            </a:r>
            <a:r>
              <a:rPr lang="en-US" sz="1200" dirty="0" smtClean="0"/>
              <a:t> D, Morocco M. </a:t>
            </a:r>
            <a:r>
              <a:rPr lang="en-US" sz="1200" dirty="0" err="1" smtClean="0"/>
              <a:t>Endocrinopathies</a:t>
            </a:r>
            <a:r>
              <a:rPr lang="en-US" sz="1200" dirty="0" smtClean="0"/>
              <a:t> from checkpoint inhibitors: Incidence, outcomes, and management. Cleve </a:t>
            </a:r>
            <a:r>
              <a:rPr lang="en-US" sz="1200" dirty="0" err="1" smtClean="0"/>
              <a:t>Clin</a:t>
            </a:r>
            <a:r>
              <a:rPr lang="en-US" sz="1200" dirty="0" smtClean="0"/>
              <a:t> J Med. 2023 May 1;90(5):307-317. </a:t>
            </a:r>
            <a:endParaRPr lang="en-US" sz="1200" dirty="0"/>
          </a:p>
        </p:txBody>
      </p:sp>
      <p:sp>
        <p:nvSpPr>
          <p:cNvPr id="22" name="V-образна стрелка 21"/>
          <p:cNvSpPr/>
          <p:nvPr/>
        </p:nvSpPr>
        <p:spPr>
          <a:xfrm>
            <a:off x="3824139" y="5299954"/>
            <a:ext cx="245097" cy="169684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V-образна стрелка 22"/>
          <p:cNvSpPr/>
          <p:nvPr/>
        </p:nvSpPr>
        <p:spPr>
          <a:xfrm>
            <a:off x="3802023" y="4187110"/>
            <a:ext cx="245097" cy="169684"/>
          </a:xfrm>
          <a:prstGeom prst="chevron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V-образна стрелка 23"/>
          <p:cNvSpPr/>
          <p:nvPr/>
        </p:nvSpPr>
        <p:spPr>
          <a:xfrm>
            <a:off x="3807443" y="3967823"/>
            <a:ext cx="245097" cy="169684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V-образна стрелка 24"/>
          <p:cNvSpPr/>
          <p:nvPr/>
        </p:nvSpPr>
        <p:spPr>
          <a:xfrm>
            <a:off x="3777006" y="5854048"/>
            <a:ext cx="245097" cy="169684"/>
          </a:xfrm>
          <a:prstGeom prst="chevron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Право съединение 25"/>
          <p:cNvCxnSpPr/>
          <p:nvPr/>
        </p:nvCxnSpPr>
        <p:spPr>
          <a:xfrm flipH="1">
            <a:off x="4141626" y="2245905"/>
            <a:ext cx="1979628" cy="5254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авоъгълник 27"/>
          <p:cNvSpPr/>
          <p:nvPr/>
        </p:nvSpPr>
        <p:spPr>
          <a:xfrm>
            <a:off x="4022103" y="4344895"/>
            <a:ext cx="1041387" cy="17702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Правоъгълник 28"/>
          <p:cNvSpPr/>
          <p:nvPr/>
        </p:nvSpPr>
        <p:spPr>
          <a:xfrm>
            <a:off x="3999397" y="6077081"/>
            <a:ext cx="1041387" cy="17702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2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DB5-613F-4901-8836-1BE897A6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+mn-lt"/>
              </a:rPr>
              <a:t>Заключение</a:t>
            </a:r>
            <a:endParaRPr lang="en-GB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CBEC7-05CA-48C0-9703-2B820DCB7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bg-BG" sz="2400" dirty="0"/>
              <a:t>Пациенти, които се лекуват с </a:t>
            </a:r>
            <a:r>
              <a:rPr lang="en-US" sz="2400" b="1" dirty="0"/>
              <a:t>ICIs</a:t>
            </a:r>
            <a:r>
              <a:rPr lang="bg-BG" sz="2400" b="1" dirty="0"/>
              <a:t>, </a:t>
            </a:r>
            <a:r>
              <a:rPr lang="bg-BG" sz="2400" dirty="0"/>
              <a:t>трябва да бъдат своевременно оценявани за </a:t>
            </a:r>
            <a:r>
              <a:rPr lang="ru-RU" sz="2400" b="1" dirty="0" err="1"/>
              <a:t>irAEs</a:t>
            </a:r>
            <a:r>
              <a:rPr lang="ru-RU" sz="2400" b="1" dirty="0"/>
              <a:t> </a:t>
            </a:r>
            <a:r>
              <a:rPr lang="ru-RU" sz="2400" b="1" dirty="0" err="1"/>
              <a:t>ендокринопатии</a:t>
            </a:r>
            <a:endParaRPr lang="en-US" sz="2400" b="1" dirty="0"/>
          </a:p>
          <a:p>
            <a:endParaRPr lang="ru-RU" sz="2400" b="1" dirty="0"/>
          </a:p>
          <a:p>
            <a:r>
              <a:rPr lang="ru-RU" sz="2400" dirty="0"/>
              <a:t>При </a:t>
            </a:r>
            <a:r>
              <a:rPr lang="ru-RU" sz="2400" b="1" dirty="0"/>
              <a:t>около 50%</a:t>
            </a:r>
            <a:r>
              <a:rPr lang="ru-RU" sz="2400" dirty="0"/>
              <a:t> от </a:t>
            </a:r>
            <a:r>
              <a:rPr lang="ru-RU" sz="2400" dirty="0" err="1"/>
              <a:t>тези</a:t>
            </a:r>
            <a:r>
              <a:rPr lang="ru-RU" sz="2400" dirty="0"/>
              <a:t> случаи </a:t>
            </a:r>
            <a:r>
              <a:rPr lang="ru-RU" sz="2400" dirty="0" err="1"/>
              <a:t>титърът</a:t>
            </a:r>
            <a:r>
              <a:rPr lang="ru-RU" sz="2400" dirty="0"/>
              <a:t> на </a:t>
            </a:r>
            <a:r>
              <a:rPr lang="ru-RU" sz="2400" dirty="0" err="1"/>
              <a:t>съответните</a:t>
            </a:r>
            <a:r>
              <a:rPr lang="ru-RU" sz="2400" dirty="0"/>
              <a:t> </a:t>
            </a:r>
            <a:r>
              <a:rPr lang="ru-RU" sz="2400" dirty="0" err="1"/>
              <a:t>автоантитела</a:t>
            </a:r>
            <a:r>
              <a:rPr lang="ru-RU" sz="2400" dirty="0"/>
              <a:t> е негативен, </a:t>
            </a:r>
            <a:r>
              <a:rPr lang="ru-RU" sz="2400" dirty="0" err="1"/>
              <a:t>което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да затрудни </a:t>
            </a:r>
            <a:r>
              <a:rPr lang="ru-RU" sz="2400" dirty="0" err="1"/>
              <a:t>диагнозата</a:t>
            </a:r>
            <a:endParaRPr lang="en-US" sz="2400" dirty="0"/>
          </a:p>
          <a:p>
            <a:endParaRPr lang="ru-RU" sz="2400" dirty="0"/>
          </a:p>
          <a:p>
            <a:r>
              <a:rPr lang="ru-RU" sz="2400" dirty="0" err="1"/>
              <a:t>Лечението</a:t>
            </a:r>
            <a:r>
              <a:rPr lang="ru-RU" sz="2400" dirty="0"/>
              <a:t> на </a:t>
            </a:r>
            <a:r>
              <a:rPr lang="ru-RU" sz="2400" dirty="0" err="1"/>
              <a:t>съответните</a:t>
            </a:r>
            <a:r>
              <a:rPr lang="ru-RU" sz="2400" dirty="0"/>
              <a:t> </a:t>
            </a:r>
            <a:r>
              <a:rPr lang="ru-RU" sz="2400" dirty="0" err="1"/>
              <a:t>ендокринни</a:t>
            </a:r>
            <a:r>
              <a:rPr lang="ru-RU" sz="2400" dirty="0"/>
              <a:t> дисфункции е основано на </a:t>
            </a:r>
            <a:r>
              <a:rPr lang="ru-RU" sz="2400" dirty="0" err="1"/>
              <a:t>общоприетите</a:t>
            </a:r>
            <a:r>
              <a:rPr lang="ru-RU" sz="2400" dirty="0"/>
              <a:t> </a:t>
            </a:r>
            <a:r>
              <a:rPr lang="ru-RU" sz="2400" dirty="0" err="1"/>
              <a:t>терапевтични</a:t>
            </a:r>
            <a:r>
              <a:rPr lang="ru-RU" sz="2400" dirty="0"/>
              <a:t> </a:t>
            </a:r>
            <a:r>
              <a:rPr lang="ru-RU" sz="2400" dirty="0" err="1"/>
              <a:t>препоръки</a:t>
            </a:r>
            <a:endParaRPr lang="en-US" sz="2400" dirty="0"/>
          </a:p>
          <a:p>
            <a:endParaRPr lang="ru-RU" sz="2400" dirty="0"/>
          </a:p>
          <a:p>
            <a:r>
              <a:rPr lang="ru-RU" sz="2400" dirty="0" err="1"/>
              <a:t>Преустановяването</a:t>
            </a:r>
            <a:r>
              <a:rPr lang="ru-RU" sz="2400" dirty="0"/>
              <a:t> на </a:t>
            </a:r>
            <a:r>
              <a:rPr lang="ru-RU" sz="2400" dirty="0" err="1"/>
              <a:t>терапията</a:t>
            </a:r>
            <a:r>
              <a:rPr lang="ru-RU" sz="2400" dirty="0"/>
              <a:t> с </a:t>
            </a:r>
            <a:r>
              <a:rPr lang="en-US" sz="2400" b="1" dirty="0"/>
              <a:t>ICIs</a:t>
            </a:r>
            <a:r>
              <a:rPr lang="bg-BG" sz="2400" b="1" dirty="0"/>
              <a:t> </a:t>
            </a:r>
            <a:r>
              <a:rPr lang="bg-BG" sz="2400" dirty="0"/>
              <a:t>при</a:t>
            </a:r>
            <a:r>
              <a:rPr lang="en-US" sz="2400" dirty="0"/>
              <a:t> </a:t>
            </a:r>
            <a:r>
              <a:rPr lang="ru-RU" sz="2400" dirty="0" err="1"/>
              <a:t>повечето</a:t>
            </a:r>
            <a:r>
              <a:rPr lang="ru-RU" sz="2400" dirty="0"/>
              <a:t> случаи на </a:t>
            </a:r>
            <a:r>
              <a:rPr lang="ru-RU" sz="2400" b="1" dirty="0" err="1"/>
              <a:t>irAEs</a:t>
            </a:r>
            <a:r>
              <a:rPr lang="ru-RU" sz="2400" b="1" dirty="0"/>
              <a:t> </a:t>
            </a:r>
            <a:r>
              <a:rPr lang="ru-RU" sz="2400" b="1" dirty="0" err="1"/>
              <a:t>ендокринопатии</a:t>
            </a:r>
            <a:r>
              <a:rPr lang="ru-RU" sz="2400" b="1" dirty="0"/>
              <a:t> </a:t>
            </a:r>
            <a:r>
              <a:rPr lang="ru-RU" sz="2400" dirty="0"/>
              <a:t>не се </a:t>
            </a:r>
            <a:r>
              <a:rPr lang="ru-RU" sz="2400" dirty="0" err="1"/>
              <a:t>налага</a:t>
            </a:r>
            <a:r>
              <a:rPr lang="ru-RU" sz="2400" dirty="0"/>
              <a:t> </a:t>
            </a:r>
          </a:p>
          <a:p>
            <a:endParaRPr lang="ru-RU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9246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 smtClean="0"/>
              <a:t>БЛАГОДАРЯ ЗА ВНИМАНИЕТО!</a:t>
            </a:r>
            <a:endParaRPr lang="en-US" b="1" dirty="0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1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6" y="921078"/>
            <a:ext cx="7421153" cy="5936922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7519369" y="4035547"/>
            <a:ext cx="4544101" cy="2092881"/>
          </a:xfrm>
          <a:prstGeom prst="rect">
            <a:avLst/>
          </a:prstGeom>
          <a:solidFill>
            <a:srgbClr val="FFCCFF"/>
          </a:solidFill>
          <a:ln>
            <a:solidFill>
              <a:srgbClr val="B01099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B01099"/>
                </a:solidFill>
              </a:rPr>
              <a:t>PD-L1 </a:t>
            </a:r>
            <a:r>
              <a:rPr lang="bg-BG" sz="2600" b="1" dirty="0" err="1" smtClean="0">
                <a:solidFill>
                  <a:srgbClr val="B01099"/>
                </a:solidFill>
              </a:rPr>
              <a:t>инхибитори</a:t>
            </a:r>
            <a:endParaRPr lang="bg-BG" sz="2600" b="1" dirty="0">
              <a:solidFill>
                <a:srgbClr val="B01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B01099"/>
                </a:solidFill>
              </a:rPr>
              <a:t>Atezolizumab</a:t>
            </a:r>
            <a:r>
              <a:rPr lang="en-US" sz="2600" dirty="0" smtClean="0">
                <a:solidFill>
                  <a:srgbClr val="B01099"/>
                </a:solidFill>
              </a:rPr>
              <a:t> (</a:t>
            </a:r>
            <a:r>
              <a:rPr lang="en-US" sz="2600" dirty="0" err="1" smtClean="0">
                <a:solidFill>
                  <a:srgbClr val="B01099"/>
                </a:solidFill>
              </a:rPr>
              <a:t>Tecentriq</a:t>
            </a:r>
            <a:r>
              <a:rPr lang="en-US" sz="2600" dirty="0" smtClean="0">
                <a:solidFill>
                  <a:srgbClr val="B01099"/>
                </a:solidFill>
              </a:rPr>
              <a:t> and </a:t>
            </a:r>
            <a:r>
              <a:rPr lang="en-US" sz="2600" dirty="0" err="1" smtClean="0">
                <a:solidFill>
                  <a:srgbClr val="B01099"/>
                </a:solidFill>
              </a:rPr>
              <a:t>Tecentriq</a:t>
            </a:r>
            <a:r>
              <a:rPr lang="en-US" sz="2600" dirty="0" smtClean="0">
                <a:solidFill>
                  <a:srgbClr val="B01099"/>
                </a:solidFill>
              </a:rPr>
              <a:t> </a:t>
            </a:r>
            <a:r>
              <a:rPr lang="en-US" sz="2600" dirty="0" err="1" smtClean="0">
                <a:solidFill>
                  <a:srgbClr val="B01099"/>
                </a:solidFill>
              </a:rPr>
              <a:t>Hybreza</a:t>
            </a:r>
            <a:r>
              <a:rPr lang="en-US" sz="2600" dirty="0" smtClean="0">
                <a:solidFill>
                  <a:srgbClr val="B01099"/>
                </a:solidFill>
              </a:rPr>
              <a:t>) </a:t>
            </a:r>
            <a:endParaRPr lang="bg-BG" sz="2600" dirty="0" smtClean="0">
              <a:solidFill>
                <a:srgbClr val="B01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B01099"/>
                </a:solidFill>
              </a:rPr>
              <a:t>Avelumab</a:t>
            </a:r>
            <a:r>
              <a:rPr lang="en-US" sz="2600" dirty="0" smtClean="0">
                <a:solidFill>
                  <a:srgbClr val="B01099"/>
                </a:solidFill>
              </a:rPr>
              <a:t> (</a:t>
            </a:r>
            <a:r>
              <a:rPr lang="en-US" sz="2600" dirty="0" err="1" smtClean="0">
                <a:solidFill>
                  <a:srgbClr val="B01099"/>
                </a:solidFill>
              </a:rPr>
              <a:t>Bavencio</a:t>
            </a:r>
            <a:r>
              <a:rPr lang="en-US" sz="2600" dirty="0" smtClean="0">
                <a:solidFill>
                  <a:srgbClr val="B01099"/>
                </a:solidFill>
              </a:rPr>
              <a:t>)</a:t>
            </a:r>
            <a:endParaRPr lang="bg-BG" sz="2600" dirty="0" smtClean="0">
              <a:solidFill>
                <a:srgbClr val="B01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B01099"/>
                </a:solidFill>
              </a:rPr>
              <a:t>Durvalumab</a:t>
            </a:r>
            <a:r>
              <a:rPr lang="en-US" sz="2600" dirty="0" smtClean="0">
                <a:solidFill>
                  <a:srgbClr val="B01099"/>
                </a:solidFill>
              </a:rPr>
              <a:t> (</a:t>
            </a:r>
            <a:r>
              <a:rPr lang="en-US" sz="2600" dirty="0" err="1" smtClean="0">
                <a:solidFill>
                  <a:srgbClr val="B01099"/>
                </a:solidFill>
              </a:rPr>
              <a:t>Imfinzi</a:t>
            </a:r>
            <a:r>
              <a:rPr lang="en-US" sz="2600" dirty="0" smtClean="0">
                <a:solidFill>
                  <a:srgbClr val="B01099"/>
                </a:solidFill>
              </a:rPr>
              <a:t>)</a:t>
            </a:r>
            <a:endParaRPr lang="en-US" sz="2600" dirty="0">
              <a:solidFill>
                <a:srgbClr val="B01099"/>
              </a:solidFill>
            </a:endParaRPr>
          </a:p>
        </p:txBody>
      </p:sp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551761" y="-1636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b="1" dirty="0" smtClean="0">
                <a:latin typeface="+mn-lt"/>
              </a:rPr>
              <a:t>PD-1 и PD-L1 </a:t>
            </a:r>
            <a:r>
              <a:rPr lang="ru-RU" sz="4200" b="1" dirty="0" err="1" smtClean="0">
                <a:latin typeface="+mn-lt"/>
              </a:rPr>
              <a:t>инхибитори</a:t>
            </a:r>
            <a:endParaRPr lang="en-US" sz="4200" b="1" dirty="0">
              <a:latin typeface="+mn-lt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7519368" y="1587966"/>
            <a:ext cx="4544101" cy="1692771"/>
          </a:xfrm>
          <a:prstGeom prst="rect">
            <a:avLst/>
          </a:prstGeom>
          <a:solidFill>
            <a:srgbClr val="FFCCFF"/>
          </a:solidFill>
          <a:ln>
            <a:solidFill>
              <a:srgbClr val="B01099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B01099"/>
                </a:solidFill>
              </a:rPr>
              <a:t>PD-1 </a:t>
            </a:r>
            <a:r>
              <a:rPr lang="bg-BG" sz="2600" b="1" dirty="0" err="1" smtClean="0">
                <a:solidFill>
                  <a:srgbClr val="B01099"/>
                </a:solidFill>
              </a:rPr>
              <a:t>инхибитори</a:t>
            </a:r>
            <a:endParaRPr lang="bg-BG" sz="2600" b="1" dirty="0">
              <a:solidFill>
                <a:srgbClr val="B01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B01099"/>
                </a:solidFill>
              </a:rPr>
              <a:t>Pembrolizumab</a:t>
            </a:r>
            <a:r>
              <a:rPr lang="en-US" sz="2600" dirty="0" smtClean="0">
                <a:solidFill>
                  <a:srgbClr val="B01099"/>
                </a:solidFill>
              </a:rPr>
              <a:t> (</a:t>
            </a:r>
            <a:r>
              <a:rPr lang="en-US" sz="2600" dirty="0" err="1" smtClean="0">
                <a:solidFill>
                  <a:srgbClr val="B01099"/>
                </a:solidFill>
              </a:rPr>
              <a:t>Keytruda</a:t>
            </a:r>
            <a:r>
              <a:rPr lang="en-US" sz="2600" dirty="0" smtClean="0">
                <a:solidFill>
                  <a:srgbClr val="B01099"/>
                </a:solidFill>
              </a:rPr>
              <a:t>)</a:t>
            </a:r>
            <a:endParaRPr lang="bg-BG" sz="2600" dirty="0" smtClean="0">
              <a:solidFill>
                <a:srgbClr val="B01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B01099"/>
                </a:solidFill>
              </a:rPr>
              <a:t>Nivolumab</a:t>
            </a:r>
            <a:r>
              <a:rPr lang="en-US" sz="2600" dirty="0" smtClean="0">
                <a:solidFill>
                  <a:srgbClr val="B01099"/>
                </a:solidFill>
              </a:rPr>
              <a:t> (</a:t>
            </a:r>
            <a:r>
              <a:rPr lang="en-US" sz="2600" dirty="0" err="1" smtClean="0">
                <a:solidFill>
                  <a:srgbClr val="B01099"/>
                </a:solidFill>
              </a:rPr>
              <a:t>Opdivo</a:t>
            </a:r>
            <a:r>
              <a:rPr lang="en-US" sz="2600" dirty="0" smtClean="0">
                <a:solidFill>
                  <a:srgbClr val="B01099"/>
                </a:solidFill>
              </a:rPr>
              <a:t>)</a:t>
            </a:r>
            <a:endParaRPr lang="bg-BG" sz="2600" dirty="0" smtClean="0">
              <a:solidFill>
                <a:srgbClr val="B01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B01099"/>
                </a:solidFill>
              </a:rPr>
              <a:t>Cemiplimab</a:t>
            </a:r>
            <a:r>
              <a:rPr lang="en-US" sz="2600" dirty="0" smtClean="0">
                <a:solidFill>
                  <a:srgbClr val="B01099"/>
                </a:solidFill>
              </a:rPr>
              <a:t> (</a:t>
            </a:r>
            <a:r>
              <a:rPr lang="en-US" sz="2600" dirty="0" err="1" smtClean="0">
                <a:solidFill>
                  <a:srgbClr val="B01099"/>
                </a:solidFill>
              </a:rPr>
              <a:t>Libtayo</a:t>
            </a:r>
            <a:r>
              <a:rPr lang="en-US" sz="2600" dirty="0" smtClean="0">
                <a:solidFill>
                  <a:srgbClr val="B010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99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085" y="855335"/>
            <a:ext cx="6611060" cy="4634838"/>
          </a:xfrm>
          <a:prstGeom prst="rect">
            <a:avLst/>
          </a:prstGeom>
        </p:spPr>
      </p:pic>
      <p:sp>
        <p:nvSpPr>
          <p:cNvPr id="3" name="Заглавие 9"/>
          <p:cNvSpPr txBox="1">
            <a:spLocks/>
          </p:cNvSpPr>
          <p:nvPr/>
        </p:nvSpPr>
        <p:spPr>
          <a:xfrm>
            <a:off x="781526" y="165624"/>
            <a:ext cx="10515600" cy="10144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b="1" dirty="0" smtClean="0">
                <a:latin typeface="+mn-lt"/>
              </a:rPr>
              <a:t>LAG-3</a:t>
            </a:r>
            <a:r>
              <a:rPr lang="bg-BG" sz="4200" b="1" dirty="0" smtClean="0">
                <a:latin typeface="+mn-lt"/>
              </a:rPr>
              <a:t> </a:t>
            </a:r>
            <a:r>
              <a:rPr lang="en-US" sz="4200" b="1" dirty="0" smtClean="0">
                <a:latin typeface="+mn-lt"/>
              </a:rPr>
              <a:t>- </a:t>
            </a:r>
            <a:r>
              <a:rPr lang="bg-BG" sz="4200" b="1" dirty="0" smtClean="0">
                <a:latin typeface="+mn-lt"/>
              </a:rPr>
              <a:t>обещаваща </a:t>
            </a:r>
            <a:r>
              <a:rPr lang="bg-BG" sz="4200" b="1" dirty="0" err="1">
                <a:latin typeface="+mn-lt"/>
              </a:rPr>
              <a:t>имунотерапевтична</a:t>
            </a:r>
            <a:r>
              <a:rPr lang="bg-BG" sz="4200" b="1" dirty="0">
                <a:latin typeface="+mn-lt"/>
              </a:rPr>
              <a:t> </a:t>
            </a:r>
            <a:r>
              <a:rPr lang="bg-BG" sz="4200" b="1" dirty="0" smtClean="0">
                <a:latin typeface="+mn-lt"/>
              </a:rPr>
              <a:t>цел</a:t>
            </a:r>
            <a:endParaRPr lang="en-US" sz="4200" b="1" dirty="0">
              <a:latin typeface="+mn-lt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6470207" y="1287535"/>
            <a:ext cx="1279333" cy="28318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авоъгълник 4"/>
          <p:cNvSpPr/>
          <p:nvPr/>
        </p:nvSpPr>
        <p:spPr>
          <a:xfrm>
            <a:off x="7304069" y="5213174"/>
            <a:ext cx="2053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5156"/>
                </a:solidFill>
              </a:rPr>
              <a:t>Lymphocyte-activation gene 3</a:t>
            </a:r>
            <a:endParaRPr lang="en-US" sz="1200" dirty="0"/>
          </a:p>
        </p:txBody>
      </p:sp>
      <p:sp>
        <p:nvSpPr>
          <p:cNvPr id="7" name="Правоъгълник 6"/>
          <p:cNvSpPr/>
          <p:nvPr/>
        </p:nvSpPr>
        <p:spPr>
          <a:xfrm>
            <a:off x="262890" y="5575417"/>
            <a:ext cx="11929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LAG-3 е трансмембранен протеин, </a:t>
            </a:r>
            <a:r>
              <a:rPr lang="ru-RU" sz="2400" dirty="0" err="1"/>
              <a:t>който</a:t>
            </a:r>
            <a:r>
              <a:rPr lang="ru-RU" sz="2400" dirty="0"/>
              <a:t> </a:t>
            </a:r>
            <a:r>
              <a:rPr lang="ru-RU" sz="2400" dirty="0" err="1"/>
              <a:t>има</a:t>
            </a:r>
            <a:r>
              <a:rPr lang="ru-RU" sz="2400" dirty="0"/>
              <a:t> </a:t>
            </a:r>
            <a:r>
              <a:rPr lang="ru-RU" sz="2400" dirty="0" err="1"/>
              <a:t>структурни</a:t>
            </a:r>
            <a:r>
              <a:rPr lang="ru-RU" sz="2400" dirty="0"/>
              <a:t> сходства </a:t>
            </a:r>
            <a:r>
              <a:rPr lang="ru-RU" sz="2400" dirty="0" err="1"/>
              <a:t>със</a:t>
            </a:r>
            <a:r>
              <a:rPr lang="ru-RU" sz="2400" dirty="0"/>
              <a:t> CD4.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LAG-3 </a:t>
            </a:r>
            <a:r>
              <a:rPr lang="ru-RU" sz="2400" dirty="0"/>
              <a:t>е </a:t>
            </a:r>
            <a:r>
              <a:rPr lang="ru-RU" sz="2400" dirty="0" err="1"/>
              <a:t>инхибиторен</a:t>
            </a:r>
            <a:r>
              <a:rPr lang="ru-RU" sz="2400" dirty="0"/>
              <a:t> </a:t>
            </a:r>
            <a:r>
              <a:rPr lang="ru-RU" sz="2400" dirty="0" err="1"/>
              <a:t>корецептор</a:t>
            </a:r>
            <a:r>
              <a:rPr lang="ru-RU" sz="2400" dirty="0"/>
              <a:t>, </a:t>
            </a:r>
            <a:r>
              <a:rPr lang="ru-RU" sz="2400" dirty="0" err="1"/>
              <a:t>играещ</a:t>
            </a:r>
            <a:r>
              <a:rPr lang="ru-RU" sz="2400" dirty="0"/>
              <a:t> </a:t>
            </a:r>
            <a:r>
              <a:rPr lang="ru-RU" sz="2400" dirty="0" err="1"/>
              <a:t>централна</a:t>
            </a:r>
            <a:r>
              <a:rPr lang="ru-RU" sz="2400" dirty="0"/>
              <a:t> роля в </a:t>
            </a:r>
            <a:r>
              <a:rPr lang="ru-RU" sz="2400" dirty="0" err="1"/>
              <a:t>автоимунитета</a:t>
            </a:r>
            <a:r>
              <a:rPr lang="ru-RU" sz="2400" dirty="0"/>
              <a:t> и в </a:t>
            </a:r>
            <a:r>
              <a:rPr lang="ru-RU" sz="2400" dirty="0" err="1"/>
              <a:t>имунния</a:t>
            </a:r>
            <a:r>
              <a:rPr lang="ru-RU" sz="2400" dirty="0"/>
              <a:t> отговор при </a:t>
            </a:r>
            <a:r>
              <a:rPr lang="ru-RU" sz="2400" dirty="0" err="1"/>
              <a:t>туморни</a:t>
            </a:r>
            <a:r>
              <a:rPr lang="ru-RU" sz="2400" dirty="0"/>
              <a:t> и </a:t>
            </a:r>
            <a:r>
              <a:rPr lang="ru-RU" sz="2400" dirty="0" err="1"/>
              <a:t>инфекциозни</a:t>
            </a:r>
            <a:r>
              <a:rPr lang="ru-RU" sz="2400" dirty="0"/>
              <a:t> </a:t>
            </a:r>
            <a:r>
              <a:rPr lang="ru-RU" sz="2400" dirty="0" err="1"/>
              <a:t>процеси</a:t>
            </a:r>
            <a:r>
              <a:rPr lang="ru-RU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01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авоъгълник 12"/>
          <p:cNvSpPr/>
          <p:nvPr/>
        </p:nvSpPr>
        <p:spPr>
          <a:xfrm>
            <a:off x="9351992" y="5339762"/>
            <a:ext cx="2840008" cy="492443"/>
          </a:xfrm>
          <a:prstGeom prst="rect">
            <a:avLst/>
          </a:prstGeom>
          <a:solidFill>
            <a:srgbClr val="FFCCFF"/>
          </a:solidFill>
          <a:ln>
            <a:solidFill>
              <a:srgbClr val="B01099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B01099"/>
                </a:solidFill>
              </a:rPr>
              <a:t>E</a:t>
            </a:r>
            <a:r>
              <a:rPr lang="en-US" sz="2600" dirty="0" err="1" smtClean="0">
                <a:solidFill>
                  <a:srgbClr val="B01099"/>
                </a:solidFill>
              </a:rPr>
              <a:t>ftilagimod</a:t>
            </a:r>
            <a:r>
              <a:rPr lang="en-US" sz="2600" dirty="0" smtClean="0"/>
              <a:t> </a:t>
            </a:r>
            <a:r>
              <a:rPr lang="en-US" sz="2600" dirty="0" err="1" smtClean="0">
                <a:solidFill>
                  <a:srgbClr val="B01099"/>
                </a:solidFill>
              </a:rPr>
              <a:t>alph</a:t>
            </a:r>
            <a:endParaRPr lang="en-US" sz="2600" dirty="0">
              <a:solidFill>
                <a:srgbClr val="B01099"/>
              </a:solidFill>
            </a:endParaRPr>
          </a:p>
        </p:txBody>
      </p:sp>
      <p:sp>
        <p:nvSpPr>
          <p:cNvPr id="12" name="Правоъгълник 11"/>
          <p:cNvSpPr/>
          <p:nvPr/>
        </p:nvSpPr>
        <p:spPr>
          <a:xfrm>
            <a:off x="7128038" y="5139708"/>
            <a:ext cx="2309735" cy="892552"/>
          </a:xfrm>
          <a:prstGeom prst="rect">
            <a:avLst/>
          </a:prstGeom>
          <a:solidFill>
            <a:srgbClr val="FFCCFF"/>
          </a:solidFill>
          <a:ln>
            <a:solidFill>
              <a:srgbClr val="B01099"/>
            </a:solidFill>
          </a:ln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B01099"/>
                </a:solidFill>
              </a:rPr>
              <a:t>T</a:t>
            </a:r>
            <a:r>
              <a:rPr lang="en-US" sz="2600" dirty="0" err="1" smtClean="0">
                <a:solidFill>
                  <a:srgbClr val="B01099"/>
                </a:solidFill>
              </a:rPr>
              <a:t>eclistamab</a:t>
            </a:r>
            <a:r>
              <a:rPr lang="en-US" sz="2600" dirty="0" smtClean="0">
                <a:solidFill>
                  <a:srgbClr val="B01099"/>
                </a:solidFill>
              </a:rPr>
              <a:t> </a:t>
            </a:r>
            <a:endParaRPr lang="bg-BG" sz="2600" dirty="0">
              <a:solidFill>
                <a:srgbClr val="B01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B01099"/>
                </a:solidFill>
              </a:rPr>
              <a:t>Glofitamab</a:t>
            </a:r>
            <a:endParaRPr lang="en-US" sz="2600" dirty="0">
              <a:solidFill>
                <a:srgbClr val="B01099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454" y="1276639"/>
            <a:ext cx="5169950" cy="4373696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496" y="1233813"/>
            <a:ext cx="6716618" cy="3748858"/>
          </a:xfrm>
          <a:prstGeom prst="rect">
            <a:avLst/>
          </a:prstGeom>
        </p:spPr>
      </p:pic>
      <p:sp>
        <p:nvSpPr>
          <p:cNvPr id="11" name="Правоъгълник 10"/>
          <p:cNvSpPr/>
          <p:nvPr/>
        </p:nvSpPr>
        <p:spPr>
          <a:xfrm>
            <a:off x="4810081" y="4978737"/>
            <a:ext cx="2396556" cy="1292662"/>
          </a:xfrm>
          <a:prstGeom prst="rect">
            <a:avLst/>
          </a:prstGeom>
          <a:solidFill>
            <a:srgbClr val="FFCCFF"/>
          </a:solidFill>
          <a:ln>
            <a:solidFill>
              <a:srgbClr val="B01099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err="1" smtClean="0">
                <a:solidFill>
                  <a:srgbClr val="B01099"/>
                </a:solidFill>
              </a:rPr>
              <a:t>Relatlimab</a:t>
            </a:r>
            <a:r>
              <a:rPr lang="en-US" sz="2600" dirty="0" smtClean="0">
                <a:solidFill>
                  <a:srgbClr val="B01099"/>
                </a:solidFill>
              </a:rPr>
              <a:t> </a:t>
            </a:r>
            <a:endParaRPr lang="bg-BG" sz="2600" dirty="0">
              <a:solidFill>
                <a:srgbClr val="B01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B01099"/>
                </a:solidFill>
              </a:rPr>
              <a:t>Favezelimab</a:t>
            </a:r>
            <a:r>
              <a:rPr lang="en-US" sz="2600" dirty="0" smtClean="0">
                <a:solidFill>
                  <a:srgbClr val="B01099"/>
                </a:solidFill>
              </a:rPr>
              <a:t> </a:t>
            </a:r>
            <a:endParaRPr lang="bg-BG" sz="2600" dirty="0">
              <a:solidFill>
                <a:srgbClr val="B01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B01099"/>
                </a:solidFill>
              </a:rPr>
              <a:t>Fianlimab</a:t>
            </a:r>
            <a:endParaRPr lang="en-US" sz="2600" dirty="0">
              <a:solidFill>
                <a:srgbClr val="B01099"/>
              </a:solidFill>
            </a:endParaRPr>
          </a:p>
        </p:txBody>
      </p:sp>
      <p:sp>
        <p:nvSpPr>
          <p:cNvPr id="10" name="Заглавие 9"/>
          <p:cNvSpPr>
            <a:spLocks noGrp="1"/>
          </p:cNvSpPr>
          <p:nvPr>
            <p:ph type="title"/>
          </p:nvPr>
        </p:nvSpPr>
        <p:spPr>
          <a:xfrm>
            <a:off x="772099" y="52324"/>
            <a:ext cx="10515600" cy="1014485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 smtClean="0">
                <a:latin typeface="+mn-lt"/>
              </a:rPr>
              <a:t>LAG-3</a:t>
            </a:r>
            <a:r>
              <a:rPr lang="bg-BG" sz="4200" b="1" dirty="0" smtClean="0">
                <a:latin typeface="+mn-lt"/>
              </a:rPr>
              <a:t> </a:t>
            </a:r>
            <a:r>
              <a:rPr lang="bg-BG" sz="4200" b="1" dirty="0" err="1" smtClean="0">
                <a:latin typeface="+mn-lt"/>
              </a:rPr>
              <a:t>инхибитори</a:t>
            </a:r>
            <a:endParaRPr lang="en-US" sz="4200" b="1" dirty="0">
              <a:latin typeface="+mn-lt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0" y="6207998"/>
            <a:ext cx="3497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222222"/>
                </a:solidFill>
              </a:rPr>
              <a:t>major histocompatibility complex (MHC) class II</a:t>
            </a:r>
            <a:endParaRPr lang="en-US" sz="1200" dirty="0"/>
          </a:p>
          <a:p>
            <a:pPr>
              <a:defRPr/>
            </a:pPr>
            <a:r>
              <a:rPr lang="en-US" sz="1200" dirty="0" smtClean="0"/>
              <a:t>fibrinogen-like </a:t>
            </a:r>
            <a:r>
              <a:rPr lang="en-US" sz="1200" dirty="0"/>
              <a:t>protein 1 </a:t>
            </a:r>
            <a:endParaRPr lang="en-US" sz="1200" dirty="0" smtClean="0"/>
          </a:p>
          <a:p>
            <a:pPr>
              <a:defRPr/>
            </a:pPr>
            <a:r>
              <a:rPr lang="en-US" sz="1200" dirty="0" smtClean="0"/>
              <a:t>hepatic </a:t>
            </a:r>
            <a:r>
              <a:rPr lang="en-US" sz="1200" dirty="0"/>
              <a:t>sinusoidal endothelial cell </a:t>
            </a:r>
            <a:r>
              <a:rPr lang="en-US" sz="1200" dirty="0" smtClean="0"/>
              <a:t>lectin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92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10" y="1134977"/>
            <a:ext cx="5052570" cy="5296656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47" y="841972"/>
            <a:ext cx="9887635" cy="6073253"/>
          </a:xfrm>
          <a:prstGeom prst="rect">
            <a:avLst/>
          </a:prstGeom>
        </p:spPr>
      </p:pic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1264942" y="-190586"/>
            <a:ext cx="9485843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B01099"/>
                </a:solidFill>
                <a:latin typeface="+mn-lt"/>
              </a:rPr>
              <a:t>Opdualag</a:t>
            </a:r>
            <a:endParaRPr lang="en-US" b="1" dirty="0">
              <a:solidFill>
                <a:srgbClr val="B01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523101"/>
              </p:ext>
            </p:extLst>
          </p:nvPr>
        </p:nvGraphicFramePr>
        <p:xfrm>
          <a:off x="280334" y="1444709"/>
          <a:ext cx="11689492" cy="284603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952571">
                  <a:extLst>
                    <a:ext uri="{9D8B030D-6E8A-4147-A177-3AD203B41FA5}">
                      <a16:colId xmlns:a16="http://schemas.microsoft.com/office/drawing/2014/main" val="2302936456"/>
                    </a:ext>
                  </a:extLst>
                </a:gridCol>
                <a:gridCol w="2630471">
                  <a:extLst>
                    <a:ext uri="{9D8B030D-6E8A-4147-A177-3AD203B41FA5}">
                      <a16:colId xmlns:a16="http://schemas.microsoft.com/office/drawing/2014/main" val="3355901970"/>
                    </a:ext>
                  </a:extLst>
                </a:gridCol>
                <a:gridCol w="2778100">
                  <a:extLst>
                    <a:ext uri="{9D8B030D-6E8A-4147-A177-3AD203B41FA5}">
                      <a16:colId xmlns:a16="http://schemas.microsoft.com/office/drawing/2014/main" val="2385252777"/>
                    </a:ext>
                  </a:extLst>
                </a:gridCol>
                <a:gridCol w="3328350">
                  <a:extLst>
                    <a:ext uri="{9D8B030D-6E8A-4147-A177-3AD203B41FA5}">
                      <a16:colId xmlns:a16="http://schemas.microsoft.com/office/drawing/2014/main" val="741867699"/>
                    </a:ext>
                  </a:extLst>
                </a:gridCol>
              </a:tblGrid>
              <a:tr h="4647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Alveolar soft part sarcoma</a:t>
                      </a:r>
                      <a:endPara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b="0" dirty="0" smtClean="0"/>
                        <a:t>Cervical cancer 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Esophagel</a:t>
                      </a:r>
                      <a:r>
                        <a:rPr kumimoji="0" lang="en-US" sz="20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cancer</a:t>
                      </a:r>
                      <a:endPara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Melanoma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341601"/>
                  </a:ext>
                </a:extLst>
              </a:tr>
              <a:tr h="725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Basal cell skin cancer</a:t>
                      </a:r>
                      <a:endPara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Classical Hodgkin lymphoma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Head and neck squamous cell cancers </a:t>
                      </a:r>
                      <a:endPara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Merkel cell cancer</a:t>
                      </a:r>
                      <a:endParaRPr lang="en-US" sz="2000" i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5307"/>
                  </a:ext>
                </a:extLst>
              </a:tr>
              <a:tr h="4647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B-cell lymphoma</a:t>
                      </a:r>
                      <a:endPara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Colorectal cancer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Kidney cancer</a:t>
                      </a:r>
                      <a:endPara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Mesothelioma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254634"/>
                  </a:ext>
                </a:extLst>
              </a:tr>
              <a:tr h="725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Bile duct cancer</a:t>
                      </a:r>
                      <a:endPara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Cutaneous squamous cell cancer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Liver cancer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Stomach cancer</a:t>
                      </a:r>
                    </a:p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18150"/>
                  </a:ext>
                </a:extLst>
              </a:tr>
              <a:tr h="4647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Bladder cancer</a:t>
                      </a:r>
                      <a:endPara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Endometrial cancer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Lung cancer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Triple-negative breast cancer </a:t>
                      </a:r>
                      <a:endParaRPr lang="en-US" sz="2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573387"/>
                  </a:ext>
                </a:extLst>
              </a:tr>
            </a:tbl>
          </a:graphicData>
        </a:graphic>
      </p:graphicFrame>
      <p:sp>
        <p:nvSpPr>
          <p:cNvPr id="6" name="Заглавие 1"/>
          <p:cNvSpPr txBox="1">
            <a:spLocks/>
          </p:cNvSpPr>
          <p:nvPr/>
        </p:nvSpPr>
        <p:spPr>
          <a:xfrm>
            <a:off x="-213453" y="131003"/>
            <a:ext cx="12183279" cy="8208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smtClean="0">
                <a:latin typeface="+mn-lt"/>
              </a:rPr>
              <a:t>ICIs</a:t>
            </a:r>
            <a:r>
              <a:rPr lang="bg-BG" sz="4100" b="1" dirty="0" smtClean="0">
                <a:latin typeface="+mn-lt"/>
              </a:rPr>
              <a:t> - </a:t>
            </a:r>
            <a:r>
              <a:rPr lang="ru-RU" sz="4100" b="1" dirty="0" err="1" smtClean="0">
                <a:latin typeface="+mn-lt"/>
              </a:rPr>
              <a:t>одобрени</a:t>
            </a:r>
            <a:r>
              <a:rPr lang="ru-RU" sz="4100" b="1" dirty="0" smtClean="0">
                <a:latin typeface="+mn-lt"/>
              </a:rPr>
              <a:t> за лечение на </a:t>
            </a:r>
            <a:r>
              <a:rPr lang="ru-RU" sz="4100" b="1" dirty="0" err="1" smtClean="0">
                <a:latin typeface="+mn-lt"/>
              </a:rPr>
              <a:t>различни</a:t>
            </a:r>
            <a:r>
              <a:rPr lang="ru-RU" sz="4100" b="1" dirty="0" smtClean="0">
                <a:latin typeface="+mn-lt"/>
              </a:rPr>
              <a:t> </a:t>
            </a:r>
            <a:r>
              <a:rPr lang="ru-RU" sz="4100" b="1" dirty="0" err="1" smtClean="0">
                <a:latin typeface="+mn-lt"/>
              </a:rPr>
              <a:t>видове</a:t>
            </a:r>
            <a:r>
              <a:rPr lang="ru-RU" sz="4100" b="1" dirty="0" smtClean="0">
                <a:latin typeface="+mn-lt"/>
              </a:rPr>
              <a:t> </a:t>
            </a:r>
            <a:r>
              <a:rPr lang="ru-RU" sz="4100" b="1" dirty="0" err="1" smtClean="0">
                <a:latin typeface="+mn-lt"/>
              </a:rPr>
              <a:t>злокачествени</a:t>
            </a:r>
            <a:r>
              <a:rPr lang="ru-RU" sz="4100" b="1" dirty="0" smtClean="0">
                <a:latin typeface="+mn-lt"/>
              </a:rPr>
              <a:t> </a:t>
            </a:r>
            <a:r>
              <a:rPr lang="ru-RU" sz="4100" b="1" dirty="0" err="1" smtClean="0">
                <a:latin typeface="+mn-lt"/>
              </a:rPr>
              <a:t>заболявания</a:t>
            </a:r>
            <a:endParaRPr lang="en-US" sz="4100" b="1" dirty="0">
              <a:latin typeface="+mn-lt"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392017" y="4455597"/>
            <a:ext cx="11577809" cy="20928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 от вида на карцинома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ICIs 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обсъждат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лечението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напреднали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солидни</a:t>
            </a: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тумори</a:t>
            </a: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със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специфични</a:t>
            </a: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600" dirty="0" err="1" smtClean="0"/>
              <a:t>висока</a:t>
            </a:r>
            <a:r>
              <a:rPr lang="ru-RU" sz="2600" dirty="0" smtClean="0"/>
              <a:t> </a:t>
            </a:r>
            <a:r>
              <a:rPr lang="ru-RU" sz="2600" dirty="0" err="1"/>
              <a:t>микросателитна</a:t>
            </a:r>
            <a:r>
              <a:rPr lang="ru-RU" sz="2600" dirty="0"/>
              <a:t> </a:t>
            </a:r>
            <a:r>
              <a:rPr lang="ru-RU" sz="2600" dirty="0" err="1"/>
              <a:t>нестабилност</a:t>
            </a:r>
            <a:r>
              <a:rPr lang="ru-RU" sz="2600" dirty="0"/>
              <a:t> (MSI-H</a:t>
            </a:r>
            <a:r>
              <a:rPr lang="ru-RU" sz="2600" dirty="0" smtClean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600" dirty="0" err="1"/>
              <a:t>н</a:t>
            </a:r>
            <a:r>
              <a:rPr lang="ru-RU" sz="2600" dirty="0" err="1" smtClean="0"/>
              <a:t>едостатъчно</a:t>
            </a:r>
            <a:r>
              <a:rPr lang="ru-RU" sz="2600" dirty="0" smtClean="0"/>
              <a:t> </a:t>
            </a:r>
            <a:r>
              <a:rPr lang="ru-RU" sz="2600" dirty="0" err="1" smtClean="0"/>
              <a:t>поправяне</a:t>
            </a:r>
            <a:r>
              <a:rPr lang="ru-RU" sz="2600" dirty="0" smtClean="0"/>
              <a:t> на </a:t>
            </a:r>
            <a:r>
              <a:rPr lang="ru-RU" sz="2600" dirty="0" err="1" smtClean="0"/>
              <a:t>несъответствията</a:t>
            </a:r>
            <a:r>
              <a:rPr lang="ru-RU" sz="2600" dirty="0" smtClean="0"/>
              <a:t> при </a:t>
            </a:r>
            <a:r>
              <a:rPr lang="ru-RU" sz="2600" dirty="0" err="1" smtClean="0"/>
              <a:t>копирането</a:t>
            </a:r>
            <a:r>
              <a:rPr lang="ru-RU" sz="2600" dirty="0" smtClean="0"/>
              <a:t> на ДНК </a:t>
            </a:r>
            <a:r>
              <a:rPr lang="ru-RU" sz="2600" dirty="0"/>
              <a:t>(</a:t>
            </a:r>
            <a:r>
              <a:rPr lang="ru-RU" sz="2600" dirty="0" err="1"/>
              <a:t>dMMR</a:t>
            </a:r>
            <a:r>
              <a:rPr lang="ru-RU" sz="2600" dirty="0" smtClean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600" dirty="0" err="1" smtClean="0"/>
              <a:t>голямо</a:t>
            </a:r>
            <a:r>
              <a:rPr lang="ru-RU" sz="2600" dirty="0" smtClean="0"/>
              <a:t> </a:t>
            </a:r>
            <a:r>
              <a:rPr lang="ru-RU" sz="2600" dirty="0" err="1"/>
              <a:t>мутационно</a:t>
            </a:r>
            <a:r>
              <a:rPr lang="ru-RU" sz="2600" dirty="0"/>
              <a:t> </a:t>
            </a:r>
            <a:r>
              <a:rPr lang="ru-RU" sz="2600" dirty="0" err="1"/>
              <a:t>натоварване</a:t>
            </a:r>
            <a:r>
              <a:rPr lang="ru-RU" sz="2600" dirty="0"/>
              <a:t> </a:t>
            </a:r>
            <a:r>
              <a:rPr lang="ru-RU" sz="2600" dirty="0" smtClean="0"/>
              <a:t>в </a:t>
            </a:r>
            <a:r>
              <a:rPr lang="ru-RU" sz="2600" dirty="0"/>
              <a:t>тумора (</a:t>
            </a:r>
            <a:r>
              <a:rPr lang="ru-RU" sz="2600" dirty="0" smtClean="0"/>
              <a:t>TMB-Н)</a:t>
            </a:r>
          </a:p>
        </p:txBody>
      </p:sp>
    </p:spTree>
    <p:extLst>
      <p:ext uri="{BB962C8B-B14F-4D97-AF65-F5344CB8AC3E}">
        <p14:creationId xmlns:p14="http://schemas.microsoft.com/office/powerpoint/2010/main" val="309148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на Office">
  <a:themeElements>
    <a:clrScheme name="Виолетово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79532</TotalTime>
  <Words>3195</Words>
  <Application>Microsoft Office PowerPoint</Application>
  <PresentationFormat>Широк екран</PresentationFormat>
  <Paragraphs>458</Paragraphs>
  <Slides>46</Slides>
  <Notes>7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46</vt:i4>
      </vt:variant>
    </vt:vector>
  </HeadingPairs>
  <TitlesOfParts>
    <vt:vector size="53" baseType="lpstr">
      <vt:lpstr>Aptos</vt:lpstr>
      <vt:lpstr>Arial</vt:lpstr>
      <vt:lpstr>Calibri</vt:lpstr>
      <vt:lpstr>Calibri Light</vt:lpstr>
      <vt:lpstr>Courier New</vt:lpstr>
      <vt:lpstr>Times New Roman</vt:lpstr>
      <vt:lpstr>Тема на Office</vt:lpstr>
      <vt:lpstr>Медикаментозно индуцирани – имуномедиирани ендокринопатии</vt:lpstr>
      <vt:lpstr>Имунни контролни точка</vt:lpstr>
      <vt:lpstr>Инхибитори на имунните контролни точка (ICI)</vt:lpstr>
      <vt:lpstr>CTLA-4 инхибитори</vt:lpstr>
      <vt:lpstr>PD-1 и PD-L1 инхибитори</vt:lpstr>
      <vt:lpstr>Презентация на PowerPoint</vt:lpstr>
      <vt:lpstr>LAG-3 инхибитори</vt:lpstr>
      <vt:lpstr>Opdualag</vt:lpstr>
      <vt:lpstr>Презентация на PowerPoint</vt:lpstr>
      <vt:lpstr>Презентация на PowerPoint</vt:lpstr>
      <vt:lpstr>Ограничения при използване на ICIs</vt:lpstr>
      <vt:lpstr>НЛР - ограничения при използване на ICIs</vt:lpstr>
      <vt:lpstr>НЛР - ограничения при използване на ICIs</vt:lpstr>
      <vt:lpstr>Презентация на PowerPoint</vt:lpstr>
      <vt:lpstr>Фактори, свързани с появата на irAE </vt:lpstr>
      <vt:lpstr>Автоимунни ендокринопатии при терапия с ICIs</vt:lpstr>
      <vt:lpstr>Честота на ендокринопатиите според вида на ICIs</vt:lpstr>
      <vt:lpstr>Презентация на PowerPoint</vt:lpstr>
      <vt:lpstr>Презентация на PowerPoint</vt:lpstr>
      <vt:lpstr>Генетична предизпозиция и ендокринопатии при терапия с ICIs </vt:lpstr>
      <vt:lpstr>Презентация на PowerPoint</vt:lpstr>
      <vt:lpstr>Време до настъпване на ендокринопатии при терапия с ICIs </vt:lpstr>
      <vt:lpstr>Презентация на PowerPoint</vt:lpstr>
      <vt:lpstr>irAE - паращитовидна жлеза</vt:lpstr>
      <vt:lpstr>Случай № 1 Мъж, 51г</vt:lpstr>
      <vt:lpstr>След година</vt:lpstr>
      <vt:lpstr>Случай № 2 Мъж, 49г</vt:lpstr>
      <vt:lpstr>След 4 месеца</vt:lpstr>
      <vt:lpstr>След 3 месеца</vt:lpstr>
      <vt:lpstr>Случай № 3 Мъж, 89г</vt:lpstr>
      <vt:lpstr>На 11ти месец от имунотерапията</vt:lpstr>
      <vt:lpstr>Случай № 4 Жена, 43г</vt:lpstr>
      <vt:lpstr>На 3ти месец от рестартираната имунотерапия</vt:lpstr>
      <vt:lpstr>На 3ти месец от рестартираната имунотерапия</vt:lpstr>
      <vt:lpstr>Случай № 5 Мъж, 51г</vt:lpstr>
      <vt:lpstr>След 5ти курс на комбинирана имунотерапия</vt:lpstr>
      <vt:lpstr>След 6ти курс на комбинирана имунотерапия появява астено-адинамия и замаяност</vt:lpstr>
      <vt:lpstr>ЯМР на хипофиза</vt:lpstr>
      <vt:lpstr>Презентация на PowerPoint</vt:lpstr>
      <vt:lpstr>Препоръки за терапията с ICIs съобразно ендокринопатиите (ESE clinical practice guideline)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Заключение</vt:lpstr>
      <vt:lpstr>БЛАГОДАРЯ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user</cp:lastModifiedBy>
  <cp:revision>175</cp:revision>
  <dcterms:created xsi:type="dcterms:W3CDTF">2024-09-22T14:00:36Z</dcterms:created>
  <dcterms:modified xsi:type="dcterms:W3CDTF">2026-06-12T08:32:04Z</dcterms:modified>
</cp:coreProperties>
</file>