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308" r:id="rId2"/>
    <p:sldId id="257" r:id="rId3"/>
    <p:sldId id="259" r:id="rId4"/>
    <p:sldId id="260" r:id="rId5"/>
    <p:sldId id="262" r:id="rId6"/>
    <p:sldId id="263" r:id="rId7"/>
    <p:sldId id="264" r:id="rId8"/>
    <p:sldId id="265" r:id="rId9"/>
    <p:sldId id="269" r:id="rId10"/>
    <p:sldId id="270" r:id="rId11"/>
    <p:sldId id="272" r:id="rId12"/>
    <p:sldId id="274" r:id="rId13"/>
    <p:sldId id="277" r:id="rId14"/>
    <p:sldId id="306" r:id="rId15"/>
    <p:sldId id="307" r:id="rId16"/>
    <p:sldId id="280" r:id="rId17"/>
    <p:sldId id="281" r:id="rId18"/>
    <p:sldId id="282" r:id="rId19"/>
    <p:sldId id="283" r:id="rId20"/>
    <p:sldId id="285" r:id="rId21"/>
    <p:sldId id="286" r:id="rId22"/>
    <p:sldId id="287" r:id="rId23"/>
    <p:sldId id="288" r:id="rId24"/>
    <p:sldId id="289" r:id="rId25"/>
    <p:sldId id="290" r:id="rId26"/>
    <p:sldId id="291" r:id="rId27"/>
    <p:sldId id="292" r:id="rId28"/>
    <p:sldId id="305" r:id="rId29"/>
    <p:sldId id="294" r:id="rId30"/>
    <p:sldId id="310" r:id="rId31"/>
    <p:sldId id="295" r:id="rId32"/>
    <p:sldId id="297" r:id="rId33"/>
    <p:sldId id="298" r:id="rId34"/>
    <p:sldId id="299" r:id="rId35"/>
    <p:sldId id="300" r:id="rId36"/>
    <p:sldId id="301" r:id="rId37"/>
    <p:sldId id="302" r:id="rId38"/>
    <p:sldId id="303" r:id="rId39"/>
    <p:sldId id="304" r:id="rId40"/>
    <p:sldId id="256" r:id="rId41"/>
  </p:sldIdLst>
  <p:sldSz cx="12192000" cy="6858000"/>
  <p:notesSz cx="6858000" cy="9144000"/>
  <p:embeddedFontLst>
    <p:embeddedFont>
      <p:font typeface="Aptos Light" panose="020B0004020202020204" pitchFamily="34" charset="0"/>
      <p:regular r:id="rId43"/>
      <p:italic r:id="rId44"/>
    </p:embeddedFont>
    <p:embeddedFont>
      <p:font typeface="Merriweather Sans" pitchFamily="2" charset="77"/>
      <p:regular r:id="rId45"/>
      <p:bold r:id="rId46"/>
      <p:italic r:id="rId47"/>
      <p:boldItalic r:id="rId48"/>
    </p:embeddedFont>
    <p:embeddedFont>
      <p:font typeface="Play" pitchFamily="2"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wEGnCO5rdKWJRzoTZtonbZklxJ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F401D8-3675-4DA2-95B4-E331235B2EE0}">
  <a:tblStyle styleId="{09F401D8-3675-4DA2-95B4-E331235B2EE0}" styleName="Table_0">
    <a:wholeTbl>
      <a:tcTxStyle b="off" i="off">
        <a:font>
          <a:latin typeface="Aptos"/>
          <a:ea typeface="Aptos"/>
          <a:cs typeface="Aptos"/>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CE03146-2124-4285-B80A-1EE976652768}" styleName="Table_1">
    <a:wholeTbl>
      <a:tcTxStyle b="off" i="off">
        <a:font>
          <a:latin typeface="Aptos"/>
          <a:ea typeface="Aptos"/>
          <a:cs typeface="Aptos"/>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dk1">
              <a:alpha val="20000"/>
            </a:schemeClr>
          </a:solidFill>
        </a:fill>
      </a:tcStyle>
    </a:band1H>
    <a:band2H>
      <a:tcTxStyle b="off" i="off"/>
      <a:tcStyle>
        <a:tcBdr/>
      </a:tcStyle>
    </a:band2H>
    <a:band1V>
      <a:tcTxStyle b="off" i="off"/>
      <a:tcStyle>
        <a:tcBdr/>
        <a:fill>
          <a:solidFill>
            <a:schemeClr val="dk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D2A5BA27-C4EF-4EA0-84CB-DE4B44E4868E}"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autoAdjust="0"/>
    <p:restoredTop sz="74658" autoAdjust="0"/>
  </p:normalViewPr>
  <p:slideViewPr>
    <p:cSldViewPr snapToGrid="0">
      <p:cViewPr varScale="1">
        <p:scale>
          <a:sx n="89" d="100"/>
          <a:sy n="89" d="100"/>
        </p:scale>
        <p:origin x="144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69" Type="http://customschemas.google.com/relationships/presentationmetadata" Target="metadata"/><Relationship Id="rId8" Type="http://schemas.openxmlformats.org/officeDocument/2006/relationships/slide" Target="slides/slide7.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8" name="Google Shape;23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06B46-2396-4B3F-9B9E-9657A5B1134E}" type="slidenum">
              <a:rPr lang="en-US" smtClean="0"/>
              <a:t>14</a:t>
            </a:fld>
            <a:endParaRPr lang="en-US"/>
          </a:p>
        </p:txBody>
      </p:sp>
    </p:spTree>
    <p:extLst>
      <p:ext uri="{BB962C8B-B14F-4D97-AF65-F5344CB8AC3E}">
        <p14:creationId xmlns:p14="http://schemas.microsoft.com/office/powerpoint/2010/main" val="272667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G"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smtClean="0">
                <a:solidFill>
                  <a:schemeClr val="dk1"/>
                </a:solidFill>
                <a:latin typeface="Arial"/>
                <a:ea typeface="Arial"/>
                <a:cs typeface="Arial"/>
                <a:sym typeface="Arial"/>
              </a:rPr>
              <a:t>15</a:t>
            </a:fld>
            <a:endParaRPr lang="bg-BG"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6054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4" name="Google Shape;28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1" name="Google Shape;30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8" name="Google Shape;3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e8a4b7faab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e8a4b7faab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4" name="Google Shape;334;g3e8a4b7faab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bg-BG"/>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2" name="Google Shape;34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e738211e96_0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3e738211e96_0_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3" name="Google Shape;353;g3e738211e96_0_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bg-BG"/>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1" name="Google Shape;3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09550" algn="l" rtl="0">
              <a:lnSpc>
                <a:spcPct val="90000"/>
              </a:lnSpc>
              <a:spcBef>
                <a:spcPts val="0"/>
              </a:spcBef>
              <a:spcAft>
                <a:spcPts val="0"/>
              </a:spcAft>
              <a:buClr>
                <a:schemeClr val="dk1"/>
              </a:buClr>
              <a:buSzPts val="2500"/>
              <a:buChar char="●"/>
            </a:pPr>
            <a:endParaRPr dirty="0"/>
          </a:p>
        </p:txBody>
      </p:sp>
      <p:sp>
        <p:nvSpPr>
          <p:cNvPr id="370" name="Google Shape;37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e738211e9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e738211e96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9" name="Google Shape;379;g3e738211e96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bg-BG"/>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e84f8aead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3e84f8aead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g3e84f8aead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bg-BG"/>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e84f8aead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e84f8aead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3" name="Google Shape;393;g3e84f8aead5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bg-BG"/>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e8a4b7faab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e8a4b7faab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g3e8a4b7faab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bg-BG"/>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G"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smtClean="0">
                <a:solidFill>
                  <a:schemeClr val="dk1"/>
                </a:solidFill>
                <a:latin typeface="Arial"/>
                <a:ea typeface="Arial"/>
                <a:cs typeface="Arial"/>
                <a:sym typeface="Arial"/>
              </a:rPr>
              <a:t>30</a:t>
            </a:fld>
            <a:endParaRPr lang="bg-BG"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1897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e84f8aead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e84f8aead5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4" name="Google Shape;414;g3e84f8aead5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bg-BG"/>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7" name="Google Shape;4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46" name="Google Shape;44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55" name="Google Shape;45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dirty="0"/>
          </a:p>
        </p:txBody>
      </p:sp>
      <p:sp>
        <p:nvSpPr>
          <p:cNvPr id="463" name="Google Shape;46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73" name="Google Shape;47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bg-BG" sz="1200" b="0" i="0" u="none" strike="noStrike" cap="none">
                <a:solidFill>
                  <a:schemeClr val="dk1"/>
                </a:solidFill>
                <a:latin typeface="Arial"/>
                <a:ea typeface="Arial"/>
                <a:cs typeface="Arial"/>
                <a:sym typeface="Arial"/>
              </a:rPr>
              <a:t>37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0" name="Google Shape;48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 name="Google Shape;1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5" name="Google Shape;16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dirty="0"/>
          </a:p>
        </p:txBody>
      </p:sp>
      <p:sp>
        <p:nvSpPr>
          <p:cNvPr id="202" name="Google Shape;20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bg-BG"/>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2"/>
          <p:cNvSpPr>
            <a:spLocks noGrp="1"/>
          </p:cNvSpPr>
          <p:nvPr>
            <p:ph type="pic" idx="2"/>
          </p:nvPr>
        </p:nvSpPr>
        <p:spPr>
          <a:xfrm>
            <a:off x="5183188" y="987425"/>
            <a:ext cx="6172200" cy="4873625"/>
          </a:xfrm>
          <a:prstGeom prst="rect">
            <a:avLst/>
          </a:prstGeom>
          <a:noFill/>
          <a:ln>
            <a:noFill/>
          </a:ln>
        </p:spPr>
      </p:sp>
      <p:sp>
        <p:nvSpPr>
          <p:cNvPr id="68" name="Google Shape;68;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1200"/>
              <a:buFont typeface="Arial"/>
              <a:buNone/>
              <a:defRPr/>
            </a:lvl1pPr>
            <a:lvl2pPr marL="0" lvl="1" indent="0" algn="r">
              <a:spcBef>
                <a:spcPts val="0"/>
              </a:spcBef>
              <a:spcAft>
                <a:spcPts val="0"/>
              </a:spcAft>
              <a:buClr>
                <a:srgbClr val="757575"/>
              </a:buClr>
              <a:buSzPts val="1200"/>
              <a:buFont typeface="Arial"/>
              <a:buNone/>
              <a:defRPr/>
            </a:lvl2pPr>
            <a:lvl3pPr marL="0" lvl="2" indent="0" algn="r">
              <a:spcBef>
                <a:spcPts val="0"/>
              </a:spcBef>
              <a:spcAft>
                <a:spcPts val="0"/>
              </a:spcAft>
              <a:buClr>
                <a:srgbClr val="757575"/>
              </a:buClr>
              <a:buSzPts val="1200"/>
              <a:buFont typeface="Arial"/>
              <a:buNone/>
              <a:defRPr/>
            </a:lvl3pPr>
            <a:lvl4pPr marL="0" lvl="3" indent="0" algn="r">
              <a:spcBef>
                <a:spcPts val="0"/>
              </a:spcBef>
              <a:spcAft>
                <a:spcPts val="0"/>
              </a:spcAft>
              <a:buClr>
                <a:srgbClr val="757575"/>
              </a:buClr>
              <a:buSzPts val="1200"/>
              <a:buFont typeface="Arial"/>
              <a:buNone/>
              <a:defRPr/>
            </a:lvl4pPr>
            <a:lvl5pPr marL="0" lvl="4" indent="0" algn="r">
              <a:spcBef>
                <a:spcPts val="0"/>
              </a:spcBef>
              <a:spcAft>
                <a:spcPts val="0"/>
              </a:spcAft>
              <a:buClr>
                <a:srgbClr val="757575"/>
              </a:buClr>
              <a:buSzPts val="1200"/>
              <a:buFont typeface="Arial"/>
              <a:buNone/>
              <a:defRPr/>
            </a:lvl5pPr>
            <a:lvl6pPr marL="0" lvl="5" indent="0" algn="r">
              <a:spcBef>
                <a:spcPts val="0"/>
              </a:spcBef>
              <a:spcAft>
                <a:spcPts val="0"/>
              </a:spcAft>
              <a:buClr>
                <a:srgbClr val="757575"/>
              </a:buClr>
              <a:buSzPts val="1200"/>
              <a:buFont typeface="Arial"/>
              <a:buNone/>
              <a:defRPr/>
            </a:lvl6pPr>
            <a:lvl7pPr marL="0" lvl="6" indent="0" algn="r">
              <a:spcBef>
                <a:spcPts val="0"/>
              </a:spcBef>
              <a:spcAft>
                <a:spcPts val="0"/>
              </a:spcAft>
              <a:buClr>
                <a:srgbClr val="757575"/>
              </a:buClr>
              <a:buSzPts val="1200"/>
              <a:buFont typeface="Arial"/>
              <a:buNone/>
              <a:defRPr/>
            </a:lvl7pPr>
            <a:lvl8pPr marL="0" lvl="7" indent="0" algn="r">
              <a:spcBef>
                <a:spcPts val="0"/>
              </a:spcBef>
              <a:spcAft>
                <a:spcPts val="0"/>
              </a:spcAft>
              <a:buClr>
                <a:srgbClr val="757575"/>
              </a:buClr>
              <a:buSzPts val="1200"/>
              <a:buFont typeface="Arial"/>
              <a:buNone/>
              <a:defRPr/>
            </a:lvl8pPr>
            <a:lvl9pPr marL="0" lvl="8" indent="0" algn="r">
              <a:spcBef>
                <a:spcPts val="0"/>
              </a:spcBef>
              <a:spcAft>
                <a:spcPts val="0"/>
              </a:spcAft>
              <a:buClr>
                <a:srgbClr val="757575"/>
              </a:buClr>
              <a:buSzPts val="1200"/>
              <a:buFont typeface="Arial"/>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210/clinem/dgae258"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9D70-3BF2-FD4F-9D9F-4B17A3B15DF9}"/>
              </a:ext>
            </a:extLst>
          </p:cNvPr>
          <p:cNvSpPr>
            <a:spLocks noGrp="1"/>
          </p:cNvSpPr>
          <p:nvPr>
            <p:ph type="ctrTitle"/>
          </p:nvPr>
        </p:nvSpPr>
        <p:spPr>
          <a:xfrm>
            <a:off x="838199" y="1093788"/>
            <a:ext cx="10506455" cy="2967208"/>
          </a:xfrm>
        </p:spPr>
        <p:txBody>
          <a:bodyPr>
            <a:normAutofit/>
          </a:bodyPr>
          <a:lstStyle/>
          <a:p>
            <a:pPr algn="l"/>
            <a:r>
              <a:rPr lang="bg-BG" sz="6200">
                <a:latin typeface="Aptos Light" panose="020B0004020202020204" pitchFamily="34" charset="0"/>
              </a:rPr>
              <a:t>Новости в диагностиката и лечението на хипофизарните заболявания</a:t>
            </a:r>
            <a:endParaRPr lang="en-US" sz="6200">
              <a:latin typeface="Aptos Light" panose="020B0004020202020204" pitchFamily="34" charset="0"/>
            </a:endParaRPr>
          </a:p>
        </p:txBody>
      </p:sp>
      <p:sp>
        <p:nvSpPr>
          <p:cNvPr id="3" name="Subtitle 2">
            <a:extLst>
              <a:ext uri="{FF2B5EF4-FFF2-40B4-BE49-F238E27FC236}">
                <a16:creationId xmlns:a16="http://schemas.microsoft.com/office/drawing/2014/main" id="{C314841F-B1D5-0BFD-FF47-5E97CE28964B}"/>
              </a:ext>
            </a:extLst>
          </p:cNvPr>
          <p:cNvSpPr>
            <a:spLocks noGrp="1"/>
          </p:cNvSpPr>
          <p:nvPr>
            <p:ph type="subTitle" idx="1"/>
          </p:nvPr>
        </p:nvSpPr>
        <p:spPr>
          <a:xfrm>
            <a:off x="7400924" y="4619624"/>
            <a:ext cx="3946779" cy="1038225"/>
          </a:xfrm>
        </p:spPr>
        <p:txBody>
          <a:bodyPr>
            <a:normAutofit/>
          </a:bodyPr>
          <a:lstStyle/>
          <a:p>
            <a:pPr algn="r"/>
            <a:r>
              <a:rPr lang="bg-BG"/>
              <a:t>Доц. С. Шишков</a:t>
            </a:r>
            <a:endParaRPr lang="en-US"/>
          </a:p>
        </p:txBody>
      </p:sp>
      <p:sp>
        <p:nvSpPr>
          <p:cNvPr id="21" name="Rectangle 2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4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latin typeface="+mj-lt"/>
              </a:rPr>
              <a:t>Роля на ОГТТ за диагностика в новите препоръки?</a:t>
            </a:r>
            <a:endParaRPr dirty="0">
              <a:latin typeface="+mj-lt"/>
            </a:endParaRPr>
          </a:p>
        </p:txBody>
      </p:sp>
      <p:sp>
        <p:nvSpPr>
          <p:cNvPr id="212" name="Google Shape;212;p15"/>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1600"/>
              </a:spcAft>
              <a:buClr>
                <a:schemeClr val="dk1"/>
              </a:buClr>
              <a:buSzPts val="2800"/>
              <a:buNone/>
            </a:pPr>
            <a:r>
              <a:rPr lang="bg-BG" i="1" dirty="0">
                <a:latin typeface="+mj-lt"/>
              </a:rPr>
              <a:t>При преценяване на наличните доказателства, в рамките на консенсусните дискусии бе прието, че в повечето случаи диагнозата е ясна, без да е необходимо провеждането на ОГТТ, и че трудностите при интерпретирането на ОГТТ надвишават потенциалните предимства. Поради това консенсусът препоръча този тест да се запази за пациенти, при които базовите нива на хормоните не дават яснота за диагнозата.</a:t>
            </a:r>
            <a:endParaRPr i="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838200" y="2820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Промени в терапевтичните цели</a:t>
            </a:r>
            <a:endParaRPr>
              <a:latin typeface="+mj-lt"/>
            </a:endParaRPr>
          </a:p>
        </p:txBody>
      </p:sp>
      <p:graphicFrame>
        <p:nvGraphicFramePr>
          <p:cNvPr id="227" name="Google Shape;227;p17"/>
          <p:cNvGraphicFramePr/>
          <p:nvPr/>
        </p:nvGraphicFramePr>
        <p:xfrm>
          <a:off x="190005" y="1333140"/>
          <a:ext cx="11875325" cy="5257760"/>
        </p:xfrm>
        <a:graphic>
          <a:graphicData uri="http://schemas.openxmlformats.org/drawingml/2006/table">
            <a:tbl>
              <a:tblPr>
                <a:noFill/>
                <a:tableStyleId>{ACE03146-2124-4285-B80A-1EE976652768}</a:tableStyleId>
              </a:tblPr>
              <a:tblGrid>
                <a:gridCol w="2470075">
                  <a:extLst>
                    <a:ext uri="{9D8B030D-6E8A-4147-A177-3AD203B41FA5}">
                      <a16:colId xmlns:a16="http://schemas.microsoft.com/office/drawing/2014/main" val="20000"/>
                    </a:ext>
                  </a:extLst>
                </a:gridCol>
                <a:gridCol w="5652650">
                  <a:extLst>
                    <a:ext uri="{9D8B030D-6E8A-4147-A177-3AD203B41FA5}">
                      <a16:colId xmlns:a16="http://schemas.microsoft.com/office/drawing/2014/main" val="20001"/>
                    </a:ext>
                  </a:extLst>
                </a:gridCol>
                <a:gridCol w="3752600">
                  <a:extLst>
                    <a:ext uri="{9D8B030D-6E8A-4147-A177-3AD203B41FA5}">
                      <a16:colId xmlns:a16="http://schemas.microsoft.com/office/drawing/2014/main" val="20002"/>
                    </a:ext>
                  </a:extLst>
                </a:gridCol>
              </a:tblGrid>
              <a:tr h="255950">
                <a:tc>
                  <a:txBody>
                    <a:bodyPr/>
                    <a:lstStyle/>
                    <a:p>
                      <a:pPr marL="0" marR="0" lvl="0" indent="0" algn="l" rtl="0">
                        <a:spcBef>
                          <a:spcPts val="0"/>
                        </a:spcBef>
                        <a:spcAft>
                          <a:spcPts val="0"/>
                        </a:spcAft>
                        <a:buClr>
                          <a:schemeClr val="dk1"/>
                        </a:buClr>
                        <a:buSzPts val="1800"/>
                        <a:buFont typeface="Arial"/>
                        <a:buNone/>
                      </a:pPr>
                      <a:endParaRPr sz="1800" b="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1" u="none" strike="noStrike" cap="none"/>
                        <a:t>Диагноза</a:t>
                      </a:r>
                      <a:endParaRPr sz="1800" u="none" strike="noStrike" cap="none"/>
                    </a:p>
                  </a:txBody>
                  <a:tcPr marL="64000" marR="64000" marT="32000" marB="32000" anchor="ctr"/>
                </a:tc>
                <a:tc>
                  <a:txBody>
                    <a:bodyPr/>
                    <a:lstStyle/>
                    <a:p>
                      <a:pPr marL="0" marR="0" lvl="0" indent="0" algn="l" rtl="0">
                        <a:lnSpc>
                          <a:spcPct val="100000"/>
                        </a:lnSpc>
                        <a:spcBef>
                          <a:spcPts val="0"/>
                        </a:spcBef>
                        <a:spcAft>
                          <a:spcPts val="0"/>
                        </a:spcAft>
                        <a:buClr>
                          <a:schemeClr val="dk1"/>
                        </a:buClr>
                        <a:buSzPts val="1800"/>
                        <a:buFont typeface="Arial"/>
                        <a:buNone/>
                      </a:pPr>
                      <a:r>
                        <a:rPr lang="bg-BG" sz="1800" b="1" u="none" strike="noStrike" cap="none"/>
                        <a:t>Терапевтична цел</a:t>
                      </a:r>
                      <a:endParaRPr sz="1800" u="none" strike="noStrike" cap="none"/>
                    </a:p>
                  </a:txBody>
                  <a:tcPr marL="64000" marR="64000" marT="32000" marB="32000" anchor="ctr"/>
                </a:tc>
                <a:extLst>
                  <a:ext uri="{0D108BD9-81ED-4DB2-BD59-A6C34878D82A}">
                    <a16:rowId xmlns:a16="http://schemas.microsoft.com/office/drawing/2014/main" val="10000"/>
                  </a:ext>
                </a:extLst>
              </a:tr>
              <a:tr h="1407775">
                <a:tc>
                  <a:txBody>
                    <a:bodyPr/>
                    <a:lstStyle/>
                    <a:p>
                      <a:pPr marL="0" marR="0" lvl="0" indent="0" algn="l" rtl="0">
                        <a:spcBef>
                          <a:spcPts val="0"/>
                        </a:spcBef>
                        <a:spcAft>
                          <a:spcPts val="0"/>
                        </a:spcAft>
                        <a:buClr>
                          <a:schemeClr val="dk1"/>
                        </a:buClr>
                        <a:buSzPts val="1800"/>
                        <a:buFont typeface="Arial"/>
                        <a:buNone/>
                      </a:pPr>
                      <a:r>
                        <a:rPr lang="bg-BG" sz="1800" b="0" u="none" strike="noStrike" cap="none"/>
                        <a:t>1-ви консенсус за акромегалия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2000г.</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произволен GH ≥ 0.4 μg/L</a:t>
                      </a:r>
                      <a:endParaRPr sz="1800" u="none" strike="noStrike" cap="none"/>
                    </a:p>
                    <a:p>
                      <a:pPr marL="0" marR="0" lvl="0" indent="0" algn="ctr" rtl="0">
                        <a:spcBef>
                          <a:spcPts val="0"/>
                        </a:spcBef>
                        <a:spcAft>
                          <a:spcPts val="0"/>
                        </a:spcAft>
                        <a:buClr>
                          <a:schemeClr val="dk1"/>
                        </a:buClr>
                        <a:buSzPts val="1800"/>
                        <a:buFont typeface="Arial"/>
                        <a:buNone/>
                      </a:pPr>
                      <a:r>
                        <a:rPr lang="bg-BG" sz="1800" b="0" u="none" strike="noStrike" cap="none"/>
                        <a:t>Или</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GH &gt; 1 μg/L по време на ОГТТ</a:t>
                      </a:r>
                      <a:endParaRPr sz="1800" u="none" strike="noStrike" cap="none"/>
                    </a:p>
                  </a:txBody>
                  <a:tcPr marL="64000" marR="64000" marT="32000" marB="32000" anchor="ctr"/>
                </a:tc>
                <a:tc>
                  <a:txBody>
                    <a:bodyPr/>
                    <a:lstStyle/>
                    <a:p>
                      <a:pPr marL="0" marR="0" lvl="0" indent="0" algn="l" rtl="0">
                        <a:lnSpc>
                          <a:spcPct val="100000"/>
                        </a:lnSpc>
                        <a:spcBef>
                          <a:spcPts val="0"/>
                        </a:spcBef>
                        <a:spcAft>
                          <a:spcPts val="0"/>
                        </a:spcAft>
                        <a:buClr>
                          <a:schemeClr val="dk1"/>
                        </a:buClr>
                        <a:buSzPts val="1800"/>
                        <a:buFont typeface="Arial"/>
                        <a:buNone/>
                      </a:pPr>
                      <a:r>
                        <a:rPr lang="bg-BG" sz="1800" b="0" u="none" strike="noStrike" cap="none"/>
                        <a:t>IGF-I нормализиран за възрастта и пола</a:t>
                      </a:r>
                      <a:endParaRPr sz="1800" u="none" strike="noStrike" cap="none"/>
                    </a:p>
                    <a:p>
                      <a:pPr marL="0" marR="0" lvl="0" indent="0" algn="l" rtl="0">
                        <a:lnSpc>
                          <a:spcPct val="100000"/>
                        </a:lnSpc>
                        <a:spcBef>
                          <a:spcPts val="0"/>
                        </a:spcBef>
                        <a:spcAft>
                          <a:spcPts val="0"/>
                        </a:spcAft>
                        <a:buClr>
                          <a:schemeClr val="dk1"/>
                        </a:buClr>
                        <a:buSzPts val="1800"/>
                        <a:buFont typeface="Arial"/>
                        <a:buNone/>
                      </a:pPr>
                      <a:endParaRPr sz="1800" b="0" u="none" strike="noStrike" cap="none"/>
                    </a:p>
                    <a:p>
                      <a:pPr marL="0" marR="0" lvl="0" indent="0" algn="l" rtl="0">
                        <a:lnSpc>
                          <a:spcPct val="100000"/>
                        </a:lnSpc>
                        <a:spcBef>
                          <a:spcPts val="0"/>
                        </a:spcBef>
                        <a:spcAft>
                          <a:spcPts val="0"/>
                        </a:spcAft>
                        <a:buClr>
                          <a:schemeClr val="dk1"/>
                        </a:buClr>
                        <a:buSzPts val="1800"/>
                        <a:buFont typeface="Arial"/>
                        <a:buNone/>
                      </a:pPr>
                      <a:r>
                        <a:rPr lang="bg-BG" sz="1800" b="0" u="none" strike="noStrike" cap="none"/>
                        <a:t>GH &lt; 1 μg/L по време на OGTT</a:t>
                      </a:r>
                      <a:endParaRPr sz="1800" u="none" strike="noStrike" cap="none"/>
                    </a:p>
                    <a:p>
                      <a:pPr marL="0" marR="0" lvl="0" indent="0" algn="l" rtl="0">
                        <a:spcBef>
                          <a:spcPts val="0"/>
                        </a:spcBef>
                        <a:spcAft>
                          <a:spcPts val="0"/>
                        </a:spcAft>
                        <a:buClr>
                          <a:schemeClr val="dk1"/>
                        </a:buClr>
                        <a:buSzPts val="1800"/>
                        <a:buFont typeface="Arial"/>
                        <a:buNone/>
                      </a:pPr>
                      <a:endParaRPr sz="1800" b="0" u="none" strike="noStrike" cap="none"/>
                    </a:p>
                  </a:txBody>
                  <a:tcPr marL="64000" marR="64000" marT="32000" marB="32000" anchor="ctr"/>
                </a:tc>
                <a:extLst>
                  <a:ext uri="{0D108BD9-81ED-4DB2-BD59-A6C34878D82A}">
                    <a16:rowId xmlns:a16="http://schemas.microsoft.com/office/drawing/2014/main" val="10001"/>
                  </a:ext>
                </a:extLst>
              </a:tr>
              <a:tr h="831875">
                <a:tc>
                  <a:txBody>
                    <a:bodyPr/>
                    <a:lstStyle/>
                    <a:p>
                      <a:pPr marL="0" marR="0" lvl="0" indent="0" algn="l" rtl="0">
                        <a:spcBef>
                          <a:spcPts val="0"/>
                        </a:spcBef>
                        <a:spcAft>
                          <a:spcPts val="0"/>
                        </a:spcAft>
                        <a:buClr>
                          <a:schemeClr val="dk1"/>
                        </a:buClr>
                        <a:buSzPts val="1800"/>
                        <a:buFont typeface="Arial"/>
                        <a:buNone/>
                      </a:pPr>
                      <a:r>
                        <a:rPr lang="bg-BG" sz="1800" b="0" u="none" strike="noStrike" cap="none"/>
                        <a:t>7-ми консенсус за акромегалия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2010г.</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a:t>
                      </a:r>
                      <a:br>
                        <a:rPr lang="bg-BG" sz="1800" b="0" u="none" strike="noStrike" cap="none"/>
                      </a:br>
                      <a:r>
                        <a:rPr lang="bg-BG" sz="1800" b="0" u="none" strike="noStrike" cap="none"/>
                        <a:t>Произволен GH повишен</a:t>
                      </a:r>
                      <a:endParaRPr sz="1800" b="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Произволен GH &lt; 1 μg/L</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GH &lt; 0.4 μg/L по време на OGTT</a:t>
                      </a:r>
                      <a:endParaRPr sz="1800" u="none" strike="noStrike" cap="none"/>
                    </a:p>
                  </a:txBody>
                  <a:tcPr marL="64000" marR="64000" marT="32000" marB="32000" anchor="ctr"/>
                </a:tc>
                <a:extLst>
                  <a:ext uri="{0D108BD9-81ED-4DB2-BD59-A6C34878D82A}">
                    <a16:rowId xmlns:a16="http://schemas.microsoft.com/office/drawing/2014/main" val="10002"/>
                  </a:ext>
                </a:extLst>
              </a:tr>
              <a:tr h="831875">
                <a:tc>
                  <a:txBody>
                    <a:bodyPr/>
                    <a:lstStyle/>
                    <a:p>
                      <a:pPr marL="0" marR="0" lvl="0" indent="0" algn="l" rtl="0">
                        <a:spcBef>
                          <a:spcPts val="0"/>
                        </a:spcBef>
                        <a:spcAft>
                          <a:spcPts val="0"/>
                        </a:spcAft>
                        <a:buClr>
                          <a:schemeClr val="dk1"/>
                        </a:buClr>
                        <a:buSzPts val="1800"/>
                        <a:buFont typeface="Arial"/>
                        <a:buNone/>
                      </a:pPr>
                      <a:r>
                        <a:rPr lang="bg-BG" sz="1800" b="0" u="none" strike="noStrike" cap="none"/>
                        <a:t>Насоки на Ендокринното общество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2014г. </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GH &gt; 1 μg/L по време на OGTT</a:t>
                      </a:r>
                      <a:endParaRPr sz="1800" b="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нормализиран за възрастта</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Произволен GH &lt; 1 μg/L</a:t>
                      </a:r>
                      <a:endParaRPr sz="1800" u="none" strike="noStrike" cap="none"/>
                    </a:p>
                    <a:p>
                      <a:pPr marL="0" marR="0" lvl="0" indent="0" algn="l" rtl="0">
                        <a:spcBef>
                          <a:spcPts val="0"/>
                        </a:spcBef>
                        <a:spcAft>
                          <a:spcPts val="0"/>
                        </a:spcAft>
                        <a:buClr>
                          <a:schemeClr val="dk1"/>
                        </a:buClr>
                        <a:buSzPts val="1800"/>
                        <a:buFont typeface="Arial"/>
                        <a:buNone/>
                      </a:pPr>
                      <a:endParaRPr sz="1800" b="0" u="none" strike="noStrike" cap="none"/>
                    </a:p>
                  </a:txBody>
                  <a:tcPr marL="64000" marR="64000" marT="32000" marB="32000" anchor="ctr"/>
                </a:tc>
                <a:extLst>
                  <a:ext uri="{0D108BD9-81ED-4DB2-BD59-A6C34878D82A}">
                    <a16:rowId xmlns:a16="http://schemas.microsoft.com/office/drawing/2014/main" val="10003"/>
                  </a:ext>
                </a:extLst>
              </a:tr>
              <a:tr h="1023850">
                <a:tc>
                  <a:txBody>
                    <a:bodyPr/>
                    <a:lstStyle/>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14-ти консенсус за акромегалия</a:t>
                      </a:r>
                      <a:endParaRPr sz="1800" u="none" strike="noStrike" cap="none"/>
                    </a:p>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2024г.</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dirty="0"/>
                        <a:t>IGF-I &gt; 1.3 × горна граница на нормата за възрастта +</a:t>
                      </a:r>
                      <a:endParaRPr sz="1800" u="none" strike="noStrike" cap="none" dirty="0"/>
                    </a:p>
                    <a:p>
                      <a:pPr marL="0" marR="0" lvl="0" indent="0" algn="l" rtl="0">
                        <a:spcBef>
                          <a:spcPts val="0"/>
                        </a:spcBef>
                        <a:spcAft>
                          <a:spcPts val="0"/>
                        </a:spcAft>
                        <a:buClr>
                          <a:schemeClr val="dk1"/>
                        </a:buClr>
                        <a:buSzPts val="1800"/>
                        <a:buFont typeface="Arial"/>
                        <a:buNone/>
                      </a:pPr>
                      <a:r>
                        <a:rPr lang="bg-BG" sz="1800" b="0" u="none" strike="noStrike" cap="none" dirty="0"/>
                        <a:t>характерни клинични признаци на заболяването</a:t>
                      </a:r>
                      <a:endParaRPr sz="1800" u="none" strike="noStrike" cap="none" dirty="0"/>
                    </a:p>
                    <a:p>
                      <a:pPr marL="0" marR="0" lvl="0" indent="0" algn="l" rtl="0">
                        <a:spcBef>
                          <a:spcPts val="0"/>
                        </a:spcBef>
                        <a:spcAft>
                          <a:spcPts val="0"/>
                        </a:spcAft>
                        <a:buClr>
                          <a:schemeClr val="dk1"/>
                        </a:buClr>
                        <a:buSzPts val="1800"/>
                        <a:buFont typeface="Arial"/>
                        <a:buNone/>
                      </a:pPr>
                      <a:r>
                        <a:rPr lang="bg-BG" sz="1800" b="0" i="1" u="none" strike="noStrike" cap="none" dirty="0"/>
                        <a:t>При </a:t>
                      </a:r>
                      <a:r>
                        <a:rPr lang="bg-BG" sz="1800" b="0" i="1" u="sng" strike="noStrike" cap="none" dirty="0"/>
                        <a:t>неясни</a:t>
                      </a:r>
                      <a:r>
                        <a:rPr lang="bg-BG" sz="1800" b="0" i="1" u="none" strike="noStrike" cap="none" dirty="0"/>
                        <a:t> резултати измерването </a:t>
                      </a:r>
                      <a:r>
                        <a:rPr lang="bg-BG" sz="1800" b="0" u="none" strike="noStrike" cap="none" dirty="0"/>
                        <a:t>на IGF-I може да се повтори, а OGTT може да бъде допълнително полезен</a:t>
                      </a:r>
                      <a:endParaRPr sz="1800" u="none" strike="noStrike" cap="none" dirty="0"/>
                    </a:p>
                  </a:txBody>
                  <a:tcPr marL="64000" marR="64000" marT="32000" marB="32000" anchor="ctr"/>
                </a:tc>
                <a:tc>
                  <a:txBody>
                    <a:bodyPr/>
                    <a:lstStyle/>
                    <a:p>
                      <a:pPr marL="0" marR="0" lvl="0" indent="0" algn="l" rtl="0">
                        <a:spcBef>
                          <a:spcPts val="0"/>
                        </a:spcBef>
                        <a:spcAft>
                          <a:spcPts val="0"/>
                        </a:spcAft>
                        <a:buClr>
                          <a:srgbClr val="C00000"/>
                        </a:buClr>
                        <a:buSzPts val="1800"/>
                        <a:buFont typeface="Arial"/>
                        <a:buNone/>
                      </a:pPr>
                      <a:r>
                        <a:rPr lang="bg-BG" sz="1800" b="1" u="none" strike="noStrike" cap="none" dirty="0">
                          <a:solidFill>
                            <a:srgbClr val="C00000"/>
                          </a:solidFill>
                        </a:rPr>
                        <a:t>Нормална стойност на IGF-1 за възрастта</a:t>
                      </a:r>
                      <a:endParaRPr sz="1800" u="none" strike="noStrike" cap="none" dirty="0"/>
                    </a:p>
                  </a:txBody>
                  <a:tcPr marL="64000" marR="64000" marT="32000" marB="32000"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Критерии за ремисия - IGF-1 след операция</a:t>
            </a:r>
            <a:endParaRPr>
              <a:latin typeface="+mj-lt"/>
            </a:endParaRPr>
          </a:p>
        </p:txBody>
      </p:sp>
      <p:sp>
        <p:nvSpPr>
          <p:cNvPr id="241" name="Google Shape;241;p1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bg-BG" dirty="0">
                <a:latin typeface="+mj-lt"/>
              </a:rPr>
              <a:t>IGF-1 </a:t>
            </a:r>
            <a:endParaRPr dirty="0">
              <a:latin typeface="+mj-lt"/>
            </a:endParaRPr>
          </a:p>
          <a:p>
            <a:pPr marL="685800" lvl="1" indent="-228600" algn="l" rtl="0">
              <a:lnSpc>
                <a:spcPct val="90000"/>
              </a:lnSpc>
              <a:spcBef>
                <a:spcPts val="500"/>
              </a:spcBef>
              <a:spcAft>
                <a:spcPts val="0"/>
              </a:spcAft>
              <a:buClr>
                <a:schemeClr val="dk1"/>
              </a:buClr>
              <a:buSzPts val="2400"/>
              <a:buChar char="○"/>
            </a:pPr>
            <a:r>
              <a:rPr lang="bg-BG" dirty="0">
                <a:latin typeface="+mj-lt"/>
              </a:rPr>
              <a:t>в нормални граници на 3 месец = биохимичен контрол</a:t>
            </a:r>
            <a:endParaRPr dirty="0">
              <a:latin typeface="+mj-lt"/>
            </a:endParaRPr>
          </a:p>
          <a:p>
            <a:pPr marL="685800" lvl="1" indent="-228600" algn="l" rtl="0">
              <a:lnSpc>
                <a:spcPct val="90000"/>
              </a:lnSpc>
              <a:spcBef>
                <a:spcPts val="500"/>
              </a:spcBef>
              <a:spcAft>
                <a:spcPts val="0"/>
              </a:spcAft>
              <a:buClr>
                <a:schemeClr val="dk1"/>
              </a:buClr>
              <a:buSzPts val="2400"/>
              <a:buChar char="○"/>
            </a:pPr>
            <a:r>
              <a:rPr lang="bg-BG" dirty="0">
                <a:latin typeface="+mj-lt"/>
              </a:rPr>
              <a:t>може да има нормализация и след повече от 1-2 години!</a:t>
            </a:r>
            <a:endParaRPr dirty="0">
              <a:latin typeface="+mj-lt"/>
            </a:endParaRPr>
          </a:p>
          <a:p>
            <a:pPr marL="228600" lvl="0" indent="-50800" algn="l" rtl="0">
              <a:lnSpc>
                <a:spcPct val="90000"/>
              </a:lnSpc>
              <a:spcBef>
                <a:spcPts val="1000"/>
              </a:spcBef>
              <a:spcAft>
                <a:spcPts val="1600"/>
              </a:spcAft>
              <a:buClr>
                <a:schemeClr val="dk1"/>
              </a:buClr>
              <a:buSzPts val="2800"/>
              <a:buNone/>
            </a:pPr>
            <a:endParaRPr dirty="0">
              <a:latin typeface="+mj-lt"/>
            </a:endParaRPr>
          </a:p>
        </p:txBody>
      </p:sp>
      <p:pic>
        <p:nvPicPr>
          <p:cNvPr id="242" name="Google Shape;242;p19" descr="A graph of patients with a number of patients&#10;&#10;AI-generated content may be incorrect."/>
          <p:cNvPicPr preferRelativeResize="0"/>
          <p:nvPr/>
        </p:nvPicPr>
        <p:blipFill rotWithShape="1">
          <a:blip r:embed="rId3">
            <a:alphaModFix/>
          </a:blip>
          <a:srcRect b="2276"/>
          <a:stretch>
            <a:fillRect/>
          </a:stretch>
        </p:blipFill>
        <p:spPr>
          <a:xfrm>
            <a:off x="3162301" y="3089551"/>
            <a:ext cx="5029198" cy="3768449"/>
          </a:xfrm>
          <a:prstGeom prst="rect">
            <a:avLst/>
          </a:prstGeom>
          <a:noFill/>
          <a:ln>
            <a:noFill/>
          </a:ln>
        </p:spPr>
      </p:pic>
      <p:sp>
        <p:nvSpPr>
          <p:cNvPr id="243" name="Google Shape;243;p19"/>
          <p:cNvSpPr txBox="1"/>
          <p:nvPr/>
        </p:nvSpPr>
        <p:spPr>
          <a:xfrm>
            <a:off x="8191500" y="4203700"/>
            <a:ext cx="400050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800"/>
              <a:buFont typeface="Arial"/>
              <a:buNone/>
            </a:pPr>
            <a:r>
              <a:rPr lang="bg-BG" sz="800" i="1">
                <a:solidFill>
                  <a:schemeClr val="dk1"/>
                </a:solidFill>
                <a:latin typeface="+mj-lt"/>
                <a:ea typeface="Arial"/>
                <a:cs typeface="Arial"/>
                <a:sym typeface="Arial"/>
              </a:rPr>
              <a:t>Shin MS, Yu JH, Choi JH, Jung CH, Hwang JY, Cho YH, Kim</a:t>
            </a:r>
            <a:endParaRPr sz="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r>
              <a:rPr lang="bg-BG" sz="800" i="1">
                <a:solidFill>
                  <a:schemeClr val="dk1"/>
                </a:solidFill>
                <a:latin typeface="+mj-lt"/>
                <a:ea typeface="Arial"/>
                <a:cs typeface="Arial"/>
                <a:sym typeface="Arial"/>
              </a:rPr>
              <a:t>CJ, Kim MS (2013) Long-term changes in serum IGF-1 levels</a:t>
            </a:r>
            <a:endParaRPr sz="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r>
              <a:rPr lang="bg-BG" sz="800" i="1">
                <a:solidFill>
                  <a:schemeClr val="dk1"/>
                </a:solidFill>
                <a:latin typeface="+mj-lt"/>
                <a:ea typeface="Arial"/>
                <a:cs typeface="Arial"/>
                <a:sym typeface="Arial"/>
              </a:rPr>
              <a:t>after successful surgical treatment of growth hormone-secreting</a:t>
            </a:r>
            <a:endParaRPr sz="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r>
              <a:rPr lang="bg-BG" sz="800" i="1">
                <a:solidFill>
                  <a:schemeClr val="dk1"/>
                </a:solidFill>
                <a:latin typeface="+mj-lt"/>
                <a:ea typeface="Arial"/>
                <a:cs typeface="Arial"/>
                <a:sym typeface="Arial"/>
              </a:rPr>
              <a:t>pituitary adenoma. Neurosurgery 73:473–479. https:// doi. org/ 10.</a:t>
            </a:r>
            <a:endParaRPr sz="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r>
              <a:rPr lang="bg-BG" sz="800" i="1">
                <a:solidFill>
                  <a:schemeClr val="dk1"/>
                </a:solidFill>
                <a:latin typeface="+mj-lt"/>
                <a:ea typeface="Arial"/>
                <a:cs typeface="Arial"/>
                <a:sym typeface="Arial"/>
              </a:rPr>
              <a:t>1227/ 01. neu. 00004 31480. 87160. 84</a:t>
            </a:r>
            <a:endParaRPr sz="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endParaRPr sz="800">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PET/CT + МРТ</a:t>
            </a:r>
            <a:endParaRPr>
              <a:latin typeface="+mj-lt"/>
            </a:endParaRPr>
          </a:p>
        </p:txBody>
      </p:sp>
      <p:pic>
        <p:nvPicPr>
          <p:cNvPr id="265" name="Google Shape;265;p22"/>
          <p:cNvPicPr preferRelativeResize="0">
            <a:picLocks noGrp="1"/>
          </p:cNvPicPr>
          <p:nvPr>
            <p:ph type="body" idx="1"/>
          </p:nvPr>
        </p:nvPicPr>
        <p:blipFill rotWithShape="1">
          <a:blip r:embed="rId3">
            <a:alphaModFix/>
          </a:blip>
          <a:stretch/>
        </p:blipFill>
        <p:spPr>
          <a:xfrm>
            <a:off x="3826528" y="1777498"/>
            <a:ext cx="7913633" cy="4351338"/>
          </a:xfrm>
          <a:prstGeom prst="rect">
            <a:avLst/>
          </a:prstGeom>
          <a:noFill/>
          <a:ln>
            <a:noFill/>
          </a:ln>
        </p:spPr>
      </p:pic>
      <p:sp>
        <p:nvSpPr>
          <p:cNvPr id="266" name="Google Shape;266;p22"/>
          <p:cNvSpPr txBox="1"/>
          <p:nvPr/>
        </p:nvSpPr>
        <p:spPr>
          <a:xfrm>
            <a:off x="0" y="6627168"/>
            <a:ext cx="765305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900"/>
              <a:buFont typeface="Arial"/>
              <a:buNone/>
            </a:pPr>
            <a:r>
              <a:rPr lang="bg-BG" sz="900">
                <a:solidFill>
                  <a:schemeClr val="dk1"/>
                </a:solidFill>
                <a:latin typeface="+mj-lt"/>
                <a:ea typeface="Arial"/>
                <a:cs typeface="Arial"/>
                <a:sym typeface="Arial"/>
              </a:rPr>
              <a:t>Bashari  et al. Using Molecular Imaging to Enhance Decision Making in the Management of Pituitary Adenomas  2021 doi: 10.2967/jnumed.120.251546. </a:t>
            </a:r>
            <a:endParaRPr sz="900">
              <a:solidFill>
                <a:schemeClr val="dk1"/>
              </a:solidFill>
              <a:latin typeface="+mj-lt"/>
              <a:ea typeface="Arial"/>
              <a:cs typeface="Arial"/>
              <a:sym typeface="Arial"/>
            </a:endParaRPr>
          </a:p>
        </p:txBody>
      </p:sp>
      <p:sp>
        <p:nvSpPr>
          <p:cNvPr id="267" name="Google Shape;267;p22"/>
          <p:cNvSpPr txBox="1"/>
          <p:nvPr/>
        </p:nvSpPr>
        <p:spPr>
          <a:xfrm>
            <a:off x="441434" y="2157045"/>
            <a:ext cx="282930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bg-BG" sz="2400" dirty="0">
                <a:solidFill>
                  <a:schemeClr val="dk1"/>
                </a:solidFill>
                <a:latin typeface="+mj-lt"/>
                <a:ea typeface="Arial"/>
                <a:cs typeface="Arial"/>
                <a:sym typeface="Arial"/>
              </a:rPr>
              <a:t>Локализиране на туморен остатък с </a:t>
            </a:r>
            <a:r>
              <a:rPr lang="bg-BG" sz="2400" baseline="30000" dirty="0">
                <a:solidFill>
                  <a:schemeClr val="dk1"/>
                </a:solidFill>
                <a:latin typeface="+mj-lt"/>
                <a:ea typeface="Arial"/>
                <a:cs typeface="Arial"/>
                <a:sym typeface="Arial"/>
              </a:rPr>
              <a:t>11</a:t>
            </a:r>
            <a:r>
              <a:rPr lang="bg-BG" sz="2400" dirty="0">
                <a:solidFill>
                  <a:schemeClr val="dk1"/>
                </a:solidFill>
                <a:latin typeface="+mj-lt"/>
                <a:ea typeface="Arial"/>
                <a:cs typeface="Arial"/>
                <a:sym typeface="Arial"/>
              </a:rPr>
              <a:t>C-methionine PET/СТ</a:t>
            </a:r>
            <a:endParaRPr sz="2400" dirty="0">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DEEE-3ABC-A5C4-E64E-028B1FBDBC76}"/>
              </a:ext>
            </a:extLst>
          </p:cNvPr>
          <p:cNvSpPr>
            <a:spLocks noGrp="1"/>
          </p:cNvSpPr>
          <p:nvPr>
            <p:ph type="title"/>
          </p:nvPr>
        </p:nvSpPr>
        <p:spPr>
          <a:xfrm>
            <a:off x="419099" y="336550"/>
            <a:ext cx="11353800" cy="1325563"/>
          </a:xfrm>
        </p:spPr>
        <p:txBody>
          <a:bodyPr/>
          <a:lstStyle/>
          <a:p>
            <a:r>
              <a:rPr lang="bg-BG" dirty="0">
                <a:latin typeface="+mj-lt"/>
              </a:rPr>
              <a:t>Алгоритъм за лечение на акромегалия (2025г.)</a:t>
            </a:r>
            <a:endParaRPr lang="en-BG" dirty="0">
              <a:latin typeface="+mj-lt"/>
            </a:endParaRPr>
          </a:p>
        </p:txBody>
      </p:sp>
      <p:pic>
        <p:nvPicPr>
          <p:cNvPr id="5" name="Content Placeholder 4">
            <a:extLst>
              <a:ext uri="{FF2B5EF4-FFF2-40B4-BE49-F238E27FC236}">
                <a16:creationId xmlns:a16="http://schemas.microsoft.com/office/drawing/2014/main" id="{39617519-2C2C-ACD0-9F59-5F8E5D1040B6}"/>
              </a:ext>
            </a:extLst>
          </p:cNvPr>
          <p:cNvPicPr>
            <a:picLocks noGrp="1" noChangeAspect="1"/>
          </p:cNvPicPr>
          <p:nvPr>
            <p:ph idx="1"/>
          </p:nvPr>
        </p:nvPicPr>
        <p:blipFill>
          <a:blip r:embed="rId3"/>
          <a:srcRect b="823"/>
          <a:stretch>
            <a:fillRect/>
          </a:stretch>
        </p:blipFill>
        <p:spPr>
          <a:xfrm>
            <a:off x="1502058" y="1473177"/>
            <a:ext cx="9187883" cy="5384823"/>
          </a:xfrm>
        </p:spPr>
      </p:pic>
      <p:sp>
        <p:nvSpPr>
          <p:cNvPr id="3" name="Rectangle 2">
            <a:extLst>
              <a:ext uri="{FF2B5EF4-FFF2-40B4-BE49-F238E27FC236}">
                <a16:creationId xmlns:a16="http://schemas.microsoft.com/office/drawing/2014/main" id="{386CF252-2AA2-84AA-CB93-E37B3A4BB107}"/>
              </a:ext>
            </a:extLst>
          </p:cNvPr>
          <p:cNvSpPr/>
          <p:nvPr/>
        </p:nvSpPr>
        <p:spPr>
          <a:xfrm>
            <a:off x="4479235" y="2570576"/>
            <a:ext cx="5870713" cy="132556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spTree>
    <p:extLst>
      <p:ext uri="{BB962C8B-B14F-4D97-AF65-F5344CB8AC3E}">
        <p14:creationId xmlns:p14="http://schemas.microsoft.com/office/powerpoint/2010/main" val="16359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553592-AA30-4337-46B6-C4C81E0018F9}"/>
              </a:ext>
            </a:extLst>
          </p:cNvPr>
          <p:cNvPicPr>
            <a:picLocks noGrp="1" noChangeAspect="1"/>
          </p:cNvPicPr>
          <p:nvPr>
            <p:ph idx="1"/>
          </p:nvPr>
        </p:nvPicPr>
        <p:blipFill>
          <a:blip r:embed="rId3"/>
          <a:stretch>
            <a:fillRect/>
          </a:stretch>
        </p:blipFill>
        <p:spPr>
          <a:xfrm>
            <a:off x="838200" y="534777"/>
            <a:ext cx="10707594" cy="6323223"/>
          </a:xfrm>
        </p:spPr>
      </p:pic>
    </p:spTree>
    <p:extLst>
      <p:ext uri="{BB962C8B-B14F-4D97-AF65-F5344CB8AC3E}">
        <p14:creationId xmlns:p14="http://schemas.microsoft.com/office/powerpoint/2010/main" val="21960282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Избор на терапия?</a:t>
            </a:r>
            <a:endParaRPr>
              <a:latin typeface="+mj-lt"/>
            </a:endParaRPr>
          </a:p>
        </p:txBody>
      </p:sp>
      <p:grpSp>
        <p:nvGrpSpPr>
          <p:cNvPr id="287" name="Google Shape;287;p25"/>
          <p:cNvGrpSpPr/>
          <p:nvPr/>
        </p:nvGrpSpPr>
        <p:grpSpPr>
          <a:xfrm>
            <a:off x="189101" y="1849621"/>
            <a:ext cx="11800752" cy="4334628"/>
            <a:chOff x="3363" y="335146"/>
            <a:chExt cx="11800752" cy="4334628"/>
          </a:xfrm>
        </p:grpSpPr>
        <p:sp>
          <p:nvSpPr>
            <p:cNvPr id="288" name="Google Shape;288;p25"/>
            <p:cNvSpPr/>
            <p:nvPr/>
          </p:nvSpPr>
          <p:spPr>
            <a:xfrm>
              <a:off x="5797716" y="1168386"/>
              <a:ext cx="4120466" cy="646945"/>
            </a:xfrm>
            <a:custGeom>
              <a:avLst/>
              <a:gdLst/>
              <a:ahLst/>
              <a:cxnLst/>
              <a:rect l="l" t="t" r="r" b="b"/>
              <a:pathLst>
                <a:path w="120000" h="120000" extrusionOk="0">
                  <a:moveTo>
                    <a:pt x="0" y="0"/>
                  </a:moveTo>
                  <a:lnTo>
                    <a:pt x="0" y="57540"/>
                  </a:lnTo>
                  <a:lnTo>
                    <a:pt x="120000" y="57540"/>
                  </a:lnTo>
                  <a:lnTo>
                    <a:pt x="120000" y="120000"/>
                  </a:lnTo>
                </a:path>
              </a:pathLst>
            </a:custGeom>
            <a:noFill/>
            <a:ln w="19050" cap="flat" cmpd="sng">
              <a:solidFill>
                <a:srgbClr val="B85624"/>
              </a:solidFill>
              <a:prstDash val="solid"/>
              <a:miter lim="8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mj-lt"/>
                <a:ea typeface="Arial"/>
                <a:cs typeface="Arial"/>
                <a:sym typeface="Arial"/>
              </a:endParaRPr>
            </a:p>
          </p:txBody>
        </p:sp>
        <p:sp>
          <p:nvSpPr>
            <p:cNvPr id="289" name="Google Shape;289;p25"/>
            <p:cNvSpPr/>
            <p:nvPr/>
          </p:nvSpPr>
          <p:spPr>
            <a:xfrm>
              <a:off x="5751996" y="1168386"/>
              <a:ext cx="91440" cy="646945"/>
            </a:xfrm>
            <a:custGeom>
              <a:avLst/>
              <a:gdLst/>
              <a:ahLst/>
              <a:cxnLst/>
              <a:rect l="l" t="t" r="r" b="b"/>
              <a:pathLst>
                <a:path w="120000" h="120000" extrusionOk="0">
                  <a:moveTo>
                    <a:pt x="60000" y="0"/>
                  </a:moveTo>
                  <a:lnTo>
                    <a:pt x="60000" y="57540"/>
                  </a:lnTo>
                  <a:lnTo>
                    <a:pt x="67470" y="57540"/>
                  </a:lnTo>
                  <a:lnTo>
                    <a:pt x="67470" y="120000"/>
                  </a:lnTo>
                </a:path>
              </a:pathLst>
            </a:custGeom>
            <a:noFill/>
            <a:ln w="19050" cap="flat" cmpd="sng">
              <a:solidFill>
                <a:srgbClr val="B85624"/>
              </a:solidFill>
              <a:prstDash val="solid"/>
              <a:miter lim="8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mj-lt"/>
                <a:ea typeface="Arial"/>
                <a:cs typeface="Arial"/>
                <a:sym typeface="Arial"/>
              </a:endParaRPr>
            </a:p>
          </p:txBody>
        </p:sp>
        <p:sp>
          <p:nvSpPr>
            <p:cNvPr id="290" name="Google Shape;290;p25"/>
            <p:cNvSpPr/>
            <p:nvPr/>
          </p:nvSpPr>
          <p:spPr>
            <a:xfrm>
              <a:off x="1788966" y="1168386"/>
              <a:ext cx="4008750" cy="646945"/>
            </a:xfrm>
            <a:custGeom>
              <a:avLst/>
              <a:gdLst/>
              <a:ahLst/>
              <a:cxnLst/>
              <a:rect l="l" t="t" r="r" b="b"/>
              <a:pathLst>
                <a:path w="120000" h="120000" extrusionOk="0">
                  <a:moveTo>
                    <a:pt x="120000" y="0"/>
                  </a:moveTo>
                  <a:lnTo>
                    <a:pt x="120000" y="57540"/>
                  </a:lnTo>
                  <a:lnTo>
                    <a:pt x="0" y="57540"/>
                  </a:lnTo>
                  <a:lnTo>
                    <a:pt x="0" y="120000"/>
                  </a:lnTo>
                </a:path>
              </a:pathLst>
            </a:custGeom>
            <a:noFill/>
            <a:ln w="19050" cap="flat" cmpd="sng">
              <a:solidFill>
                <a:srgbClr val="B85624"/>
              </a:solidFill>
              <a:prstDash val="solid"/>
              <a:miter lim="8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mj-lt"/>
                <a:ea typeface="Arial"/>
                <a:cs typeface="Arial"/>
                <a:sym typeface="Arial"/>
              </a:endParaRPr>
            </a:p>
          </p:txBody>
        </p:sp>
        <p:sp>
          <p:nvSpPr>
            <p:cNvPr id="291" name="Google Shape;291;p25"/>
            <p:cNvSpPr/>
            <p:nvPr/>
          </p:nvSpPr>
          <p:spPr>
            <a:xfrm>
              <a:off x="4194223" y="335146"/>
              <a:ext cx="3206987" cy="833239"/>
            </a:xfrm>
            <a:prstGeom prst="rect">
              <a:avLst/>
            </a:prstGeom>
            <a:solidFill>
              <a:srgbClr val="FAE2D5"/>
            </a:solidFill>
            <a:ln w="19050" cap="flat" cmpd="sng">
              <a:solidFill>
                <a:srgbClr val="D1652B"/>
              </a:solidFill>
              <a:prstDash val="solid"/>
              <a:miter lim="8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tx1"/>
                </a:solidFill>
                <a:latin typeface="+mj-lt"/>
                <a:ea typeface="Arial"/>
                <a:cs typeface="Arial"/>
                <a:sym typeface="Arial"/>
              </a:endParaRPr>
            </a:p>
          </p:txBody>
        </p:sp>
        <p:sp>
          <p:nvSpPr>
            <p:cNvPr id="292" name="Google Shape;292;p25"/>
            <p:cNvSpPr txBox="1"/>
            <p:nvPr/>
          </p:nvSpPr>
          <p:spPr>
            <a:xfrm>
              <a:off x="4194223" y="335146"/>
              <a:ext cx="3206987" cy="83323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Arial"/>
                <a:buNone/>
              </a:pPr>
              <a:r>
                <a:rPr lang="bg-BG" sz="3000" b="0">
                  <a:solidFill>
                    <a:schemeClr val="tx1"/>
                  </a:solidFill>
                  <a:latin typeface="+mj-lt"/>
                  <a:ea typeface="Arial"/>
                  <a:cs typeface="Arial"/>
                  <a:sym typeface="Arial"/>
                </a:rPr>
                <a:t>Комбинации</a:t>
              </a:r>
              <a:endParaRPr sz="3000" b="0">
                <a:solidFill>
                  <a:schemeClr val="tx1"/>
                </a:solidFill>
                <a:latin typeface="+mj-lt"/>
                <a:ea typeface="Arial"/>
                <a:cs typeface="Arial"/>
                <a:sym typeface="Arial"/>
              </a:endParaRPr>
            </a:p>
          </p:txBody>
        </p:sp>
        <p:sp>
          <p:nvSpPr>
            <p:cNvPr id="293" name="Google Shape;293;p25"/>
            <p:cNvSpPr/>
            <p:nvPr/>
          </p:nvSpPr>
          <p:spPr>
            <a:xfrm>
              <a:off x="3363" y="1815331"/>
              <a:ext cx="3571205" cy="2851845"/>
            </a:xfrm>
            <a:prstGeom prst="rect">
              <a:avLst/>
            </a:prstGeom>
            <a:solidFill>
              <a:srgbClr val="FAE2D5"/>
            </a:solidFill>
            <a:ln w="19050" cap="flat" cmpd="sng">
              <a:solidFill>
                <a:srgbClr val="D1652B"/>
              </a:solidFill>
              <a:prstDash val="solid"/>
              <a:miter lim="8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tx1"/>
                </a:solidFill>
                <a:latin typeface="+mj-lt"/>
                <a:ea typeface="Arial"/>
                <a:cs typeface="Arial"/>
                <a:sym typeface="Arial"/>
              </a:endParaRPr>
            </a:p>
          </p:txBody>
        </p:sp>
        <p:sp>
          <p:nvSpPr>
            <p:cNvPr id="294" name="Google Shape;294;p25"/>
            <p:cNvSpPr txBox="1"/>
            <p:nvPr/>
          </p:nvSpPr>
          <p:spPr>
            <a:xfrm>
              <a:off x="3363" y="1815331"/>
              <a:ext cx="3571205" cy="2851845"/>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Arial"/>
                <a:buNone/>
              </a:pPr>
              <a:r>
                <a:rPr lang="bg-BG" sz="3000" b="0" dirty="0">
                  <a:solidFill>
                    <a:schemeClr val="tx1"/>
                  </a:solidFill>
                  <a:latin typeface="+mj-lt"/>
                  <a:ea typeface="Arial"/>
                  <a:cs typeface="Arial"/>
                  <a:sym typeface="Arial"/>
                </a:rPr>
                <a:t>Ниска доза </a:t>
              </a:r>
              <a:r>
                <a:rPr lang="bg-BG" sz="3000" b="0" dirty="0" err="1">
                  <a:solidFill>
                    <a:schemeClr val="tx1"/>
                  </a:solidFill>
                  <a:latin typeface="+mj-lt"/>
                  <a:ea typeface="Arial"/>
                  <a:cs typeface="Arial"/>
                  <a:sym typeface="Arial"/>
                </a:rPr>
                <a:t>octreotide</a:t>
              </a:r>
              <a:r>
                <a:rPr lang="bg-BG" sz="3000" b="0" dirty="0">
                  <a:solidFill>
                    <a:schemeClr val="tx1"/>
                  </a:solidFill>
                  <a:latin typeface="+mj-lt"/>
                  <a:ea typeface="Arial"/>
                  <a:cs typeface="Arial"/>
                  <a:sym typeface="Arial"/>
                </a:rPr>
                <a:t>/</a:t>
              </a:r>
              <a:r>
                <a:rPr lang="bg-BG" sz="3000" b="0" dirty="0" err="1">
                  <a:solidFill>
                    <a:schemeClr val="tx1"/>
                  </a:solidFill>
                  <a:latin typeface="+mj-lt"/>
                  <a:ea typeface="Arial"/>
                  <a:cs typeface="Arial"/>
                  <a:sym typeface="Arial"/>
                </a:rPr>
                <a:t>lanreotide</a:t>
              </a:r>
              <a:r>
                <a:rPr lang="bg-BG" sz="3000" b="0" dirty="0">
                  <a:solidFill>
                    <a:schemeClr val="tx1"/>
                  </a:solidFill>
                  <a:latin typeface="+mj-lt"/>
                  <a:ea typeface="Arial"/>
                  <a:cs typeface="Arial"/>
                  <a:sym typeface="Arial"/>
                </a:rPr>
                <a:t> + </a:t>
              </a:r>
              <a:r>
                <a:rPr lang="bg-BG" sz="3000" b="0" dirty="0" err="1">
                  <a:solidFill>
                    <a:schemeClr val="tx1"/>
                  </a:solidFill>
                  <a:latin typeface="+mj-lt"/>
                  <a:ea typeface="Arial"/>
                  <a:cs typeface="Arial"/>
                  <a:sym typeface="Arial"/>
                </a:rPr>
                <a:t>Pegvisomant</a:t>
              </a:r>
              <a:endParaRPr sz="3000" b="0" dirty="0">
                <a:solidFill>
                  <a:schemeClr val="tx1"/>
                </a:solidFill>
                <a:latin typeface="+mj-lt"/>
                <a:ea typeface="Arial"/>
                <a:cs typeface="Arial"/>
                <a:sym typeface="Arial"/>
              </a:endParaRPr>
            </a:p>
          </p:txBody>
        </p:sp>
        <p:sp>
          <p:nvSpPr>
            <p:cNvPr id="295" name="Google Shape;295;p25"/>
            <p:cNvSpPr/>
            <p:nvPr/>
          </p:nvSpPr>
          <p:spPr>
            <a:xfrm>
              <a:off x="4248036" y="1815331"/>
              <a:ext cx="3110745" cy="2754818"/>
            </a:xfrm>
            <a:prstGeom prst="rect">
              <a:avLst/>
            </a:prstGeom>
            <a:solidFill>
              <a:srgbClr val="FAE2D5"/>
            </a:solidFill>
            <a:ln w="19050" cap="flat" cmpd="sng">
              <a:solidFill>
                <a:srgbClr val="D1652B"/>
              </a:solidFill>
              <a:prstDash val="solid"/>
              <a:miter lim="8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tx1"/>
                </a:solidFill>
                <a:latin typeface="+mj-lt"/>
                <a:ea typeface="Arial"/>
                <a:cs typeface="Arial"/>
                <a:sym typeface="Arial"/>
              </a:endParaRPr>
            </a:p>
          </p:txBody>
        </p:sp>
        <p:sp>
          <p:nvSpPr>
            <p:cNvPr id="296" name="Google Shape;296;p25"/>
            <p:cNvSpPr txBox="1"/>
            <p:nvPr/>
          </p:nvSpPr>
          <p:spPr>
            <a:xfrm>
              <a:off x="4248036" y="1815331"/>
              <a:ext cx="3110745" cy="275481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Arial"/>
                <a:buNone/>
              </a:pPr>
              <a:r>
                <a:rPr lang="bg-BG" sz="3000" b="0">
                  <a:solidFill>
                    <a:schemeClr val="tx1"/>
                  </a:solidFill>
                  <a:latin typeface="+mj-lt"/>
                  <a:ea typeface="Arial"/>
                  <a:cs typeface="Arial"/>
                  <a:sym typeface="Arial"/>
                </a:rPr>
                <a:t>Pasireotide + Pegvisomant</a:t>
              </a:r>
              <a:endParaRPr sz="1800">
                <a:solidFill>
                  <a:schemeClr val="tx1"/>
                </a:solidFill>
                <a:latin typeface="+mj-lt"/>
                <a:ea typeface="Arial"/>
                <a:cs typeface="Arial"/>
                <a:sym typeface="Arial"/>
              </a:endParaRPr>
            </a:p>
          </p:txBody>
        </p:sp>
        <p:sp>
          <p:nvSpPr>
            <p:cNvPr id="297" name="Google Shape;297;p25"/>
            <p:cNvSpPr/>
            <p:nvPr/>
          </p:nvSpPr>
          <p:spPr>
            <a:xfrm>
              <a:off x="8032249" y="1815331"/>
              <a:ext cx="3771866" cy="2854443"/>
            </a:xfrm>
            <a:prstGeom prst="rect">
              <a:avLst/>
            </a:prstGeom>
            <a:solidFill>
              <a:srgbClr val="FAE2D5"/>
            </a:solidFill>
            <a:ln w="19050" cap="flat" cmpd="sng">
              <a:solidFill>
                <a:srgbClr val="D1652B"/>
              </a:solidFill>
              <a:prstDash val="solid"/>
              <a:miter lim="8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tx1"/>
                </a:solidFill>
                <a:latin typeface="+mj-lt"/>
                <a:ea typeface="Arial"/>
                <a:cs typeface="Arial"/>
                <a:sym typeface="Arial"/>
              </a:endParaRPr>
            </a:p>
          </p:txBody>
        </p:sp>
        <p:sp>
          <p:nvSpPr>
            <p:cNvPr id="298" name="Google Shape;298;p25"/>
            <p:cNvSpPr txBox="1"/>
            <p:nvPr/>
          </p:nvSpPr>
          <p:spPr>
            <a:xfrm>
              <a:off x="8032249" y="1815331"/>
              <a:ext cx="3771866" cy="2854443"/>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Arial"/>
                <a:buNone/>
              </a:pPr>
              <a:r>
                <a:rPr lang="bg-BG" sz="3000" b="0">
                  <a:solidFill>
                    <a:schemeClr val="tx1"/>
                  </a:solidFill>
                  <a:latin typeface="+mj-lt"/>
                  <a:ea typeface="Arial"/>
                  <a:cs typeface="Arial"/>
                  <a:sym typeface="Arial"/>
                </a:rPr>
                <a:t>Ниска доза octreotide/lanreotide + cabergoline</a:t>
              </a:r>
              <a:endParaRPr sz="1800">
                <a:solidFill>
                  <a:schemeClr val="tx1"/>
                </a:solidFill>
                <a:latin typeface="+mj-lt"/>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Pasireotide като първа линия</a:t>
            </a:r>
            <a:endParaRPr>
              <a:latin typeface="+mj-lt"/>
            </a:endParaRPr>
          </a:p>
        </p:txBody>
      </p:sp>
      <p:pic>
        <p:nvPicPr>
          <p:cNvPr id="304" name="Google Shape;304;p26" descr="A close-up of several mri images&#10;&#10;AI-generated content may be incorrect."/>
          <p:cNvPicPr preferRelativeResize="0">
            <a:picLocks noGrp="1"/>
          </p:cNvPicPr>
          <p:nvPr>
            <p:ph type="body" idx="1"/>
          </p:nvPr>
        </p:nvPicPr>
        <p:blipFill rotWithShape="1">
          <a:blip r:embed="rId3">
            <a:alphaModFix/>
          </a:blip>
          <a:stretch/>
        </p:blipFill>
        <p:spPr>
          <a:xfrm>
            <a:off x="1370502" y="1825625"/>
            <a:ext cx="9450995" cy="4351338"/>
          </a:xfrm>
          <a:prstGeom prst="rect">
            <a:avLst/>
          </a:prstGeom>
          <a:noFill/>
          <a:ln>
            <a:noFill/>
          </a:ln>
        </p:spPr>
      </p:pic>
      <p:sp>
        <p:nvSpPr>
          <p:cNvPr id="305" name="Google Shape;305;p26"/>
          <p:cNvSpPr txBox="1"/>
          <p:nvPr/>
        </p:nvSpPr>
        <p:spPr>
          <a:xfrm>
            <a:off x="0" y="6611779"/>
            <a:ext cx="1201972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222"/>
              </a:buClr>
              <a:buSzPts val="1000"/>
              <a:buFont typeface="Merriweather Sans"/>
              <a:buNone/>
            </a:pPr>
            <a:r>
              <a:rPr lang="bg-BG" sz="1000" b="0" i="0" u="none" strike="noStrike">
                <a:solidFill>
                  <a:srgbClr val="222222"/>
                </a:solidFill>
                <a:latin typeface="+mj-lt"/>
                <a:ea typeface="Merriweather Sans"/>
                <a:cs typeface="Merriweather Sans"/>
                <a:sym typeface="Merriweather Sans"/>
              </a:rPr>
              <a:t>Olarescu, N.C., Jørgensen, A.P., Atai, S. </a:t>
            </a:r>
            <a:r>
              <a:rPr lang="bg-BG" sz="1000" b="0" i="1" u="none" strike="noStrike">
                <a:solidFill>
                  <a:srgbClr val="222222"/>
                </a:solidFill>
                <a:latin typeface="+mj-lt"/>
                <a:ea typeface="Merriweather Sans"/>
                <a:cs typeface="Merriweather Sans"/>
                <a:sym typeface="Merriweather Sans"/>
              </a:rPr>
              <a:t>et al.</a:t>
            </a:r>
            <a:r>
              <a:rPr lang="bg-BG" sz="1000" b="0" i="0" u="none" strike="noStrike">
                <a:solidFill>
                  <a:srgbClr val="222222"/>
                </a:solidFill>
                <a:latin typeface="+mj-lt"/>
                <a:ea typeface="Merriweather Sans"/>
                <a:cs typeface="Merriweather Sans"/>
                <a:sym typeface="Merriweather Sans"/>
              </a:rPr>
              <a:t> Pasireotide as first line medical therapy for selected patients with acromegaly. </a:t>
            </a:r>
            <a:r>
              <a:rPr lang="bg-BG" sz="1000" b="0" i="1" u="none" strike="noStrike">
                <a:solidFill>
                  <a:srgbClr val="222222"/>
                </a:solidFill>
                <a:latin typeface="+mj-lt"/>
                <a:ea typeface="Merriweather Sans"/>
                <a:cs typeface="Merriweather Sans"/>
                <a:sym typeface="Merriweather Sans"/>
              </a:rPr>
              <a:t>Pituitary</a:t>
            </a:r>
            <a:r>
              <a:rPr lang="bg-BG" sz="1000" b="0" i="0" u="none" strike="noStrike">
                <a:solidFill>
                  <a:srgbClr val="222222"/>
                </a:solidFill>
                <a:latin typeface="+mj-lt"/>
                <a:ea typeface="Merriweather Sans"/>
                <a:cs typeface="Merriweather Sans"/>
                <a:sym typeface="Merriweather Sans"/>
              </a:rPr>
              <a:t> </a:t>
            </a:r>
            <a:r>
              <a:rPr lang="bg-BG" sz="1000" b="1" i="0" u="none" strike="noStrike">
                <a:solidFill>
                  <a:srgbClr val="222222"/>
                </a:solidFill>
                <a:latin typeface="+mj-lt"/>
                <a:ea typeface="Merriweather Sans"/>
                <a:cs typeface="Merriweather Sans"/>
                <a:sym typeface="Merriweather Sans"/>
              </a:rPr>
              <a:t>28</a:t>
            </a:r>
            <a:r>
              <a:rPr lang="bg-BG" sz="1000" b="0" i="0" u="none" strike="noStrike">
                <a:solidFill>
                  <a:srgbClr val="222222"/>
                </a:solidFill>
                <a:latin typeface="+mj-lt"/>
                <a:ea typeface="Merriweather Sans"/>
                <a:cs typeface="Merriweather Sans"/>
                <a:sym typeface="Merriweather Sans"/>
              </a:rPr>
              <a:t>, 48 (2025). https://doi.org/10.1007/s11102-025-01514-3</a:t>
            </a:r>
            <a:endParaRPr sz="1000">
              <a:solidFill>
                <a:schemeClr val="dk1"/>
              </a:solidFill>
              <a:latin typeface="+mj-lt"/>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latin typeface="+mj-lt"/>
              </a:rPr>
              <a:t>Инструменти за оценка</a:t>
            </a:r>
            <a:br>
              <a:rPr lang="bg-BG" dirty="0">
                <a:latin typeface="+mj-lt"/>
              </a:rPr>
            </a:br>
            <a:r>
              <a:rPr lang="bg-BG" dirty="0">
                <a:latin typeface="+mj-lt"/>
              </a:rPr>
              <a:t> на контрола - SAGIT</a:t>
            </a:r>
            <a:endParaRPr dirty="0">
              <a:latin typeface="+mj-lt"/>
            </a:endParaRPr>
          </a:p>
        </p:txBody>
      </p:sp>
      <p:pic>
        <p:nvPicPr>
          <p:cNvPr id="312" name="Google Shape;312;p27" descr="A close-up of a test&#10;&#10;AI-generated content may be incorrect."/>
          <p:cNvPicPr preferRelativeResize="0"/>
          <p:nvPr/>
        </p:nvPicPr>
        <p:blipFill rotWithShape="1">
          <a:blip r:embed="rId3">
            <a:alphaModFix/>
          </a:blip>
          <a:srcRect/>
          <a:stretch/>
        </p:blipFill>
        <p:spPr>
          <a:xfrm>
            <a:off x="7049572" y="0"/>
            <a:ext cx="5036996" cy="6858000"/>
          </a:xfrm>
          <a:prstGeom prst="rect">
            <a:avLst/>
          </a:prstGeom>
          <a:noFill/>
          <a:ln>
            <a:noFill/>
          </a:ln>
        </p:spPr>
      </p:pic>
      <p:sp>
        <p:nvSpPr>
          <p:cNvPr id="313" name="Google Shape;313;p27"/>
          <p:cNvSpPr txBox="1"/>
          <p:nvPr/>
        </p:nvSpPr>
        <p:spPr>
          <a:xfrm>
            <a:off x="0" y="6492875"/>
            <a:ext cx="69605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800"/>
              <a:buFont typeface="Arial"/>
              <a:buNone/>
            </a:pPr>
            <a:r>
              <a:rPr lang="bg-BG" sz="800">
                <a:solidFill>
                  <a:schemeClr val="dk1"/>
                </a:solidFill>
                <a:latin typeface="+mj-lt"/>
                <a:ea typeface="Arial"/>
                <a:cs typeface="Arial"/>
                <a:sym typeface="Arial"/>
              </a:rPr>
              <a:t>Andrea Giustina et. Al. International Multicenter Validation Study of the SAGIT</a:t>
            </a:r>
            <a:r>
              <a:rPr lang="bg-BG" sz="800" baseline="30000">
                <a:solidFill>
                  <a:schemeClr val="dk1"/>
                </a:solidFill>
                <a:latin typeface="+mj-lt"/>
                <a:ea typeface="Arial"/>
                <a:cs typeface="Arial"/>
                <a:sym typeface="Arial"/>
              </a:rPr>
              <a:t>®</a:t>
            </a:r>
            <a:r>
              <a:rPr lang="bg-BG" sz="800">
                <a:solidFill>
                  <a:schemeClr val="dk1"/>
                </a:solidFill>
                <a:latin typeface="+mj-lt"/>
                <a:ea typeface="Arial"/>
                <a:cs typeface="Arial"/>
                <a:sym typeface="Arial"/>
              </a:rPr>
              <a:t> Instrument in Acromegaly</a:t>
            </a:r>
            <a:endParaRPr sz="1800">
              <a:solidFill>
                <a:schemeClr val="dk1"/>
              </a:solidFill>
              <a:latin typeface="+mj-lt"/>
              <a:ea typeface="Arial"/>
              <a:cs typeface="Arial"/>
              <a:sym typeface="Arial"/>
            </a:endParaRPr>
          </a:p>
          <a:p>
            <a:pPr marL="0" marR="0" lvl="0" indent="0" algn="l" rtl="0">
              <a:spcBef>
                <a:spcPts val="0"/>
              </a:spcBef>
              <a:spcAft>
                <a:spcPts val="0"/>
              </a:spcAft>
              <a:buClr>
                <a:schemeClr val="dk1"/>
              </a:buClr>
              <a:buSzPts val="800"/>
              <a:buFont typeface="Arial"/>
              <a:buNone/>
            </a:pPr>
            <a:r>
              <a:rPr lang="bg-BG" sz="800">
                <a:solidFill>
                  <a:schemeClr val="dk1"/>
                </a:solidFill>
                <a:latin typeface="+mj-lt"/>
                <a:ea typeface="Arial"/>
                <a:cs typeface="Arial"/>
                <a:sym typeface="Arial"/>
              </a:rPr>
              <a:t>Sawicka-Gutaj </a:t>
            </a:r>
            <a:r>
              <a:rPr lang="bg-BG" sz="800" i="1">
                <a:solidFill>
                  <a:schemeClr val="dk1"/>
                </a:solidFill>
                <a:latin typeface="+mj-lt"/>
                <a:ea typeface="Arial"/>
                <a:cs typeface="Arial"/>
                <a:sym typeface="Arial"/>
              </a:rPr>
              <a:t>et al.</a:t>
            </a:r>
            <a:r>
              <a:rPr lang="bg-BG" sz="800">
                <a:solidFill>
                  <a:schemeClr val="dk1"/>
                </a:solidFill>
                <a:latin typeface="+mj-lt"/>
                <a:ea typeface="Arial"/>
                <a:cs typeface="Arial"/>
                <a:sym typeface="Arial"/>
              </a:rPr>
              <a:t> The potential utility of the SAGIT instrument in the clinical assessment of patients with acromegaly, a large single-centre study. (2023)</a:t>
            </a:r>
            <a:endParaRPr sz="800">
              <a:solidFill>
                <a:schemeClr val="dk1"/>
              </a:solidFill>
              <a:latin typeface="+mj-lt"/>
              <a:ea typeface="Arial"/>
              <a:cs typeface="Arial"/>
              <a:sym typeface="Arial"/>
            </a:endParaRPr>
          </a:p>
        </p:txBody>
      </p:sp>
      <p:pic>
        <p:nvPicPr>
          <p:cNvPr id="314" name="Google Shape;314;p27"/>
          <p:cNvPicPr preferRelativeResize="0"/>
          <p:nvPr/>
        </p:nvPicPr>
        <p:blipFill rotWithShape="1">
          <a:blip r:embed="rId4">
            <a:alphaModFix/>
          </a:blip>
          <a:srcRect r="50830"/>
          <a:stretch/>
        </p:blipFill>
        <p:spPr>
          <a:xfrm>
            <a:off x="947140" y="1825625"/>
            <a:ext cx="5814612" cy="43513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latin typeface="+mj-lt"/>
              </a:rPr>
              <a:t>Инструменти за оценка на контрола - ACRODAT</a:t>
            </a:r>
            <a:endParaRPr dirty="0">
              <a:latin typeface="+mj-lt"/>
            </a:endParaRPr>
          </a:p>
        </p:txBody>
      </p:sp>
      <p:pic>
        <p:nvPicPr>
          <p:cNvPr id="321" name="Google Shape;321;p28" descr="A black and white text with white text&#10;&#10;AI-generated content may be incorrect."/>
          <p:cNvPicPr preferRelativeResize="0">
            <a:picLocks noGrp="1"/>
          </p:cNvPicPr>
          <p:nvPr>
            <p:ph type="body" idx="1"/>
          </p:nvPr>
        </p:nvPicPr>
        <p:blipFill rotWithShape="1">
          <a:blip r:embed="rId3">
            <a:alphaModFix/>
          </a:blip>
          <a:stretch/>
        </p:blipFill>
        <p:spPr>
          <a:xfrm>
            <a:off x="133010" y="1847442"/>
            <a:ext cx="6544084" cy="4351338"/>
          </a:xfrm>
          <a:prstGeom prst="rect">
            <a:avLst/>
          </a:prstGeom>
          <a:noFill/>
          <a:ln>
            <a:noFill/>
          </a:ln>
        </p:spPr>
      </p:pic>
      <p:sp>
        <p:nvSpPr>
          <p:cNvPr id="322" name="Google Shape;322;p28"/>
          <p:cNvSpPr txBox="1"/>
          <p:nvPr/>
        </p:nvSpPr>
        <p:spPr>
          <a:xfrm>
            <a:off x="0" y="6606804"/>
            <a:ext cx="1081377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900"/>
              <a:buFont typeface="Arial"/>
              <a:buNone/>
            </a:pPr>
            <a:r>
              <a:rPr lang="bg-BG" sz="900" i="1">
                <a:solidFill>
                  <a:schemeClr val="dk1"/>
                </a:solidFill>
                <a:latin typeface="Arial"/>
                <a:ea typeface="Arial"/>
                <a:cs typeface="Arial"/>
                <a:sym typeface="Arial"/>
              </a:rPr>
              <a:t>Giustina A, et. Al. (2021) International multicenter validation study of the SAGIT(R) instrument in acromegaly.</a:t>
            </a:r>
            <a:endParaRPr sz="90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6D1A5D0C-5BEA-86D8-61F8-4BF98B12BF91}"/>
              </a:ext>
            </a:extLst>
          </p:cNvPr>
          <p:cNvPicPr>
            <a:picLocks noChangeAspect="1"/>
          </p:cNvPicPr>
          <p:nvPr/>
        </p:nvPicPr>
        <p:blipFill>
          <a:blip r:embed="rId4"/>
          <a:stretch>
            <a:fillRect/>
          </a:stretch>
        </p:blipFill>
        <p:spPr>
          <a:xfrm>
            <a:off x="7190248" y="1130132"/>
            <a:ext cx="4163552" cy="547667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1892300" y="2826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b="1" dirty="0" err="1">
                <a:latin typeface="+mj-lt"/>
              </a:rPr>
              <a:t>Акромегалия</a:t>
            </a:r>
            <a:endParaRPr b="1" dirty="0">
              <a:latin typeface="+mj-lt"/>
            </a:endParaRPr>
          </a:p>
        </p:txBody>
      </p:sp>
      <p:sp>
        <p:nvSpPr>
          <p:cNvPr id="99" name="Google Shape;99;p2"/>
          <p:cNvSpPr txBox="1">
            <a:spLocks noGrp="1"/>
          </p:cNvSpPr>
          <p:nvPr>
            <p:ph type="body" idx="1"/>
          </p:nvPr>
        </p:nvSpPr>
        <p:spPr>
          <a:xfrm>
            <a:off x="838200" y="1825625"/>
            <a:ext cx="5356860" cy="435133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dk1"/>
              </a:buClr>
              <a:buSzPts val="2800"/>
              <a:buChar char="●"/>
            </a:pPr>
            <a:r>
              <a:rPr lang="bg-BG" i="1">
                <a:latin typeface="+mj-lt"/>
              </a:rPr>
              <a:t>Хронично заболяване</a:t>
            </a:r>
            <a:endParaRPr>
              <a:latin typeface="+mj-lt"/>
            </a:endParaRPr>
          </a:p>
          <a:p>
            <a:pPr marL="228600" lvl="0" indent="-228600" algn="ctr" rtl="0">
              <a:lnSpc>
                <a:spcPct val="90000"/>
              </a:lnSpc>
              <a:spcBef>
                <a:spcPts val="1000"/>
              </a:spcBef>
              <a:spcAft>
                <a:spcPts val="0"/>
              </a:spcAft>
              <a:buClr>
                <a:schemeClr val="dk1"/>
              </a:buClr>
              <a:buSzPts val="2800"/>
              <a:buChar char="●"/>
            </a:pPr>
            <a:r>
              <a:rPr lang="bg-BG" i="1">
                <a:latin typeface="+mj-lt"/>
              </a:rPr>
              <a:t>Повишение РХ и IGF-1 + характерната клинична картина</a:t>
            </a:r>
            <a:endParaRPr>
              <a:latin typeface="+mj-lt"/>
            </a:endParaRPr>
          </a:p>
          <a:p>
            <a:pPr marL="0" lvl="0" indent="0" algn="l" rtl="0">
              <a:lnSpc>
                <a:spcPct val="90000"/>
              </a:lnSpc>
              <a:spcBef>
                <a:spcPts val="1000"/>
              </a:spcBef>
              <a:spcAft>
                <a:spcPts val="1600"/>
              </a:spcAft>
              <a:buClr>
                <a:schemeClr val="dk1"/>
              </a:buClr>
              <a:buSzPts val="2800"/>
              <a:buNone/>
            </a:pPr>
            <a:endParaRPr i="1">
              <a:latin typeface="+mj-lt"/>
            </a:endParaRPr>
          </a:p>
        </p:txBody>
      </p:sp>
      <p:sp>
        <p:nvSpPr>
          <p:cNvPr id="100" name="Google Shape;100;p2"/>
          <p:cNvSpPr txBox="1"/>
          <p:nvPr/>
        </p:nvSpPr>
        <p:spPr>
          <a:xfrm>
            <a:off x="65182" y="6611779"/>
            <a:ext cx="60308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00"/>
              <a:buFont typeface="Arial"/>
              <a:buNone/>
            </a:pPr>
            <a:r>
              <a:rPr lang="bg-BG" sz="1000" b="0" i="0" u="none" strike="noStrike" cap="none">
                <a:solidFill>
                  <a:schemeClr val="dk1"/>
                </a:solidFill>
                <a:latin typeface="+mj-lt"/>
                <a:ea typeface="Arial"/>
                <a:cs typeface="Arial"/>
                <a:sym typeface="Arial"/>
              </a:rPr>
              <a:t>Giustina, A, </a:t>
            </a:r>
            <a:r>
              <a:rPr lang="bg-BG" sz="1000" b="0" i="1" u="none" strike="noStrike" cap="none">
                <a:solidFill>
                  <a:schemeClr val="dk1"/>
                </a:solidFill>
                <a:latin typeface="+mj-lt"/>
                <a:ea typeface="Arial"/>
                <a:cs typeface="Arial"/>
                <a:sym typeface="Arial"/>
              </a:rPr>
              <a:t>et al.</a:t>
            </a:r>
            <a:r>
              <a:rPr lang="bg-BG" sz="1000" b="0" i="0" u="none" strike="noStrike" cap="none">
                <a:solidFill>
                  <a:schemeClr val="dk1"/>
                </a:solidFill>
                <a:latin typeface="+mj-lt"/>
                <a:ea typeface="Arial"/>
                <a:cs typeface="Arial"/>
                <a:sym typeface="Arial"/>
              </a:rPr>
              <a:t> Consensus on criteria for acromegaly diagnosis and remission. </a:t>
            </a:r>
            <a:r>
              <a:rPr lang="bg-BG" sz="1000" b="0" i="1" u="none" strike="noStrike" cap="none">
                <a:solidFill>
                  <a:schemeClr val="dk1"/>
                </a:solidFill>
                <a:latin typeface="+mj-lt"/>
                <a:ea typeface="Arial"/>
                <a:cs typeface="Arial"/>
                <a:sym typeface="Arial"/>
              </a:rPr>
              <a:t>Pituitary</a:t>
            </a:r>
            <a:r>
              <a:rPr lang="bg-BG" sz="1000" b="0" i="0" u="none" strike="noStrike" cap="none">
                <a:solidFill>
                  <a:schemeClr val="dk1"/>
                </a:solidFill>
                <a:latin typeface="+mj-lt"/>
                <a:ea typeface="Arial"/>
                <a:cs typeface="Arial"/>
                <a:sym typeface="Arial"/>
              </a:rPr>
              <a:t> </a:t>
            </a:r>
            <a:r>
              <a:rPr lang="bg-BG" sz="1000" b="1" i="0" u="none" strike="noStrike" cap="none">
                <a:solidFill>
                  <a:schemeClr val="dk1"/>
                </a:solidFill>
                <a:latin typeface="+mj-lt"/>
                <a:ea typeface="Arial"/>
                <a:cs typeface="Arial"/>
                <a:sym typeface="Arial"/>
              </a:rPr>
              <a:t>27</a:t>
            </a:r>
            <a:r>
              <a:rPr lang="bg-BG" sz="1000" b="0" i="0" u="none" strike="noStrike" cap="none">
                <a:solidFill>
                  <a:schemeClr val="dk1"/>
                </a:solidFill>
                <a:latin typeface="+mj-lt"/>
                <a:ea typeface="Arial"/>
                <a:cs typeface="Arial"/>
                <a:sym typeface="Arial"/>
              </a:rPr>
              <a:t>, 7–22 (2024). </a:t>
            </a:r>
            <a:endParaRPr sz="1000" b="0" i="0" u="none" strike="noStrike" cap="none">
              <a:solidFill>
                <a:schemeClr val="dk1"/>
              </a:solidFill>
              <a:latin typeface="+mj-lt"/>
              <a:ea typeface="Arial"/>
              <a:cs typeface="Arial"/>
              <a:sym typeface="Arial"/>
            </a:endParaRPr>
          </a:p>
        </p:txBody>
      </p:sp>
      <p:pic>
        <p:nvPicPr>
          <p:cNvPr id="101" name="Google Shape;101;p2" descr="A person with a cane and brain scan&#10;&#10;AI-generated content may be incorrect."/>
          <p:cNvPicPr preferRelativeResize="0"/>
          <p:nvPr/>
        </p:nvPicPr>
        <p:blipFill rotWithShape="1">
          <a:blip r:embed="rId3">
            <a:alphaModFix/>
          </a:blip>
          <a:srcRect/>
          <a:stretch/>
        </p:blipFill>
        <p:spPr>
          <a:xfrm>
            <a:off x="6506036" y="622459"/>
            <a:ext cx="4094296" cy="59893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e8a4b7faab_0_5"/>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bg-BG">
                <a:latin typeface="+mj-lt"/>
              </a:rPr>
              <a:t>Нови медикаменти</a:t>
            </a:r>
            <a:endParaRPr>
              <a:latin typeface="+mj-lt"/>
            </a:endParaRPr>
          </a:p>
        </p:txBody>
      </p:sp>
      <p:pic>
        <p:nvPicPr>
          <p:cNvPr id="337" name="Google Shape;337;g3e8a4b7faab_0_5" title="Sandostatin LAR or Octreotide Acetate Injection 10 mg 20 mg 30 mg-1.jpg"/>
          <p:cNvPicPr preferRelativeResize="0"/>
          <p:nvPr/>
        </p:nvPicPr>
        <p:blipFill>
          <a:blip r:embed="rId3">
            <a:alphaModFix/>
          </a:blip>
          <a:stretch>
            <a:fillRect/>
          </a:stretch>
        </p:blipFill>
        <p:spPr>
          <a:xfrm>
            <a:off x="7119125" y="2611625"/>
            <a:ext cx="3938125" cy="3774551"/>
          </a:xfrm>
          <a:prstGeom prst="rect">
            <a:avLst/>
          </a:prstGeom>
          <a:noFill/>
          <a:ln>
            <a:noFill/>
          </a:ln>
        </p:spPr>
      </p:pic>
      <p:pic>
        <p:nvPicPr>
          <p:cNvPr id="338" name="Google Shape;338;g3e8a4b7faab_0_5"/>
          <p:cNvPicPr preferRelativeResize="0"/>
          <p:nvPr/>
        </p:nvPicPr>
        <p:blipFill>
          <a:blip r:embed="rId4">
            <a:alphaModFix/>
          </a:blip>
          <a:stretch>
            <a:fillRect/>
          </a:stretch>
        </p:blipFill>
        <p:spPr>
          <a:xfrm>
            <a:off x="1213250" y="2611625"/>
            <a:ext cx="3448050" cy="3486150"/>
          </a:xfrm>
          <a:prstGeom prst="rect">
            <a:avLst/>
          </a:prstGeom>
          <a:noFill/>
          <a:ln>
            <a:noFill/>
          </a:ln>
        </p:spPr>
      </p:pic>
      <p:sp>
        <p:nvSpPr>
          <p:cNvPr id="339" name="Google Shape;339;g3e8a4b7faab_0_5"/>
          <p:cNvSpPr txBox="1"/>
          <p:nvPr/>
        </p:nvSpPr>
        <p:spPr>
          <a:xfrm>
            <a:off x="4903362" y="3526855"/>
            <a:ext cx="1973700" cy="12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bg-BG" sz="4800" dirty="0">
                <a:solidFill>
                  <a:schemeClr val="dk1"/>
                </a:solidFill>
                <a:latin typeface="+mj-lt"/>
              </a:rPr>
              <a:t>VS</a:t>
            </a:r>
            <a:endParaRPr sz="4800" dirty="0">
              <a:solidFill>
                <a:schemeClr val="dk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9"/>
                                        </p:tgtEl>
                                        <p:attrNameLst>
                                          <p:attrName>style.visibility</p:attrName>
                                        </p:attrNameLst>
                                      </p:cBhvr>
                                      <p:to>
                                        <p:strVal val="visible"/>
                                      </p:to>
                                    </p:set>
                                    <p:animEffect transition="in" filter="fade">
                                      <p:cBhvr>
                                        <p:cTn id="11" dur="500"/>
                                        <p:tgtEl>
                                          <p:spTgt spid="339"/>
                                        </p:tgtEl>
                                      </p:cBhvr>
                                    </p:animEffect>
                                  </p:childTnLst>
                                </p:cTn>
                              </p:par>
                              <p:par>
                                <p:cTn id="12" presetID="10" presetClass="entr" presetSubtype="0" fill="hold" nodeType="withEffect">
                                  <p:stCondLst>
                                    <p:cond delay="0"/>
                                  </p:stCondLst>
                                  <p:childTnLst>
                                    <p:set>
                                      <p:cBhvr>
                                        <p:cTn id="13" dur="1" fill="hold">
                                          <p:stCondLst>
                                            <p:cond delay="0"/>
                                          </p:stCondLst>
                                        </p:cTn>
                                        <p:tgtEl>
                                          <p:spTgt spid="337"/>
                                        </p:tgtEl>
                                        <p:attrNameLst>
                                          <p:attrName>style.visibility</p:attrName>
                                        </p:attrNameLst>
                                      </p:cBhvr>
                                      <p:to>
                                        <p:strVal val="visible"/>
                                      </p:to>
                                    </p:set>
                                    <p:animEffect transition="in" filter="fade">
                                      <p:cBhvr>
                                        <p:cTn id="14"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SzPts val="4400"/>
            </a:pPr>
            <a:r>
              <a:rPr lang="bg-BG" dirty="0" err="1">
                <a:latin typeface="+mj-lt"/>
              </a:rPr>
              <a:t>Paltusotine</a:t>
            </a:r>
            <a:r>
              <a:rPr lang="bg-BG" dirty="0">
                <a:latin typeface="+mj-lt"/>
              </a:rPr>
              <a:t> (</a:t>
            </a:r>
            <a:r>
              <a:rPr lang="en-US" dirty="0" err="1">
                <a:latin typeface="+mj-lt"/>
              </a:rPr>
              <a:t>Palsonify</a:t>
            </a:r>
            <a:r>
              <a:rPr lang="bg-BG" dirty="0">
                <a:latin typeface="+mj-lt"/>
              </a:rPr>
              <a:t>)</a:t>
            </a:r>
            <a:endParaRPr dirty="0">
              <a:latin typeface="+mj-lt"/>
            </a:endParaRPr>
          </a:p>
        </p:txBody>
      </p:sp>
      <p:sp>
        <p:nvSpPr>
          <p:cNvPr id="345" name="Google Shape;345;p30"/>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500"/>
              </a:spcBef>
              <a:spcAft>
                <a:spcPts val="0"/>
              </a:spcAft>
              <a:buClr>
                <a:schemeClr val="dk1"/>
              </a:buClr>
              <a:buSzPts val="2000"/>
              <a:buChar char="○"/>
            </a:pPr>
            <a:r>
              <a:rPr lang="bg-BG" sz="2000" dirty="0">
                <a:latin typeface="+mj-lt"/>
              </a:rPr>
              <a:t>Капсули</a:t>
            </a:r>
            <a:endParaRPr dirty="0">
              <a:latin typeface="+mj-lt"/>
            </a:endParaRPr>
          </a:p>
          <a:p>
            <a:pPr marL="685800" lvl="1" indent="-228600" algn="l" rtl="0">
              <a:lnSpc>
                <a:spcPct val="90000"/>
              </a:lnSpc>
              <a:spcBef>
                <a:spcPts val="500"/>
              </a:spcBef>
              <a:spcAft>
                <a:spcPts val="0"/>
              </a:spcAft>
              <a:buClr>
                <a:schemeClr val="dk1"/>
              </a:buClr>
              <a:buSzPts val="2000"/>
              <a:buChar char="○"/>
            </a:pPr>
            <a:r>
              <a:rPr lang="bg-BG" sz="2000" dirty="0">
                <a:latin typeface="+mj-lt"/>
              </a:rPr>
              <a:t>SST2 рецептора</a:t>
            </a:r>
            <a:endParaRPr dirty="0">
              <a:latin typeface="+mj-lt"/>
            </a:endParaRPr>
          </a:p>
          <a:p>
            <a:pPr marL="685800" lvl="1" indent="-228600" algn="l" rtl="0">
              <a:lnSpc>
                <a:spcPct val="90000"/>
              </a:lnSpc>
              <a:spcBef>
                <a:spcPts val="500"/>
              </a:spcBef>
              <a:spcAft>
                <a:spcPts val="0"/>
              </a:spcAft>
              <a:buClr>
                <a:schemeClr val="dk1"/>
              </a:buClr>
              <a:buSzPts val="2000"/>
              <a:buChar char="○"/>
            </a:pPr>
            <a:r>
              <a:rPr lang="bg-BG" sz="2000" dirty="0">
                <a:latin typeface="+mj-lt"/>
              </a:rPr>
              <a:t>Еднократно дневно, 2ч преди прием на храна</a:t>
            </a:r>
            <a:endParaRPr dirty="0">
              <a:latin typeface="+mj-lt"/>
            </a:endParaRPr>
          </a:p>
          <a:p>
            <a:pPr marL="685800" lvl="1" indent="-228600" algn="l" rtl="0">
              <a:lnSpc>
                <a:spcPct val="90000"/>
              </a:lnSpc>
              <a:spcBef>
                <a:spcPts val="500"/>
              </a:spcBef>
              <a:spcAft>
                <a:spcPts val="0"/>
              </a:spcAft>
              <a:buClr>
                <a:schemeClr val="dk1"/>
              </a:buClr>
              <a:buSzPts val="2000"/>
              <a:buChar char="○"/>
            </a:pPr>
            <a:r>
              <a:rPr lang="bg-BG" sz="2000" dirty="0">
                <a:latin typeface="+mj-lt"/>
              </a:rPr>
              <a:t>Дози 20-60мг. </a:t>
            </a:r>
            <a:endParaRPr sz="2000" dirty="0">
              <a:latin typeface="+mj-lt"/>
            </a:endParaRPr>
          </a:p>
          <a:p>
            <a:pPr marL="685800" lvl="1" indent="-228600" algn="l" rtl="0">
              <a:lnSpc>
                <a:spcPct val="90000"/>
              </a:lnSpc>
              <a:spcBef>
                <a:spcPts val="500"/>
              </a:spcBef>
              <a:spcAft>
                <a:spcPts val="1600"/>
              </a:spcAft>
              <a:buClr>
                <a:schemeClr val="dk1"/>
              </a:buClr>
              <a:buSzPts val="2000"/>
              <a:buChar char="○"/>
            </a:pPr>
            <a:r>
              <a:rPr lang="bg-BG" sz="2000" dirty="0">
                <a:latin typeface="+mj-lt"/>
              </a:rPr>
              <a:t>Регистрация и за </a:t>
            </a:r>
            <a:r>
              <a:rPr lang="bg-BG" sz="2000" dirty="0" err="1">
                <a:latin typeface="+mj-lt"/>
              </a:rPr>
              <a:t>карциноиден</a:t>
            </a:r>
            <a:r>
              <a:rPr lang="bg-BG" sz="2000" dirty="0">
                <a:latin typeface="+mj-lt"/>
              </a:rPr>
              <a:t> с-м</a:t>
            </a:r>
            <a:endParaRPr sz="2000" dirty="0">
              <a:latin typeface="+mj-lt"/>
            </a:endParaRPr>
          </a:p>
        </p:txBody>
      </p:sp>
      <p:pic>
        <p:nvPicPr>
          <p:cNvPr id="347" name="Google Shape;347;p30"/>
          <p:cNvPicPr preferRelativeResize="0"/>
          <p:nvPr/>
        </p:nvPicPr>
        <p:blipFill rotWithShape="1">
          <a:blip r:embed="rId3">
            <a:alphaModFix/>
          </a:blip>
          <a:srcRect/>
          <a:stretch/>
        </p:blipFill>
        <p:spPr>
          <a:xfrm>
            <a:off x="6096000" y="3354725"/>
            <a:ext cx="5778500" cy="3328096"/>
          </a:xfrm>
          <a:prstGeom prst="rect">
            <a:avLst/>
          </a:prstGeom>
          <a:noFill/>
          <a:ln>
            <a:noFill/>
          </a:ln>
        </p:spPr>
      </p:pic>
      <p:pic>
        <p:nvPicPr>
          <p:cNvPr id="349" name="Google Shape;349;p30"/>
          <p:cNvPicPr preferRelativeResize="0"/>
          <p:nvPr/>
        </p:nvPicPr>
        <p:blipFill rotWithShape="1">
          <a:blip r:embed="rId4">
            <a:alphaModFix/>
          </a:blip>
          <a:srcRect/>
          <a:stretch/>
        </p:blipFill>
        <p:spPr>
          <a:xfrm>
            <a:off x="984875" y="3687648"/>
            <a:ext cx="4964450" cy="2662250"/>
          </a:xfrm>
          <a:prstGeom prst="rect">
            <a:avLst/>
          </a:prstGeom>
          <a:noFill/>
          <a:ln>
            <a:noFill/>
          </a:ln>
        </p:spPr>
      </p:pic>
      <p:pic>
        <p:nvPicPr>
          <p:cNvPr id="3" name="Picture 2">
            <a:extLst>
              <a:ext uri="{FF2B5EF4-FFF2-40B4-BE49-F238E27FC236}">
                <a16:creationId xmlns:a16="http://schemas.microsoft.com/office/drawing/2014/main" id="{78590DEA-44A2-F415-98B5-5AD272FD386A}"/>
              </a:ext>
            </a:extLst>
          </p:cNvPr>
          <p:cNvPicPr>
            <a:picLocks noChangeAspect="1"/>
          </p:cNvPicPr>
          <p:nvPr/>
        </p:nvPicPr>
        <p:blipFill>
          <a:blip r:embed="rId5"/>
          <a:stretch>
            <a:fillRect/>
          </a:stretch>
        </p:blipFill>
        <p:spPr>
          <a:xfrm>
            <a:off x="8686800" y="418278"/>
            <a:ext cx="3288716" cy="27301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e738211e96_0_34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r>
              <a:rPr lang="bg-BG" dirty="0">
                <a:latin typeface="+mj-lt"/>
              </a:rPr>
              <a:t>Орален </a:t>
            </a:r>
            <a:r>
              <a:rPr lang="bg-BG" dirty="0" err="1">
                <a:latin typeface="+mj-lt"/>
              </a:rPr>
              <a:t>октреотид</a:t>
            </a:r>
            <a:r>
              <a:rPr lang="bg-BG" dirty="0">
                <a:latin typeface="+mj-lt"/>
              </a:rPr>
              <a:t> капсули </a:t>
            </a:r>
            <a:r>
              <a:rPr lang="en-US" dirty="0">
                <a:latin typeface="+mj-lt"/>
              </a:rPr>
              <a:t>(</a:t>
            </a:r>
            <a:r>
              <a:rPr lang="bg-BG" dirty="0" err="1">
                <a:latin typeface="+mj-lt"/>
              </a:rPr>
              <a:t>Mycapss</a:t>
            </a:r>
            <a:r>
              <a:rPr lang="en-US" dirty="0">
                <a:latin typeface="+mj-lt"/>
              </a:rPr>
              <a:t>a)</a:t>
            </a:r>
            <a:endParaRPr dirty="0">
              <a:latin typeface="+mj-lt"/>
            </a:endParaRPr>
          </a:p>
        </p:txBody>
      </p:sp>
      <p:sp>
        <p:nvSpPr>
          <p:cNvPr id="356" name="Google Shape;356;g3e738211e96_0_344"/>
          <p:cNvSpPr txBox="1">
            <a:spLocks noGrp="1"/>
          </p:cNvSpPr>
          <p:nvPr>
            <p:ph type="body" idx="1"/>
          </p:nvPr>
        </p:nvSpPr>
        <p:spPr>
          <a:xfrm>
            <a:off x="838200" y="1825625"/>
            <a:ext cx="10145400" cy="4351200"/>
          </a:xfrm>
          <a:prstGeom prst="rect">
            <a:avLst/>
          </a:prstGeom>
          <a:noFill/>
          <a:ln>
            <a:noFill/>
          </a:ln>
        </p:spPr>
        <p:txBody>
          <a:bodyPr spcFirstLastPara="1" wrap="square" lIns="91425" tIns="45700" rIns="91425" bIns="45700" anchor="t" anchorCtr="0">
            <a:normAutofit/>
          </a:bodyPr>
          <a:lstStyle/>
          <a:p>
            <a:pPr marL="285750" indent="-285750">
              <a:buClr>
                <a:srgbClr val="1F1F1F"/>
              </a:buClr>
              <a:buSzPts val="1200"/>
            </a:pPr>
            <a:r>
              <a:rPr lang="bg-BG" sz="1700" dirty="0">
                <a:solidFill>
                  <a:srgbClr val="1F1F1F"/>
                </a:solidFill>
                <a:latin typeface="+mj-lt"/>
              </a:rPr>
              <a:t>Капсули орален </a:t>
            </a:r>
            <a:r>
              <a:rPr lang="bg-BG" sz="1700" b="1" dirty="0" err="1">
                <a:solidFill>
                  <a:srgbClr val="1F1F1F"/>
                </a:solidFill>
                <a:latin typeface="+mj-lt"/>
              </a:rPr>
              <a:t>октреотид</a:t>
            </a:r>
            <a:r>
              <a:rPr lang="bg-BG" sz="1700" dirty="0">
                <a:solidFill>
                  <a:srgbClr val="1F1F1F"/>
                </a:solidFill>
                <a:latin typeface="+mj-lt"/>
              </a:rPr>
              <a:t> </a:t>
            </a:r>
            <a:r>
              <a:rPr lang="en-US" sz="1700" dirty="0">
                <a:solidFill>
                  <a:srgbClr val="1F1F1F"/>
                </a:solidFill>
                <a:latin typeface="+mj-lt"/>
              </a:rPr>
              <a:t> </a:t>
            </a:r>
          </a:p>
          <a:p>
            <a:pPr marL="285750" indent="-285750">
              <a:buClr>
                <a:srgbClr val="1F1F1F"/>
              </a:buClr>
              <a:buSzPts val="1200"/>
            </a:pPr>
            <a:r>
              <a:rPr lang="bg-BG" sz="1700" dirty="0" err="1">
                <a:solidFill>
                  <a:srgbClr val="1F1F1F"/>
                </a:solidFill>
                <a:latin typeface="+mj-lt"/>
              </a:rPr>
              <a:t>Пептидната</a:t>
            </a:r>
            <a:r>
              <a:rPr lang="bg-BG" sz="1700" dirty="0">
                <a:solidFill>
                  <a:srgbClr val="1F1F1F"/>
                </a:solidFill>
                <a:latin typeface="+mj-lt"/>
              </a:rPr>
              <a:t> молекула навлиза чрез </a:t>
            </a:r>
            <a:r>
              <a:rPr lang="bg-BG" sz="1700" b="1" dirty="0" err="1">
                <a:solidFill>
                  <a:srgbClr val="1F1F1F"/>
                </a:solidFill>
                <a:latin typeface="+mj-lt"/>
              </a:rPr>
              <a:t>Transient</a:t>
            </a:r>
            <a:r>
              <a:rPr lang="bg-BG" sz="1700" b="1" dirty="0">
                <a:solidFill>
                  <a:srgbClr val="1F1F1F"/>
                </a:solidFill>
                <a:latin typeface="+mj-lt"/>
              </a:rPr>
              <a:t> </a:t>
            </a:r>
            <a:r>
              <a:rPr lang="bg-BG" sz="1700" b="1" dirty="0" err="1">
                <a:solidFill>
                  <a:srgbClr val="1F1F1F"/>
                </a:solidFill>
                <a:latin typeface="+mj-lt"/>
              </a:rPr>
              <a:t>Permeability</a:t>
            </a:r>
            <a:r>
              <a:rPr lang="bg-BG" sz="1700" b="1" dirty="0">
                <a:solidFill>
                  <a:srgbClr val="1F1F1F"/>
                </a:solidFill>
                <a:latin typeface="+mj-lt"/>
              </a:rPr>
              <a:t> </a:t>
            </a:r>
            <a:r>
              <a:rPr lang="bg-BG" sz="1700" b="1" dirty="0" err="1">
                <a:solidFill>
                  <a:srgbClr val="1F1F1F"/>
                </a:solidFill>
                <a:latin typeface="+mj-lt"/>
              </a:rPr>
              <a:t>Enhancer</a:t>
            </a:r>
            <a:r>
              <a:rPr lang="bg-BG" sz="1700" b="1" dirty="0">
                <a:solidFill>
                  <a:srgbClr val="1F1F1F"/>
                </a:solidFill>
                <a:latin typeface="+mj-lt"/>
              </a:rPr>
              <a:t> </a:t>
            </a:r>
            <a:r>
              <a:rPr lang="bg-BG" sz="1600" b="1" dirty="0">
                <a:solidFill>
                  <a:schemeClr val="dk1"/>
                </a:solidFill>
                <a:latin typeface="+mj-lt"/>
              </a:rPr>
              <a:t> </a:t>
            </a:r>
            <a:endParaRPr sz="1600" b="1" dirty="0">
              <a:solidFill>
                <a:schemeClr val="dk1"/>
              </a:solidFill>
              <a:latin typeface="+mj-lt"/>
            </a:endParaRPr>
          </a:p>
          <a:p>
            <a:pPr marL="285750" indent="-285750">
              <a:spcBef>
                <a:spcPts val="1600"/>
              </a:spcBef>
              <a:buSzPts val="1100"/>
            </a:pPr>
            <a:r>
              <a:rPr lang="bg-BG" sz="1600" dirty="0">
                <a:solidFill>
                  <a:schemeClr val="dk1"/>
                </a:solidFill>
                <a:latin typeface="+mj-lt"/>
              </a:rPr>
              <a:t>Сходна ефективност с </a:t>
            </a:r>
            <a:r>
              <a:rPr lang="bg-BG" sz="1600" dirty="0" err="1">
                <a:solidFill>
                  <a:schemeClr val="dk1"/>
                </a:solidFill>
                <a:latin typeface="+mj-lt"/>
              </a:rPr>
              <a:t>инжектируем</a:t>
            </a:r>
            <a:r>
              <a:rPr lang="bg-BG" sz="1600" dirty="0">
                <a:solidFill>
                  <a:schemeClr val="dk1"/>
                </a:solidFill>
                <a:latin typeface="+mj-lt"/>
              </a:rPr>
              <a:t> ССТ</a:t>
            </a:r>
            <a:endParaRPr sz="1600" dirty="0">
              <a:solidFill>
                <a:schemeClr val="dk1"/>
              </a:solidFill>
              <a:latin typeface="+mj-lt"/>
            </a:endParaRPr>
          </a:p>
          <a:p>
            <a:pPr marL="0" lvl="0" indent="457200" algn="l" rtl="0">
              <a:lnSpc>
                <a:spcPct val="90000"/>
              </a:lnSpc>
              <a:spcBef>
                <a:spcPts val="1600"/>
              </a:spcBef>
              <a:spcAft>
                <a:spcPts val="1600"/>
              </a:spcAft>
              <a:buClr>
                <a:schemeClr val="dk1"/>
              </a:buClr>
              <a:buSzPts val="1100"/>
              <a:buNone/>
            </a:pPr>
            <a:endParaRPr sz="1100" dirty="0">
              <a:solidFill>
                <a:schemeClr val="dk1"/>
              </a:solidFill>
              <a:latin typeface="+mj-lt"/>
            </a:endParaRPr>
          </a:p>
        </p:txBody>
      </p:sp>
      <p:pic>
        <p:nvPicPr>
          <p:cNvPr id="357" name="Google Shape;357;g3e738211e96_0_344"/>
          <p:cNvPicPr preferRelativeResize="0"/>
          <p:nvPr/>
        </p:nvPicPr>
        <p:blipFill rotWithShape="1">
          <a:blip r:embed="rId3">
            <a:alphaModFix/>
          </a:blip>
          <a:srcRect/>
          <a:stretch/>
        </p:blipFill>
        <p:spPr>
          <a:xfrm>
            <a:off x="2089821" y="3252196"/>
            <a:ext cx="3977674" cy="3605800"/>
          </a:xfrm>
          <a:prstGeom prst="rect">
            <a:avLst/>
          </a:prstGeom>
          <a:noFill/>
          <a:ln>
            <a:noFill/>
          </a:ln>
        </p:spPr>
      </p:pic>
      <p:pic>
        <p:nvPicPr>
          <p:cNvPr id="358" name="Google Shape;358;g3e738211e96_0_344"/>
          <p:cNvPicPr preferRelativeResize="0"/>
          <p:nvPr/>
        </p:nvPicPr>
        <p:blipFill rotWithShape="1">
          <a:blip r:embed="rId4">
            <a:alphaModFix/>
          </a:blip>
          <a:srcRect/>
          <a:stretch/>
        </p:blipFill>
        <p:spPr>
          <a:xfrm>
            <a:off x="6236775" y="3675550"/>
            <a:ext cx="4031249" cy="2868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Debio 4126</a:t>
            </a:r>
            <a:endParaRPr>
              <a:latin typeface="+mj-lt"/>
            </a:endParaRPr>
          </a:p>
        </p:txBody>
      </p:sp>
      <p:pic>
        <p:nvPicPr>
          <p:cNvPr id="364" name="Google Shape;364;p32"/>
          <p:cNvPicPr preferRelativeResize="0">
            <a:picLocks noGrp="1"/>
          </p:cNvPicPr>
          <p:nvPr>
            <p:ph type="body" idx="1"/>
          </p:nvPr>
        </p:nvPicPr>
        <p:blipFill rotWithShape="1">
          <a:blip r:embed="rId3">
            <a:alphaModFix/>
          </a:blip>
          <a:stretch/>
        </p:blipFill>
        <p:spPr>
          <a:xfrm>
            <a:off x="838200" y="3500207"/>
            <a:ext cx="10515600" cy="3357793"/>
          </a:xfrm>
          <a:prstGeom prst="rect">
            <a:avLst/>
          </a:prstGeom>
          <a:noFill/>
          <a:ln>
            <a:noFill/>
          </a:ln>
        </p:spPr>
      </p:pic>
      <p:pic>
        <p:nvPicPr>
          <p:cNvPr id="365" name="Google Shape;365;p32"/>
          <p:cNvPicPr preferRelativeResize="0"/>
          <p:nvPr/>
        </p:nvPicPr>
        <p:blipFill rotWithShape="1">
          <a:blip r:embed="rId4">
            <a:alphaModFix/>
          </a:blip>
          <a:srcRect/>
          <a:stretch/>
        </p:blipFill>
        <p:spPr>
          <a:xfrm>
            <a:off x="4419600" y="2284815"/>
            <a:ext cx="7772398" cy="1161393"/>
          </a:xfrm>
          <a:prstGeom prst="rect">
            <a:avLst/>
          </a:prstGeom>
          <a:noFill/>
          <a:ln>
            <a:noFill/>
          </a:ln>
        </p:spPr>
      </p:pic>
      <p:sp>
        <p:nvSpPr>
          <p:cNvPr id="366" name="Google Shape;366;p32"/>
          <p:cNvSpPr txBox="1"/>
          <p:nvPr/>
        </p:nvSpPr>
        <p:spPr>
          <a:xfrm>
            <a:off x="838200" y="1657516"/>
            <a:ext cx="36732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bg-BG" sz="1800" dirty="0" err="1">
                <a:solidFill>
                  <a:schemeClr val="dk1"/>
                </a:solidFill>
                <a:latin typeface="+mj-lt"/>
                <a:ea typeface="Arial"/>
                <a:cs typeface="Arial"/>
                <a:sym typeface="Arial"/>
              </a:rPr>
              <a:t>Соматостатинов</a:t>
            </a:r>
            <a:r>
              <a:rPr lang="bg-BG" sz="1800" dirty="0">
                <a:solidFill>
                  <a:schemeClr val="dk1"/>
                </a:solidFill>
                <a:latin typeface="+mj-lt"/>
                <a:ea typeface="Arial"/>
                <a:cs typeface="Arial"/>
                <a:sym typeface="Arial"/>
              </a:rPr>
              <a:t> аналог</a:t>
            </a:r>
            <a:endParaRPr sz="1800" dirty="0">
              <a:solidFill>
                <a:schemeClr val="dk1"/>
              </a:solidFill>
              <a:latin typeface="+mj-lt"/>
              <a:ea typeface="Arial"/>
              <a:cs typeface="Arial"/>
              <a:sym typeface="Arial"/>
            </a:endParaRPr>
          </a:p>
          <a:p>
            <a:pPr marL="0" marR="0" lvl="0" indent="0" algn="l" rtl="0">
              <a:spcBef>
                <a:spcPts val="0"/>
              </a:spcBef>
              <a:spcAft>
                <a:spcPts val="0"/>
              </a:spcAft>
              <a:buClr>
                <a:schemeClr val="dk1"/>
              </a:buClr>
              <a:buSzPts val="1800"/>
              <a:buFont typeface="Arial"/>
              <a:buNone/>
            </a:pPr>
            <a:r>
              <a:rPr lang="bg-BG" sz="1800" dirty="0">
                <a:solidFill>
                  <a:schemeClr val="dk1"/>
                </a:solidFill>
                <a:latin typeface="+mj-lt"/>
                <a:ea typeface="Arial"/>
                <a:cs typeface="Arial"/>
                <a:sym typeface="Arial"/>
              </a:rPr>
              <a:t>3-месечно действие</a:t>
            </a:r>
            <a:r>
              <a:rPr lang="en-US" sz="1800" dirty="0">
                <a:solidFill>
                  <a:schemeClr val="dk1"/>
                </a:solidFill>
                <a:latin typeface="+mj-lt"/>
                <a:ea typeface="Arial"/>
                <a:cs typeface="Arial"/>
                <a:sym typeface="Arial"/>
              </a:rPr>
              <a:t> </a:t>
            </a:r>
            <a:r>
              <a:rPr lang="bg-BG" sz="1800" dirty="0">
                <a:solidFill>
                  <a:schemeClr val="dk1"/>
                </a:solidFill>
                <a:latin typeface="+mj-lt"/>
                <a:ea typeface="Arial"/>
                <a:cs typeface="Arial"/>
                <a:sym typeface="Arial"/>
              </a:rPr>
              <a:t>чрез свързване с </a:t>
            </a:r>
            <a:r>
              <a:rPr lang="en-US" sz="1800" dirty="0">
                <a:solidFill>
                  <a:schemeClr val="dk1"/>
                </a:solidFill>
                <a:latin typeface="+mj-lt"/>
                <a:ea typeface="Arial"/>
                <a:cs typeface="Arial"/>
                <a:sym typeface="Arial"/>
              </a:rPr>
              <a:t>PLGA</a:t>
            </a:r>
          </a:p>
          <a:p>
            <a:pPr marL="0" marR="0" lvl="0" indent="0" algn="l" rtl="0">
              <a:spcBef>
                <a:spcPts val="0"/>
              </a:spcBef>
              <a:spcAft>
                <a:spcPts val="0"/>
              </a:spcAft>
              <a:buClr>
                <a:schemeClr val="dk1"/>
              </a:buClr>
              <a:buSzPts val="1800"/>
              <a:buFont typeface="Arial"/>
              <a:buNone/>
            </a:pPr>
            <a:r>
              <a:rPr lang="en-US" sz="1800" dirty="0">
                <a:solidFill>
                  <a:schemeClr val="dk1"/>
                </a:solidFill>
                <a:latin typeface="+mj-lt"/>
                <a:ea typeface="Arial"/>
                <a:cs typeface="Arial"/>
                <a:sym typeface="Arial"/>
              </a:rPr>
              <a:t>Poly(lactic-co-glycolic acid)</a:t>
            </a:r>
          </a:p>
          <a:p>
            <a:pPr marL="0" marR="0" lvl="0" indent="0" algn="l" rtl="0">
              <a:spcBef>
                <a:spcPts val="0"/>
              </a:spcBef>
              <a:spcAft>
                <a:spcPts val="0"/>
              </a:spcAft>
              <a:buClr>
                <a:schemeClr val="dk1"/>
              </a:buClr>
              <a:buSzPts val="1800"/>
              <a:buFont typeface="Arial"/>
              <a:buNone/>
            </a:pPr>
            <a:endParaRPr sz="1800" dirty="0">
              <a:solidFill>
                <a:schemeClr val="dk1"/>
              </a:solidFill>
              <a:latin typeface="+mj-lt"/>
              <a:ea typeface="Arial"/>
              <a:cs typeface="Arial"/>
              <a:sym typeface="Arial"/>
            </a:endParaRPr>
          </a:p>
          <a:p>
            <a:pPr marL="0" marR="0" lvl="0" indent="0" algn="l" rtl="0">
              <a:spcBef>
                <a:spcPts val="0"/>
              </a:spcBef>
              <a:spcAft>
                <a:spcPts val="0"/>
              </a:spcAft>
              <a:buClr>
                <a:schemeClr val="dk1"/>
              </a:buClr>
              <a:buSzPts val="1800"/>
              <a:buFont typeface="Arial"/>
              <a:buNone/>
            </a:pPr>
            <a:r>
              <a:rPr lang="bg-BG" sz="1800" dirty="0">
                <a:solidFill>
                  <a:schemeClr val="dk1"/>
                </a:solidFill>
                <a:latin typeface="+mj-lt"/>
                <a:ea typeface="Arial"/>
                <a:cs typeface="Arial"/>
                <a:sym typeface="Arial"/>
              </a:rPr>
              <a:t>На ниво фаза III проучване</a:t>
            </a:r>
            <a:endParaRPr lang="en-US" sz="1800" dirty="0">
              <a:solidFill>
                <a:schemeClr val="dk1"/>
              </a:solidFill>
              <a:latin typeface="+mj-lt"/>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latin typeface="+mj-lt"/>
              </a:rPr>
              <a:t>CAM2029</a:t>
            </a:r>
            <a:endParaRPr dirty="0">
              <a:latin typeface="+mj-lt"/>
            </a:endParaRPr>
          </a:p>
        </p:txBody>
      </p:sp>
      <p:sp>
        <p:nvSpPr>
          <p:cNvPr id="373" name="Google Shape;373;p3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09550" algn="l" rtl="0">
              <a:lnSpc>
                <a:spcPct val="90000"/>
              </a:lnSpc>
              <a:spcBef>
                <a:spcPts val="0"/>
              </a:spcBef>
              <a:spcAft>
                <a:spcPts val="0"/>
              </a:spcAft>
              <a:buClr>
                <a:schemeClr val="dk1"/>
              </a:buClr>
              <a:buSzPts val="2500"/>
              <a:buChar char="●"/>
            </a:pPr>
            <a:r>
              <a:rPr lang="bg-BG" sz="2500" dirty="0">
                <a:latin typeface="+mj-lt"/>
              </a:rPr>
              <a:t>Подкожно депо </a:t>
            </a:r>
            <a:r>
              <a:rPr lang="bg-BG" sz="2500" dirty="0" err="1">
                <a:latin typeface="+mj-lt"/>
              </a:rPr>
              <a:t>Октреотид</a:t>
            </a:r>
            <a:endParaRPr lang="bg-BG" sz="2500" dirty="0">
              <a:latin typeface="+mj-lt"/>
            </a:endParaRPr>
          </a:p>
          <a:p>
            <a:pPr marL="228600" lvl="0" indent="-209550" algn="l" rtl="0">
              <a:lnSpc>
                <a:spcPct val="90000"/>
              </a:lnSpc>
              <a:spcBef>
                <a:spcPts val="0"/>
              </a:spcBef>
              <a:spcAft>
                <a:spcPts val="0"/>
              </a:spcAft>
              <a:buClr>
                <a:schemeClr val="dk1"/>
              </a:buClr>
              <a:buSzPts val="2500"/>
              <a:buChar char="●"/>
            </a:pPr>
            <a:r>
              <a:rPr lang="bg-BG" sz="2500" dirty="0">
                <a:latin typeface="+mj-lt"/>
              </a:rPr>
              <a:t>Повишена </a:t>
            </a:r>
            <a:r>
              <a:rPr lang="bg-BG" sz="2500" dirty="0" err="1">
                <a:latin typeface="+mj-lt"/>
              </a:rPr>
              <a:t>бионаличност</a:t>
            </a:r>
            <a:r>
              <a:rPr lang="bg-BG" sz="2500" dirty="0">
                <a:latin typeface="+mj-lt"/>
              </a:rPr>
              <a:t> (</a:t>
            </a:r>
            <a:r>
              <a:rPr lang="en-US" sz="2500" dirty="0" err="1">
                <a:latin typeface="+mj-lt"/>
              </a:rPr>
              <a:t>FluidCrystal</a:t>
            </a:r>
            <a:r>
              <a:rPr lang="en-US" sz="2500" dirty="0">
                <a:latin typeface="+mj-lt"/>
              </a:rPr>
              <a:t> technology</a:t>
            </a:r>
            <a:r>
              <a:rPr lang="bg-BG" sz="2500" dirty="0">
                <a:latin typeface="+mj-lt"/>
              </a:rPr>
              <a:t>) </a:t>
            </a:r>
          </a:p>
          <a:p>
            <a:pPr marL="228600" lvl="0" indent="-209550" algn="l" rtl="0">
              <a:lnSpc>
                <a:spcPct val="90000"/>
              </a:lnSpc>
              <a:spcBef>
                <a:spcPts val="0"/>
              </a:spcBef>
              <a:spcAft>
                <a:spcPts val="0"/>
              </a:spcAft>
              <a:buClr>
                <a:schemeClr val="dk1"/>
              </a:buClr>
              <a:buSzPts val="2500"/>
              <a:buChar char="●"/>
            </a:pPr>
            <a:r>
              <a:rPr lang="bg-BG" sz="2500" dirty="0">
                <a:latin typeface="+mj-lt"/>
              </a:rPr>
              <a:t>Съхранение на стайна температура</a:t>
            </a:r>
          </a:p>
          <a:p>
            <a:pPr marL="228600" lvl="0" indent="-209550" algn="l" rtl="0">
              <a:lnSpc>
                <a:spcPct val="90000"/>
              </a:lnSpc>
              <a:spcBef>
                <a:spcPts val="0"/>
              </a:spcBef>
              <a:spcAft>
                <a:spcPts val="0"/>
              </a:spcAft>
              <a:buClr>
                <a:schemeClr val="dk1"/>
              </a:buClr>
              <a:buSzPts val="2500"/>
              <a:buChar char="●"/>
            </a:pPr>
            <a:endParaRPr sz="2500" dirty="0">
              <a:latin typeface="+mj-lt"/>
            </a:endParaRPr>
          </a:p>
        </p:txBody>
      </p:sp>
      <p:pic>
        <p:nvPicPr>
          <p:cNvPr id="374" name="Google Shape;374;p33"/>
          <p:cNvPicPr preferRelativeResize="0"/>
          <p:nvPr/>
        </p:nvPicPr>
        <p:blipFill rotWithShape="1">
          <a:blip r:embed="rId3">
            <a:alphaModFix/>
          </a:blip>
          <a:srcRect/>
          <a:stretch/>
        </p:blipFill>
        <p:spPr>
          <a:xfrm>
            <a:off x="7618800" y="3889500"/>
            <a:ext cx="3086100" cy="2804574"/>
          </a:xfrm>
          <a:prstGeom prst="rect">
            <a:avLst/>
          </a:prstGeom>
          <a:noFill/>
          <a:ln>
            <a:noFill/>
          </a:ln>
        </p:spPr>
      </p:pic>
      <p:pic>
        <p:nvPicPr>
          <p:cNvPr id="375" name="Google Shape;375;p33"/>
          <p:cNvPicPr preferRelativeResize="0"/>
          <p:nvPr/>
        </p:nvPicPr>
        <p:blipFill rotWithShape="1">
          <a:blip r:embed="rId4">
            <a:alphaModFix/>
          </a:blip>
          <a:srcRect/>
          <a:stretch/>
        </p:blipFill>
        <p:spPr>
          <a:xfrm>
            <a:off x="1513150" y="3557600"/>
            <a:ext cx="5709176" cy="3300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e738211e96_1_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Молекули с афинитет към SSTR</a:t>
            </a:r>
            <a:endParaRPr>
              <a:latin typeface="+mj-lt"/>
            </a:endParaRPr>
          </a:p>
        </p:txBody>
      </p:sp>
      <p:sp>
        <p:nvSpPr>
          <p:cNvPr id="382" name="Google Shape;382;g3e738211e96_1_1"/>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ts val="3700"/>
              <a:buNone/>
            </a:pPr>
            <a:r>
              <a:rPr lang="bg-BG" sz="1800" b="1" dirty="0" err="1">
                <a:solidFill>
                  <a:schemeClr val="dk1"/>
                </a:solidFill>
                <a:latin typeface="+mj-lt"/>
              </a:rPr>
              <a:t>Somatropim</a:t>
            </a:r>
            <a:r>
              <a:rPr lang="bg-BG" sz="1800" b="1" dirty="0">
                <a:solidFill>
                  <a:schemeClr val="dk1"/>
                </a:solidFill>
                <a:latin typeface="+mj-lt"/>
              </a:rPr>
              <a:t> </a:t>
            </a:r>
            <a:endParaRPr sz="1800" b="1" dirty="0">
              <a:solidFill>
                <a:schemeClr val="dk1"/>
              </a:solidFill>
              <a:latin typeface="+mj-lt"/>
            </a:endParaRPr>
          </a:p>
          <a:p>
            <a:pPr marL="0" lvl="0" indent="0" algn="l" rtl="0">
              <a:lnSpc>
                <a:spcPct val="90000"/>
              </a:lnSpc>
              <a:spcBef>
                <a:spcPts val="1000"/>
              </a:spcBef>
              <a:spcAft>
                <a:spcPts val="0"/>
              </a:spcAft>
              <a:buClr>
                <a:schemeClr val="dk1"/>
              </a:buClr>
              <a:buSzPts val="3700"/>
              <a:buNone/>
            </a:pPr>
            <a:r>
              <a:rPr lang="bg-BG" sz="1800" dirty="0">
                <a:latin typeface="+mj-lt"/>
              </a:rPr>
              <a:t>Молекула с афинитет към SST2, SST5 </a:t>
            </a:r>
            <a:r>
              <a:rPr lang="bg-BG" sz="1800" dirty="0" err="1">
                <a:latin typeface="+mj-lt"/>
              </a:rPr>
              <a:t>and</a:t>
            </a:r>
            <a:r>
              <a:rPr lang="bg-BG" sz="1800" dirty="0">
                <a:latin typeface="+mj-lt"/>
              </a:rPr>
              <a:t> SST4 </a:t>
            </a:r>
          </a:p>
          <a:p>
            <a:pPr marL="0" lvl="0" indent="0" algn="l" rtl="0">
              <a:lnSpc>
                <a:spcPct val="90000"/>
              </a:lnSpc>
              <a:spcBef>
                <a:spcPts val="1000"/>
              </a:spcBef>
              <a:spcAft>
                <a:spcPts val="0"/>
              </a:spcAft>
              <a:buClr>
                <a:schemeClr val="dk1"/>
              </a:buClr>
              <a:buSzPts val="3700"/>
              <a:buNone/>
            </a:pPr>
            <a:r>
              <a:rPr lang="bg-BG" sz="1800" dirty="0">
                <a:latin typeface="+mj-lt"/>
              </a:rPr>
              <a:t>Подкожно приложение</a:t>
            </a:r>
            <a:endParaRPr lang="en-US" sz="1800" dirty="0">
              <a:latin typeface="+mj-lt"/>
            </a:endParaRPr>
          </a:p>
          <a:p>
            <a:pPr marL="0" lvl="0" indent="0" algn="l" rtl="0">
              <a:lnSpc>
                <a:spcPct val="90000"/>
              </a:lnSpc>
              <a:spcBef>
                <a:spcPts val="1000"/>
              </a:spcBef>
              <a:spcAft>
                <a:spcPts val="0"/>
              </a:spcAft>
              <a:buClr>
                <a:schemeClr val="dk1"/>
              </a:buClr>
              <a:buSzPts val="3700"/>
              <a:buNone/>
            </a:pPr>
            <a:r>
              <a:rPr lang="bg-BG" sz="1800" dirty="0">
                <a:latin typeface="+mj-lt"/>
              </a:rPr>
              <a:t>Не повлиява значимо глюкозния метаболизъм</a:t>
            </a:r>
            <a:endParaRPr sz="1800" dirty="0">
              <a:latin typeface="+mj-lt"/>
            </a:endParaRPr>
          </a:p>
          <a:p>
            <a:pPr marL="0" lvl="0" indent="0" algn="l" rtl="0">
              <a:lnSpc>
                <a:spcPct val="90000"/>
              </a:lnSpc>
              <a:spcBef>
                <a:spcPts val="1600"/>
              </a:spcBef>
              <a:spcAft>
                <a:spcPts val="0"/>
              </a:spcAft>
              <a:buClr>
                <a:schemeClr val="dk1"/>
              </a:buClr>
              <a:buSzPts val="2800"/>
              <a:buNone/>
            </a:pPr>
            <a:r>
              <a:rPr lang="bg-BG" sz="1800" dirty="0">
                <a:latin typeface="+mj-lt"/>
              </a:rPr>
              <a:t>Проучвания на ниво Фаза II</a:t>
            </a:r>
            <a:endParaRPr sz="1800" dirty="0">
              <a:latin typeface="+mj-lt"/>
            </a:endParaRPr>
          </a:p>
          <a:p>
            <a:pPr marL="0" lvl="0" indent="0" algn="l" rtl="0">
              <a:lnSpc>
                <a:spcPct val="90000"/>
              </a:lnSpc>
              <a:spcBef>
                <a:spcPts val="1600"/>
              </a:spcBef>
              <a:spcAft>
                <a:spcPts val="0"/>
              </a:spcAft>
              <a:buClr>
                <a:schemeClr val="dk1"/>
              </a:buClr>
              <a:buSzPts val="2800"/>
              <a:buNone/>
            </a:pPr>
            <a:endParaRPr sz="1800" dirty="0">
              <a:latin typeface="+mj-lt"/>
            </a:endParaRPr>
          </a:p>
          <a:p>
            <a:pPr marL="0" lvl="0" indent="0" algn="l" rtl="0">
              <a:lnSpc>
                <a:spcPct val="90000"/>
              </a:lnSpc>
              <a:spcBef>
                <a:spcPts val="1600"/>
              </a:spcBef>
              <a:spcAft>
                <a:spcPts val="0"/>
              </a:spcAft>
              <a:buClr>
                <a:schemeClr val="dk1"/>
              </a:buClr>
              <a:buSzPts val="2800"/>
              <a:buNone/>
            </a:pPr>
            <a:endParaRPr sz="1800" dirty="0">
              <a:latin typeface="+mj-lt"/>
            </a:endParaRPr>
          </a:p>
          <a:p>
            <a:pPr marL="0" lvl="0" indent="0" algn="l" rtl="0">
              <a:lnSpc>
                <a:spcPct val="90000"/>
              </a:lnSpc>
              <a:spcBef>
                <a:spcPts val="1600"/>
              </a:spcBef>
              <a:spcAft>
                <a:spcPts val="0"/>
              </a:spcAft>
              <a:buClr>
                <a:schemeClr val="dk1"/>
              </a:buClr>
              <a:buSzPts val="1100"/>
              <a:buFont typeface="Arial"/>
              <a:buNone/>
            </a:pPr>
            <a:r>
              <a:rPr lang="bg-BG" sz="1800" b="1" dirty="0">
                <a:latin typeface="+mj-lt"/>
              </a:rPr>
              <a:t>GT-02037 (</a:t>
            </a:r>
            <a:r>
              <a:rPr lang="bg-BG" sz="1800" b="1" dirty="0" err="1">
                <a:latin typeface="+mj-lt"/>
              </a:rPr>
              <a:t>GlyTech</a:t>
            </a:r>
            <a:r>
              <a:rPr lang="bg-BG" sz="1800" b="1" dirty="0">
                <a:latin typeface="+mj-lt"/>
              </a:rPr>
              <a:t>, </a:t>
            </a:r>
            <a:r>
              <a:rPr lang="bg-BG" sz="1800" b="1" dirty="0" err="1">
                <a:latin typeface="+mj-lt"/>
              </a:rPr>
              <a:t>Inc</a:t>
            </a:r>
            <a:r>
              <a:rPr lang="bg-BG" sz="1800" b="1" dirty="0">
                <a:latin typeface="+mj-lt"/>
              </a:rPr>
              <a:t>.) </a:t>
            </a:r>
            <a:endParaRPr sz="1800" b="1" dirty="0">
              <a:latin typeface="+mj-lt"/>
            </a:endParaRPr>
          </a:p>
          <a:p>
            <a:pPr marL="0" lvl="0" indent="0" algn="l" rtl="0">
              <a:lnSpc>
                <a:spcPct val="90000"/>
              </a:lnSpc>
              <a:spcBef>
                <a:spcPts val="1600"/>
              </a:spcBef>
              <a:spcAft>
                <a:spcPts val="0"/>
              </a:spcAft>
              <a:buClr>
                <a:schemeClr val="dk1"/>
              </a:buClr>
              <a:buSzPts val="1100"/>
              <a:buFont typeface="Arial"/>
              <a:buNone/>
            </a:pPr>
            <a:r>
              <a:rPr lang="bg-BG" sz="1800" dirty="0" err="1">
                <a:latin typeface="+mj-lt"/>
              </a:rPr>
              <a:t>Гликозилиран</a:t>
            </a:r>
            <a:r>
              <a:rPr lang="bg-BG" sz="1800" dirty="0">
                <a:latin typeface="+mj-lt"/>
              </a:rPr>
              <a:t> </a:t>
            </a:r>
            <a:r>
              <a:rPr lang="bg-BG" sz="1800" dirty="0" err="1">
                <a:latin typeface="+mj-lt"/>
              </a:rPr>
              <a:t>соматостатин</a:t>
            </a:r>
            <a:r>
              <a:rPr lang="bg-BG" sz="1800" dirty="0">
                <a:latin typeface="+mj-lt"/>
              </a:rPr>
              <a:t> – свързва се с всички </a:t>
            </a:r>
            <a:r>
              <a:rPr lang="en-US" sz="1800" dirty="0">
                <a:latin typeface="+mj-lt"/>
              </a:rPr>
              <a:t>SSTR</a:t>
            </a:r>
            <a:endParaRPr sz="1800" dirty="0">
              <a:latin typeface="+mj-lt"/>
            </a:endParaRPr>
          </a:p>
          <a:p>
            <a:pPr marL="0" lvl="0" indent="0" algn="l" rtl="0">
              <a:lnSpc>
                <a:spcPct val="115000"/>
              </a:lnSpc>
              <a:spcBef>
                <a:spcPts val="1200"/>
              </a:spcBef>
              <a:spcAft>
                <a:spcPts val="0"/>
              </a:spcAft>
              <a:buNone/>
            </a:pPr>
            <a:r>
              <a:rPr lang="bg-BG" sz="1800" dirty="0">
                <a:solidFill>
                  <a:srgbClr val="111111"/>
                </a:solidFill>
                <a:latin typeface="+mj-lt"/>
              </a:rPr>
              <a:t>Безопасността и поносимостта са потвърдени в клинично изпитване от фаза I</a:t>
            </a:r>
            <a:endParaRPr sz="1800" dirty="0">
              <a:solidFill>
                <a:srgbClr val="111111"/>
              </a:solidFill>
              <a:latin typeface="+mj-lt"/>
            </a:endParaRPr>
          </a:p>
          <a:p>
            <a:pPr marL="0" lvl="0" indent="0" algn="l" rtl="0">
              <a:lnSpc>
                <a:spcPct val="115000"/>
              </a:lnSpc>
              <a:spcBef>
                <a:spcPts val="1200"/>
              </a:spcBef>
              <a:spcAft>
                <a:spcPts val="1200"/>
              </a:spcAft>
              <a:buNone/>
            </a:pPr>
            <a:r>
              <a:rPr lang="bg-BG" sz="1800" dirty="0">
                <a:solidFill>
                  <a:srgbClr val="111111"/>
                </a:solidFill>
                <a:latin typeface="+mj-lt"/>
              </a:rPr>
              <a:t>Вероятно място на медикамента: използване при </a:t>
            </a:r>
            <a:r>
              <a:rPr lang="bg-BG" sz="1800" dirty="0">
                <a:latin typeface="+mj-lt"/>
              </a:rPr>
              <a:t>липса на отговор към настоящите фармакотерапии и НЛР.</a:t>
            </a:r>
            <a:endParaRPr sz="1800" dirty="0">
              <a:solidFill>
                <a:srgbClr val="111111"/>
              </a:solidFill>
              <a:latin typeface="+mj-lt"/>
            </a:endParaRPr>
          </a:p>
        </p:txBody>
      </p:sp>
      <p:sp>
        <p:nvSpPr>
          <p:cNvPr id="3" name="TextBox 2">
            <a:extLst>
              <a:ext uri="{FF2B5EF4-FFF2-40B4-BE49-F238E27FC236}">
                <a16:creationId xmlns:a16="http://schemas.microsoft.com/office/drawing/2014/main" id="{01A14766-54E1-0854-CA1C-F1028BD3DA0C}"/>
              </a:ext>
            </a:extLst>
          </p:cNvPr>
          <p:cNvSpPr txBox="1"/>
          <p:nvPr/>
        </p:nvSpPr>
        <p:spPr>
          <a:xfrm>
            <a:off x="0" y="6492875"/>
            <a:ext cx="10666927" cy="261610"/>
          </a:xfrm>
          <a:prstGeom prst="rect">
            <a:avLst/>
          </a:prstGeom>
          <a:noFill/>
        </p:spPr>
        <p:txBody>
          <a:bodyPr wrap="square">
            <a:spAutoFit/>
          </a:bodyPr>
          <a:lstStyle/>
          <a:p>
            <a:r>
              <a:rPr lang="en-US" sz="1100" dirty="0" err="1"/>
              <a:t>Cristante</a:t>
            </a:r>
            <a:r>
              <a:rPr lang="en-US" sz="1100" dirty="0"/>
              <a:t> </a:t>
            </a:r>
            <a:r>
              <a:rPr lang="bg-BG" sz="1100" dirty="0"/>
              <a:t> 2025 </a:t>
            </a:r>
            <a:r>
              <a:rPr lang="en-US" sz="1100" dirty="0"/>
              <a:t>New treatments for acromegaly: Is a revolution underway?</a:t>
            </a:r>
            <a:r>
              <a:rPr lang="bg-BG" sz="1100" dirty="0"/>
              <a:t> </a:t>
            </a:r>
            <a:r>
              <a:rPr lang="en-US" sz="1100" dirty="0"/>
              <a:t>Annales </a:t>
            </a:r>
            <a:r>
              <a:rPr lang="en-US" sz="1100" dirty="0" err="1"/>
              <a:t>d'Endocrinologie</a:t>
            </a:r>
            <a:r>
              <a:rPr lang="en-US" sz="1100"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3e84f8aead5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Пептидни молекули</a:t>
            </a:r>
            <a:endParaRPr>
              <a:latin typeface="+mj-lt"/>
            </a:endParaRPr>
          </a:p>
        </p:txBody>
      </p:sp>
      <p:sp>
        <p:nvSpPr>
          <p:cNvPr id="389" name="Google Shape;389;g3e84f8aead5_0_0"/>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Clr>
                <a:schemeClr val="dk1"/>
              </a:buClr>
              <a:buSzPct val="100000"/>
              <a:buNone/>
            </a:pPr>
            <a:r>
              <a:rPr lang="bg-BG" b="1" dirty="0">
                <a:latin typeface="+mj-lt"/>
              </a:rPr>
              <a:t>Sit1-binding </a:t>
            </a:r>
            <a:r>
              <a:rPr lang="bg-BG" b="1" dirty="0" err="1">
                <a:latin typeface="+mj-lt"/>
              </a:rPr>
              <a:t>Helix</a:t>
            </a:r>
            <a:r>
              <a:rPr lang="bg-BG" b="1" dirty="0">
                <a:latin typeface="+mj-lt"/>
              </a:rPr>
              <a:t> (S1H)</a:t>
            </a:r>
            <a:endParaRPr b="1" dirty="0">
              <a:latin typeface="+mj-lt"/>
            </a:endParaRPr>
          </a:p>
          <a:p>
            <a:pPr marL="0" lvl="0" indent="0" algn="l" rtl="0">
              <a:lnSpc>
                <a:spcPct val="90000"/>
              </a:lnSpc>
              <a:spcBef>
                <a:spcPts val="1000"/>
              </a:spcBef>
              <a:spcAft>
                <a:spcPts val="0"/>
              </a:spcAft>
              <a:buClr>
                <a:schemeClr val="dk1"/>
              </a:buClr>
              <a:buSzPct val="100000"/>
              <a:buNone/>
            </a:pPr>
            <a:r>
              <a:rPr lang="bg-BG" dirty="0">
                <a:latin typeface="+mj-lt"/>
              </a:rPr>
              <a:t>възпрепятства свързването на РХ с рецептора му, намалява </a:t>
            </a:r>
            <a:r>
              <a:rPr lang="bg-BG" dirty="0" err="1">
                <a:latin typeface="+mj-lt"/>
              </a:rPr>
              <a:t>фосфорилирането</a:t>
            </a:r>
            <a:r>
              <a:rPr lang="bg-BG" dirty="0">
                <a:latin typeface="+mj-lt"/>
              </a:rPr>
              <a:t> на вторичните посредници - STAT5b</a:t>
            </a:r>
            <a:endParaRPr dirty="0">
              <a:latin typeface="+mj-lt"/>
            </a:endParaRPr>
          </a:p>
          <a:p>
            <a:pPr marL="0" lvl="0" indent="0" algn="l" rtl="0">
              <a:lnSpc>
                <a:spcPct val="90000"/>
              </a:lnSpc>
              <a:spcBef>
                <a:spcPts val="1600"/>
              </a:spcBef>
              <a:spcAft>
                <a:spcPts val="0"/>
              </a:spcAft>
              <a:buClr>
                <a:schemeClr val="dk1"/>
              </a:buClr>
              <a:buSzPct val="100000"/>
              <a:buNone/>
            </a:pPr>
            <a:endParaRPr dirty="0">
              <a:latin typeface="+mj-lt"/>
            </a:endParaRPr>
          </a:p>
          <a:p>
            <a:pPr marL="0" lvl="0" indent="0" algn="l" rtl="0">
              <a:lnSpc>
                <a:spcPct val="90000"/>
              </a:lnSpc>
              <a:spcBef>
                <a:spcPts val="1600"/>
              </a:spcBef>
              <a:spcAft>
                <a:spcPts val="0"/>
              </a:spcAft>
              <a:buClr>
                <a:schemeClr val="dk1"/>
              </a:buClr>
              <a:buSzPct val="100000"/>
              <a:buNone/>
            </a:pPr>
            <a:r>
              <a:rPr lang="bg-BG" b="1" dirty="0">
                <a:latin typeface="+mj-lt"/>
              </a:rPr>
              <a:t>AZP-3813 (</a:t>
            </a:r>
            <a:r>
              <a:rPr lang="bg-BG" b="1" dirty="0" err="1">
                <a:latin typeface="+mj-lt"/>
              </a:rPr>
              <a:t>Amolyt</a:t>
            </a:r>
            <a:r>
              <a:rPr lang="bg-BG" b="1" dirty="0">
                <a:latin typeface="+mj-lt"/>
              </a:rPr>
              <a:t> Pharma</a:t>
            </a:r>
            <a:r>
              <a:rPr lang="bg-BG" dirty="0">
                <a:latin typeface="+mj-lt"/>
              </a:rPr>
              <a:t>) </a:t>
            </a:r>
          </a:p>
          <a:p>
            <a:pPr marL="0" lvl="0" indent="0" algn="l" rtl="0">
              <a:lnSpc>
                <a:spcPct val="90000"/>
              </a:lnSpc>
              <a:spcBef>
                <a:spcPts val="1600"/>
              </a:spcBef>
              <a:spcAft>
                <a:spcPts val="0"/>
              </a:spcAft>
              <a:buClr>
                <a:schemeClr val="dk1"/>
              </a:buClr>
              <a:buSzPct val="100000"/>
              <a:buNone/>
            </a:pPr>
            <a:r>
              <a:rPr lang="bg-BG" dirty="0">
                <a:latin typeface="+mj-lt"/>
              </a:rPr>
              <a:t> 16 </a:t>
            </a:r>
            <a:r>
              <a:rPr lang="bg-BG" dirty="0" err="1">
                <a:latin typeface="+mj-lt"/>
              </a:rPr>
              <a:t>аминокиселинен</a:t>
            </a:r>
            <a:r>
              <a:rPr lang="bg-BG" dirty="0">
                <a:latin typeface="+mj-lt"/>
              </a:rPr>
              <a:t> </a:t>
            </a:r>
            <a:r>
              <a:rPr lang="bg-BG" dirty="0" err="1">
                <a:latin typeface="+mj-lt"/>
              </a:rPr>
              <a:t>пептид</a:t>
            </a:r>
            <a:r>
              <a:rPr lang="bg-BG" dirty="0">
                <a:latin typeface="+mj-lt"/>
              </a:rPr>
              <a:t>, антагонист на </a:t>
            </a:r>
            <a:r>
              <a:rPr lang="bg-BG" dirty="0" err="1">
                <a:latin typeface="+mj-lt"/>
              </a:rPr>
              <a:t>рецептроа</a:t>
            </a:r>
            <a:r>
              <a:rPr lang="bg-BG" dirty="0">
                <a:latin typeface="+mj-lt"/>
              </a:rPr>
              <a:t> за РХ</a:t>
            </a:r>
          </a:p>
          <a:p>
            <a:pPr marL="0" lvl="0" indent="0" algn="l" rtl="0">
              <a:lnSpc>
                <a:spcPct val="90000"/>
              </a:lnSpc>
              <a:spcBef>
                <a:spcPts val="1600"/>
              </a:spcBef>
              <a:spcAft>
                <a:spcPts val="0"/>
              </a:spcAft>
              <a:buClr>
                <a:schemeClr val="dk1"/>
              </a:buClr>
              <a:buSzPct val="100000"/>
              <a:buNone/>
            </a:pPr>
            <a:endParaRPr dirty="0">
              <a:latin typeface="+mj-lt"/>
            </a:endParaRPr>
          </a:p>
          <a:p>
            <a:pPr marL="0" lvl="0" indent="0" algn="l" rtl="0">
              <a:lnSpc>
                <a:spcPct val="90000"/>
              </a:lnSpc>
              <a:spcBef>
                <a:spcPts val="1600"/>
              </a:spcBef>
              <a:spcAft>
                <a:spcPts val="0"/>
              </a:spcAft>
              <a:buClr>
                <a:schemeClr val="dk1"/>
              </a:buClr>
              <a:buSzPct val="100000"/>
              <a:buNone/>
            </a:pPr>
            <a:r>
              <a:rPr lang="bg-BG" b="1" dirty="0">
                <a:latin typeface="+mj-lt"/>
              </a:rPr>
              <a:t>AP-102 (</a:t>
            </a:r>
            <a:r>
              <a:rPr lang="bg-BG" b="1" dirty="0" err="1">
                <a:latin typeface="+mj-lt"/>
              </a:rPr>
              <a:t>Amryt</a:t>
            </a:r>
            <a:r>
              <a:rPr lang="bg-BG" b="1" dirty="0">
                <a:latin typeface="+mj-lt"/>
              </a:rPr>
              <a:t> Pharma) </a:t>
            </a:r>
          </a:p>
          <a:p>
            <a:pPr marL="0" lvl="0" indent="0" algn="l" rtl="0">
              <a:lnSpc>
                <a:spcPct val="90000"/>
              </a:lnSpc>
              <a:spcBef>
                <a:spcPts val="1600"/>
              </a:spcBef>
              <a:spcAft>
                <a:spcPts val="0"/>
              </a:spcAft>
              <a:buClr>
                <a:schemeClr val="dk1"/>
              </a:buClr>
              <a:buSzPct val="100000"/>
              <a:buNone/>
            </a:pPr>
            <a:r>
              <a:rPr lang="bg-BG" dirty="0" err="1">
                <a:latin typeface="+mj-lt"/>
              </a:rPr>
              <a:t>пептид</a:t>
            </a:r>
            <a:r>
              <a:rPr lang="bg-BG" dirty="0">
                <a:latin typeface="+mj-lt"/>
              </a:rPr>
              <a:t> с 8 АК свързващ се с SST2 и SST5</a:t>
            </a:r>
            <a:endParaRPr dirty="0">
              <a:latin typeface="+mj-lt"/>
            </a:endParaRPr>
          </a:p>
          <a:p>
            <a:pPr marL="0" lvl="0" indent="0" algn="l" rtl="0">
              <a:lnSpc>
                <a:spcPct val="90000"/>
              </a:lnSpc>
              <a:spcBef>
                <a:spcPts val="1600"/>
              </a:spcBef>
              <a:spcAft>
                <a:spcPts val="0"/>
              </a:spcAft>
              <a:buClr>
                <a:schemeClr val="dk1"/>
              </a:buClr>
              <a:buSzPct val="100000"/>
              <a:buNone/>
            </a:pPr>
            <a:endParaRPr dirty="0">
              <a:latin typeface="+mj-lt"/>
            </a:endParaRPr>
          </a:p>
          <a:p>
            <a:pPr marL="0" lvl="0" indent="0" algn="l" rtl="0">
              <a:lnSpc>
                <a:spcPct val="90000"/>
              </a:lnSpc>
              <a:spcBef>
                <a:spcPts val="1600"/>
              </a:spcBef>
              <a:spcAft>
                <a:spcPts val="0"/>
              </a:spcAft>
              <a:buClr>
                <a:schemeClr val="dk1"/>
              </a:buClr>
              <a:buSzPct val="100000"/>
              <a:buNone/>
            </a:pPr>
            <a:endParaRPr dirty="0">
              <a:latin typeface="+mj-lt"/>
            </a:endParaRPr>
          </a:p>
          <a:p>
            <a:pPr marL="0" lvl="0" indent="0" algn="l" rtl="0">
              <a:lnSpc>
                <a:spcPct val="90000"/>
              </a:lnSpc>
              <a:spcBef>
                <a:spcPts val="1600"/>
              </a:spcBef>
              <a:spcAft>
                <a:spcPts val="1600"/>
              </a:spcAft>
              <a:buClr>
                <a:schemeClr val="dk1"/>
              </a:buClr>
              <a:buSzPct val="100000"/>
              <a:buNone/>
            </a:pPr>
            <a:endParaRPr dirty="0">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e84f8aead5_0_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err="1">
                <a:latin typeface="+mj-lt"/>
              </a:rPr>
              <a:t>Антисенс</a:t>
            </a:r>
            <a:r>
              <a:rPr lang="bg-BG" dirty="0">
                <a:latin typeface="+mj-lt"/>
              </a:rPr>
              <a:t> </a:t>
            </a:r>
            <a:r>
              <a:rPr lang="bg-BG" dirty="0" err="1">
                <a:latin typeface="+mj-lt"/>
              </a:rPr>
              <a:t>олигонуклеотиди</a:t>
            </a:r>
            <a:endParaRPr dirty="0">
              <a:latin typeface="+mj-lt"/>
            </a:endParaRPr>
          </a:p>
        </p:txBody>
      </p:sp>
      <p:sp>
        <p:nvSpPr>
          <p:cNvPr id="396" name="Google Shape;396;g3e84f8aead5_0_1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bg-BG" dirty="0">
                <a:latin typeface="+mj-lt"/>
              </a:rPr>
              <a:t>ATL1103 (</a:t>
            </a:r>
            <a:r>
              <a:rPr lang="bg-BG" dirty="0" err="1">
                <a:latin typeface="+mj-lt"/>
              </a:rPr>
              <a:t>Percheron</a:t>
            </a:r>
            <a:r>
              <a:rPr lang="bg-BG" dirty="0">
                <a:latin typeface="+mj-lt"/>
              </a:rPr>
              <a:t> </a:t>
            </a:r>
            <a:r>
              <a:rPr lang="bg-BG" dirty="0" err="1">
                <a:latin typeface="+mj-lt"/>
              </a:rPr>
              <a:t>Therapeutics</a:t>
            </a:r>
            <a:r>
              <a:rPr lang="bg-BG" dirty="0">
                <a:latin typeface="+mj-lt"/>
              </a:rPr>
              <a:t>)</a:t>
            </a:r>
            <a:endParaRPr dirty="0">
              <a:latin typeface="+mj-lt"/>
            </a:endParaRPr>
          </a:p>
          <a:p>
            <a:pPr marL="0" lvl="0" indent="0" algn="l" rtl="0">
              <a:lnSpc>
                <a:spcPct val="90000"/>
              </a:lnSpc>
              <a:spcBef>
                <a:spcPts val="1600"/>
              </a:spcBef>
              <a:spcAft>
                <a:spcPts val="1600"/>
              </a:spcAft>
              <a:buClr>
                <a:schemeClr val="dk1"/>
              </a:buClr>
              <a:buSzPts val="2800"/>
              <a:buNone/>
            </a:pPr>
            <a:r>
              <a:rPr lang="bg-BG" dirty="0">
                <a:latin typeface="+mj-lt"/>
              </a:rPr>
              <a:t>Последна информация от 2018г. </a:t>
            </a:r>
            <a:endParaRPr dirty="0">
              <a:latin typeface="+mj-lt"/>
            </a:endParaRPr>
          </a:p>
        </p:txBody>
      </p:sp>
      <p:pic>
        <p:nvPicPr>
          <p:cNvPr id="397" name="Google Shape;397;g3e84f8aead5_0_10"/>
          <p:cNvPicPr preferRelativeResize="0"/>
          <p:nvPr/>
        </p:nvPicPr>
        <p:blipFill rotWithShape="1">
          <a:blip r:embed="rId3">
            <a:alphaModFix/>
          </a:blip>
          <a:srcRect/>
          <a:stretch/>
        </p:blipFill>
        <p:spPr>
          <a:xfrm>
            <a:off x="6597952" y="2838952"/>
            <a:ext cx="5264251" cy="3653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BC99-B1CB-A6D5-50E8-CD673E4DFD60}"/>
              </a:ext>
            </a:extLst>
          </p:cNvPr>
          <p:cNvSpPr>
            <a:spLocks noGrp="1"/>
          </p:cNvSpPr>
          <p:nvPr>
            <p:ph type="title"/>
          </p:nvPr>
        </p:nvSpPr>
        <p:spPr>
          <a:xfrm>
            <a:off x="2811379" y="365125"/>
            <a:ext cx="10515600" cy="1325563"/>
          </a:xfrm>
        </p:spPr>
        <p:txBody>
          <a:bodyPr/>
          <a:lstStyle/>
          <a:p>
            <a:r>
              <a:rPr lang="bg-BG" dirty="0">
                <a:latin typeface="+mj-lt"/>
                <a:cs typeface="Calibri" panose="020F0502020204030204" pitchFamily="34" charset="0"/>
              </a:rPr>
              <a:t>Болест на Кушинг - тенденции в диагностиката</a:t>
            </a:r>
            <a:endParaRPr lang="en-BG" dirty="0">
              <a:latin typeface="+mj-lt"/>
              <a:cs typeface="Calibri" panose="020F0502020204030204" pitchFamily="34" charset="0"/>
            </a:endParaRPr>
          </a:p>
        </p:txBody>
      </p:sp>
      <p:sp>
        <p:nvSpPr>
          <p:cNvPr id="3" name="Text Placeholder 2">
            <a:extLst>
              <a:ext uri="{FF2B5EF4-FFF2-40B4-BE49-F238E27FC236}">
                <a16:creationId xmlns:a16="http://schemas.microsoft.com/office/drawing/2014/main" id="{09568368-02FC-A1B0-1D5A-3EA542076B37}"/>
              </a:ext>
            </a:extLst>
          </p:cNvPr>
          <p:cNvSpPr>
            <a:spLocks noGrp="1"/>
          </p:cNvSpPr>
          <p:nvPr>
            <p:ph type="body" idx="1"/>
          </p:nvPr>
        </p:nvSpPr>
        <p:spPr>
          <a:xfrm>
            <a:off x="2811379" y="1825625"/>
            <a:ext cx="10515600" cy="4351338"/>
          </a:xfrm>
        </p:spPr>
        <p:txBody>
          <a:bodyPr>
            <a:normAutofit/>
          </a:bodyPr>
          <a:lstStyle/>
          <a:p>
            <a:r>
              <a:rPr lang="en-BG" dirty="0">
                <a:latin typeface="+mj-lt"/>
              </a:rPr>
              <a:t>CRH + Desmopressin</a:t>
            </a:r>
            <a:endParaRPr lang="bg-BG" dirty="0">
              <a:latin typeface="+mj-lt"/>
            </a:endParaRPr>
          </a:p>
          <a:p>
            <a:r>
              <a:rPr lang="en-BG" dirty="0">
                <a:latin typeface="+mj-lt"/>
              </a:rPr>
              <a:t>CRH + Desmopressin + MRI </a:t>
            </a:r>
            <a:endParaRPr lang="bg-BG" dirty="0">
              <a:latin typeface="+mj-lt"/>
            </a:endParaRPr>
          </a:p>
          <a:p>
            <a:r>
              <a:rPr lang="en-BG" dirty="0">
                <a:latin typeface="+mj-lt"/>
              </a:rPr>
              <a:t>CRH + </a:t>
            </a:r>
            <a:r>
              <a:rPr lang="bg-BG" dirty="0">
                <a:latin typeface="+mj-lt"/>
              </a:rPr>
              <a:t>голям блокаж с </a:t>
            </a:r>
            <a:r>
              <a:rPr lang="bg-BG" dirty="0" err="1">
                <a:latin typeface="+mj-lt"/>
              </a:rPr>
              <a:t>дексаметазон</a:t>
            </a:r>
            <a:endParaRPr lang="bg-BG" dirty="0">
              <a:latin typeface="+mj-lt"/>
            </a:endParaRPr>
          </a:p>
          <a:p>
            <a:endParaRPr lang="bg-BG" dirty="0">
              <a:latin typeface="+mj-lt"/>
            </a:endParaRPr>
          </a:p>
          <a:p>
            <a:r>
              <a:rPr lang="en-BG" baseline="30000" dirty="0">
                <a:latin typeface="+mj-lt"/>
              </a:rPr>
              <a:t>11</a:t>
            </a:r>
            <a:r>
              <a:rPr lang="en-BG" dirty="0">
                <a:latin typeface="+mj-lt"/>
              </a:rPr>
              <a:t>C-Methionine (MET)</a:t>
            </a:r>
          </a:p>
          <a:p>
            <a:r>
              <a:rPr lang="en-BG" baseline="30000" dirty="0">
                <a:latin typeface="+mj-lt"/>
              </a:rPr>
              <a:t>18</a:t>
            </a:r>
            <a:r>
              <a:rPr lang="en-BG" dirty="0">
                <a:latin typeface="+mj-lt"/>
              </a:rPr>
              <a:t>F-Fluoroethyl-L-tyrosine (FET)</a:t>
            </a:r>
          </a:p>
          <a:p>
            <a:r>
              <a:rPr lang="en-BG" baseline="30000" dirty="0">
                <a:latin typeface="+mj-lt"/>
              </a:rPr>
              <a:t>68</a:t>
            </a:r>
            <a:r>
              <a:rPr lang="en-BG" dirty="0">
                <a:latin typeface="+mj-lt"/>
              </a:rPr>
              <a:t>Ga-Corticotrophin Releasing Hormone (CRH)</a:t>
            </a:r>
            <a:endParaRPr lang="bg-BG" dirty="0">
              <a:latin typeface="+mj-lt"/>
            </a:endParaRPr>
          </a:p>
          <a:p>
            <a:r>
              <a:rPr lang="en-BG" baseline="30000" dirty="0">
                <a:latin typeface="+mj-lt"/>
              </a:rPr>
              <a:t>68</a:t>
            </a:r>
            <a:r>
              <a:rPr lang="en-BG" dirty="0">
                <a:latin typeface="+mj-lt"/>
              </a:rPr>
              <a:t>Ga-DOTATATE</a:t>
            </a:r>
          </a:p>
        </p:txBody>
      </p:sp>
      <p:pic>
        <p:nvPicPr>
          <p:cNvPr id="4" name="Picture 3">
            <a:extLst>
              <a:ext uri="{FF2B5EF4-FFF2-40B4-BE49-F238E27FC236}">
                <a16:creationId xmlns:a16="http://schemas.microsoft.com/office/drawing/2014/main" id="{895DBE48-DE4F-99B9-EBE0-03D439F8BB94}"/>
              </a:ext>
            </a:extLst>
          </p:cNvPr>
          <p:cNvPicPr>
            <a:picLocks noChangeAspect="1"/>
          </p:cNvPicPr>
          <p:nvPr/>
        </p:nvPicPr>
        <p:blipFill>
          <a:blip r:embed="rId2"/>
          <a:stretch>
            <a:fillRect/>
          </a:stretch>
        </p:blipFill>
        <p:spPr>
          <a:xfrm>
            <a:off x="0" y="0"/>
            <a:ext cx="2278007" cy="6858000"/>
          </a:xfrm>
          <a:prstGeom prst="rect">
            <a:avLst/>
          </a:prstGeom>
        </p:spPr>
      </p:pic>
    </p:spTree>
    <p:extLst>
      <p:ext uri="{BB962C8B-B14F-4D97-AF65-F5344CB8AC3E}">
        <p14:creationId xmlns:p14="http://schemas.microsoft.com/office/powerpoint/2010/main" val="3716643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e8a4b7faab_1_2"/>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bg-BG" dirty="0">
                <a:latin typeface="+mj-lt"/>
              </a:rPr>
              <a:t>Болест на Кушинг - тенденции в диагностиката</a:t>
            </a:r>
          </a:p>
        </p:txBody>
      </p:sp>
      <p:sp>
        <p:nvSpPr>
          <p:cNvPr id="410" name="Google Shape;410;g3e8a4b7faab_1_2"/>
          <p:cNvSpPr txBox="1">
            <a:spLocks noGrp="1"/>
          </p:cNvSpPr>
          <p:nvPr>
            <p:ph type="body" idx="1"/>
          </p:nvPr>
        </p:nvSpPr>
        <p:spPr>
          <a:xfrm>
            <a:off x="838200" y="1825625"/>
            <a:ext cx="7293429"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bg-BG" b="1" dirty="0">
                <a:latin typeface="+mj-lt"/>
              </a:rPr>
              <a:t>Кортизол в косъм от скалп</a:t>
            </a:r>
          </a:p>
          <a:p>
            <a:pPr marL="0" lvl="0" indent="0" algn="l" rtl="0">
              <a:spcBef>
                <a:spcPts val="1000"/>
              </a:spcBef>
              <a:spcAft>
                <a:spcPts val="0"/>
              </a:spcAft>
              <a:buNone/>
            </a:pPr>
            <a:r>
              <a:rPr lang="bg-BG" dirty="0">
                <a:latin typeface="+mj-lt"/>
              </a:rPr>
              <a:t>Ретроспективна информация за период от няколко месеца</a:t>
            </a:r>
          </a:p>
          <a:p>
            <a:pPr marL="0" lvl="0" indent="0" algn="l" rtl="0">
              <a:spcBef>
                <a:spcPts val="1000"/>
              </a:spcBef>
              <a:spcAft>
                <a:spcPts val="0"/>
              </a:spcAft>
              <a:buNone/>
            </a:pPr>
            <a:r>
              <a:rPr lang="bg-BG" dirty="0">
                <a:latin typeface="+mj-lt"/>
              </a:rPr>
              <a:t>Роля в изследване на цикличност</a:t>
            </a:r>
          </a:p>
          <a:p>
            <a:pPr marL="0" lvl="0" indent="0" algn="l" rtl="0">
              <a:spcBef>
                <a:spcPts val="1000"/>
              </a:spcBef>
              <a:spcAft>
                <a:spcPts val="0"/>
              </a:spcAft>
              <a:buNone/>
            </a:pPr>
            <a:r>
              <a:rPr lang="bg-BG" b="1" dirty="0">
                <a:latin typeface="+mj-lt"/>
              </a:rPr>
              <a:t>Недостатъци:</a:t>
            </a:r>
            <a:br>
              <a:rPr lang="bg-BG" dirty="0">
                <a:latin typeface="+mj-lt"/>
              </a:rPr>
            </a:br>
            <a:r>
              <a:rPr lang="bg-BG" dirty="0">
                <a:latin typeface="+mj-lt"/>
              </a:rPr>
              <a:t>трудна сравнимост поради различни методики на изследване и екстракция</a:t>
            </a:r>
          </a:p>
          <a:p>
            <a:pPr marL="0" lvl="0" indent="0" algn="l" rtl="0">
              <a:spcBef>
                <a:spcPts val="1000"/>
              </a:spcBef>
              <a:spcAft>
                <a:spcPts val="0"/>
              </a:spcAft>
              <a:buNone/>
            </a:pPr>
            <a:r>
              <a:rPr lang="bg-BG" dirty="0">
                <a:latin typeface="+mj-lt"/>
              </a:rPr>
              <a:t>Множество фактори (УВ, боя за коса, медикаменти)</a:t>
            </a:r>
            <a:endParaRPr dirty="0">
              <a:latin typeface="+mj-lt"/>
            </a:endParaRPr>
          </a:p>
        </p:txBody>
      </p:sp>
      <p:pic>
        <p:nvPicPr>
          <p:cNvPr id="3" name="Picture 2">
            <a:extLst>
              <a:ext uri="{FF2B5EF4-FFF2-40B4-BE49-F238E27FC236}">
                <a16:creationId xmlns:a16="http://schemas.microsoft.com/office/drawing/2014/main" id="{AF9EFEA0-C0CB-F3E7-4BA2-83A4FBF4F352}"/>
              </a:ext>
            </a:extLst>
          </p:cNvPr>
          <p:cNvPicPr>
            <a:picLocks noChangeAspect="1"/>
          </p:cNvPicPr>
          <p:nvPr/>
        </p:nvPicPr>
        <p:blipFill>
          <a:blip r:embed="rId3"/>
          <a:stretch>
            <a:fillRect/>
          </a:stretch>
        </p:blipFill>
        <p:spPr>
          <a:xfrm>
            <a:off x="8445414" y="2182569"/>
            <a:ext cx="3746586" cy="3637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dissolve">
                                      <p:cBhvr>
                                        <p:cTn id="7" dur="500"/>
                                        <p:tgtEl>
                                          <p:spTgt spid="41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0">
                                            <p:txEl>
                                              <p:pRg st="1" end="1"/>
                                            </p:txEl>
                                          </p:spTgt>
                                        </p:tgtEl>
                                        <p:attrNameLst>
                                          <p:attrName>style.visibility</p:attrName>
                                        </p:attrNameLst>
                                      </p:cBhvr>
                                      <p:to>
                                        <p:strVal val="visible"/>
                                      </p:to>
                                    </p:set>
                                    <p:animEffect transition="in" filter="dissolve">
                                      <p:cBhvr>
                                        <p:cTn id="10" dur="500"/>
                                        <p:tgtEl>
                                          <p:spTgt spid="41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0">
                                            <p:txEl>
                                              <p:pRg st="2" end="2"/>
                                            </p:txEl>
                                          </p:spTgt>
                                        </p:tgtEl>
                                        <p:attrNameLst>
                                          <p:attrName>style.visibility</p:attrName>
                                        </p:attrNameLst>
                                      </p:cBhvr>
                                      <p:to>
                                        <p:strVal val="visible"/>
                                      </p:to>
                                    </p:set>
                                    <p:animEffect transition="in" filter="dissolve">
                                      <p:cBhvr>
                                        <p:cTn id="13" dur="500"/>
                                        <p:tgtEl>
                                          <p:spTgt spid="41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0">
                                            <p:txEl>
                                              <p:pRg st="3" end="3"/>
                                            </p:txEl>
                                          </p:spTgt>
                                        </p:tgtEl>
                                        <p:attrNameLst>
                                          <p:attrName>style.visibility</p:attrName>
                                        </p:attrNameLst>
                                      </p:cBhvr>
                                      <p:to>
                                        <p:strVal val="visible"/>
                                      </p:to>
                                    </p:set>
                                    <p:animEffect transition="in" filter="dissolve">
                                      <p:cBhvr>
                                        <p:cTn id="16" dur="500"/>
                                        <p:tgtEl>
                                          <p:spTgt spid="41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10">
                                            <p:txEl>
                                              <p:pRg st="4" end="4"/>
                                            </p:txEl>
                                          </p:spTgt>
                                        </p:tgtEl>
                                        <p:attrNameLst>
                                          <p:attrName>style.visibility</p:attrName>
                                        </p:attrNameLst>
                                      </p:cBhvr>
                                      <p:to>
                                        <p:strVal val="visible"/>
                                      </p:to>
                                    </p:set>
                                    <p:animEffect transition="in" filter="dissolve">
                                      <p:cBhvr>
                                        <p:cTn id="19" dur="500"/>
                                        <p:tgtEl>
                                          <p:spTgt spid="410">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322730" y="365125"/>
            <a:ext cx="299966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Play"/>
              <a:buNone/>
            </a:pPr>
            <a:r>
              <a:rPr lang="bg-BG" sz="4000">
                <a:latin typeface="+mj-lt"/>
              </a:rPr>
              <a:t>Физиология на РХ и IGF-1</a:t>
            </a:r>
            <a:endParaRPr>
              <a:latin typeface="+mj-lt"/>
            </a:endParaRPr>
          </a:p>
        </p:txBody>
      </p:sp>
      <p:sp>
        <p:nvSpPr>
          <p:cNvPr id="116" name="Google Shape;116;p4"/>
          <p:cNvSpPr txBox="1">
            <a:spLocks noGrp="1"/>
          </p:cNvSpPr>
          <p:nvPr>
            <p:ph type="body" idx="1"/>
          </p:nvPr>
        </p:nvSpPr>
        <p:spPr>
          <a:xfrm>
            <a:off x="322730" y="1825625"/>
            <a:ext cx="266366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bg-BG">
                <a:latin typeface="+mj-lt"/>
              </a:rPr>
              <a:t>Затлъстяване</a:t>
            </a:r>
            <a:endParaRPr>
              <a:latin typeface="+mj-lt"/>
            </a:endParaRPr>
          </a:p>
          <a:p>
            <a:pPr marL="228600" lvl="0" indent="-228600" algn="l" rtl="0">
              <a:lnSpc>
                <a:spcPct val="90000"/>
              </a:lnSpc>
              <a:spcBef>
                <a:spcPts val="1000"/>
              </a:spcBef>
              <a:spcAft>
                <a:spcPts val="0"/>
              </a:spcAft>
              <a:buClr>
                <a:schemeClr val="dk1"/>
              </a:buClr>
              <a:buSzPts val="2800"/>
              <a:buChar char="●"/>
            </a:pPr>
            <a:r>
              <a:rPr lang="bg-BG">
                <a:latin typeface="+mj-lt"/>
              </a:rPr>
              <a:t>Грелин</a:t>
            </a:r>
            <a:endParaRPr>
              <a:latin typeface="+mj-lt"/>
            </a:endParaRPr>
          </a:p>
          <a:p>
            <a:pPr marL="228600" lvl="0" indent="-228600" algn="l" rtl="0">
              <a:lnSpc>
                <a:spcPct val="90000"/>
              </a:lnSpc>
              <a:spcBef>
                <a:spcPts val="1000"/>
              </a:spcBef>
              <a:spcAft>
                <a:spcPts val="0"/>
              </a:spcAft>
              <a:buClr>
                <a:schemeClr val="dk1"/>
              </a:buClr>
              <a:buSzPts val="2800"/>
              <a:buChar char="●"/>
            </a:pPr>
            <a:r>
              <a:rPr lang="bg-BG">
                <a:latin typeface="+mj-lt"/>
              </a:rPr>
              <a:t>Пол (Естрогени)</a:t>
            </a:r>
            <a:endParaRPr>
              <a:latin typeface="+mj-lt"/>
            </a:endParaRPr>
          </a:p>
          <a:p>
            <a:pPr marL="228600" lvl="0" indent="-228600" algn="l" rtl="0">
              <a:lnSpc>
                <a:spcPct val="90000"/>
              </a:lnSpc>
              <a:spcBef>
                <a:spcPts val="1000"/>
              </a:spcBef>
              <a:spcAft>
                <a:spcPts val="0"/>
              </a:spcAft>
              <a:buClr>
                <a:schemeClr val="dk1"/>
              </a:buClr>
              <a:buSzPts val="2800"/>
              <a:buChar char="●"/>
            </a:pPr>
            <a:r>
              <a:rPr lang="bg-BG">
                <a:latin typeface="+mj-lt"/>
              </a:rPr>
              <a:t>Чернодробни заболявания</a:t>
            </a:r>
            <a:endParaRPr>
              <a:latin typeface="+mj-lt"/>
            </a:endParaRPr>
          </a:p>
          <a:p>
            <a:pPr marL="228600" lvl="0" indent="-228600" algn="l" rtl="0">
              <a:lnSpc>
                <a:spcPct val="90000"/>
              </a:lnSpc>
              <a:spcBef>
                <a:spcPts val="1000"/>
              </a:spcBef>
              <a:spcAft>
                <a:spcPts val="1600"/>
              </a:spcAft>
              <a:buClr>
                <a:schemeClr val="dk1"/>
              </a:buClr>
              <a:buSzPts val="2800"/>
              <a:buChar char="●"/>
            </a:pPr>
            <a:r>
              <a:rPr lang="bg-BG">
                <a:latin typeface="+mj-lt"/>
              </a:rPr>
              <a:t>Системни заболявания</a:t>
            </a:r>
            <a:endParaRPr>
              <a:latin typeface="+mj-lt"/>
            </a:endParaRPr>
          </a:p>
        </p:txBody>
      </p:sp>
      <p:pic>
        <p:nvPicPr>
          <p:cNvPr id="117" name="Google Shape;117;p4"/>
          <p:cNvPicPr preferRelativeResize="0"/>
          <p:nvPr/>
        </p:nvPicPr>
        <p:blipFill rotWithShape="1">
          <a:blip r:embed="rId3">
            <a:alphaModFix/>
          </a:blip>
          <a:srcRect/>
          <a:stretch/>
        </p:blipFill>
        <p:spPr>
          <a:xfrm>
            <a:off x="3322398" y="0"/>
            <a:ext cx="8338530" cy="6858000"/>
          </a:xfrm>
          <a:prstGeom prst="rect">
            <a:avLst/>
          </a:prstGeom>
          <a:noFill/>
          <a:ln>
            <a:noFill/>
          </a:ln>
        </p:spPr>
      </p:pic>
      <p:sp>
        <p:nvSpPr>
          <p:cNvPr id="118" name="Google Shape;118;p4"/>
          <p:cNvSpPr/>
          <p:nvPr/>
        </p:nvSpPr>
        <p:spPr>
          <a:xfrm>
            <a:off x="3617259" y="1506071"/>
            <a:ext cx="1411941" cy="605117"/>
          </a:xfrm>
          <a:prstGeom prst="rect">
            <a:avLst/>
          </a:prstGeom>
          <a:noFill/>
          <a:ln w="381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mj-lt"/>
              <a:ea typeface="Arial"/>
              <a:cs typeface="Arial"/>
              <a:sym typeface="Arial"/>
            </a:endParaRPr>
          </a:p>
        </p:txBody>
      </p:sp>
      <p:sp>
        <p:nvSpPr>
          <p:cNvPr id="119" name="Google Shape;119;p4"/>
          <p:cNvSpPr/>
          <p:nvPr/>
        </p:nvSpPr>
        <p:spPr>
          <a:xfrm>
            <a:off x="9847730" y="5396753"/>
            <a:ext cx="1662952" cy="1099764"/>
          </a:xfrm>
          <a:prstGeom prst="rect">
            <a:avLst/>
          </a:prstGeom>
          <a:noFill/>
          <a:ln w="381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mj-lt"/>
              <a:ea typeface="Arial"/>
              <a:cs typeface="Arial"/>
              <a:sym typeface="Arial"/>
            </a:endParaRPr>
          </a:p>
        </p:txBody>
      </p:sp>
      <p:sp>
        <p:nvSpPr>
          <p:cNvPr id="120" name="Google Shape;120;p4"/>
          <p:cNvSpPr txBox="1"/>
          <p:nvPr/>
        </p:nvSpPr>
        <p:spPr>
          <a:xfrm>
            <a:off x="7714033" y="4234758"/>
            <a:ext cx="2430092" cy="400110"/>
          </a:xfrm>
          <a:prstGeom prst="rect">
            <a:avLst/>
          </a:prstGeom>
          <a:solidFill>
            <a:schemeClr val="lt1"/>
          </a:solidFill>
          <a:ln w="28575" cap="flat" cmpd="sng">
            <a:solidFill>
              <a:srgbClr val="C00000"/>
            </a:solidFill>
            <a:prstDash val="solid"/>
            <a:miter lim="8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00"/>
              <a:buFont typeface="Arial"/>
              <a:buNone/>
            </a:pPr>
            <a:r>
              <a:rPr lang="bg-BG" sz="1000" b="0" i="0" u="none" strike="noStrike" cap="none">
                <a:solidFill>
                  <a:schemeClr val="dk1"/>
                </a:solidFill>
                <a:latin typeface="+mj-lt"/>
                <a:ea typeface="Arial"/>
                <a:cs typeface="Arial"/>
                <a:sym typeface="Arial"/>
              </a:rPr>
              <a:t>Естрогените намаляват броя на SSTR</a:t>
            </a:r>
            <a:endParaRPr sz="1800" b="0" i="0" u="none" strike="noStrike" cap="none">
              <a:solidFill>
                <a:schemeClr val="dk1"/>
              </a:solidFill>
              <a:latin typeface="+mj-lt"/>
              <a:ea typeface="Arial"/>
              <a:cs typeface="Arial"/>
              <a:sym typeface="Arial"/>
            </a:endParaRPr>
          </a:p>
          <a:p>
            <a:pPr marL="0" marR="0" lvl="0" indent="0" algn="l" rtl="0">
              <a:spcBef>
                <a:spcPts val="0"/>
              </a:spcBef>
              <a:spcAft>
                <a:spcPts val="0"/>
              </a:spcAft>
              <a:buClr>
                <a:schemeClr val="dk1"/>
              </a:buClr>
              <a:buSzPts val="1000"/>
              <a:buFont typeface="Arial"/>
              <a:buNone/>
            </a:pPr>
            <a:r>
              <a:rPr lang="bg-BG" sz="1000" b="0" i="0" u="none" strike="noStrike" cap="none">
                <a:solidFill>
                  <a:schemeClr val="dk1"/>
                </a:solidFill>
                <a:latin typeface="+mj-lt"/>
                <a:ea typeface="Arial"/>
                <a:cs typeface="Arial"/>
                <a:sym typeface="Arial"/>
              </a:rPr>
              <a:t>=&gt; повишават РХ</a:t>
            </a:r>
            <a:endParaRPr sz="1000" b="0" i="0" u="none" strike="noStrike" cap="none">
              <a:solidFill>
                <a:schemeClr val="dk1"/>
              </a:solidFill>
              <a:latin typeface="+mj-lt"/>
              <a:ea typeface="Arial"/>
              <a:cs typeface="Arial"/>
              <a:sym typeface="Arial"/>
            </a:endParaRPr>
          </a:p>
        </p:txBody>
      </p:sp>
      <p:sp>
        <p:nvSpPr>
          <p:cNvPr id="121" name="Google Shape;121;p4"/>
          <p:cNvSpPr txBox="1"/>
          <p:nvPr/>
        </p:nvSpPr>
        <p:spPr>
          <a:xfrm>
            <a:off x="1622" y="6417638"/>
            <a:ext cx="22746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A5A5A"/>
              </a:buClr>
              <a:buSzPts val="800"/>
              <a:buFont typeface="Arial"/>
              <a:buNone/>
            </a:pPr>
            <a:r>
              <a:rPr lang="bg-BG" sz="800" b="1" i="0" u="none" strike="noStrike" cap="none">
                <a:solidFill>
                  <a:srgbClr val="5A5A5A"/>
                </a:solidFill>
                <a:latin typeface="+mj-lt"/>
                <a:ea typeface="Arial"/>
                <a:cs typeface="Arial"/>
                <a:sym typeface="Arial"/>
              </a:rPr>
              <a:t>N Engl J Med 2019;380:2551-62.</a:t>
            </a:r>
            <a:endParaRPr sz="1800" b="0" i="0" u="none" strike="noStrike" cap="none">
              <a:solidFill>
                <a:schemeClr val="dk1"/>
              </a:solidFill>
              <a:latin typeface="+mj-lt"/>
              <a:ea typeface="Arial"/>
              <a:cs typeface="Arial"/>
              <a:sym typeface="Arial"/>
            </a:endParaRPr>
          </a:p>
          <a:p>
            <a:pPr marL="0" marR="0" lvl="0" indent="0" algn="l" rtl="0">
              <a:spcBef>
                <a:spcPts val="0"/>
              </a:spcBef>
              <a:spcAft>
                <a:spcPts val="0"/>
              </a:spcAft>
              <a:buClr>
                <a:srgbClr val="5A5A5A"/>
              </a:buClr>
              <a:buSzPts val="800"/>
              <a:buFont typeface="Arial"/>
              <a:buNone/>
            </a:pPr>
            <a:r>
              <a:rPr lang="bg-BG" sz="800" b="1" i="0" u="none" strike="noStrike" cap="none">
                <a:solidFill>
                  <a:srgbClr val="5A5A5A"/>
                </a:solidFill>
                <a:latin typeface="+mj-lt"/>
                <a:ea typeface="Arial"/>
                <a:cs typeface="Arial"/>
                <a:sym typeface="Arial"/>
              </a:rPr>
              <a:t>DOI: 10.1056/NEJMra1817346</a:t>
            </a:r>
            <a:endParaRPr sz="1800" b="0" i="0" u="none" strike="noStrike" cap="none">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 calcmode="lin" valueType="num">
                                      <p:cBhvr additive="base">
                                        <p:cTn id="12" dur="500"/>
                                        <p:tgtEl>
                                          <p:spTgt spid="1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additive="base">
                                        <p:cTn id="17" dur="500"/>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57B831-F440-FF76-60C2-C5475805410D}"/>
              </a:ext>
            </a:extLst>
          </p:cNvPr>
          <p:cNvSpPr txBox="1">
            <a:spLocks/>
          </p:cNvSpPr>
          <p:nvPr/>
        </p:nvSpPr>
        <p:spPr>
          <a:xfrm>
            <a:off x="1524000" y="5971613"/>
            <a:ext cx="7677150" cy="863600"/>
          </a:xfrm>
          <a:prstGeom prst="rect">
            <a:avLst/>
          </a:prstGeom>
          <a:noFill/>
          <a:ln>
            <a:noFill/>
            <a:miter lim="800000"/>
          </a:ln>
        </p:spPr>
        <p:txBody>
          <a:bodyPr spcFirstLastPara="1" wrap="square" lIns="180000" tIns="0" rIns="180000" bIns="0" anchor="ctr" anchorCtr="0">
            <a:noAutofit/>
          </a:bodyPr>
          <a:lstStyle>
            <a:defPPr marR="0" lvl="0" algn="l" rtl="0">
              <a:lnSpc>
                <a:spcPct val="100000"/>
              </a:lnSpc>
              <a:spcBef>
                <a:spcPts val="0"/>
              </a:spcBef>
              <a:spcAft>
                <a:spcPts val="0"/>
              </a:spcAft>
            </a:defPPr>
            <a:lvl1pPr marL="342900" marR="0" lvl="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strike="noStrike" kern="1200" cap="none" baseline="0">
                <a:solidFill>
                  <a:schemeClr val="tx1"/>
                </a:solidFill>
                <a:latin typeface="+mn-lt"/>
                <a:ea typeface="+mn-ea"/>
                <a:cs typeface="+mn-cs"/>
                <a:sym typeface="Arial"/>
              </a:defRPr>
            </a:lvl1pPr>
            <a:lvl2pPr marL="742950" marR="0" lvl="1"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strike="noStrike" kern="1200" cap="none" baseline="0">
                <a:solidFill>
                  <a:schemeClr val="tx1"/>
                </a:solidFill>
                <a:latin typeface="+mn-lt"/>
                <a:ea typeface="+mn-ea"/>
                <a:cs typeface="+mn-cs"/>
                <a:sym typeface="Arial"/>
              </a:defRPr>
            </a:lvl2pPr>
            <a:lvl3pPr marL="1143000" marR="0" lvl="2"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strike="noStrike" kern="1200" cap="none" baseline="0">
                <a:solidFill>
                  <a:schemeClr val="tx1"/>
                </a:solidFill>
                <a:latin typeface="+mn-lt"/>
                <a:ea typeface="+mn-ea"/>
                <a:cs typeface="+mn-cs"/>
                <a:sym typeface="Arial"/>
              </a:defRPr>
            </a:lvl3pPr>
            <a:lvl4pPr marL="1600200" marR="0" lvl="3"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strike="noStrike" kern="1200" cap="none" baseline="0">
                <a:solidFill>
                  <a:schemeClr val="tx1"/>
                </a:solidFill>
                <a:latin typeface="+mn-lt"/>
                <a:ea typeface="+mn-ea"/>
                <a:cs typeface="+mn-cs"/>
                <a:sym typeface="Arial"/>
              </a:defRPr>
            </a:lvl4pPr>
            <a:lvl5pPr marL="2057400" marR="0" lvl="4"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strike="noStrike" kern="1200" cap="none" baseline="0">
                <a:solidFill>
                  <a:schemeClr val="tx1"/>
                </a:solidFill>
                <a:latin typeface="+mn-lt"/>
                <a:ea typeface="+mn-ea"/>
                <a:cs typeface="+mn-cs"/>
                <a:sym typeface="Arial"/>
              </a:defRPr>
            </a:lvl5pPr>
            <a:lvl6pPr marL="2514600" marR="0" lvl="5" indent="-228600" algn="l" defTabSz="914400" rtl="0" eaLnBrk="1" latinLnBrk="0" hangingPunct="1">
              <a:lnSpc>
                <a:spcPct val="90000"/>
              </a:lnSpc>
              <a:spcBef>
                <a:spcPts val="500"/>
              </a:spcBef>
              <a:spcAft>
                <a:spcPts val="0"/>
              </a:spcAft>
              <a:buClr>
                <a:srgbClr val="000000"/>
              </a:buClr>
              <a:buSzPts val="1400"/>
              <a:buFont typeface="Arial" pitchFamily="34" charset="0"/>
              <a:buChar char="•"/>
              <a:defRPr lang="en-US" altLang="en-US" sz="1800" b="0" i="0" u="none" strike="noStrike" kern="1200" cap="none">
                <a:solidFill>
                  <a:schemeClr val="tx1"/>
                </a:solidFill>
                <a:latin typeface="+mn-lt"/>
                <a:ea typeface="+mn-ea"/>
                <a:cs typeface="+mn-cs"/>
                <a:sym typeface="Arial"/>
              </a:defRPr>
            </a:lvl6pPr>
            <a:lvl7pPr marL="2971800" marR="0" lvl="6" indent="-228600" algn="l" defTabSz="914400" rtl="0" eaLnBrk="1" latinLnBrk="0" hangingPunct="1">
              <a:lnSpc>
                <a:spcPct val="90000"/>
              </a:lnSpc>
              <a:spcBef>
                <a:spcPts val="500"/>
              </a:spcBef>
              <a:spcAft>
                <a:spcPts val="0"/>
              </a:spcAft>
              <a:buClr>
                <a:srgbClr val="000000"/>
              </a:buClr>
              <a:buSzPts val="1400"/>
              <a:buFont typeface="Arial" pitchFamily="34" charset="0"/>
              <a:buChar char="•"/>
              <a:defRPr lang="en-US" altLang="en-US" sz="1800" b="0" i="0" u="none" strike="noStrike" kern="1200" cap="none">
                <a:solidFill>
                  <a:schemeClr val="tx1"/>
                </a:solidFill>
                <a:latin typeface="+mn-lt"/>
                <a:ea typeface="+mn-ea"/>
                <a:cs typeface="+mn-cs"/>
                <a:sym typeface="Arial"/>
              </a:defRPr>
            </a:lvl7pPr>
            <a:lvl8pPr marL="3429000" marR="0" lvl="7" indent="-228600" algn="l" defTabSz="914400" rtl="0" eaLnBrk="1" latinLnBrk="0" hangingPunct="1">
              <a:lnSpc>
                <a:spcPct val="90000"/>
              </a:lnSpc>
              <a:spcBef>
                <a:spcPts val="500"/>
              </a:spcBef>
              <a:spcAft>
                <a:spcPts val="0"/>
              </a:spcAft>
              <a:buClr>
                <a:srgbClr val="000000"/>
              </a:buClr>
              <a:buSzPts val="1400"/>
              <a:buFont typeface="Arial" pitchFamily="34" charset="0"/>
              <a:buChar char="•"/>
              <a:defRPr lang="en-US" altLang="en-US" sz="1800" b="0" i="0" u="none" strike="noStrike" kern="1200" cap="none">
                <a:solidFill>
                  <a:schemeClr val="tx1"/>
                </a:solidFill>
                <a:latin typeface="+mn-lt"/>
                <a:ea typeface="+mn-ea"/>
                <a:cs typeface="+mn-cs"/>
                <a:sym typeface="Arial"/>
              </a:defRPr>
            </a:lvl8pPr>
            <a:lvl9pPr marL="3886200" marR="0" lvl="8" indent="-228600" algn="l" defTabSz="914400" rtl="0" eaLnBrk="1" latinLnBrk="0" hangingPunct="1">
              <a:lnSpc>
                <a:spcPct val="90000"/>
              </a:lnSpc>
              <a:spcBef>
                <a:spcPts val="500"/>
              </a:spcBef>
              <a:spcAft>
                <a:spcPts val="0"/>
              </a:spcAft>
              <a:buClr>
                <a:srgbClr val="000000"/>
              </a:buClr>
              <a:buSzPts val="1400"/>
              <a:buFont typeface="Arial" pitchFamily="34" charset="0"/>
              <a:buChar char="•"/>
              <a:defRPr lang="en-US" altLang="en-US" sz="1800" b="0" i="0" u="none" strike="noStrike" kern="1200" cap="none">
                <a:solidFill>
                  <a:schemeClr val="tx1"/>
                </a:solidFill>
                <a:latin typeface="+mn-lt"/>
                <a:ea typeface="+mn-ea"/>
                <a:cs typeface="+mn-cs"/>
                <a:sym typeface="Arial"/>
              </a:defRPr>
            </a:lvl9pPr>
          </a:lstStyle>
          <a:p>
            <a:pPr marL="0" indent="0" eaLnBrk="1" hangingPunct="1">
              <a:spcBef>
                <a:spcPct val="0"/>
              </a:spcBef>
              <a:spcAft>
                <a:spcPts val="600"/>
              </a:spcAft>
              <a:buFont typeface="Arial" pitchFamily="34" charset="0"/>
              <a:buNone/>
            </a:pPr>
            <a:r>
              <a:rPr lang="en-GB" sz="1000" i="1">
                <a:solidFill>
                  <a:srgbClr val="333333"/>
                </a:solidFill>
              </a:rPr>
              <a:t>J Clin Endocrinol Metab</a:t>
            </a:r>
            <a:r>
              <a:rPr lang="en-GB" sz="1000">
                <a:solidFill>
                  <a:srgbClr val="333333"/>
                </a:solidFill>
              </a:rPr>
              <a:t>, Volume 109, Issue 11, November 2024, Pages 2882–2891, </a:t>
            </a:r>
            <a:r>
              <a:rPr lang="en-GB" sz="1000">
                <a:solidFill>
                  <a:srgbClr val="333333"/>
                </a:solidFill>
                <a:hlinkClick r:id="rId3"/>
              </a:rPr>
              <a:t>https://doi.org/10.1210/clinem/dgae258</a:t>
            </a:r>
            <a:endParaRPr lang="en-GB" sz="1000">
              <a:solidFill>
                <a:srgbClr val="333333"/>
              </a:solidFill>
            </a:endParaRPr>
          </a:p>
          <a:p>
            <a:pPr marL="0" indent="0" eaLnBrk="1" hangingPunct="1">
              <a:spcBef>
                <a:spcPct val="0"/>
              </a:spcBef>
              <a:spcAft>
                <a:spcPts val="600"/>
              </a:spcAft>
              <a:buFontTx/>
              <a:buNone/>
            </a:pPr>
            <a:r>
              <a:rPr lang="en-GB" sz="800">
                <a:solidFill>
                  <a:srgbClr val="2A2A2A"/>
                </a:solidFill>
              </a:rPr>
              <a:t>The content of this slide may be subject to copyright: please see the slide notes for details.</a:t>
            </a:r>
            <a:endParaRPr lang="en-GB" sz="800">
              <a:solidFill>
                <a:srgbClr val="333333"/>
              </a:solidFill>
            </a:endParaRPr>
          </a:p>
        </p:txBody>
      </p:sp>
      <p:sp>
        <p:nvSpPr>
          <p:cNvPr id="5" name="Title 1">
            <a:extLst>
              <a:ext uri="{FF2B5EF4-FFF2-40B4-BE49-F238E27FC236}">
                <a16:creationId xmlns:a16="http://schemas.microsoft.com/office/drawing/2014/main" id="{43680729-3AA8-F7CA-E77D-7A70A66CE67F}"/>
              </a:ext>
            </a:extLst>
          </p:cNvPr>
          <p:cNvSpPr txBox="1">
            <a:spLocks/>
          </p:cNvSpPr>
          <p:nvPr/>
        </p:nvSpPr>
        <p:spPr>
          <a:xfrm>
            <a:off x="838200" y="4712320"/>
            <a:ext cx="10515599" cy="612775"/>
          </a:xfrm>
          <a:prstGeom prst="rect">
            <a:avLst/>
          </a:prstGeom>
          <a:noFill/>
          <a:ln>
            <a:noFill/>
            <a:miter lim="800000"/>
          </a:ln>
        </p:spPr>
        <p:txBody>
          <a:bodyPr spcFirstLastPara="1" vert="horz" wrap="square" lIns="0" tIns="0" rIns="0" bIns="0" anchor="t" anchorCtr="0">
            <a:noAutofit/>
          </a:bodyPr>
          <a:lstStyle>
            <a:defPPr marR="0" lvl="0" algn="l" rtl="0">
              <a:lnSpc>
                <a:spcPct val="100000"/>
              </a:lnSpc>
              <a:spcBef>
                <a:spcPts val="0"/>
              </a:spcBef>
              <a:spcAft>
                <a:spcPts val="0"/>
              </a:spcAft>
            </a:defPPr>
            <a:lvl1pPr marL="0" marR="0" lvl="0" indent="0" algn="l" defTabSz="914400" rtl="0" eaLnBrk="0" fontAlgn="base" hangingPunct="0">
              <a:lnSpc>
                <a:spcPct val="100000"/>
              </a:lnSpc>
              <a:spcBef>
                <a:spcPct val="0"/>
              </a:spcBef>
              <a:spcAft>
                <a:spcPct val="0"/>
              </a:spcAft>
              <a:buClrTx/>
              <a:buSzTx/>
              <a:buFontTx/>
              <a:buNone/>
              <a:defRPr kumimoji="0" lang="en-US" altLang="en-US" sz="1600" b="1" i="0" u="none" strike="noStrike" kern="1200" cap="none" baseline="0">
                <a:solidFill>
                  <a:schemeClr val="tx1"/>
                </a:solidFill>
                <a:latin typeface="Arial" pitchFamily="34" charset="0"/>
                <a:ea typeface="+mj-ea"/>
                <a:cs typeface="Arial" pitchFamily="34" charset="0"/>
                <a:sym typeface="Play"/>
              </a:defRPr>
            </a:lvl1pPr>
            <a:lvl2pPr marR="0" lvl="1" algn="l" rtl="0" eaLnBrk="0" fontAlgn="base" hangingPunct="0">
              <a:lnSpc>
                <a:spcPct val="100000"/>
              </a:lnSpc>
              <a:spcBef>
                <a:spcPct val="0"/>
              </a:spcBef>
              <a:spcAft>
                <a:spcPct val="0"/>
              </a:spcAft>
              <a:buClr>
                <a:srgbClr val="000000"/>
              </a:buClr>
              <a:buSzPts val="1400"/>
              <a:buFont typeface="Arial"/>
              <a:buNone/>
              <a:defRPr lang="en-US" altLang="en-US" sz="1600" b="1" i="0" u="none" strike="noStrike" cap="none">
                <a:solidFill>
                  <a:schemeClr val="tx1"/>
                </a:solidFill>
                <a:latin typeface="Arial" pitchFamily="34" charset="0"/>
                <a:ea typeface="ＭＳ Ｐゴシック" pitchFamily="34" charset="-128"/>
                <a:cs typeface="Arial" pitchFamily="34" charset="0"/>
                <a:sym typeface="Arial"/>
              </a:defRPr>
            </a:lvl2pPr>
            <a:lvl3pPr marR="0" lvl="2" algn="l" rtl="0" eaLnBrk="0" fontAlgn="base" hangingPunct="0">
              <a:lnSpc>
                <a:spcPct val="100000"/>
              </a:lnSpc>
              <a:spcBef>
                <a:spcPct val="0"/>
              </a:spcBef>
              <a:spcAft>
                <a:spcPct val="0"/>
              </a:spcAft>
              <a:buClr>
                <a:srgbClr val="000000"/>
              </a:buClr>
              <a:buSzPts val="1400"/>
              <a:buFont typeface="Arial"/>
              <a:buNone/>
              <a:defRPr lang="en-US" altLang="en-US" sz="1600" b="1" i="0" u="none" strike="noStrike" cap="none">
                <a:solidFill>
                  <a:schemeClr val="tx1"/>
                </a:solidFill>
                <a:latin typeface="Arial" pitchFamily="34" charset="0"/>
                <a:ea typeface="ＭＳ Ｐゴシック" pitchFamily="34" charset="-128"/>
                <a:cs typeface="Arial" pitchFamily="34" charset="0"/>
                <a:sym typeface="Arial"/>
              </a:defRPr>
            </a:lvl3pPr>
            <a:lvl4pPr marR="0" lvl="3" algn="l" rtl="0" eaLnBrk="0" fontAlgn="base" hangingPunct="0">
              <a:lnSpc>
                <a:spcPct val="100000"/>
              </a:lnSpc>
              <a:spcBef>
                <a:spcPct val="0"/>
              </a:spcBef>
              <a:spcAft>
                <a:spcPct val="0"/>
              </a:spcAft>
              <a:buClr>
                <a:srgbClr val="000000"/>
              </a:buClr>
              <a:buSzPts val="1400"/>
              <a:buFont typeface="Arial"/>
              <a:buNone/>
              <a:defRPr lang="en-US" altLang="en-US" sz="1600" b="1" i="0" u="none" strike="noStrike" cap="none">
                <a:solidFill>
                  <a:schemeClr val="tx1"/>
                </a:solidFill>
                <a:latin typeface="Arial" pitchFamily="34" charset="0"/>
                <a:ea typeface="ＭＳ Ｐゴシック" pitchFamily="34" charset="-128"/>
                <a:cs typeface="Arial" pitchFamily="34" charset="0"/>
                <a:sym typeface="Arial"/>
              </a:defRPr>
            </a:lvl4pPr>
            <a:lvl5pPr marR="0" lvl="4" algn="l" rtl="0" eaLnBrk="0" fontAlgn="base" hangingPunct="0">
              <a:lnSpc>
                <a:spcPct val="100000"/>
              </a:lnSpc>
              <a:spcBef>
                <a:spcPct val="0"/>
              </a:spcBef>
              <a:spcAft>
                <a:spcPct val="0"/>
              </a:spcAft>
              <a:buClr>
                <a:srgbClr val="000000"/>
              </a:buClr>
              <a:buSzPts val="1400"/>
              <a:buFont typeface="Arial"/>
              <a:buNone/>
              <a:defRPr lang="en-US" altLang="en-US" sz="1600" b="1" i="0" u="none" strike="noStrike" cap="none">
                <a:solidFill>
                  <a:schemeClr val="tx1"/>
                </a:solidFill>
                <a:latin typeface="Arial" pitchFamily="34" charset="0"/>
                <a:ea typeface="ＭＳ Ｐゴシック" pitchFamily="34" charset="-128"/>
                <a:cs typeface="Arial" pitchFamily="34" charset="0"/>
                <a:sym typeface="Arial"/>
              </a:defRPr>
            </a:lvl5pPr>
            <a:lvl6pPr marL="457200" marR="0" lvl="5" algn="ctr" rtl="0" eaLnBrk="0" fontAlgn="base" hangingPunct="0">
              <a:lnSpc>
                <a:spcPct val="100000"/>
              </a:lnSpc>
              <a:spcBef>
                <a:spcPct val="0"/>
              </a:spcBef>
              <a:spcAft>
                <a:spcPct val="0"/>
              </a:spcAft>
              <a:buClr>
                <a:srgbClr val="000000"/>
              </a:buClr>
              <a:buSzPts val="1400"/>
              <a:buFont typeface="Arial"/>
              <a:buNone/>
              <a:defRPr lang="en-US" altLang="en-US" sz="4400" b="0" i="0" u="none" strike="noStrike" cap="none">
                <a:solidFill>
                  <a:schemeClr val="tx1"/>
                </a:solidFill>
                <a:latin typeface="Times New Roman" panose="02020603050405020304" pitchFamily="18" charset="0"/>
                <a:ea typeface="ＭＳ Ｐゴシック" pitchFamily="34" charset="-128"/>
                <a:cs typeface="Arial"/>
                <a:sym typeface="Arial"/>
              </a:defRPr>
            </a:lvl6pPr>
            <a:lvl7pPr marL="914400" marR="0" lvl="6" algn="ctr" rtl="0" eaLnBrk="0" fontAlgn="base" hangingPunct="0">
              <a:lnSpc>
                <a:spcPct val="100000"/>
              </a:lnSpc>
              <a:spcBef>
                <a:spcPct val="0"/>
              </a:spcBef>
              <a:spcAft>
                <a:spcPct val="0"/>
              </a:spcAft>
              <a:buClr>
                <a:srgbClr val="000000"/>
              </a:buClr>
              <a:buSzPts val="1400"/>
              <a:buFont typeface="Arial"/>
              <a:buNone/>
              <a:defRPr lang="en-US" altLang="en-US" sz="4400" b="0" i="0" u="none" strike="noStrike" cap="none">
                <a:solidFill>
                  <a:schemeClr val="tx1"/>
                </a:solidFill>
                <a:latin typeface="Times New Roman" panose="02020603050405020304" pitchFamily="18" charset="0"/>
                <a:ea typeface="ＭＳ Ｐゴシック" pitchFamily="34" charset="-128"/>
                <a:cs typeface="Arial"/>
                <a:sym typeface="Arial"/>
              </a:defRPr>
            </a:lvl7pPr>
            <a:lvl8pPr marL="1371600" marR="0" lvl="7" algn="ctr" rtl="0" eaLnBrk="0" fontAlgn="base" hangingPunct="0">
              <a:lnSpc>
                <a:spcPct val="100000"/>
              </a:lnSpc>
              <a:spcBef>
                <a:spcPct val="0"/>
              </a:spcBef>
              <a:spcAft>
                <a:spcPct val="0"/>
              </a:spcAft>
              <a:buClr>
                <a:srgbClr val="000000"/>
              </a:buClr>
              <a:buSzPts val="1400"/>
              <a:buFont typeface="Arial"/>
              <a:buNone/>
              <a:defRPr lang="en-US" altLang="en-US" sz="4400" b="0" i="0" u="none" strike="noStrike" cap="none">
                <a:solidFill>
                  <a:schemeClr val="tx1"/>
                </a:solidFill>
                <a:latin typeface="Times New Roman" panose="02020603050405020304" pitchFamily="18" charset="0"/>
                <a:ea typeface="ＭＳ Ｐゴシック" pitchFamily="34" charset="-128"/>
                <a:cs typeface="Arial"/>
                <a:sym typeface="Arial"/>
              </a:defRPr>
            </a:lvl8pPr>
            <a:lvl9pPr marL="1828800" marR="0" lvl="8" algn="ctr" rtl="0" eaLnBrk="0" fontAlgn="base" hangingPunct="0">
              <a:lnSpc>
                <a:spcPct val="100000"/>
              </a:lnSpc>
              <a:spcBef>
                <a:spcPct val="0"/>
              </a:spcBef>
              <a:spcAft>
                <a:spcPct val="0"/>
              </a:spcAft>
              <a:buClr>
                <a:srgbClr val="000000"/>
              </a:buClr>
              <a:buSzPts val="1400"/>
              <a:buFont typeface="Arial"/>
              <a:buNone/>
              <a:defRPr lang="en-US" altLang="en-US" sz="4400" b="0" i="0" u="none" strike="noStrike" cap="none">
                <a:solidFill>
                  <a:schemeClr val="tx1"/>
                </a:solidFill>
                <a:latin typeface="Times New Roman" panose="02020603050405020304" pitchFamily="18" charset="0"/>
                <a:ea typeface="ＭＳ Ｐゴシック" pitchFamily="34" charset="-128"/>
                <a:cs typeface="Arial"/>
                <a:sym typeface="Arial"/>
              </a:defRPr>
            </a:lvl9pPr>
          </a:lstStyle>
          <a:p>
            <a:r>
              <a:rPr lang="en-GB" b="0" dirty="0"/>
              <a:t>Figure 2.(A and B). Performance of midnight plasma cortisol (blue line), UFC (red line), and plasma ACTH (green line) to discriminate ectopic ACTH syndrome using receiver operator characteristic curves. Results obtained from the main cohort (A) and from the external validation cohort (B).</a:t>
            </a:r>
          </a:p>
          <a:p>
            <a:r>
              <a:rPr lang="en-GB" b="0" dirty="0"/>
              <a:t>Abbreviations: UFC, urinary free cortisol.</a:t>
            </a:r>
          </a:p>
        </p:txBody>
      </p:sp>
      <p:pic>
        <p:nvPicPr>
          <p:cNvPr id="6" name="Picture 4" descr="Oxford University Press">
            <a:extLst>
              <a:ext uri="{FF2B5EF4-FFF2-40B4-BE49-F238E27FC236}">
                <a16:creationId xmlns:a16="http://schemas.microsoft.com/office/drawing/2014/main" id="{4EFAFAE9-E3C9-F46D-D623-1BBE540F902D}"/>
              </a:ext>
            </a:extLst>
          </p:cNvPr>
          <p:cNvPicPr>
            <a:picLocks noChangeAspect="1"/>
          </p:cNvPicPr>
          <p:nvPr/>
        </p:nvPicPr>
        <p:blipFill>
          <a:blip r:embed="rId4"/>
          <a:stretch>
            <a:fillRect/>
          </a:stretch>
        </p:blipFill>
        <p:spPr>
          <a:xfrm>
            <a:off x="8689182" y="6224359"/>
            <a:ext cx="1058862" cy="244475"/>
          </a:xfrm>
          <a:prstGeom prst="rect">
            <a:avLst/>
          </a:prstGeom>
          <a:noFill/>
          <a:ln>
            <a:noFill/>
            <a:miter lim="800000"/>
          </a:ln>
        </p:spPr>
      </p:pic>
      <p:pic>
        <p:nvPicPr>
          <p:cNvPr id="7" name="New picture">
            <a:extLst>
              <a:ext uri="{FF2B5EF4-FFF2-40B4-BE49-F238E27FC236}">
                <a16:creationId xmlns:a16="http://schemas.microsoft.com/office/drawing/2014/main" id="{34922D12-0071-860F-52C9-79E5A1DC579D}"/>
              </a:ext>
            </a:extLst>
          </p:cNvPr>
          <p:cNvPicPr/>
          <p:nvPr/>
        </p:nvPicPr>
        <p:blipFill>
          <a:blip r:embed="rId5"/>
          <a:stretch>
            <a:fillRect/>
          </a:stretch>
        </p:blipFill>
        <p:spPr>
          <a:xfrm>
            <a:off x="1611085" y="389166"/>
            <a:ext cx="8498907" cy="4202052"/>
          </a:xfrm>
          <a:prstGeom prst="rect">
            <a:avLst/>
          </a:prstGeom>
        </p:spPr>
      </p:pic>
      <p:pic>
        <p:nvPicPr>
          <p:cNvPr id="8" name="New picture">
            <a:extLst>
              <a:ext uri="{FF2B5EF4-FFF2-40B4-BE49-F238E27FC236}">
                <a16:creationId xmlns:a16="http://schemas.microsoft.com/office/drawing/2014/main" id="{39EBBB19-3E7D-3C84-F34F-D77BA343A4F3}"/>
              </a:ext>
            </a:extLst>
          </p:cNvPr>
          <p:cNvPicPr/>
          <p:nvPr/>
        </p:nvPicPr>
        <p:blipFill>
          <a:blip r:embed="rId6"/>
          <a:stretch>
            <a:fillRect/>
          </a:stretch>
        </p:blipFill>
        <p:spPr>
          <a:xfrm>
            <a:off x="10109993" y="6176963"/>
            <a:ext cx="1676400" cy="419100"/>
          </a:xfrm>
          <a:prstGeom prst="rect">
            <a:avLst/>
          </a:prstGeom>
        </p:spPr>
      </p:pic>
    </p:spTree>
    <p:extLst>
      <p:ext uri="{BB962C8B-B14F-4D97-AF65-F5344CB8AC3E}">
        <p14:creationId xmlns:p14="http://schemas.microsoft.com/office/powerpoint/2010/main" val="2631902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e84f8aead5_0_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sz="3800" dirty="0">
                <a:latin typeface="+mj-lt"/>
              </a:rPr>
              <a:t>Лечение при</a:t>
            </a:r>
            <a:br>
              <a:rPr lang="bg-BG" sz="3800" dirty="0">
                <a:latin typeface="+mj-lt"/>
              </a:rPr>
            </a:br>
            <a:r>
              <a:rPr lang="bg-BG" sz="3800" dirty="0">
                <a:latin typeface="+mj-lt"/>
              </a:rPr>
              <a:t>Болест на </a:t>
            </a:r>
            <a:r>
              <a:rPr lang="bg-BG" sz="3800" dirty="0" err="1">
                <a:latin typeface="+mj-lt"/>
              </a:rPr>
              <a:t>Кушинг</a:t>
            </a:r>
            <a:endParaRPr sz="3800" dirty="0">
              <a:latin typeface="+mj-lt"/>
            </a:endParaRPr>
          </a:p>
        </p:txBody>
      </p:sp>
      <p:sp>
        <p:nvSpPr>
          <p:cNvPr id="417" name="Google Shape;417;g3e84f8aead5_0_21"/>
          <p:cNvSpPr txBox="1">
            <a:spLocks noGrp="1"/>
          </p:cNvSpPr>
          <p:nvPr>
            <p:ph type="body" idx="1"/>
          </p:nvPr>
        </p:nvSpPr>
        <p:spPr>
          <a:xfrm>
            <a:off x="838200" y="1825625"/>
            <a:ext cx="408529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bg-BG" b="1" dirty="0" err="1">
                <a:latin typeface="+mj-lt"/>
              </a:rPr>
              <a:t>Инхибитори</a:t>
            </a:r>
            <a:r>
              <a:rPr lang="bg-BG" b="1" dirty="0">
                <a:latin typeface="+mj-lt"/>
              </a:rPr>
              <a:t> на стероидогенезата</a:t>
            </a:r>
          </a:p>
          <a:p>
            <a:pPr marL="0" lvl="0" indent="0" algn="l" rtl="0">
              <a:lnSpc>
                <a:spcPct val="90000"/>
              </a:lnSpc>
              <a:spcBef>
                <a:spcPts val="1000"/>
              </a:spcBef>
              <a:spcAft>
                <a:spcPts val="0"/>
              </a:spcAft>
              <a:buClr>
                <a:schemeClr val="dk1"/>
              </a:buClr>
              <a:buSzPts val="2800"/>
              <a:buNone/>
            </a:pPr>
            <a:endParaRPr lang="bg-BG" dirty="0">
              <a:latin typeface="+mj-lt"/>
            </a:endParaRPr>
          </a:p>
          <a:p>
            <a:pPr marL="0" lvl="0" indent="0" algn="l" rtl="0">
              <a:lnSpc>
                <a:spcPct val="90000"/>
              </a:lnSpc>
              <a:spcBef>
                <a:spcPts val="1000"/>
              </a:spcBef>
              <a:spcAft>
                <a:spcPts val="0"/>
              </a:spcAft>
              <a:buClr>
                <a:schemeClr val="dk1"/>
              </a:buClr>
              <a:buSzPts val="2800"/>
              <a:buNone/>
            </a:pPr>
            <a:r>
              <a:rPr lang="bg-BG" dirty="0" err="1">
                <a:latin typeface="+mj-lt"/>
              </a:rPr>
              <a:t>Митотан</a:t>
            </a:r>
            <a:endParaRPr lang="bg-BG" dirty="0">
              <a:latin typeface="+mj-lt"/>
            </a:endParaRPr>
          </a:p>
          <a:p>
            <a:pPr marL="0" lvl="0" indent="0" algn="l" rtl="0">
              <a:lnSpc>
                <a:spcPct val="90000"/>
              </a:lnSpc>
              <a:spcBef>
                <a:spcPts val="1000"/>
              </a:spcBef>
              <a:spcAft>
                <a:spcPts val="0"/>
              </a:spcAft>
              <a:buClr>
                <a:schemeClr val="dk1"/>
              </a:buClr>
              <a:buSzPts val="2800"/>
              <a:buNone/>
            </a:pPr>
            <a:r>
              <a:rPr lang="bg-BG" dirty="0" err="1">
                <a:latin typeface="+mj-lt"/>
              </a:rPr>
              <a:t>Кетоконазол</a:t>
            </a:r>
            <a:endParaRPr lang="bg-BG" dirty="0">
              <a:latin typeface="+mj-lt"/>
            </a:endParaRPr>
          </a:p>
          <a:p>
            <a:pPr marL="0" lvl="0" indent="0" algn="l" rtl="0">
              <a:lnSpc>
                <a:spcPct val="90000"/>
              </a:lnSpc>
              <a:spcBef>
                <a:spcPts val="1000"/>
              </a:spcBef>
              <a:spcAft>
                <a:spcPts val="0"/>
              </a:spcAft>
              <a:buClr>
                <a:schemeClr val="dk1"/>
              </a:buClr>
              <a:buSzPts val="2800"/>
              <a:buNone/>
            </a:pPr>
            <a:r>
              <a:rPr lang="bg-BG" dirty="0" err="1">
                <a:latin typeface="+mj-lt"/>
              </a:rPr>
              <a:t>Етомидат</a:t>
            </a:r>
            <a:endParaRPr lang="bg-BG" dirty="0">
              <a:latin typeface="+mj-lt"/>
            </a:endParaRPr>
          </a:p>
          <a:p>
            <a:pPr marL="0" lvl="0" indent="0" algn="l" rtl="0">
              <a:lnSpc>
                <a:spcPct val="90000"/>
              </a:lnSpc>
              <a:spcBef>
                <a:spcPts val="1000"/>
              </a:spcBef>
              <a:spcAft>
                <a:spcPts val="0"/>
              </a:spcAft>
              <a:buClr>
                <a:schemeClr val="dk1"/>
              </a:buClr>
              <a:buSzPts val="2800"/>
              <a:buNone/>
            </a:pPr>
            <a:r>
              <a:rPr lang="bg-BG" dirty="0" err="1">
                <a:latin typeface="+mj-lt"/>
              </a:rPr>
              <a:t>Метирапон</a:t>
            </a:r>
            <a:endParaRPr dirty="0">
              <a:latin typeface="+mj-lt"/>
            </a:endParaRPr>
          </a:p>
        </p:txBody>
      </p:sp>
      <p:pic>
        <p:nvPicPr>
          <p:cNvPr id="418" name="Google Shape;418;g3e84f8aead5_0_21"/>
          <p:cNvPicPr preferRelativeResize="0"/>
          <p:nvPr/>
        </p:nvPicPr>
        <p:blipFill rotWithShape="1">
          <a:blip r:embed="rId3">
            <a:alphaModFix/>
          </a:blip>
          <a:srcRect/>
          <a:stretch/>
        </p:blipFill>
        <p:spPr>
          <a:xfrm>
            <a:off x="4923494" y="583835"/>
            <a:ext cx="7268506" cy="59090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3" name="Google Shape;433;p35"/>
          <p:cNvSpPr txBox="1">
            <a:spLocks noGrp="1"/>
          </p:cNvSpPr>
          <p:nvPr>
            <p:ph type="title"/>
          </p:nvPr>
        </p:nvSpPr>
        <p:spPr>
          <a:xfrm>
            <a:off x="1371599" y="294538"/>
            <a:ext cx="9896100" cy="1033800"/>
          </a:xfrm>
          <a:prstGeom prst="rect">
            <a:avLst/>
          </a:prstGeom>
          <a:noFill/>
          <a:ln>
            <a:noFill/>
          </a:ln>
        </p:spPr>
        <p:txBody>
          <a:bodyPr spcFirstLastPara="1" wrap="square" lIns="91425" tIns="45700" rIns="91425" bIns="45700" anchor="ctr" anchorCtr="0">
            <a:normAutofit/>
          </a:bodyPr>
          <a:lstStyle/>
          <a:p>
            <a:pPr lvl="0">
              <a:buSzPts val="4100"/>
            </a:pPr>
            <a:r>
              <a:rPr lang="bg-BG" b="1" dirty="0" err="1">
                <a:solidFill>
                  <a:schemeClr val="tx1"/>
                </a:solidFill>
                <a:latin typeface="+mj-lt"/>
                <a:ea typeface="Noto Serif" panose="02020600060500020200" pitchFamily="18" charset="0"/>
                <a:cs typeface="Noto Serif" panose="02020600060500020200" pitchFamily="18" charset="0"/>
              </a:rPr>
              <a:t>Оsilodrostat</a:t>
            </a:r>
            <a:endParaRPr b="1" dirty="0">
              <a:solidFill>
                <a:schemeClr val="tx1"/>
              </a:solidFill>
              <a:latin typeface="+mj-lt"/>
              <a:ea typeface="Noto Serif" panose="02020600060500020200" pitchFamily="18" charset="0"/>
              <a:cs typeface="Noto Serif" panose="02020600060500020200" pitchFamily="18" charset="0"/>
            </a:endParaRPr>
          </a:p>
        </p:txBody>
      </p:sp>
      <p:sp>
        <p:nvSpPr>
          <p:cNvPr id="434" name="Google Shape;434;p35"/>
          <p:cNvSpPr txBox="1">
            <a:spLocks noGrp="1"/>
          </p:cNvSpPr>
          <p:nvPr>
            <p:ph type="body" idx="1"/>
          </p:nvPr>
        </p:nvSpPr>
        <p:spPr>
          <a:xfrm>
            <a:off x="415600" y="1536633"/>
            <a:ext cx="6495900" cy="4924800"/>
          </a:xfrm>
          <a:prstGeom prst="rect">
            <a:avLst/>
          </a:prstGeom>
          <a:noFill/>
          <a:ln>
            <a:noFill/>
          </a:ln>
        </p:spPr>
        <p:txBody>
          <a:bodyPr spcFirstLastPara="1" wrap="square" lIns="121900" tIns="121900" rIns="121900" bIns="121900" anchor="t" anchorCtr="0">
            <a:normAutofit fontScale="92500" lnSpcReduction="20000"/>
          </a:bodyPr>
          <a:lstStyle/>
          <a:p>
            <a:pPr marL="0" lvl="0" indent="0" algn="l" rtl="0">
              <a:lnSpc>
                <a:spcPct val="115000"/>
              </a:lnSpc>
              <a:spcBef>
                <a:spcPts val="0"/>
              </a:spcBef>
              <a:spcAft>
                <a:spcPts val="0"/>
              </a:spcAft>
              <a:buClr>
                <a:schemeClr val="dk1"/>
              </a:buClr>
              <a:buSzPct val="177143"/>
              <a:buNone/>
            </a:pPr>
            <a:r>
              <a:rPr lang="bg-BG" dirty="0" err="1">
                <a:latin typeface="+mj-lt"/>
                <a:ea typeface="Arial"/>
                <a:cs typeface="Arial"/>
                <a:sym typeface="Arial"/>
              </a:rPr>
              <a:t>Инхибитор</a:t>
            </a:r>
            <a:r>
              <a:rPr lang="bg-BG" dirty="0">
                <a:latin typeface="+mj-lt"/>
                <a:ea typeface="Arial"/>
                <a:cs typeface="Arial"/>
                <a:sym typeface="Arial"/>
              </a:rPr>
              <a:t> на  11-β -</a:t>
            </a:r>
            <a:r>
              <a:rPr lang="bg-BG" dirty="0" err="1">
                <a:latin typeface="+mj-lt"/>
                <a:ea typeface="Arial"/>
                <a:cs typeface="Arial"/>
                <a:sym typeface="Arial"/>
              </a:rPr>
              <a:t>хидроксилазата</a:t>
            </a:r>
            <a:endParaRPr dirty="0">
              <a:latin typeface="+mj-lt"/>
              <a:ea typeface="Arial"/>
              <a:cs typeface="Arial"/>
              <a:sym typeface="Arial"/>
            </a:endParaRPr>
          </a:p>
          <a:p>
            <a:pPr marL="0" lvl="0" indent="0" algn="l" rtl="0">
              <a:lnSpc>
                <a:spcPct val="115000"/>
              </a:lnSpc>
              <a:spcBef>
                <a:spcPts val="1600"/>
              </a:spcBef>
              <a:spcAft>
                <a:spcPts val="0"/>
              </a:spcAft>
              <a:buClr>
                <a:schemeClr val="dk1"/>
              </a:buClr>
              <a:buSzPct val="177143"/>
              <a:buNone/>
            </a:pPr>
            <a:r>
              <a:rPr lang="bg-BG" b="1" dirty="0">
                <a:latin typeface="+mj-lt"/>
                <a:ea typeface="Arial"/>
                <a:cs typeface="Arial"/>
                <a:sym typeface="Arial"/>
              </a:rPr>
              <a:t>Дози:</a:t>
            </a:r>
            <a:r>
              <a:rPr lang="bg-BG" dirty="0">
                <a:latin typeface="+mj-lt"/>
                <a:ea typeface="Arial"/>
                <a:cs typeface="Arial"/>
                <a:sym typeface="Arial"/>
              </a:rPr>
              <a:t> от 2х1mg до 2х30mg дневно</a:t>
            </a:r>
            <a:endParaRPr dirty="0">
              <a:latin typeface="+mj-lt"/>
              <a:ea typeface="Arial"/>
              <a:cs typeface="Arial"/>
              <a:sym typeface="Arial"/>
            </a:endParaRPr>
          </a:p>
          <a:p>
            <a:pPr marL="0" lvl="0" indent="0" algn="l" rtl="0">
              <a:lnSpc>
                <a:spcPct val="115000"/>
              </a:lnSpc>
              <a:spcBef>
                <a:spcPts val="1600"/>
              </a:spcBef>
              <a:spcAft>
                <a:spcPts val="0"/>
              </a:spcAft>
              <a:buClr>
                <a:schemeClr val="dk1"/>
              </a:buClr>
              <a:buSzPct val="177143"/>
              <a:buNone/>
            </a:pPr>
            <a:r>
              <a:rPr lang="bg-BG" b="1" dirty="0">
                <a:latin typeface="+mj-lt"/>
              </a:rPr>
              <a:t>Дозата се </a:t>
            </a:r>
            <a:r>
              <a:rPr lang="bg-BG" b="1" dirty="0" err="1">
                <a:latin typeface="+mj-lt"/>
              </a:rPr>
              <a:t>титирива</a:t>
            </a:r>
            <a:r>
              <a:rPr lang="bg-BG" b="1" dirty="0">
                <a:latin typeface="+mj-lt"/>
              </a:rPr>
              <a:t> въз основата на:</a:t>
            </a:r>
          </a:p>
          <a:p>
            <a:pPr marL="0" lvl="0" indent="0" algn="l" rtl="0">
              <a:lnSpc>
                <a:spcPct val="115000"/>
              </a:lnSpc>
              <a:spcBef>
                <a:spcPts val="1600"/>
              </a:spcBef>
              <a:spcAft>
                <a:spcPts val="0"/>
              </a:spcAft>
              <a:buClr>
                <a:schemeClr val="dk1"/>
              </a:buClr>
              <a:buSzPct val="177143"/>
              <a:buNone/>
            </a:pPr>
            <a:r>
              <a:rPr lang="bg-BG" dirty="0">
                <a:latin typeface="+mj-lt"/>
              </a:rPr>
              <a:t>- </a:t>
            </a:r>
            <a:r>
              <a:rPr lang="bg-BG" dirty="0" err="1">
                <a:latin typeface="+mj-lt"/>
              </a:rPr>
              <a:t>клиничн</a:t>
            </a:r>
            <a:r>
              <a:rPr lang="bg-BG" dirty="0">
                <a:latin typeface="+mj-lt"/>
              </a:rPr>
              <a:t> белези на хипокортицизъм</a:t>
            </a:r>
          </a:p>
          <a:p>
            <a:pPr marL="0" lvl="0" indent="0" algn="l" rtl="0">
              <a:lnSpc>
                <a:spcPct val="115000"/>
              </a:lnSpc>
              <a:spcBef>
                <a:spcPts val="1600"/>
              </a:spcBef>
              <a:spcAft>
                <a:spcPts val="0"/>
              </a:spcAft>
              <a:buClr>
                <a:schemeClr val="dk1"/>
              </a:buClr>
              <a:buSzPct val="177143"/>
              <a:buNone/>
            </a:pPr>
            <a:r>
              <a:rPr lang="bg-BG" dirty="0">
                <a:latin typeface="+mj-lt"/>
              </a:rPr>
              <a:t>-серумни и </a:t>
            </a:r>
            <a:r>
              <a:rPr lang="bg-BG" dirty="0" err="1">
                <a:latin typeface="+mj-lt"/>
              </a:rPr>
              <a:t>слюнчни</a:t>
            </a:r>
            <a:r>
              <a:rPr lang="bg-BG" dirty="0">
                <a:latin typeface="+mj-lt"/>
              </a:rPr>
              <a:t> нива на кортизол</a:t>
            </a:r>
            <a:endParaRPr dirty="0">
              <a:latin typeface="+mj-lt"/>
            </a:endParaRPr>
          </a:p>
          <a:p>
            <a:pPr marL="0" lvl="0" indent="0" algn="l" rtl="0">
              <a:lnSpc>
                <a:spcPct val="115000"/>
              </a:lnSpc>
              <a:spcBef>
                <a:spcPts val="1600"/>
              </a:spcBef>
              <a:spcAft>
                <a:spcPts val="0"/>
              </a:spcAft>
              <a:buClr>
                <a:schemeClr val="dk1"/>
              </a:buClr>
              <a:buSzPct val="177143"/>
              <a:buNone/>
            </a:pPr>
            <a:r>
              <a:rPr lang="bg-BG" b="1" dirty="0">
                <a:latin typeface="+mj-lt"/>
                <a:ea typeface="Arial"/>
                <a:cs typeface="Arial"/>
                <a:sym typeface="Arial"/>
              </a:rPr>
              <a:t>НЛР:</a:t>
            </a:r>
            <a:endParaRPr b="1" dirty="0">
              <a:latin typeface="+mj-lt"/>
              <a:ea typeface="Arial"/>
              <a:cs typeface="Arial"/>
              <a:sym typeface="Arial"/>
            </a:endParaRPr>
          </a:p>
          <a:p>
            <a:pPr marL="609600" lvl="0" indent="-457200" algn="l" rtl="0">
              <a:lnSpc>
                <a:spcPct val="115000"/>
              </a:lnSpc>
              <a:spcBef>
                <a:spcPts val="1600"/>
              </a:spcBef>
              <a:spcAft>
                <a:spcPts val="0"/>
              </a:spcAft>
              <a:buClr>
                <a:schemeClr val="dk1"/>
              </a:buClr>
              <a:buSzPct val="137143"/>
              <a:buChar char="-"/>
            </a:pPr>
            <a:r>
              <a:rPr lang="bg-BG" dirty="0" err="1">
                <a:latin typeface="+mj-lt"/>
                <a:ea typeface="Arial"/>
                <a:cs typeface="Arial"/>
                <a:sym typeface="Arial"/>
              </a:rPr>
              <a:t>хипокалиемия</a:t>
            </a:r>
            <a:r>
              <a:rPr lang="bg-BG" dirty="0">
                <a:latin typeface="+mj-lt"/>
                <a:ea typeface="Arial"/>
                <a:cs typeface="Arial"/>
                <a:sym typeface="Arial"/>
              </a:rPr>
              <a:t> (11DOC)</a:t>
            </a:r>
            <a:endParaRPr dirty="0">
              <a:latin typeface="+mj-lt"/>
              <a:ea typeface="Arial"/>
              <a:cs typeface="Arial"/>
              <a:sym typeface="Arial"/>
            </a:endParaRPr>
          </a:p>
          <a:p>
            <a:pPr marL="609600" lvl="0" indent="-457200" algn="l" rtl="0">
              <a:lnSpc>
                <a:spcPct val="115000"/>
              </a:lnSpc>
              <a:spcBef>
                <a:spcPts val="0"/>
              </a:spcBef>
              <a:spcAft>
                <a:spcPts val="0"/>
              </a:spcAft>
              <a:buClr>
                <a:schemeClr val="dk1"/>
              </a:buClr>
              <a:buSzPct val="137143"/>
              <a:buChar char="-"/>
            </a:pPr>
            <a:r>
              <a:rPr lang="bg-BG" dirty="0" err="1">
                <a:latin typeface="+mj-lt"/>
                <a:ea typeface="Arial"/>
                <a:cs typeface="Arial"/>
                <a:sym typeface="Arial"/>
              </a:rPr>
              <a:t>хирзутизъм</a:t>
            </a:r>
            <a:r>
              <a:rPr lang="bg-BG" dirty="0">
                <a:latin typeface="+mj-lt"/>
                <a:ea typeface="Arial"/>
                <a:cs typeface="Arial"/>
                <a:sym typeface="Arial"/>
              </a:rPr>
              <a:t> </a:t>
            </a:r>
          </a:p>
          <a:p>
            <a:pPr marL="609600" lvl="0" indent="-457200" algn="l" rtl="0">
              <a:lnSpc>
                <a:spcPct val="115000"/>
              </a:lnSpc>
              <a:spcBef>
                <a:spcPts val="0"/>
              </a:spcBef>
              <a:spcAft>
                <a:spcPts val="0"/>
              </a:spcAft>
              <a:buClr>
                <a:schemeClr val="dk1"/>
              </a:buClr>
              <a:buSzPct val="137143"/>
              <a:buChar char="-"/>
            </a:pPr>
            <a:r>
              <a:rPr lang="bg-BG" dirty="0">
                <a:latin typeface="+mj-lt"/>
                <a:ea typeface="Arial"/>
                <a:cs typeface="Arial"/>
                <a:sym typeface="Arial"/>
              </a:rPr>
              <a:t>Удължаване на QT интервала</a:t>
            </a:r>
            <a:endParaRPr dirty="0">
              <a:latin typeface="+mj-lt"/>
              <a:ea typeface="Arial"/>
              <a:cs typeface="Arial"/>
              <a:sym typeface="Arial"/>
            </a:endParaRPr>
          </a:p>
        </p:txBody>
      </p:sp>
      <p:pic>
        <p:nvPicPr>
          <p:cNvPr id="435" name="Google Shape;435;p35" title="Screenshot 2026-04-06 at 14.27.19.png"/>
          <p:cNvPicPr preferRelativeResize="0"/>
          <p:nvPr/>
        </p:nvPicPr>
        <p:blipFill rotWithShape="1">
          <a:blip r:embed="rId3">
            <a:alphaModFix/>
          </a:blip>
          <a:srcRect r="28182"/>
          <a:stretch/>
        </p:blipFill>
        <p:spPr>
          <a:xfrm>
            <a:off x="6761567" y="514700"/>
            <a:ext cx="5250898" cy="58396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err="1">
                <a:latin typeface="+mj-lt"/>
              </a:rPr>
              <a:t>Глюкокортикоид</a:t>
            </a:r>
            <a:r>
              <a:rPr lang="bg-BG" dirty="0">
                <a:latin typeface="+mj-lt"/>
              </a:rPr>
              <a:t>-рецепторни антагонисти</a:t>
            </a:r>
            <a:endParaRPr dirty="0">
              <a:latin typeface="+mj-lt"/>
            </a:endParaRPr>
          </a:p>
        </p:txBody>
      </p:sp>
      <p:sp>
        <p:nvSpPr>
          <p:cNvPr id="441" name="Google Shape;441;p3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42" name="Google Shape;442;p36"/>
          <p:cNvPicPr preferRelativeResize="0"/>
          <p:nvPr/>
        </p:nvPicPr>
        <p:blipFill rotWithShape="1">
          <a:blip r:embed="rId3">
            <a:alphaModFix/>
          </a:blip>
          <a:srcRect/>
          <a:stretch/>
        </p:blipFill>
        <p:spPr>
          <a:xfrm>
            <a:off x="838200" y="1829851"/>
            <a:ext cx="10334625" cy="49416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sz="3700">
                <a:latin typeface="+mj-lt"/>
              </a:rPr>
              <a:t>Антагонисти на глюкокортикоидния рецептор</a:t>
            </a:r>
            <a:endParaRPr sz="3700">
              <a:latin typeface="+mj-lt"/>
            </a:endParaRPr>
          </a:p>
        </p:txBody>
      </p:sp>
      <p:pic>
        <p:nvPicPr>
          <p:cNvPr id="449" name="Google Shape;449;p37"/>
          <p:cNvPicPr preferRelativeResize="0"/>
          <p:nvPr/>
        </p:nvPicPr>
        <p:blipFill rotWithShape="1">
          <a:blip r:embed="rId3">
            <a:alphaModFix/>
          </a:blip>
          <a:srcRect/>
          <a:stretch/>
        </p:blipFill>
        <p:spPr>
          <a:xfrm>
            <a:off x="2894459" y="1587590"/>
            <a:ext cx="6677402" cy="4667250"/>
          </a:xfrm>
          <a:prstGeom prst="rect">
            <a:avLst/>
          </a:prstGeom>
          <a:noFill/>
          <a:ln>
            <a:noFill/>
          </a:ln>
        </p:spPr>
      </p:pic>
      <p:sp>
        <p:nvSpPr>
          <p:cNvPr id="450" name="Google Shape;450;p37"/>
          <p:cNvSpPr txBox="1"/>
          <p:nvPr/>
        </p:nvSpPr>
        <p:spPr>
          <a:xfrm>
            <a:off x="271786" y="1705527"/>
            <a:ext cx="2622674" cy="38471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800" b="1" dirty="0" err="1">
                <a:solidFill>
                  <a:schemeClr val="dk1"/>
                </a:solidFill>
                <a:latin typeface="+mj-lt"/>
                <a:ea typeface="Arial"/>
                <a:cs typeface="Arial"/>
                <a:sym typeface="Arial"/>
              </a:rPr>
              <a:t>Relacorilant</a:t>
            </a:r>
            <a:endParaRPr sz="1800" b="1" dirty="0">
              <a:solidFill>
                <a:schemeClr val="dk1"/>
              </a:solidFill>
              <a:latin typeface="+mj-lt"/>
              <a:ea typeface="Arial"/>
              <a:cs typeface="Arial"/>
              <a:sym typeface="Arial"/>
            </a:endParaRPr>
          </a:p>
          <a:p>
            <a:pPr marL="0" marR="0" lvl="0" indent="0" algn="l" rtl="0">
              <a:spcBef>
                <a:spcPts val="0"/>
              </a:spcBef>
              <a:spcAft>
                <a:spcPts val="0"/>
              </a:spcAft>
              <a:buNone/>
            </a:pPr>
            <a:endParaRPr sz="1800" dirty="0">
              <a:solidFill>
                <a:schemeClr val="dk1"/>
              </a:solidFill>
              <a:latin typeface="+mj-lt"/>
              <a:ea typeface="Arial"/>
              <a:cs typeface="Arial"/>
              <a:sym typeface="Arial"/>
            </a:endParaRPr>
          </a:p>
          <a:p>
            <a:pPr marL="0" marR="0" lvl="0" indent="0" algn="l" rtl="0">
              <a:spcBef>
                <a:spcPts val="0"/>
              </a:spcBef>
              <a:spcAft>
                <a:spcPts val="0"/>
              </a:spcAft>
              <a:buNone/>
            </a:pPr>
            <a:r>
              <a:rPr lang="bg-BG" sz="1800" b="1" dirty="0">
                <a:solidFill>
                  <a:schemeClr val="dk1"/>
                </a:solidFill>
                <a:latin typeface="+mj-lt"/>
                <a:ea typeface="Arial"/>
                <a:cs typeface="Arial"/>
                <a:sym typeface="Arial"/>
              </a:rPr>
              <a:t>Селективен</a:t>
            </a:r>
            <a:r>
              <a:rPr lang="bg-BG" sz="1800" dirty="0">
                <a:solidFill>
                  <a:schemeClr val="dk1"/>
                </a:solidFill>
                <a:latin typeface="+mj-lt"/>
                <a:ea typeface="Arial"/>
                <a:cs typeface="Arial"/>
                <a:sym typeface="Arial"/>
              </a:rPr>
              <a:t> антагонист</a:t>
            </a:r>
            <a:endParaRPr dirty="0">
              <a:latin typeface="+mj-lt"/>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 на </a:t>
            </a:r>
            <a:r>
              <a:rPr lang="bg-BG" sz="1800" dirty="0" err="1">
                <a:solidFill>
                  <a:schemeClr val="dk1"/>
                </a:solidFill>
                <a:latin typeface="+mj-lt"/>
                <a:ea typeface="Arial"/>
                <a:cs typeface="Arial"/>
                <a:sym typeface="Arial"/>
              </a:rPr>
              <a:t>глюкокортикоидния</a:t>
            </a:r>
            <a:r>
              <a:rPr lang="bg-BG" sz="1800" dirty="0">
                <a:solidFill>
                  <a:schemeClr val="dk1"/>
                </a:solidFill>
                <a:latin typeface="+mj-lt"/>
                <a:ea typeface="Arial"/>
                <a:cs typeface="Arial"/>
                <a:sym typeface="Arial"/>
              </a:rPr>
              <a:t> рецептор</a:t>
            </a:r>
            <a:endParaRPr lang="en-US" sz="1800" dirty="0">
              <a:solidFill>
                <a:schemeClr val="dk1"/>
              </a:solidFill>
              <a:latin typeface="+mj-lt"/>
              <a:ea typeface="Arial"/>
              <a:cs typeface="Arial"/>
              <a:sym typeface="Arial"/>
            </a:endParaRPr>
          </a:p>
          <a:p>
            <a:pPr marL="0" marR="0" lvl="0" indent="0" algn="l" rtl="0">
              <a:spcBef>
                <a:spcPts val="0"/>
              </a:spcBef>
              <a:spcAft>
                <a:spcPts val="0"/>
              </a:spcAft>
              <a:buNone/>
            </a:pPr>
            <a:endParaRPr lang="en-US" sz="1800" dirty="0">
              <a:solidFill>
                <a:schemeClr val="dk1"/>
              </a:solidFill>
              <a:latin typeface="+mj-lt"/>
            </a:endParaRPr>
          </a:p>
          <a:p>
            <a:pPr marL="0" marR="0" lvl="0" indent="0" algn="l" rtl="0">
              <a:spcBef>
                <a:spcPts val="0"/>
              </a:spcBef>
              <a:spcAft>
                <a:spcPts val="0"/>
              </a:spcAft>
              <a:buNone/>
            </a:pPr>
            <a:endParaRPr sz="1800" dirty="0">
              <a:solidFill>
                <a:schemeClr val="dk1"/>
              </a:solidFill>
              <a:latin typeface="+mj-lt"/>
              <a:ea typeface="Arial"/>
              <a:cs typeface="Arial"/>
              <a:sym typeface="Arial"/>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Намалява честотата на </a:t>
            </a:r>
            <a:endParaRPr dirty="0">
              <a:latin typeface="+mj-lt"/>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Неконтролирана АН </a:t>
            </a:r>
            <a:endParaRPr sz="1800" dirty="0">
              <a:latin typeface="+mj-lt"/>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И подобрява </a:t>
            </a:r>
            <a:r>
              <a:rPr lang="bg-BG" sz="1800" dirty="0" err="1">
                <a:latin typeface="+mj-lt"/>
              </a:rPr>
              <a:t>гликемичния</a:t>
            </a:r>
            <a:r>
              <a:rPr lang="bg-BG" sz="1800" dirty="0">
                <a:latin typeface="+mj-lt"/>
              </a:rPr>
              <a:t> контрол при пациенти с </a:t>
            </a:r>
            <a:r>
              <a:rPr lang="bg-BG" sz="1800" dirty="0" err="1">
                <a:latin typeface="+mj-lt"/>
              </a:rPr>
              <a:t>Кушинг</a:t>
            </a:r>
            <a:endParaRPr sz="1800" dirty="0">
              <a:latin typeface="+mj-lt"/>
            </a:endParaRPr>
          </a:p>
          <a:p>
            <a:pPr marL="0" marR="0" lvl="0" indent="0" algn="l" rtl="0">
              <a:spcBef>
                <a:spcPts val="0"/>
              </a:spcBef>
              <a:spcAft>
                <a:spcPts val="0"/>
              </a:spcAft>
              <a:buNone/>
            </a:pPr>
            <a:endParaRPr sz="1800" dirty="0">
              <a:solidFill>
                <a:schemeClr val="dk1"/>
              </a:solidFill>
              <a:latin typeface="+mj-lt"/>
              <a:ea typeface="Arial"/>
              <a:cs typeface="Arial"/>
              <a:sym typeface="Arial"/>
            </a:endParaRPr>
          </a:p>
        </p:txBody>
      </p:sp>
      <p:sp>
        <p:nvSpPr>
          <p:cNvPr id="451" name="Google Shape;451;p37"/>
          <p:cNvSpPr txBox="1"/>
          <p:nvPr/>
        </p:nvSpPr>
        <p:spPr>
          <a:xfrm>
            <a:off x="9571854" y="1587600"/>
            <a:ext cx="2622600" cy="28930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800" b="1" dirty="0" err="1">
                <a:solidFill>
                  <a:schemeClr val="dk1"/>
                </a:solidFill>
                <a:latin typeface="+mj-lt"/>
                <a:ea typeface="Arial"/>
                <a:cs typeface="Arial"/>
                <a:sym typeface="Arial"/>
              </a:rPr>
              <a:t>Mifepristone</a:t>
            </a:r>
            <a:endParaRPr b="1" dirty="0">
              <a:latin typeface="+mj-lt"/>
            </a:endParaRPr>
          </a:p>
          <a:p>
            <a:pPr marL="0" marR="0" lvl="0" indent="0" algn="l" rtl="0">
              <a:spcBef>
                <a:spcPts val="0"/>
              </a:spcBef>
              <a:spcAft>
                <a:spcPts val="0"/>
              </a:spcAft>
              <a:buNone/>
            </a:pPr>
            <a:endParaRPr sz="1800" dirty="0">
              <a:solidFill>
                <a:schemeClr val="dk1"/>
              </a:solidFill>
              <a:latin typeface="+mj-lt"/>
              <a:ea typeface="Arial"/>
              <a:cs typeface="Arial"/>
              <a:sym typeface="Arial"/>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По-малка селективност</a:t>
            </a:r>
            <a:endParaRPr lang="en-US" sz="1800" dirty="0">
              <a:solidFill>
                <a:schemeClr val="dk1"/>
              </a:solidFill>
              <a:latin typeface="+mj-lt"/>
              <a:ea typeface="Arial"/>
              <a:cs typeface="Arial"/>
              <a:sym typeface="Arial"/>
            </a:endParaRPr>
          </a:p>
          <a:p>
            <a:pPr marL="0" marR="0" lvl="0" indent="0" algn="l" rtl="0">
              <a:spcBef>
                <a:spcPts val="0"/>
              </a:spcBef>
              <a:spcAft>
                <a:spcPts val="0"/>
              </a:spcAft>
              <a:buNone/>
            </a:pPr>
            <a:endParaRPr lang="en-US" sz="1800" dirty="0">
              <a:solidFill>
                <a:schemeClr val="dk1"/>
              </a:solidFill>
              <a:latin typeface="+mj-lt"/>
            </a:endParaRPr>
          </a:p>
          <a:p>
            <a:pPr marL="0" marR="0" lvl="0" indent="0" algn="l" rtl="0">
              <a:spcBef>
                <a:spcPts val="0"/>
              </a:spcBef>
              <a:spcAft>
                <a:spcPts val="0"/>
              </a:spcAft>
              <a:buNone/>
            </a:pPr>
            <a:r>
              <a:rPr lang="bg-BG" sz="1800" dirty="0">
                <a:solidFill>
                  <a:schemeClr val="dk1"/>
                </a:solidFill>
                <a:latin typeface="+mj-lt"/>
              </a:rPr>
              <a:t>Свързва се с рецептори за</a:t>
            </a:r>
            <a:r>
              <a:rPr lang="en-US" sz="1800" dirty="0">
                <a:solidFill>
                  <a:schemeClr val="dk1"/>
                </a:solidFill>
                <a:latin typeface="+mj-lt"/>
              </a:rPr>
              <a:t> PRG, </a:t>
            </a:r>
            <a:endParaRPr lang="bg-BG" sz="1800" dirty="0">
              <a:solidFill>
                <a:schemeClr val="dk1"/>
              </a:solidFill>
              <a:latin typeface="+mj-lt"/>
            </a:endParaRPr>
          </a:p>
          <a:p>
            <a:pPr marL="0" marR="0" lvl="0" indent="0" algn="l" rtl="0">
              <a:spcBef>
                <a:spcPts val="0"/>
              </a:spcBef>
              <a:spcAft>
                <a:spcPts val="0"/>
              </a:spcAft>
              <a:buNone/>
            </a:pPr>
            <a:r>
              <a:rPr lang="bg-BG" sz="1800" dirty="0">
                <a:solidFill>
                  <a:schemeClr val="dk1"/>
                </a:solidFill>
                <a:latin typeface="+mj-lt"/>
              </a:rPr>
              <a:t> </a:t>
            </a:r>
            <a:endParaRPr sz="1800" dirty="0">
              <a:latin typeface="+mj-lt"/>
            </a:endParaRPr>
          </a:p>
          <a:p>
            <a:pPr marL="0" marR="0" lvl="0" indent="0" algn="l" rtl="0">
              <a:spcBef>
                <a:spcPts val="0"/>
              </a:spcBef>
              <a:spcAft>
                <a:spcPts val="0"/>
              </a:spcAft>
              <a:buNone/>
            </a:pPr>
            <a:r>
              <a:rPr lang="bg-BG" sz="1800" dirty="0">
                <a:solidFill>
                  <a:schemeClr val="dk1"/>
                </a:solidFill>
                <a:latin typeface="+mj-lt"/>
                <a:ea typeface="Arial"/>
                <a:cs typeface="Arial"/>
                <a:sym typeface="Arial"/>
              </a:rPr>
              <a:t>Често - </a:t>
            </a:r>
            <a:r>
              <a:rPr lang="bg-BG" sz="1800" dirty="0" err="1">
                <a:solidFill>
                  <a:schemeClr val="dk1"/>
                </a:solidFill>
                <a:latin typeface="+mj-lt"/>
                <a:ea typeface="Arial"/>
                <a:cs typeface="Arial"/>
                <a:sym typeface="Arial"/>
              </a:rPr>
              <a:t>хипокалиемия</a:t>
            </a:r>
            <a:endParaRPr sz="1800" dirty="0">
              <a:solidFill>
                <a:schemeClr val="dk1"/>
              </a:solidFill>
              <a:latin typeface="+mj-lt"/>
              <a:ea typeface="Arial"/>
              <a:cs typeface="Arial"/>
              <a:sym typeface="Arial"/>
            </a:endParaRPr>
          </a:p>
          <a:p>
            <a:pPr marL="0" marR="0" lvl="0" indent="0" algn="l" rtl="0">
              <a:spcBef>
                <a:spcPts val="0"/>
              </a:spcBef>
              <a:spcAft>
                <a:spcPts val="0"/>
              </a:spcAft>
              <a:buNone/>
            </a:pPr>
            <a:endParaRPr sz="2800" dirty="0">
              <a:solidFill>
                <a:schemeClr val="dk1"/>
              </a:solidFill>
              <a:latin typeface="+mj-lt"/>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latin typeface="+mj-lt"/>
              </a:rPr>
              <a:t>Повишава експресия на SST</a:t>
            </a:r>
            <a:endParaRPr dirty="0">
              <a:latin typeface="+mj-lt"/>
            </a:endParaRPr>
          </a:p>
        </p:txBody>
      </p:sp>
      <p:sp>
        <p:nvSpPr>
          <p:cNvPr id="458" name="Google Shape;458;p38"/>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59" name="Google Shape;459;p38"/>
          <p:cNvPicPr preferRelativeResize="0"/>
          <p:nvPr/>
        </p:nvPicPr>
        <p:blipFill rotWithShape="1">
          <a:blip r:embed="rId3">
            <a:alphaModFix/>
          </a:blip>
          <a:srcRect/>
          <a:stretch/>
        </p:blipFill>
        <p:spPr>
          <a:xfrm>
            <a:off x="838200" y="1825632"/>
            <a:ext cx="10515601" cy="48203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66" name="Google Shape;466;p3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67" name="Google Shape;467;p39"/>
          <p:cNvPicPr preferRelativeResize="0"/>
          <p:nvPr/>
        </p:nvPicPr>
        <p:blipFill rotWithShape="1">
          <a:blip r:embed="rId3">
            <a:alphaModFix/>
          </a:blip>
          <a:srcRect/>
          <a:stretch/>
        </p:blipFill>
        <p:spPr>
          <a:xfrm>
            <a:off x="422419" y="1783814"/>
            <a:ext cx="6523667" cy="3632787"/>
          </a:xfrm>
          <a:prstGeom prst="rect">
            <a:avLst/>
          </a:prstGeom>
          <a:noFill/>
          <a:ln>
            <a:noFill/>
          </a:ln>
        </p:spPr>
      </p:pic>
      <p:pic>
        <p:nvPicPr>
          <p:cNvPr id="468" name="Google Shape;468;p39"/>
          <p:cNvPicPr preferRelativeResize="0"/>
          <p:nvPr/>
        </p:nvPicPr>
        <p:blipFill rotWithShape="1">
          <a:blip r:embed="rId4">
            <a:alphaModFix/>
          </a:blip>
          <a:srcRect/>
          <a:stretch/>
        </p:blipFill>
        <p:spPr>
          <a:xfrm>
            <a:off x="7320935" y="119334"/>
            <a:ext cx="4448646" cy="6619332"/>
          </a:xfrm>
          <a:prstGeom prst="rect">
            <a:avLst/>
          </a:prstGeom>
          <a:noFill/>
          <a:ln>
            <a:noFill/>
          </a:ln>
        </p:spPr>
      </p:pic>
      <p:sp>
        <p:nvSpPr>
          <p:cNvPr id="469" name="Google Shape;469;p39"/>
          <p:cNvSpPr txBox="1"/>
          <p:nvPr/>
        </p:nvSpPr>
        <p:spPr>
          <a:xfrm>
            <a:off x="0" y="6492875"/>
            <a:ext cx="610076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800">
                <a:solidFill>
                  <a:schemeClr val="dk1"/>
                </a:solidFill>
                <a:latin typeface="Arial"/>
                <a:ea typeface="Arial"/>
                <a:cs typeface="Arial"/>
                <a:sym typeface="Arial"/>
              </a:rPr>
              <a:t>https://doi.org/10.3389/fendo.2021.793262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err="1">
                <a:latin typeface="+mj-lt"/>
              </a:rPr>
              <a:t>Инхибитор</a:t>
            </a:r>
            <a:r>
              <a:rPr lang="bg-BG" dirty="0">
                <a:latin typeface="+mj-lt"/>
              </a:rPr>
              <a:t> на 11β-</a:t>
            </a:r>
            <a:r>
              <a:rPr lang="bg-BG" dirty="0" err="1">
                <a:latin typeface="+mj-lt"/>
              </a:rPr>
              <a:t>хидроксистероид</a:t>
            </a:r>
            <a:r>
              <a:rPr lang="bg-BG" dirty="0">
                <a:latin typeface="+mj-lt"/>
              </a:rPr>
              <a:t> </a:t>
            </a:r>
            <a:r>
              <a:rPr lang="bg-BG" dirty="0" err="1">
                <a:latin typeface="+mj-lt"/>
              </a:rPr>
              <a:t>дехидрогеназата</a:t>
            </a:r>
            <a:r>
              <a:rPr lang="bg-BG" dirty="0">
                <a:latin typeface="+mj-lt"/>
              </a:rPr>
              <a:t> тип 1</a:t>
            </a:r>
            <a:endParaRPr dirty="0">
              <a:latin typeface="+mj-lt"/>
            </a:endParaRPr>
          </a:p>
        </p:txBody>
      </p:sp>
      <p:sp>
        <p:nvSpPr>
          <p:cNvPr id="476" name="Google Shape;476;p40"/>
          <p:cNvSpPr txBox="1">
            <a:spLocks noGrp="1"/>
          </p:cNvSpPr>
          <p:nvPr>
            <p:ph type="body" idx="1"/>
          </p:nvPr>
        </p:nvSpPr>
        <p:spPr>
          <a:xfrm>
            <a:off x="838200" y="1825625"/>
            <a:ext cx="40932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bg-BG" b="1" dirty="0" err="1">
                <a:latin typeface="+mj-lt"/>
              </a:rPr>
              <a:t>Clofutriben</a:t>
            </a:r>
            <a:endParaRPr lang="en-US" b="1" dirty="0">
              <a:latin typeface="+mj-lt"/>
            </a:endParaRPr>
          </a:p>
          <a:p>
            <a:pPr marL="0" lvl="0" indent="0">
              <a:spcBef>
                <a:spcPts val="0"/>
              </a:spcBef>
              <a:buSzPts val="2800"/>
              <a:buNone/>
            </a:pPr>
            <a:r>
              <a:rPr lang="en-US" dirty="0">
                <a:latin typeface="+mj-lt"/>
              </a:rPr>
              <a:t>(</a:t>
            </a:r>
            <a:r>
              <a:rPr lang="bg-BG" dirty="0" err="1">
                <a:latin typeface="+mj-lt"/>
              </a:rPr>
              <a:t>Sparrow</a:t>
            </a:r>
            <a:r>
              <a:rPr lang="bg-BG" dirty="0">
                <a:latin typeface="+mj-lt"/>
              </a:rPr>
              <a:t> Pharmaceutical</a:t>
            </a:r>
            <a:r>
              <a:rPr lang="en-US" dirty="0">
                <a:latin typeface="+mj-lt"/>
              </a:rPr>
              <a:t>)</a:t>
            </a:r>
            <a:endParaRPr lang="bg-BG" dirty="0">
              <a:latin typeface="+mj-lt"/>
            </a:endParaRPr>
          </a:p>
          <a:p>
            <a:pPr marL="228600" lvl="0" indent="-228600" algn="l" rtl="0">
              <a:lnSpc>
                <a:spcPct val="90000"/>
              </a:lnSpc>
              <a:spcBef>
                <a:spcPts val="0"/>
              </a:spcBef>
              <a:spcAft>
                <a:spcPts val="0"/>
              </a:spcAft>
              <a:buClr>
                <a:schemeClr val="dk1"/>
              </a:buClr>
              <a:buSzPts val="2800"/>
              <a:buChar char="•"/>
            </a:pPr>
            <a:endParaRPr lang="en-US" dirty="0">
              <a:latin typeface="+mj-lt"/>
            </a:endParaRPr>
          </a:p>
          <a:p>
            <a:pPr marL="228600" lvl="0" indent="-228600" algn="l" rtl="0">
              <a:lnSpc>
                <a:spcPct val="90000"/>
              </a:lnSpc>
              <a:spcBef>
                <a:spcPts val="0"/>
              </a:spcBef>
              <a:spcAft>
                <a:spcPts val="0"/>
              </a:spcAft>
              <a:buClr>
                <a:schemeClr val="dk1"/>
              </a:buClr>
              <a:buSzPts val="2800"/>
              <a:buChar char="•"/>
            </a:pPr>
            <a:r>
              <a:rPr lang="bg-BG" dirty="0">
                <a:latin typeface="+mj-lt"/>
              </a:rPr>
              <a:t>Повлияване на „токсичността“ при </a:t>
            </a:r>
            <a:r>
              <a:rPr lang="bg-BG" dirty="0" err="1">
                <a:latin typeface="+mj-lt"/>
              </a:rPr>
              <a:t>глюкокортикоидно</a:t>
            </a:r>
            <a:r>
              <a:rPr lang="bg-BG" dirty="0">
                <a:latin typeface="+mj-lt"/>
              </a:rPr>
              <a:t> лечение. </a:t>
            </a:r>
            <a:endParaRPr dirty="0">
              <a:latin typeface="+mj-lt"/>
            </a:endParaRPr>
          </a:p>
        </p:txBody>
      </p:sp>
      <p:pic>
        <p:nvPicPr>
          <p:cNvPr id="477" name="Google Shape;477;p40"/>
          <p:cNvPicPr preferRelativeResize="0"/>
          <p:nvPr/>
        </p:nvPicPr>
        <p:blipFill rotWithShape="1">
          <a:blip r:embed="rId3">
            <a:alphaModFix/>
          </a:blip>
          <a:srcRect/>
          <a:stretch/>
        </p:blipFill>
        <p:spPr>
          <a:xfrm>
            <a:off x="5097175" y="1825625"/>
            <a:ext cx="6882401" cy="4769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err="1">
                <a:latin typeface="+mj-lt"/>
              </a:rPr>
              <a:t>Atumlenant</a:t>
            </a:r>
            <a:endParaRPr dirty="0">
              <a:latin typeface="+mj-lt"/>
            </a:endParaRPr>
          </a:p>
        </p:txBody>
      </p:sp>
      <p:sp>
        <p:nvSpPr>
          <p:cNvPr id="483" name="Google Shape;483;p41"/>
          <p:cNvSpPr txBox="1">
            <a:spLocks noGrp="1"/>
          </p:cNvSpPr>
          <p:nvPr>
            <p:ph type="body" idx="1"/>
          </p:nvPr>
        </p:nvSpPr>
        <p:spPr>
          <a:xfrm>
            <a:off x="361700" y="1825625"/>
            <a:ext cx="28455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bg-BG">
                <a:latin typeface="+mj-lt"/>
              </a:rPr>
              <a:t>АКТХ-  рецепторен антагонист</a:t>
            </a:r>
            <a:endParaRPr>
              <a:latin typeface="+mj-lt"/>
            </a:endParaRPr>
          </a:p>
          <a:p>
            <a:pPr marL="0" lvl="0" indent="0" algn="l" rtl="0">
              <a:lnSpc>
                <a:spcPct val="90000"/>
              </a:lnSpc>
              <a:spcBef>
                <a:spcPts val="0"/>
              </a:spcBef>
              <a:spcAft>
                <a:spcPts val="0"/>
              </a:spcAft>
              <a:buNone/>
            </a:pPr>
            <a:endParaRPr>
              <a:latin typeface="+mj-lt"/>
            </a:endParaRPr>
          </a:p>
          <a:p>
            <a:pPr marL="0" lvl="0" indent="0" algn="l" rtl="0">
              <a:lnSpc>
                <a:spcPct val="90000"/>
              </a:lnSpc>
              <a:spcBef>
                <a:spcPts val="0"/>
              </a:spcBef>
              <a:spcAft>
                <a:spcPts val="0"/>
              </a:spcAft>
              <a:buNone/>
            </a:pPr>
            <a:endParaRPr>
              <a:latin typeface="+mj-lt"/>
            </a:endParaRPr>
          </a:p>
          <a:p>
            <a:pPr marL="0" lvl="0" indent="0" algn="l" rtl="0">
              <a:lnSpc>
                <a:spcPct val="90000"/>
              </a:lnSpc>
              <a:spcBef>
                <a:spcPts val="0"/>
              </a:spcBef>
              <a:spcAft>
                <a:spcPts val="0"/>
              </a:spcAft>
              <a:buNone/>
            </a:pPr>
            <a:endParaRPr>
              <a:latin typeface="+mj-lt"/>
            </a:endParaRPr>
          </a:p>
          <a:p>
            <a:pPr marL="0" lvl="0" indent="0" algn="l" rtl="0">
              <a:lnSpc>
                <a:spcPct val="90000"/>
              </a:lnSpc>
              <a:spcBef>
                <a:spcPts val="0"/>
              </a:spcBef>
              <a:spcAft>
                <a:spcPts val="0"/>
              </a:spcAft>
              <a:buNone/>
            </a:pPr>
            <a:r>
              <a:rPr lang="bg-BG">
                <a:latin typeface="+mj-lt"/>
              </a:rPr>
              <a:t>Спад в серумния кортизол и СКУ</a:t>
            </a:r>
            <a:endParaRPr>
              <a:latin typeface="+mj-lt"/>
            </a:endParaRPr>
          </a:p>
        </p:txBody>
      </p:sp>
      <p:pic>
        <p:nvPicPr>
          <p:cNvPr id="484" name="Google Shape;484;p41"/>
          <p:cNvPicPr preferRelativeResize="0"/>
          <p:nvPr/>
        </p:nvPicPr>
        <p:blipFill rotWithShape="1">
          <a:blip r:embed="rId3">
            <a:alphaModFix/>
          </a:blip>
          <a:srcRect/>
          <a:stretch/>
        </p:blipFill>
        <p:spPr>
          <a:xfrm>
            <a:off x="8595090" y="0"/>
            <a:ext cx="3474672" cy="1978025"/>
          </a:xfrm>
          <a:prstGeom prst="rect">
            <a:avLst/>
          </a:prstGeom>
          <a:noFill/>
          <a:ln>
            <a:noFill/>
          </a:ln>
        </p:spPr>
      </p:pic>
      <p:pic>
        <p:nvPicPr>
          <p:cNvPr id="485" name="Google Shape;485;p41"/>
          <p:cNvPicPr preferRelativeResize="0"/>
          <p:nvPr/>
        </p:nvPicPr>
        <p:blipFill rotWithShape="1">
          <a:blip r:embed="rId4">
            <a:alphaModFix/>
          </a:blip>
          <a:srcRect/>
          <a:stretch/>
        </p:blipFill>
        <p:spPr>
          <a:xfrm>
            <a:off x="3300356" y="1618358"/>
            <a:ext cx="7772401" cy="51974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Други потенциални медикаменти:</a:t>
            </a:r>
            <a:endParaRPr>
              <a:latin typeface="+mj-lt"/>
            </a:endParaRPr>
          </a:p>
        </p:txBody>
      </p:sp>
      <p:sp>
        <p:nvSpPr>
          <p:cNvPr id="491" name="Google Shape;491;p4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bg-BG" b="1">
                <a:latin typeface="+mj-lt"/>
              </a:rPr>
              <a:t>Lu AG13909  - Anti-ACTH Antibody</a:t>
            </a:r>
            <a:endParaRPr>
              <a:latin typeface="+mj-lt"/>
            </a:endParaRPr>
          </a:p>
          <a:p>
            <a:pPr marL="228600" lvl="0" indent="-50800" algn="l" rtl="0">
              <a:lnSpc>
                <a:spcPct val="90000"/>
              </a:lnSpc>
              <a:spcBef>
                <a:spcPts val="1000"/>
              </a:spcBef>
              <a:spcAft>
                <a:spcPts val="0"/>
              </a:spcAft>
              <a:buClr>
                <a:schemeClr val="dk1"/>
              </a:buClr>
              <a:buSzPts val="2800"/>
              <a:buNone/>
            </a:pPr>
            <a:endParaRPr b="1">
              <a:latin typeface="+mj-lt"/>
            </a:endParaRPr>
          </a:p>
          <a:p>
            <a:pPr marL="228600" lvl="0" indent="-50800" algn="l" rtl="0">
              <a:lnSpc>
                <a:spcPct val="90000"/>
              </a:lnSpc>
              <a:spcBef>
                <a:spcPts val="1000"/>
              </a:spcBef>
              <a:spcAft>
                <a:spcPts val="0"/>
              </a:spcAft>
              <a:buClr>
                <a:schemeClr val="dk1"/>
              </a:buClr>
              <a:buSzPts val="2800"/>
              <a:buNone/>
            </a:pPr>
            <a:endParaRPr>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РХ физиология</a:t>
            </a:r>
            <a:endParaRPr>
              <a:latin typeface="+mj-lt"/>
            </a:endParaRPr>
          </a:p>
        </p:txBody>
      </p:sp>
      <p:sp>
        <p:nvSpPr>
          <p:cNvPr id="128" name="Google Shape;128;p5"/>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1600"/>
              </a:spcAft>
              <a:buClr>
                <a:schemeClr val="dk1"/>
              </a:buClr>
              <a:buSzPts val="2800"/>
              <a:buNone/>
            </a:pPr>
            <a:endParaRPr>
              <a:latin typeface="+mj-lt"/>
            </a:endParaRPr>
          </a:p>
        </p:txBody>
      </p:sp>
      <p:pic>
        <p:nvPicPr>
          <p:cNvPr id="129" name="Google Shape;129;p5"/>
          <p:cNvPicPr preferRelativeResize="0"/>
          <p:nvPr/>
        </p:nvPicPr>
        <p:blipFill rotWithShape="1">
          <a:blip r:embed="rId3">
            <a:alphaModFix/>
          </a:blip>
          <a:srcRect/>
          <a:stretch/>
        </p:blipFill>
        <p:spPr>
          <a:xfrm>
            <a:off x="1785321" y="1500632"/>
            <a:ext cx="8830907" cy="5001323"/>
          </a:xfrm>
          <a:prstGeom prst="rect">
            <a:avLst/>
          </a:prstGeom>
          <a:noFill/>
          <a:ln>
            <a:noFill/>
          </a:ln>
        </p:spPr>
      </p:pic>
      <p:sp>
        <p:nvSpPr>
          <p:cNvPr id="130" name="Google Shape;130;p5"/>
          <p:cNvSpPr txBox="1"/>
          <p:nvPr/>
        </p:nvSpPr>
        <p:spPr>
          <a:xfrm>
            <a:off x="0" y="6467615"/>
            <a:ext cx="609765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A5A5A"/>
              </a:buClr>
              <a:buSzPts val="800"/>
              <a:buFont typeface="Arial"/>
              <a:buNone/>
            </a:pPr>
            <a:r>
              <a:rPr lang="bg-BG" sz="800" b="1" i="0" u="none" strike="noStrike" cap="none">
                <a:solidFill>
                  <a:srgbClr val="5A5A5A"/>
                </a:solidFill>
                <a:latin typeface="+mj-lt"/>
                <a:ea typeface="Arial"/>
                <a:cs typeface="Arial"/>
                <a:sym typeface="Arial"/>
              </a:rPr>
              <a:t>N Engl J Med 2019;380:2551-62.</a:t>
            </a:r>
            <a:endParaRPr sz="1800" b="0" i="0" u="none" strike="noStrike" cap="none">
              <a:solidFill>
                <a:schemeClr val="dk1"/>
              </a:solidFill>
              <a:latin typeface="+mj-lt"/>
              <a:ea typeface="Arial"/>
              <a:cs typeface="Arial"/>
              <a:sym typeface="Arial"/>
            </a:endParaRPr>
          </a:p>
          <a:p>
            <a:pPr marL="0" marR="0" lvl="0" indent="0" algn="l" rtl="0">
              <a:spcBef>
                <a:spcPts val="0"/>
              </a:spcBef>
              <a:spcAft>
                <a:spcPts val="0"/>
              </a:spcAft>
              <a:buClr>
                <a:srgbClr val="5A5A5A"/>
              </a:buClr>
              <a:buSzPts val="800"/>
              <a:buFont typeface="Arial"/>
              <a:buNone/>
            </a:pPr>
            <a:r>
              <a:rPr lang="bg-BG" sz="800" b="1" i="0" u="none" strike="noStrike" cap="none">
                <a:solidFill>
                  <a:srgbClr val="5A5A5A"/>
                </a:solidFill>
                <a:latin typeface="+mj-lt"/>
                <a:ea typeface="Arial"/>
                <a:cs typeface="Arial"/>
                <a:sym typeface="Arial"/>
              </a:rPr>
              <a:t>DOI: 10.1056/NEJMra1817346</a:t>
            </a:r>
            <a:endParaRPr sz="1800" b="0" i="0" u="none" strike="noStrike" cap="none">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1"/>
          <p:cNvSpPr/>
          <p:nvPr/>
        </p:nvSpPr>
        <p:spPr>
          <a:xfrm>
            <a:off x="0" y="3479720"/>
            <a:ext cx="12192000" cy="3378280"/>
          </a:xfrm>
          <a:custGeom>
            <a:avLst/>
            <a:gdLst/>
            <a:ahLst/>
            <a:cxnLst/>
            <a:rect l="l" t="t" r="r" b="b"/>
            <a:pathLst>
              <a:path w="12192000" h="3378280" extrusionOk="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1"/>
          <p:cNvSpPr txBox="1">
            <a:spLocks noGrp="1"/>
          </p:cNvSpPr>
          <p:nvPr>
            <p:ph type="ctrTitle"/>
          </p:nvPr>
        </p:nvSpPr>
        <p:spPr>
          <a:xfrm>
            <a:off x="1559719" y="2112950"/>
            <a:ext cx="9072562" cy="22061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4800"/>
              <a:buFont typeface="Play"/>
              <a:buNone/>
            </a:pPr>
            <a:r>
              <a:rPr lang="bg-BG" sz="4800" dirty="0">
                <a:solidFill>
                  <a:srgbClr val="262626"/>
                </a:solidFill>
              </a:rPr>
              <a:t>Благодаря за вниманието!</a:t>
            </a:r>
            <a:endParaRPr sz="4800" dirty="0">
              <a:solidFill>
                <a:srgbClr val="262626"/>
              </a:solidFill>
            </a:endParaRPr>
          </a:p>
        </p:txBody>
      </p:sp>
      <p:sp>
        <p:nvSpPr>
          <p:cNvPr id="92" name="Google Shape;92;p1"/>
          <p:cNvSpPr/>
          <p:nvPr/>
        </p:nvSpPr>
        <p:spPr>
          <a:xfrm rot="10800000" flipH="1">
            <a:off x="4890051" y="0"/>
            <a:ext cx="7301949" cy="918344"/>
          </a:xfrm>
          <a:custGeom>
            <a:avLst/>
            <a:gdLst/>
            <a:ahLst/>
            <a:cxnLst/>
            <a:rect l="l" t="t" r="r" b="b"/>
            <a:pathLst>
              <a:path w="9517857" h="918344" extrusionOk="0">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Subtitle 2">
            <a:extLst>
              <a:ext uri="{FF2B5EF4-FFF2-40B4-BE49-F238E27FC236}">
                <a16:creationId xmlns:a16="http://schemas.microsoft.com/office/drawing/2014/main" id="{F3798D92-5D6D-C528-874F-37432B42D53B}"/>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Влияние полa върху РХ при ОГТТ</a:t>
            </a:r>
            <a:endParaRPr>
              <a:latin typeface="+mj-lt"/>
            </a:endParaRPr>
          </a:p>
        </p:txBody>
      </p:sp>
      <p:sp>
        <p:nvSpPr>
          <p:cNvPr id="146" name="Google Shape;146;p7"/>
          <p:cNvSpPr txBox="1">
            <a:spLocks noGrp="1"/>
          </p:cNvSpPr>
          <p:nvPr>
            <p:ph type="body" idx="1"/>
          </p:nvPr>
        </p:nvSpPr>
        <p:spPr>
          <a:xfrm>
            <a:off x="838200" y="1825625"/>
            <a:ext cx="44232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latin typeface="+mj-lt"/>
            </a:endParaRPr>
          </a:p>
          <a:p>
            <a:pPr marL="0" lvl="0" indent="0" algn="ctr" rtl="0">
              <a:lnSpc>
                <a:spcPct val="90000"/>
              </a:lnSpc>
              <a:spcBef>
                <a:spcPts val="1000"/>
              </a:spcBef>
              <a:spcAft>
                <a:spcPts val="0"/>
              </a:spcAft>
              <a:buClr>
                <a:schemeClr val="dk1"/>
              </a:buClr>
              <a:buSzPts val="2800"/>
              <a:buNone/>
            </a:pPr>
            <a:endParaRPr>
              <a:latin typeface="+mj-lt"/>
            </a:endParaRPr>
          </a:p>
          <a:p>
            <a:pPr marL="0" lvl="0" indent="0" algn="ctr" rtl="0">
              <a:lnSpc>
                <a:spcPct val="90000"/>
              </a:lnSpc>
              <a:spcBef>
                <a:spcPts val="1000"/>
              </a:spcBef>
              <a:spcAft>
                <a:spcPts val="1600"/>
              </a:spcAft>
              <a:buClr>
                <a:schemeClr val="dk1"/>
              </a:buClr>
              <a:buSzPts val="2800"/>
              <a:buNone/>
            </a:pPr>
            <a:r>
              <a:rPr lang="bg-BG">
                <a:latin typeface="+mj-lt"/>
              </a:rPr>
              <a:t>По-слаба супресия на РХ в естрогенна среда</a:t>
            </a:r>
            <a:endParaRPr>
              <a:latin typeface="+mj-lt"/>
            </a:endParaRPr>
          </a:p>
        </p:txBody>
      </p:sp>
      <p:pic>
        <p:nvPicPr>
          <p:cNvPr id="147" name="Google Shape;147;p7"/>
          <p:cNvPicPr preferRelativeResize="0"/>
          <p:nvPr/>
        </p:nvPicPr>
        <p:blipFill rotWithShape="1">
          <a:blip r:embed="rId3">
            <a:alphaModFix/>
          </a:blip>
          <a:srcRect/>
          <a:stretch/>
        </p:blipFill>
        <p:spPr>
          <a:xfrm>
            <a:off x="5695160" y="2278608"/>
            <a:ext cx="5658640" cy="3696216"/>
          </a:xfrm>
          <a:prstGeom prst="rect">
            <a:avLst/>
          </a:prstGeom>
          <a:noFill/>
          <a:ln>
            <a:noFill/>
          </a:ln>
        </p:spPr>
      </p:pic>
      <p:sp>
        <p:nvSpPr>
          <p:cNvPr id="148" name="Google Shape;148;p7"/>
          <p:cNvSpPr txBox="1"/>
          <p:nvPr/>
        </p:nvSpPr>
        <p:spPr>
          <a:xfrm>
            <a:off x="134489" y="6360437"/>
            <a:ext cx="30376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00"/>
              <a:buFont typeface="Arial"/>
              <a:buNone/>
            </a:pPr>
            <a:r>
              <a:rPr lang="bg-BG" sz="1000" b="0" i="0" u="none" strike="noStrike" cap="none">
                <a:solidFill>
                  <a:schemeClr val="dk1"/>
                </a:solidFill>
                <a:latin typeface="+mj-lt"/>
                <a:ea typeface="Arial"/>
                <a:cs typeface="Arial"/>
                <a:sym typeface="Arial"/>
              </a:rPr>
              <a:t>K Schilbach and others</a:t>
            </a:r>
            <a:r>
              <a:rPr lang="bg-BG" sz="1000" b="0" i="0" u="none" strike="noStrike" cap="none">
                <a:solidFill>
                  <a:schemeClr val="dk1"/>
                </a:solidFill>
                <a:latin typeface="+mj-lt"/>
                <a:ea typeface="Open Sans"/>
                <a:cs typeface="Open Sans"/>
                <a:sym typeface="Open Sans"/>
              </a:rPr>
              <a:t> Determinants of GH nadir during OGTT  </a:t>
            </a:r>
            <a:r>
              <a:rPr lang="bg-BG" sz="1000" b="0" i="0" u="none" strike="noStrike" cap="none">
                <a:solidFill>
                  <a:schemeClr val="dk1"/>
                </a:solidFill>
                <a:latin typeface="+mj-lt"/>
                <a:ea typeface="Arial"/>
                <a:cs typeface="Arial"/>
                <a:sym typeface="Arial"/>
              </a:rPr>
              <a:t> https://doi.org/10.1530/EJE-19-0139 </a:t>
            </a:r>
            <a:endParaRPr sz="1800" b="0" i="0" u="none" strike="noStrike" cap="none">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РХ и ОГТТ в зависимост от ИТМ</a:t>
            </a:r>
            <a:endParaRPr>
              <a:latin typeface="+mj-lt"/>
            </a:endParaRPr>
          </a:p>
        </p:txBody>
      </p:sp>
      <p:sp>
        <p:nvSpPr>
          <p:cNvPr id="155" name="Google Shape;155;p8"/>
          <p:cNvSpPr txBox="1">
            <a:spLocks noGrp="1"/>
          </p:cNvSpPr>
          <p:nvPr>
            <p:ph type="body" idx="1"/>
          </p:nvPr>
        </p:nvSpPr>
        <p:spPr>
          <a:xfrm>
            <a:off x="530086" y="5575433"/>
            <a:ext cx="11357113" cy="917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1600"/>
              </a:spcAft>
              <a:buClr>
                <a:schemeClr val="dk1"/>
              </a:buClr>
              <a:buSzPts val="2800"/>
              <a:buNone/>
            </a:pPr>
            <a:endParaRPr>
              <a:latin typeface="+mj-lt"/>
            </a:endParaRPr>
          </a:p>
        </p:txBody>
      </p:sp>
      <p:pic>
        <p:nvPicPr>
          <p:cNvPr id="156" name="Google Shape;156;p8"/>
          <p:cNvPicPr preferRelativeResize="0"/>
          <p:nvPr/>
        </p:nvPicPr>
        <p:blipFill rotWithShape="1">
          <a:blip r:embed="rId3">
            <a:alphaModFix/>
          </a:blip>
          <a:srcRect/>
          <a:stretch/>
        </p:blipFill>
        <p:spPr>
          <a:xfrm>
            <a:off x="387626" y="2405869"/>
            <a:ext cx="3885768" cy="2875208"/>
          </a:xfrm>
          <a:prstGeom prst="rect">
            <a:avLst/>
          </a:prstGeom>
          <a:noFill/>
          <a:ln>
            <a:noFill/>
          </a:ln>
        </p:spPr>
      </p:pic>
      <p:pic>
        <p:nvPicPr>
          <p:cNvPr id="157" name="Google Shape;157;p8"/>
          <p:cNvPicPr preferRelativeResize="0"/>
          <p:nvPr/>
        </p:nvPicPr>
        <p:blipFill rotWithShape="1">
          <a:blip r:embed="rId4">
            <a:alphaModFix/>
          </a:blip>
          <a:srcRect/>
          <a:stretch/>
        </p:blipFill>
        <p:spPr>
          <a:xfrm>
            <a:off x="4161849" y="2482988"/>
            <a:ext cx="3868302" cy="2795246"/>
          </a:xfrm>
          <a:prstGeom prst="rect">
            <a:avLst/>
          </a:prstGeom>
          <a:noFill/>
          <a:ln>
            <a:noFill/>
          </a:ln>
        </p:spPr>
      </p:pic>
      <p:pic>
        <p:nvPicPr>
          <p:cNvPr id="158" name="Google Shape;158;p8"/>
          <p:cNvPicPr preferRelativeResize="0"/>
          <p:nvPr/>
        </p:nvPicPr>
        <p:blipFill rotWithShape="1">
          <a:blip r:embed="rId5">
            <a:alphaModFix/>
          </a:blip>
          <a:srcRect/>
          <a:stretch/>
        </p:blipFill>
        <p:spPr>
          <a:xfrm>
            <a:off x="8257882" y="2816237"/>
            <a:ext cx="3240624" cy="2310706"/>
          </a:xfrm>
          <a:prstGeom prst="rect">
            <a:avLst/>
          </a:prstGeom>
          <a:noFill/>
          <a:ln>
            <a:noFill/>
          </a:ln>
        </p:spPr>
      </p:pic>
      <p:sp>
        <p:nvSpPr>
          <p:cNvPr id="159" name="Google Shape;159;p8"/>
          <p:cNvSpPr txBox="1"/>
          <p:nvPr/>
        </p:nvSpPr>
        <p:spPr>
          <a:xfrm>
            <a:off x="1926077" y="2178996"/>
            <a:ext cx="7906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bg-BG" sz="1800" b="0" i="0" u="none" strike="noStrike" cap="none">
                <a:solidFill>
                  <a:schemeClr val="dk1"/>
                </a:solidFill>
                <a:latin typeface="+mj-lt"/>
                <a:ea typeface="Arial"/>
                <a:cs typeface="Arial"/>
                <a:sym typeface="Arial"/>
              </a:rPr>
              <a:t>Мъже</a:t>
            </a:r>
            <a:endParaRPr sz="1800" b="0" i="0" u="none" strike="noStrike" cap="none">
              <a:solidFill>
                <a:schemeClr val="dk1"/>
              </a:solidFill>
              <a:latin typeface="+mj-lt"/>
              <a:ea typeface="Arial"/>
              <a:cs typeface="Arial"/>
              <a:sym typeface="Arial"/>
            </a:endParaRPr>
          </a:p>
        </p:txBody>
      </p:sp>
      <p:sp>
        <p:nvSpPr>
          <p:cNvPr id="160" name="Google Shape;160;p8"/>
          <p:cNvSpPr txBox="1"/>
          <p:nvPr/>
        </p:nvSpPr>
        <p:spPr>
          <a:xfrm>
            <a:off x="9492834" y="2360579"/>
            <a:ext cx="14494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bg-BG" sz="1800" b="0" i="0" u="none" strike="noStrike" cap="none">
                <a:solidFill>
                  <a:schemeClr val="dk1"/>
                </a:solidFill>
                <a:latin typeface="+mj-lt"/>
                <a:ea typeface="Arial"/>
                <a:cs typeface="Arial"/>
                <a:sym typeface="Arial"/>
              </a:rPr>
              <a:t>Жени с ОКЦ</a:t>
            </a:r>
            <a:endParaRPr sz="1800" b="0" i="0" u="none" strike="noStrike" cap="none">
              <a:solidFill>
                <a:schemeClr val="dk1"/>
              </a:solidFill>
              <a:latin typeface="+mj-lt"/>
              <a:ea typeface="Arial"/>
              <a:cs typeface="Arial"/>
              <a:sym typeface="Arial"/>
            </a:endParaRPr>
          </a:p>
        </p:txBody>
      </p:sp>
      <p:sp>
        <p:nvSpPr>
          <p:cNvPr id="161" name="Google Shape;161;p8"/>
          <p:cNvSpPr txBox="1"/>
          <p:nvPr/>
        </p:nvSpPr>
        <p:spPr>
          <a:xfrm>
            <a:off x="5736077" y="2360579"/>
            <a:ext cx="16898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bg-BG" sz="1800" b="0" i="0" u="none" strike="noStrike" cap="none">
                <a:solidFill>
                  <a:schemeClr val="dk1"/>
                </a:solidFill>
                <a:latin typeface="+mj-lt"/>
                <a:ea typeface="Arial"/>
                <a:cs typeface="Arial"/>
                <a:sym typeface="Arial"/>
              </a:rPr>
              <a:t>Жени без ОКЦ</a:t>
            </a:r>
            <a:endParaRPr sz="1800" b="0" i="0" u="none" strike="noStrike" cap="none">
              <a:solidFill>
                <a:schemeClr val="dk1"/>
              </a:solidFill>
              <a:latin typeface="+mj-lt"/>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Cut-off стойности в зависимост от пол и ИТМ при поставяне на диагноза</a:t>
            </a:r>
            <a:endParaRPr>
              <a:latin typeface="+mj-lt"/>
            </a:endParaRPr>
          </a:p>
        </p:txBody>
      </p:sp>
      <p:graphicFrame>
        <p:nvGraphicFramePr>
          <p:cNvPr id="168" name="Google Shape;168;p9"/>
          <p:cNvGraphicFramePr/>
          <p:nvPr>
            <p:extLst>
              <p:ext uri="{D42A27DB-BD31-4B8C-83A1-F6EECF244321}">
                <p14:modId xmlns:p14="http://schemas.microsoft.com/office/powerpoint/2010/main" val="2445067826"/>
              </p:ext>
            </p:extLst>
          </p:nvPr>
        </p:nvGraphicFramePr>
        <p:xfrm>
          <a:off x="3400023" y="2093879"/>
          <a:ext cx="5525036" cy="3953325"/>
        </p:xfrm>
        <a:graphic>
          <a:graphicData uri="http://schemas.openxmlformats.org/drawingml/2006/table">
            <a:tbl>
              <a:tblPr firstRow="1" bandRow="1">
                <a:noFill/>
                <a:tableStyleId>{09F401D8-3675-4DA2-95B4-E331235B2EE0}</a:tableStyleId>
              </a:tblPr>
              <a:tblGrid>
                <a:gridCol w="961701">
                  <a:extLst>
                    <a:ext uri="{9D8B030D-6E8A-4147-A177-3AD203B41FA5}">
                      <a16:colId xmlns:a16="http://schemas.microsoft.com/office/drawing/2014/main" val="20000"/>
                    </a:ext>
                  </a:extLst>
                </a:gridCol>
                <a:gridCol w="2077713">
                  <a:extLst>
                    <a:ext uri="{9D8B030D-6E8A-4147-A177-3AD203B41FA5}">
                      <a16:colId xmlns:a16="http://schemas.microsoft.com/office/drawing/2014/main" val="20001"/>
                    </a:ext>
                  </a:extLst>
                </a:gridCol>
                <a:gridCol w="2485622">
                  <a:extLst>
                    <a:ext uri="{9D8B030D-6E8A-4147-A177-3AD203B41FA5}">
                      <a16:colId xmlns:a16="http://schemas.microsoft.com/office/drawing/2014/main" val="20002"/>
                    </a:ext>
                  </a:extLst>
                </a:gridCol>
              </a:tblGrid>
              <a:tr h="492975">
                <a:tc>
                  <a:txBody>
                    <a:bodyPr/>
                    <a:lstStyle/>
                    <a:p>
                      <a:pPr marL="0" marR="0" lvl="0" indent="0" algn="l" rtl="0">
                        <a:spcBef>
                          <a:spcPts val="0"/>
                        </a:spcBef>
                        <a:spcAft>
                          <a:spcPts val="0"/>
                        </a:spcAft>
                        <a:buClr>
                          <a:schemeClr val="dk1"/>
                        </a:buClr>
                        <a:buSzPts val="1800"/>
                        <a:buFont typeface="Arial"/>
                        <a:buNone/>
                      </a:pP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Arial"/>
                        <a:buNone/>
                      </a:pPr>
                      <a:r>
                        <a:rPr lang="bg-BG" sz="1800" u="none" strike="noStrike" cap="none"/>
                        <a:t>Мъже </a:t>
                      </a:r>
                      <a:endParaRPr sz="1800" u="none" strike="noStrike" cap="none"/>
                    </a:p>
                  </a:txBody>
                  <a:tcPr marL="91450" marR="91450" marT="45725" marB="45725">
                    <a:solidFill>
                      <a:srgbClr val="D9E5F8"/>
                    </a:solidFill>
                  </a:tcPr>
                </a:tc>
                <a:tc>
                  <a:txBody>
                    <a:bodyPr/>
                    <a:lstStyle/>
                    <a:p>
                      <a:pPr marL="0" marR="0" lvl="0" indent="0" algn="ctr" rtl="0">
                        <a:spcBef>
                          <a:spcPts val="0"/>
                        </a:spcBef>
                        <a:spcAft>
                          <a:spcPts val="0"/>
                        </a:spcAft>
                        <a:buClr>
                          <a:schemeClr val="dk1"/>
                        </a:buClr>
                        <a:buSzPts val="1800"/>
                        <a:buFont typeface="Arial"/>
                        <a:buNone/>
                      </a:pPr>
                      <a:r>
                        <a:rPr lang="bg-BG" sz="1800" u="none" strike="noStrike" cap="none"/>
                        <a:t>Жени</a:t>
                      </a:r>
                      <a:endParaRPr sz="1800" u="none" strike="noStrike" cap="none"/>
                    </a:p>
                  </a:txBody>
                  <a:tcPr marL="91450" marR="91450" marT="45725" marB="45725">
                    <a:solidFill>
                      <a:srgbClr val="F2CDED"/>
                    </a:solidFill>
                  </a:tcPr>
                </a:tc>
                <a:extLst>
                  <a:ext uri="{0D108BD9-81ED-4DB2-BD59-A6C34878D82A}">
                    <a16:rowId xmlns:a16="http://schemas.microsoft.com/office/drawing/2014/main" val="10000"/>
                  </a:ext>
                </a:extLst>
              </a:tr>
              <a:tr h="1540100">
                <a:tc>
                  <a:txBody>
                    <a:bodyPr/>
                    <a:lstStyle/>
                    <a:p>
                      <a:pPr marL="0" marR="0" lvl="0" indent="0" algn="ctr" rtl="0">
                        <a:spcBef>
                          <a:spcPts val="0"/>
                        </a:spcBef>
                        <a:spcAft>
                          <a:spcPts val="0"/>
                        </a:spcAft>
                        <a:buClr>
                          <a:schemeClr val="dk1"/>
                        </a:buClr>
                        <a:buSzPts val="1800"/>
                        <a:buFont typeface="Arial"/>
                        <a:buNone/>
                      </a:pPr>
                      <a:r>
                        <a:rPr lang="bg-BG" sz="1800" u="none" strike="noStrike" cap="none" dirty="0"/>
                        <a:t>ИТМ  </a:t>
                      </a:r>
                    </a:p>
                    <a:p>
                      <a:pPr marL="0" marR="0" lvl="0" indent="0" algn="ctr" rtl="0">
                        <a:spcBef>
                          <a:spcPts val="0"/>
                        </a:spcBef>
                        <a:spcAft>
                          <a:spcPts val="0"/>
                        </a:spcAft>
                        <a:buClr>
                          <a:schemeClr val="dk1"/>
                        </a:buClr>
                        <a:buSzPts val="1800"/>
                        <a:buFont typeface="Arial"/>
                        <a:buNone/>
                      </a:pPr>
                      <a:r>
                        <a:rPr lang="bg-BG" sz="1800" u="none" strike="noStrike" cap="none" dirty="0"/>
                        <a:t>&lt; 25</a:t>
                      </a:r>
                      <a:endParaRPr sz="1800" u="none" strike="noStrike" cap="none" dirty="0"/>
                    </a:p>
                  </a:txBody>
                  <a:tcPr marL="91450" marR="91450" marT="45725" marB="45725" anchor="ctr">
                    <a:solidFill>
                      <a:srgbClr val="BEF2C7"/>
                    </a:solidFill>
                  </a:tcPr>
                </a:tc>
                <a:tc>
                  <a:txBody>
                    <a:bodyPr/>
                    <a:lstStyle/>
                    <a:p>
                      <a:pPr marL="0" marR="0" lvl="0" indent="0" algn="ctr" rtl="0">
                        <a:spcBef>
                          <a:spcPts val="0"/>
                        </a:spcBef>
                        <a:spcAft>
                          <a:spcPts val="0"/>
                        </a:spcAft>
                        <a:buClr>
                          <a:schemeClr val="dk1"/>
                        </a:buClr>
                        <a:buSzPts val="2400"/>
                        <a:buFont typeface="Arial"/>
                        <a:buNone/>
                      </a:pPr>
                      <a:r>
                        <a:rPr lang="bg-BG" sz="2400" u="none" strike="noStrike" cap="none"/>
                        <a:t>0.4</a:t>
                      </a:r>
                      <a:r>
                        <a:rPr lang="bg-BG" sz="2400" b="0" i="0" u="none" strike="noStrike" cap="none">
                          <a:solidFill>
                            <a:schemeClr val="dk1"/>
                          </a:solidFill>
                          <a:latin typeface="Arial"/>
                          <a:ea typeface="Arial"/>
                          <a:cs typeface="Arial"/>
                          <a:sym typeface="Arial"/>
                        </a:rPr>
                        <a:t>μg/L </a:t>
                      </a:r>
                      <a:endParaRPr sz="2400" u="none" strike="noStrike" cap="none"/>
                    </a:p>
                  </a:txBody>
                  <a:tcPr marL="91450" marR="91450" marT="45725" marB="45725" anchor="ctr"/>
                </a:tc>
                <a:tc>
                  <a:txBody>
                    <a:bodyPr/>
                    <a:lstStyle/>
                    <a:p>
                      <a:pPr marL="0" marR="0" lvl="0" indent="0" algn="ctr" rtl="0">
                        <a:spcBef>
                          <a:spcPts val="0"/>
                        </a:spcBef>
                        <a:spcAft>
                          <a:spcPts val="0"/>
                        </a:spcAft>
                        <a:buClr>
                          <a:schemeClr val="dk1"/>
                        </a:buClr>
                        <a:buSzPts val="2400"/>
                        <a:buFont typeface="Arial"/>
                        <a:buNone/>
                      </a:pPr>
                      <a:r>
                        <a:rPr lang="bg-BG" sz="2400" u="none" strike="noStrike" cap="none"/>
                        <a:t>0.5</a:t>
                      </a:r>
                      <a:r>
                        <a:rPr lang="bg-BG" sz="2400" b="0" i="0" u="none" strike="noStrike" cap="none">
                          <a:solidFill>
                            <a:schemeClr val="dk1"/>
                          </a:solidFill>
                          <a:latin typeface="Arial"/>
                          <a:ea typeface="Arial"/>
                          <a:cs typeface="Arial"/>
                          <a:sym typeface="Arial"/>
                        </a:rPr>
                        <a:t>μg/L  </a:t>
                      </a:r>
                      <a:endParaRPr sz="2400" u="none" strike="noStrike" cap="none"/>
                    </a:p>
                  </a:txBody>
                  <a:tcPr marL="91450" marR="91450" marT="45725" marB="45725" anchor="ctr"/>
                </a:tc>
                <a:extLst>
                  <a:ext uri="{0D108BD9-81ED-4DB2-BD59-A6C34878D82A}">
                    <a16:rowId xmlns:a16="http://schemas.microsoft.com/office/drawing/2014/main" val="10001"/>
                  </a:ext>
                </a:extLst>
              </a:tr>
              <a:tr h="1781750">
                <a:tc>
                  <a:txBody>
                    <a:bodyPr/>
                    <a:lstStyle/>
                    <a:p>
                      <a:pPr marL="0" marR="0" lvl="0" indent="0" algn="ctr" rtl="0">
                        <a:lnSpc>
                          <a:spcPct val="100000"/>
                        </a:lnSpc>
                        <a:spcBef>
                          <a:spcPts val="0"/>
                        </a:spcBef>
                        <a:spcAft>
                          <a:spcPts val="0"/>
                        </a:spcAft>
                        <a:buClr>
                          <a:schemeClr val="dk1"/>
                        </a:buClr>
                        <a:buSzPts val="1800"/>
                        <a:buFont typeface="Arial"/>
                        <a:buNone/>
                      </a:pPr>
                      <a:r>
                        <a:rPr lang="bg-BG" sz="1800" u="none" strike="noStrike" cap="none" dirty="0"/>
                        <a:t>ИТМ  </a:t>
                      </a:r>
                    </a:p>
                    <a:p>
                      <a:pPr marL="0" marR="0" lvl="0" indent="0" algn="ctr" rtl="0">
                        <a:lnSpc>
                          <a:spcPct val="100000"/>
                        </a:lnSpc>
                        <a:spcBef>
                          <a:spcPts val="0"/>
                        </a:spcBef>
                        <a:spcAft>
                          <a:spcPts val="0"/>
                        </a:spcAft>
                        <a:buClr>
                          <a:schemeClr val="dk1"/>
                        </a:buClr>
                        <a:buSzPts val="1800"/>
                        <a:buFont typeface="Arial"/>
                        <a:buNone/>
                      </a:pPr>
                      <a:r>
                        <a:rPr lang="bg-BG" sz="1800" u="none" strike="noStrike" cap="none" dirty="0"/>
                        <a:t>&gt; 25</a:t>
                      </a:r>
                      <a:endParaRPr sz="1800" u="none" strike="noStrike" cap="none" dirty="0"/>
                    </a:p>
                    <a:p>
                      <a:pPr marL="0" marR="0" lvl="0" indent="0" algn="l" rtl="0">
                        <a:spcBef>
                          <a:spcPts val="0"/>
                        </a:spcBef>
                        <a:spcAft>
                          <a:spcPts val="0"/>
                        </a:spcAft>
                        <a:buClr>
                          <a:schemeClr val="dk1"/>
                        </a:buClr>
                        <a:buSzPts val="1800"/>
                        <a:buFont typeface="Arial"/>
                        <a:buNone/>
                      </a:pPr>
                      <a:endParaRPr sz="1800" u="none" strike="noStrike" cap="none" dirty="0"/>
                    </a:p>
                  </a:txBody>
                  <a:tcPr marL="91450" marR="91450" marT="45725" marB="45725">
                    <a:solidFill>
                      <a:srgbClr val="FFC000"/>
                    </a:solidFill>
                  </a:tcPr>
                </a:tc>
                <a:tc>
                  <a:txBody>
                    <a:bodyPr/>
                    <a:lstStyle/>
                    <a:p>
                      <a:pPr marL="0" marR="0" lvl="0" indent="0" algn="ctr" rtl="0">
                        <a:spcBef>
                          <a:spcPts val="0"/>
                        </a:spcBef>
                        <a:spcAft>
                          <a:spcPts val="0"/>
                        </a:spcAft>
                        <a:buClr>
                          <a:schemeClr val="dk1"/>
                        </a:buClr>
                        <a:buSzPts val="2400"/>
                        <a:buFont typeface="Arial"/>
                        <a:buNone/>
                      </a:pPr>
                      <a:r>
                        <a:rPr lang="bg-BG" sz="2400" u="none" strike="noStrike" cap="none"/>
                        <a:t>0.2</a:t>
                      </a:r>
                      <a:r>
                        <a:rPr lang="bg-BG" sz="2400" b="0" i="0" u="none" strike="noStrike" cap="none">
                          <a:solidFill>
                            <a:schemeClr val="dk1"/>
                          </a:solidFill>
                          <a:latin typeface="Arial"/>
                          <a:ea typeface="Arial"/>
                          <a:cs typeface="Arial"/>
                          <a:sym typeface="Arial"/>
                        </a:rPr>
                        <a:t>μg/L </a:t>
                      </a:r>
                      <a:endParaRPr sz="2400" u="none" strike="noStrike" cap="none"/>
                    </a:p>
                  </a:txBody>
                  <a:tcPr marL="91450" marR="91450" marT="45725" marB="45725" anchor="ctr"/>
                </a:tc>
                <a:tc>
                  <a:txBody>
                    <a:bodyPr/>
                    <a:lstStyle/>
                    <a:p>
                      <a:pPr marL="0" marR="0" lvl="0" indent="0" algn="ctr" rtl="0">
                        <a:spcBef>
                          <a:spcPts val="0"/>
                        </a:spcBef>
                        <a:spcAft>
                          <a:spcPts val="0"/>
                        </a:spcAft>
                        <a:buClr>
                          <a:schemeClr val="dk1"/>
                        </a:buClr>
                        <a:buSzPts val="2400"/>
                        <a:buFont typeface="Arial"/>
                        <a:buNone/>
                      </a:pPr>
                      <a:r>
                        <a:rPr lang="bg-BG" sz="2400" u="none" strike="noStrike" cap="none" dirty="0"/>
                        <a:t>0.2</a:t>
                      </a:r>
                      <a:r>
                        <a:rPr lang="bg-BG" sz="2400" b="0" i="0" u="none" strike="noStrike" cap="none" dirty="0">
                          <a:solidFill>
                            <a:schemeClr val="dk1"/>
                          </a:solidFill>
                          <a:latin typeface="Arial"/>
                          <a:ea typeface="Arial"/>
                          <a:cs typeface="Arial"/>
                          <a:sym typeface="Arial"/>
                        </a:rPr>
                        <a:t>μg/L </a:t>
                      </a:r>
                      <a:r>
                        <a:rPr lang="bg-BG" sz="2400" u="none" strike="noStrike" cap="none" dirty="0"/>
                        <a:t> – </a:t>
                      </a:r>
                      <a:r>
                        <a:rPr lang="bg-BG" sz="2400" u="none" strike="noStrike" cap="none" dirty="0" err="1"/>
                        <a:t>постменопауза</a:t>
                      </a:r>
                      <a:endParaRPr sz="2400" u="none" strike="noStrike" cap="none" dirty="0"/>
                    </a:p>
                    <a:p>
                      <a:pPr marL="0" marR="0" lvl="0" indent="0" algn="ctr" rtl="0">
                        <a:spcBef>
                          <a:spcPts val="0"/>
                        </a:spcBef>
                        <a:spcAft>
                          <a:spcPts val="0"/>
                        </a:spcAft>
                        <a:buClr>
                          <a:schemeClr val="dk1"/>
                        </a:buClr>
                        <a:buSzPts val="2400"/>
                        <a:buFont typeface="Arial"/>
                        <a:buNone/>
                      </a:pPr>
                      <a:endParaRPr sz="2400" u="none" strike="noStrike" cap="none" dirty="0"/>
                    </a:p>
                    <a:p>
                      <a:pPr marL="0" marR="0" lvl="0" indent="0" algn="ctr" rtl="0">
                        <a:spcBef>
                          <a:spcPts val="0"/>
                        </a:spcBef>
                        <a:spcAft>
                          <a:spcPts val="0"/>
                        </a:spcAft>
                        <a:buClr>
                          <a:schemeClr val="dk1"/>
                        </a:buClr>
                        <a:buSzPts val="2400"/>
                        <a:buFont typeface="Arial"/>
                        <a:buNone/>
                      </a:pPr>
                      <a:r>
                        <a:rPr lang="bg-BG" sz="2400" u="none" strike="noStrike" cap="none" dirty="0"/>
                        <a:t>0.3</a:t>
                      </a:r>
                      <a:r>
                        <a:rPr lang="bg-BG" sz="2400" b="0" i="0" u="none" strike="noStrike" cap="none" dirty="0">
                          <a:solidFill>
                            <a:schemeClr val="dk1"/>
                          </a:solidFill>
                          <a:latin typeface="Arial"/>
                          <a:ea typeface="Arial"/>
                          <a:cs typeface="Arial"/>
                          <a:sym typeface="Arial"/>
                        </a:rPr>
                        <a:t>μg/L </a:t>
                      </a:r>
                      <a:r>
                        <a:rPr lang="bg-BG" sz="2400" u="none" strike="noStrike" cap="none" dirty="0"/>
                        <a:t> – преди менопауза</a:t>
                      </a:r>
                      <a:endParaRPr sz="2400" u="none" strike="noStrike" cap="none" dirty="0"/>
                    </a:p>
                  </a:txBody>
                  <a:tcPr marL="91450" marR="91450" marT="45725" marB="45725" anchor="ct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a:latin typeface="+mj-lt"/>
              </a:rPr>
              <a:t>Препоръка от консенсус 2024г.: </a:t>
            </a:r>
            <a:endParaRPr>
              <a:latin typeface="+mj-lt"/>
            </a:endParaRPr>
          </a:p>
        </p:txBody>
      </p:sp>
      <p:sp>
        <p:nvSpPr>
          <p:cNvPr id="175" name="Google Shape;175;p1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000"/>
              <a:buNone/>
            </a:pPr>
            <a:endParaRPr sz="3000" i="1" dirty="0">
              <a:latin typeface="+mj-lt"/>
            </a:endParaRPr>
          </a:p>
          <a:p>
            <a:pPr marL="0" lvl="0" indent="0" algn="ctr" rtl="0">
              <a:lnSpc>
                <a:spcPct val="90000"/>
              </a:lnSpc>
              <a:spcBef>
                <a:spcPts val="1000"/>
              </a:spcBef>
              <a:spcAft>
                <a:spcPts val="0"/>
              </a:spcAft>
              <a:buClr>
                <a:schemeClr val="dk1"/>
              </a:buClr>
              <a:buSzPts val="3000"/>
              <a:buNone/>
            </a:pPr>
            <a:endParaRPr sz="3000" i="1" dirty="0">
              <a:latin typeface="+mj-lt"/>
            </a:endParaRPr>
          </a:p>
          <a:p>
            <a:pPr marL="0" lvl="0" indent="0" algn="ctr" rtl="0">
              <a:lnSpc>
                <a:spcPct val="90000"/>
              </a:lnSpc>
              <a:spcBef>
                <a:spcPts val="1000"/>
              </a:spcBef>
              <a:spcAft>
                <a:spcPts val="0"/>
              </a:spcAft>
              <a:buClr>
                <a:schemeClr val="dk1"/>
              </a:buClr>
              <a:buSzPts val="3000"/>
              <a:buNone/>
            </a:pPr>
            <a:r>
              <a:rPr lang="bg-BG" sz="3000" i="1" dirty="0">
                <a:latin typeface="+mj-lt"/>
              </a:rPr>
              <a:t>Използване на </a:t>
            </a:r>
            <a:r>
              <a:rPr lang="bg-BG" sz="3000" i="1" dirty="0" err="1">
                <a:latin typeface="+mj-lt"/>
              </a:rPr>
              <a:t>супресиран</a:t>
            </a:r>
            <a:r>
              <a:rPr lang="bg-BG" sz="3000" i="1" dirty="0">
                <a:latin typeface="+mj-lt"/>
              </a:rPr>
              <a:t> РХ в зависимост от ИТМ при </a:t>
            </a:r>
            <a:r>
              <a:rPr lang="bg-BG" sz="3000" b="1" i="1" dirty="0">
                <a:latin typeface="+mj-lt"/>
              </a:rPr>
              <a:t>поставяне на диагноза</a:t>
            </a:r>
            <a:r>
              <a:rPr lang="bg-BG" sz="3000" i="1" dirty="0">
                <a:latin typeface="+mj-lt"/>
              </a:rPr>
              <a:t>:</a:t>
            </a:r>
            <a:endParaRPr dirty="0">
              <a:latin typeface="+mj-lt"/>
            </a:endParaRPr>
          </a:p>
          <a:p>
            <a:pPr marL="0" lvl="0" indent="0" algn="ctr" rtl="0">
              <a:lnSpc>
                <a:spcPct val="90000"/>
              </a:lnSpc>
              <a:spcBef>
                <a:spcPts val="1000"/>
              </a:spcBef>
              <a:spcAft>
                <a:spcPts val="0"/>
              </a:spcAft>
              <a:buClr>
                <a:schemeClr val="dk1"/>
              </a:buClr>
              <a:buSzPts val="3000"/>
              <a:buNone/>
            </a:pPr>
            <a:r>
              <a:rPr lang="bg-BG" sz="3000" i="1" dirty="0">
                <a:latin typeface="+mj-lt"/>
              </a:rPr>
              <a:t> </a:t>
            </a:r>
            <a:endParaRPr sz="3000" dirty="0">
              <a:latin typeface="+mj-lt"/>
            </a:endParaRPr>
          </a:p>
          <a:p>
            <a:pPr marL="228600" lvl="0" indent="-228600" algn="ctr" rtl="0">
              <a:lnSpc>
                <a:spcPct val="90000"/>
              </a:lnSpc>
              <a:spcBef>
                <a:spcPts val="1000"/>
              </a:spcBef>
              <a:spcAft>
                <a:spcPts val="0"/>
              </a:spcAft>
              <a:buClr>
                <a:schemeClr val="dk1"/>
              </a:buClr>
              <a:buSzPts val="3000"/>
              <a:buChar char="●"/>
            </a:pPr>
            <a:r>
              <a:rPr lang="bg-BG" sz="3000" i="1" dirty="0">
                <a:latin typeface="+mj-lt"/>
              </a:rPr>
              <a:t>ИТМ &lt; 25 </a:t>
            </a:r>
            <a:r>
              <a:rPr lang="bg-BG" sz="3000" i="1" dirty="0" err="1">
                <a:latin typeface="+mj-lt"/>
              </a:rPr>
              <a:t>kg</a:t>
            </a:r>
            <a:r>
              <a:rPr lang="bg-BG" sz="3000" i="1" dirty="0">
                <a:latin typeface="+mj-lt"/>
              </a:rPr>
              <a:t>/m2   потискане до &lt; 0.4 </a:t>
            </a:r>
            <a:r>
              <a:rPr lang="bg-BG" sz="3000" i="1" dirty="0" err="1">
                <a:latin typeface="+mj-lt"/>
              </a:rPr>
              <a:t>μg</a:t>
            </a:r>
            <a:r>
              <a:rPr lang="bg-BG" sz="3000" i="1" dirty="0">
                <a:latin typeface="+mj-lt"/>
              </a:rPr>
              <a:t>/L</a:t>
            </a:r>
            <a:endParaRPr sz="3000" dirty="0">
              <a:latin typeface="+mj-lt"/>
            </a:endParaRPr>
          </a:p>
          <a:p>
            <a:pPr marL="228600" lvl="0" indent="-228600" algn="ctr" rtl="0">
              <a:lnSpc>
                <a:spcPct val="90000"/>
              </a:lnSpc>
              <a:spcBef>
                <a:spcPts val="1000"/>
              </a:spcBef>
              <a:spcAft>
                <a:spcPts val="0"/>
              </a:spcAft>
              <a:buClr>
                <a:schemeClr val="dk1"/>
              </a:buClr>
              <a:buSzPts val="3000"/>
              <a:buChar char="●"/>
            </a:pPr>
            <a:r>
              <a:rPr lang="bg-BG" sz="3000" i="1" dirty="0">
                <a:latin typeface="+mj-lt"/>
              </a:rPr>
              <a:t>ИТМ ≥ 25 </a:t>
            </a:r>
            <a:r>
              <a:rPr lang="bg-BG" sz="3000" i="1" dirty="0" err="1">
                <a:latin typeface="+mj-lt"/>
              </a:rPr>
              <a:t>kg</a:t>
            </a:r>
            <a:r>
              <a:rPr lang="bg-BG" sz="3000" i="1" dirty="0">
                <a:latin typeface="+mj-lt"/>
              </a:rPr>
              <a:t>/m2  потискане до  &lt; 0.2 </a:t>
            </a:r>
            <a:r>
              <a:rPr lang="bg-BG" sz="3000" i="1" dirty="0" err="1">
                <a:latin typeface="+mj-lt"/>
              </a:rPr>
              <a:t>μg</a:t>
            </a:r>
            <a:r>
              <a:rPr lang="bg-BG" sz="3000" i="1" dirty="0">
                <a:latin typeface="+mj-lt"/>
              </a:rPr>
              <a:t>/L</a:t>
            </a:r>
            <a:endParaRPr sz="3000" dirty="0">
              <a:latin typeface="+mj-lt"/>
            </a:endParaRPr>
          </a:p>
          <a:p>
            <a:pPr marL="228600" lvl="0" indent="-38100" algn="ctr" rtl="0">
              <a:lnSpc>
                <a:spcPct val="90000"/>
              </a:lnSpc>
              <a:spcBef>
                <a:spcPts val="1000"/>
              </a:spcBef>
              <a:spcAft>
                <a:spcPts val="1600"/>
              </a:spcAft>
              <a:buClr>
                <a:schemeClr val="dk1"/>
              </a:buClr>
              <a:buSzPts val="3000"/>
              <a:buNone/>
            </a:pPr>
            <a:endParaRPr sz="3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bg-BG" dirty="0"/>
              <a:t>Изменения в препоръките</a:t>
            </a:r>
            <a:endParaRPr dirty="0"/>
          </a:p>
        </p:txBody>
      </p:sp>
      <p:graphicFrame>
        <p:nvGraphicFramePr>
          <p:cNvPr id="205" name="Google Shape;205;p14"/>
          <p:cNvGraphicFramePr/>
          <p:nvPr/>
        </p:nvGraphicFramePr>
        <p:xfrm>
          <a:off x="190004" y="1333140"/>
          <a:ext cx="11292075" cy="5209355"/>
        </p:xfrm>
        <a:graphic>
          <a:graphicData uri="http://schemas.openxmlformats.org/drawingml/2006/table">
            <a:tbl>
              <a:tblPr>
                <a:noFill/>
                <a:tableStyleId>{ACE03146-2124-4285-B80A-1EE976652768}</a:tableStyleId>
              </a:tblPr>
              <a:tblGrid>
                <a:gridCol w="3433850">
                  <a:extLst>
                    <a:ext uri="{9D8B030D-6E8A-4147-A177-3AD203B41FA5}">
                      <a16:colId xmlns:a16="http://schemas.microsoft.com/office/drawing/2014/main" val="20000"/>
                    </a:ext>
                  </a:extLst>
                </a:gridCol>
                <a:gridCol w="7858225">
                  <a:extLst>
                    <a:ext uri="{9D8B030D-6E8A-4147-A177-3AD203B41FA5}">
                      <a16:colId xmlns:a16="http://schemas.microsoft.com/office/drawing/2014/main" val="20001"/>
                    </a:ext>
                  </a:extLst>
                </a:gridCol>
              </a:tblGrid>
              <a:tr h="332000">
                <a:tc>
                  <a:txBody>
                    <a:bodyPr/>
                    <a:lstStyle/>
                    <a:p>
                      <a:pPr marL="0" marR="0" lvl="0" indent="0" algn="l" rtl="0">
                        <a:spcBef>
                          <a:spcPts val="0"/>
                        </a:spcBef>
                        <a:spcAft>
                          <a:spcPts val="0"/>
                        </a:spcAft>
                        <a:buClr>
                          <a:schemeClr val="dk1"/>
                        </a:buClr>
                        <a:buSzPts val="1800"/>
                        <a:buFont typeface="Arial"/>
                        <a:buNone/>
                      </a:pPr>
                      <a:endParaRPr sz="1800" b="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1" u="none" strike="noStrike" cap="none"/>
                        <a:t>Диагноза</a:t>
                      </a:r>
                      <a:endParaRPr sz="1800" u="none" strike="noStrike" cap="none"/>
                    </a:p>
                  </a:txBody>
                  <a:tcPr marL="64000" marR="64000" marT="32000" marB="32000" anchor="ctr"/>
                </a:tc>
                <a:extLst>
                  <a:ext uri="{0D108BD9-81ED-4DB2-BD59-A6C34878D82A}">
                    <a16:rowId xmlns:a16="http://schemas.microsoft.com/office/drawing/2014/main" val="10000"/>
                  </a:ext>
                </a:extLst>
              </a:tr>
              <a:tr h="1408850">
                <a:tc>
                  <a:txBody>
                    <a:bodyPr/>
                    <a:lstStyle/>
                    <a:p>
                      <a:pPr marL="0" marR="0" lvl="0" indent="0" algn="l" rtl="0">
                        <a:spcBef>
                          <a:spcPts val="0"/>
                        </a:spcBef>
                        <a:spcAft>
                          <a:spcPts val="0"/>
                        </a:spcAft>
                        <a:buClr>
                          <a:schemeClr val="dk1"/>
                        </a:buClr>
                        <a:buSzPts val="1800"/>
                        <a:buFont typeface="Arial"/>
                        <a:buNone/>
                      </a:pPr>
                      <a:r>
                        <a:rPr lang="bg-BG" sz="1800" b="0" u="none" strike="noStrike" cap="none"/>
                        <a:t>1-ви консенсус за акромегалия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2000г.</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произволен GH ≥ 0.4 μg/L</a:t>
                      </a:r>
                      <a:endParaRPr sz="1800" u="none" strike="noStrike" cap="none"/>
                    </a:p>
                    <a:p>
                      <a:pPr marL="0" marR="0" lvl="0" indent="0" algn="ctr" rtl="0">
                        <a:spcBef>
                          <a:spcPts val="0"/>
                        </a:spcBef>
                        <a:spcAft>
                          <a:spcPts val="0"/>
                        </a:spcAft>
                        <a:buClr>
                          <a:schemeClr val="dk1"/>
                        </a:buClr>
                        <a:buSzPts val="1800"/>
                        <a:buFont typeface="Arial"/>
                        <a:buNone/>
                      </a:pPr>
                      <a:r>
                        <a:rPr lang="bg-BG" sz="1800" b="0" u="none" strike="noStrike" cap="none"/>
                        <a:t>Или</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b="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GH &gt; 1 μg/L по време на ОГТТ</a:t>
                      </a:r>
                      <a:endParaRPr sz="1800" u="none" strike="noStrike" cap="none"/>
                    </a:p>
                  </a:txBody>
                  <a:tcPr marL="64000" marR="64000" marT="32000" marB="32000" anchor="ctr"/>
                </a:tc>
                <a:extLst>
                  <a:ext uri="{0D108BD9-81ED-4DB2-BD59-A6C34878D82A}">
                    <a16:rowId xmlns:a16="http://schemas.microsoft.com/office/drawing/2014/main" val="10001"/>
                  </a:ext>
                </a:extLst>
              </a:tr>
              <a:tr h="870425">
                <a:tc>
                  <a:txBody>
                    <a:bodyPr/>
                    <a:lstStyle/>
                    <a:p>
                      <a:pPr marL="0" marR="0" lvl="0" indent="0" algn="l" rtl="0">
                        <a:spcBef>
                          <a:spcPts val="0"/>
                        </a:spcBef>
                        <a:spcAft>
                          <a:spcPts val="0"/>
                        </a:spcAft>
                        <a:buClr>
                          <a:schemeClr val="dk1"/>
                        </a:buClr>
                        <a:buSzPts val="1800"/>
                        <a:buFont typeface="Arial"/>
                        <a:buNone/>
                      </a:pPr>
                      <a:r>
                        <a:rPr lang="bg-BG" sz="1800" b="0" u="none" strike="noStrike" cap="none"/>
                        <a:t>7-ми консенсус за акромегалия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2010г.</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 и пола</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a:t>
                      </a:r>
                      <a:br>
                        <a:rPr lang="bg-BG" sz="1800" b="0" u="none" strike="noStrike" cap="none"/>
                      </a:br>
                      <a:r>
                        <a:rPr lang="bg-BG" sz="1800" b="0" u="none" strike="noStrike" cap="none"/>
                        <a:t>Произволен GH повишен</a:t>
                      </a:r>
                      <a:endParaRPr sz="1800" b="0" u="none" strike="noStrike" cap="none"/>
                    </a:p>
                  </a:txBody>
                  <a:tcPr marL="64000" marR="64000" marT="32000" marB="32000" anchor="ctr"/>
                </a:tc>
                <a:extLst>
                  <a:ext uri="{0D108BD9-81ED-4DB2-BD59-A6C34878D82A}">
                    <a16:rowId xmlns:a16="http://schemas.microsoft.com/office/drawing/2014/main" val="10002"/>
                  </a:ext>
                </a:extLst>
              </a:tr>
              <a:tr h="1139625">
                <a:tc>
                  <a:txBody>
                    <a:bodyPr/>
                    <a:lstStyle/>
                    <a:p>
                      <a:pPr marL="0" marR="0" lvl="0" indent="0" algn="l" rtl="0">
                        <a:spcBef>
                          <a:spcPts val="0"/>
                        </a:spcBef>
                        <a:spcAft>
                          <a:spcPts val="0"/>
                        </a:spcAft>
                        <a:buClr>
                          <a:schemeClr val="dk1"/>
                        </a:buClr>
                        <a:buSzPts val="1800"/>
                        <a:buFont typeface="Arial"/>
                        <a:buNone/>
                      </a:pPr>
                      <a:r>
                        <a:rPr lang="bg-BG" sz="1800" b="0" u="none" strike="noStrike" cap="none"/>
                        <a:t>Насоки на Ендокринното общество </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2014г. </a:t>
                      </a:r>
                      <a:endParaRPr sz="1800" u="none" strike="noStrike" cap="none"/>
                    </a:p>
                  </a:txBody>
                  <a:tcPr marL="64000" marR="64000" marT="32000" marB="32000" anchor="ctr"/>
                </a:tc>
                <a:tc>
                  <a:txBody>
                    <a:bodyPr/>
                    <a:lstStyle/>
                    <a:p>
                      <a:pPr marL="0" marR="0" lvl="0" indent="0" algn="l" rtl="0">
                        <a:spcBef>
                          <a:spcPts val="0"/>
                        </a:spcBef>
                        <a:spcAft>
                          <a:spcPts val="0"/>
                        </a:spcAft>
                        <a:buClr>
                          <a:schemeClr val="dk1"/>
                        </a:buClr>
                        <a:buSzPts val="1800"/>
                        <a:buFont typeface="Arial"/>
                        <a:buNone/>
                      </a:pPr>
                      <a:r>
                        <a:rPr lang="bg-BG" sz="1800" b="0" u="none" strike="noStrike" cap="none"/>
                        <a:t>IGF-I повишен за възрастта</a:t>
                      </a:r>
                      <a:endParaRPr sz="1800" u="none" strike="noStrike" cap="none"/>
                    </a:p>
                    <a:p>
                      <a:pPr marL="0" marR="0" lvl="0" indent="0" algn="l" rtl="0">
                        <a:spcBef>
                          <a:spcPts val="0"/>
                        </a:spcBef>
                        <a:spcAft>
                          <a:spcPts val="0"/>
                        </a:spcAft>
                        <a:buClr>
                          <a:schemeClr val="dk1"/>
                        </a:buClr>
                        <a:buSzPts val="1800"/>
                        <a:buFont typeface="Arial"/>
                        <a:buNone/>
                      </a:pPr>
                      <a:r>
                        <a:rPr lang="bg-BG" sz="1800" b="0" u="none" strike="noStrike" cap="none"/>
                        <a:t>Потвърждение с GH &gt; 1 μg/L по време на OGTT</a:t>
                      </a:r>
                      <a:endParaRPr sz="1800" b="0" u="none" strike="noStrike" cap="none"/>
                    </a:p>
                  </a:txBody>
                  <a:tcPr marL="64000" marR="64000" marT="32000" marB="32000" anchor="ctr"/>
                </a:tc>
                <a:extLst>
                  <a:ext uri="{0D108BD9-81ED-4DB2-BD59-A6C34878D82A}">
                    <a16:rowId xmlns:a16="http://schemas.microsoft.com/office/drawing/2014/main" val="10003"/>
                  </a:ext>
                </a:extLst>
              </a:tr>
              <a:tr h="1408850">
                <a:tc>
                  <a:txBody>
                    <a:bodyPr/>
                    <a:lstStyle/>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14-ти консенсус за акромегалия</a:t>
                      </a:r>
                      <a:endParaRPr sz="1800" u="none" strike="noStrike" cap="none"/>
                    </a:p>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2024г.</a:t>
                      </a:r>
                      <a:endParaRPr sz="1800" u="none" strike="noStrike" cap="none"/>
                    </a:p>
                  </a:txBody>
                  <a:tcPr marL="64000" marR="64000" marT="32000" marB="32000" anchor="ctr"/>
                </a:tc>
                <a:tc>
                  <a:txBody>
                    <a:bodyPr/>
                    <a:lstStyle/>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IGF-I &gt; 1.3 × горна граница на нормата  за възрастта и</a:t>
                      </a:r>
                      <a:endParaRPr sz="1800" u="none" strike="noStrike" cap="none"/>
                    </a:p>
                    <a:p>
                      <a:pPr marL="0" marR="0" lvl="0" indent="0" algn="l" rtl="0">
                        <a:spcBef>
                          <a:spcPts val="0"/>
                        </a:spcBef>
                        <a:spcAft>
                          <a:spcPts val="0"/>
                        </a:spcAft>
                        <a:buClr>
                          <a:srgbClr val="C00000"/>
                        </a:buClr>
                        <a:buSzPts val="1800"/>
                        <a:buFont typeface="Arial"/>
                        <a:buNone/>
                      </a:pPr>
                      <a:r>
                        <a:rPr lang="bg-BG" sz="1800" b="0" u="none" strike="noStrike" cap="none">
                          <a:solidFill>
                            <a:srgbClr val="C00000"/>
                          </a:solidFill>
                        </a:rPr>
                        <a:t>Характерни клинични признаци на заболяването</a:t>
                      </a:r>
                      <a:endParaRPr sz="1800" u="none" strike="noStrike" cap="none"/>
                    </a:p>
                    <a:p>
                      <a:pPr marL="0" marR="0" lvl="0" indent="0" algn="l" rtl="0">
                        <a:spcBef>
                          <a:spcPts val="0"/>
                        </a:spcBef>
                        <a:spcAft>
                          <a:spcPts val="0"/>
                        </a:spcAft>
                        <a:buClr>
                          <a:srgbClr val="C00000"/>
                        </a:buClr>
                        <a:buSzPts val="1800"/>
                        <a:buFont typeface="Arial"/>
                        <a:buNone/>
                      </a:pPr>
                      <a:r>
                        <a:rPr lang="bg-BG" sz="1800" b="0" i="1" u="none" strike="noStrike" cap="none">
                          <a:solidFill>
                            <a:srgbClr val="C00000"/>
                          </a:solidFill>
                        </a:rPr>
                        <a:t>При неясни резултати измерването </a:t>
                      </a:r>
                      <a:r>
                        <a:rPr lang="bg-BG" sz="1800" b="0" u="none" strike="noStrike" cap="none">
                          <a:solidFill>
                            <a:srgbClr val="C00000"/>
                          </a:solidFill>
                        </a:rPr>
                        <a:t>на IGF-I може да се повтори, а OGTT може да бъде допълнително полезен</a:t>
                      </a:r>
                      <a:endParaRPr sz="1800" u="none" strike="noStrike" cap="none"/>
                    </a:p>
                  </a:txBody>
                  <a:tcPr marL="64000" marR="64000" marT="32000" marB="32000"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TotalTime>
  <Words>1505</Words>
  <Application>Microsoft Macintosh PowerPoint</Application>
  <PresentationFormat>Widescreen</PresentationFormat>
  <Paragraphs>276</Paragraphs>
  <Slides>40</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Calibri</vt:lpstr>
      <vt:lpstr>Aptos Light</vt:lpstr>
      <vt:lpstr>Arial</vt:lpstr>
      <vt:lpstr>Play</vt:lpstr>
      <vt:lpstr>Merriweather Sans</vt:lpstr>
      <vt:lpstr>Office Theme</vt:lpstr>
      <vt:lpstr>Новости в диагностиката и лечението на хипофизарните заболявания</vt:lpstr>
      <vt:lpstr>Акромегалия</vt:lpstr>
      <vt:lpstr>Физиология на РХ и IGF-1</vt:lpstr>
      <vt:lpstr>РХ физиология</vt:lpstr>
      <vt:lpstr>Влияние полa върху РХ при ОГТТ</vt:lpstr>
      <vt:lpstr>РХ и ОГТТ в зависимост от ИТМ</vt:lpstr>
      <vt:lpstr>Cut-off стойности в зависимост от пол и ИТМ при поставяне на диагноза</vt:lpstr>
      <vt:lpstr>Препоръка от консенсус 2024г.: </vt:lpstr>
      <vt:lpstr>Изменения в препоръките</vt:lpstr>
      <vt:lpstr>Роля на ОГТТ за диагностика в новите препоръки?</vt:lpstr>
      <vt:lpstr>Промени в терапевтичните цели</vt:lpstr>
      <vt:lpstr>Критерии за ремисия - IGF-1 след операция</vt:lpstr>
      <vt:lpstr>PET/CT + МРТ</vt:lpstr>
      <vt:lpstr>Алгоритъм за лечение на акромегалия (2025г.)</vt:lpstr>
      <vt:lpstr>PowerPoint Presentation</vt:lpstr>
      <vt:lpstr>Избор на терапия?</vt:lpstr>
      <vt:lpstr>Pasireotide като първа линия</vt:lpstr>
      <vt:lpstr>Инструменти за оценка  на контрола - SAGIT</vt:lpstr>
      <vt:lpstr>Инструменти за оценка на контрола - ACRODAT</vt:lpstr>
      <vt:lpstr>Нови медикаменти</vt:lpstr>
      <vt:lpstr>Paltusotine (Palsonify)</vt:lpstr>
      <vt:lpstr>Орален октреотид капсули (Mycapssa)</vt:lpstr>
      <vt:lpstr>Debio 4126</vt:lpstr>
      <vt:lpstr>CAM2029</vt:lpstr>
      <vt:lpstr>Молекули с афинитет към SSTR</vt:lpstr>
      <vt:lpstr>Пептидни молекули</vt:lpstr>
      <vt:lpstr>Антисенс олигонуклеотиди</vt:lpstr>
      <vt:lpstr>Болест на Кушинг - тенденции в диагностиката</vt:lpstr>
      <vt:lpstr>Болест на Кушинг - тенденции в диагностиката</vt:lpstr>
      <vt:lpstr>PowerPoint Presentation</vt:lpstr>
      <vt:lpstr>Лечение при Болест на Кушинг</vt:lpstr>
      <vt:lpstr>Оsilodrostat</vt:lpstr>
      <vt:lpstr>Глюкокортикоид-рецепторни антагонисти</vt:lpstr>
      <vt:lpstr>Антагонисти на глюкокортикоидния рецептор</vt:lpstr>
      <vt:lpstr>Повишава експресия на SST</vt:lpstr>
      <vt:lpstr>PowerPoint Presentation</vt:lpstr>
      <vt:lpstr>Инхибитор на 11β-хидроксистероид дехидрогеназата тип 1</vt:lpstr>
      <vt:lpstr>Atumlenant</vt:lpstr>
      <vt:lpstr>Други потенциални медикаменти:</vt:lpstr>
      <vt:lpstr>Благодаря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Сави Риналдиев  Шишков</dc:creator>
  <cp:lastModifiedBy>Сави Риналдиев  Шишков</cp:lastModifiedBy>
  <cp:revision>30</cp:revision>
  <dcterms:created xsi:type="dcterms:W3CDTF">2025-10-25T10:39:09Z</dcterms:created>
  <dcterms:modified xsi:type="dcterms:W3CDTF">2026-06-17T10:00:06Z</dcterms:modified>
</cp:coreProperties>
</file>