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4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5" r:id="rId3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8A99FF2-0EC5-3C26-05DC-9F82D7313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7F6F3938-A9C6-33C1-B70A-E2B925B41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5562E25F-8E44-1748-7CBA-98ED4E99B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8939D24E-BAB8-E027-3CAB-7A88F2F1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7FF22E69-669E-3148-6B82-245616E1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0627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E63FEBA-D2BE-2134-3903-25CB8CD1C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4B4F9014-8637-4555-0D46-745267615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98AFDDAD-1F2F-491F-1B46-9BA8D75EF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D5565288-F84B-240A-50D5-28D4C649B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F4910609-4D25-8E9B-B8E9-105206F8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218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B8874B81-3354-5819-44FB-A7442F5EF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71ADAFE7-4090-A030-976B-ACB6D35DA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E3DEA7B3-2BD3-9E31-BF9F-37B521412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0250ABA0-89CD-DBE6-12FF-340C7EF69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33B97B8C-1D50-5564-A905-6FF13B549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338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4B3E256-1DA1-3D59-334C-9ED2DBFBA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7E3AB06-4ECE-6A3F-7B3A-641A4D4A4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629945C6-97A6-C5F4-2DFC-F88D497D4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63CADCBB-0399-2A7E-5406-418410E0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EECFDD95-AE9B-C865-A710-DC713AB41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73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C849F4F-9190-9A78-23AB-AB2306673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E89E9871-1B86-3522-F4B5-D8707AE45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A4DA25B6-0B1E-4488-413E-7B6D10B3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1594D224-C68C-F596-0CED-18CC3BFF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3AB67EEE-AFC4-03FB-47E6-F7844EA13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678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9DB9D0C-638C-FFB3-E2E5-B637C94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A3C5597-2F24-17C9-7094-7E0AC86E5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8DB2F76F-E007-C04E-642F-794E0BCFE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BFA2C25D-CBC4-2E69-FBFC-BE50F748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20066920-A6DF-2F41-2D79-B329FBAC7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5F7C8E63-5385-490C-EFD7-ABF674BF6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913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6E79B44-E648-723A-6864-EA17DA1A2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F5CA5E2A-87F0-E702-3594-CADC1212C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16393C1B-A6A0-B500-3329-F776D661D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08F2E1D2-37E3-B09D-0F22-8DDD1F0CA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98DF07A9-04FB-CE96-266C-D28D76A27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0DB62209-5FA7-EDAA-AD94-F43C2B42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5A28C562-36B5-A4E6-9FFA-B3994CEBE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031DB073-D127-02CD-5088-D37BF200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2311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ECA82DF-1924-2875-AC6A-D61B0787D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8A3CF33A-8736-679F-5A6C-9EC1B8E1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6CF4D652-28F6-9D8F-E8E6-249D35BAF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6EE4AF67-14AD-BE7D-B186-63898939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462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1EB67CD8-D668-48C4-79F7-F2D1D541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E08ABB95-5616-8EBA-0D77-0A528C89D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DE5C59ED-0F43-A688-8C22-73662C6B3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75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D17F5E7-0412-2A24-AC74-21009C8EB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4A2A0AF-61B5-4E59-DD4E-C2442354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BB52811C-8E97-6B6B-F4CF-07A4BBBD7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E98DCC32-1A30-AC96-CC1E-2063071D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D040852E-024C-CCB7-79ED-BED5CBB9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4A204A5E-5C8C-8429-D177-2165DC6E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793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DF19A9F-F81D-28AD-0624-2C436F296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08DB2498-A4D7-970B-B405-7513FE006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ABFF8DC6-41E0-AE4C-8A38-F0B58C97A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77351869-6537-FC52-B0D2-22FF9A48D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F4B21DDE-C8A5-6B5F-2A1F-C1FA66FD8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1A42063C-1589-E623-1A9F-10EF49A2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054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3A35EA81-7A73-A7D5-1E9A-03751E05F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8CED0E7F-DEFD-BE40-F471-E5715DBB6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45ABC8EB-FB82-3396-C280-570874E90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C47BB-0A70-4E63-A521-2B3CCE847B5E}" type="datetimeFigureOut">
              <a:rPr lang="bg-BG" smtClean="0"/>
              <a:t>01.10.2025 г.</a:t>
            </a:fld>
            <a:endParaRPr lang="bg-BG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833FF37B-2BDE-FAAA-861D-FD31C11B7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397CEE91-1CB7-12AF-D790-867F34103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1DA5D-8DF1-45FC-9F09-85D04A5C55B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684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9BBC30D-CD9E-5EF2-70AC-DEDF07D1E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37095"/>
          </a:xfrm>
        </p:spPr>
        <p:txBody>
          <a:bodyPr>
            <a:noAutofit/>
          </a:bodyPr>
          <a:lstStyle/>
          <a:p>
            <a:r>
              <a:rPr lang="bg-B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Взаимоотношенията </a:t>
            </a:r>
            <a:br>
              <a:rPr lang="bg-B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хирург-пациент-роднини.</a:t>
            </a:r>
            <a:br>
              <a:rPr lang="bg-B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Конфронтация или колаборация.</a:t>
            </a:r>
          </a:p>
        </p:txBody>
      </p:sp>
    </p:spTree>
    <p:extLst>
      <p:ext uri="{BB962C8B-B14F-4D97-AF65-F5344CB8AC3E}">
        <p14:creationId xmlns:p14="http://schemas.microsoft.com/office/powerpoint/2010/main" val="27571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462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вредни за изграждането на доверие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2255"/>
            <a:ext cx="11095182" cy="499470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Създаване на бариера между лекарите в клиниката, които преглеждат и подготвят пациентите за операция, и хирурзите, които не виждат пациентите: е неетично и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превръща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 в обикновени техници.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неспособност да се отговори на въпросите на пациента  или даване на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незадоволителни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отговори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неспособност да се говори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използване на думи, които пациентът не разбира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неспособност да се разглежда пациентът като личност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неспособност да се представиш.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5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5164"/>
            <a:ext cx="10515600" cy="52717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Разговорите  с пациентите трябва да се ръководят от три взаимосвързани концепции: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разбиране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доверие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надежда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Хирурзите внимателно предоставят премерена информация на пациентите чрез надеждни, честни и съпричастни послания.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Пациентите очакват проста и достоверна информация, предадена с грижа и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оптимизъм.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52944"/>
          </a:xfrm>
        </p:spPr>
        <p:txBody>
          <a:bodyPr>
            <a:normAutofit fontScale="90000"/>
          </a:bodyPr>
          <a:lstStyle/>
          <a:p>
            <a:pPr algn="just"/>
            <a:r>
              <a:rPr lang="bg-B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Прозрачност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182" y="803564"/>
            <a:ext cx="9966036" cy="56064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Има два начина да се определи прозрачността. Най-често срещаният се състои в предаване на точна, обективна и изчерпателна информация. Той се състои от еднопосочна комуникация на данни.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Вторият начин е да се разглежда прозрачността като социално взаимодействие, в което участват три страни: съдържание, зрител и медия.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този подход хирургът и пациентът съвместно изграждат прозрачност чрез диалог, интерпретация и решения.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този процес има присъщ конфликт: от една страна, има опит да се формулират и съкратят данните, така че да могат да бъдат разбрани и усвоени, а от друга страна, има стремеж да се разкрие изцяло цялата необработена информация. За да се постигне доверие, този конфликт трябва да бъде управляван.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45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074"/>
            <a:ext cx="10515600" cy="92363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Прозрачност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3854"/>
            <a:ext cx="10799618" cy="497840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Ценността на прозрачността за изграждането на доверие изисква комуникационни процеси, базирани на фактори, свързани с взаимоотношенията и контекста. Източникът на информация (хирургът) може да има основателни причини да формулира и съкрати информацията.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Въпреки това, той трябва да гарантира стабилността, достоверността и надеждността на информацията, предоставена с цел да се запази доверието.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Пълната прозрачност в комуникацията не е гарантирана стратегия за изграждане на доверие.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Въпреки това, тя може да бъде полезна като концепция за изграждане на отношения, базирани на честност и доверие.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84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7855"/>
            <a:ext cx="10515600" cy="868218"/>
          </a:xfrm>
        </p:spPr>
        <p:txBody>
          <a:bodyPr>
            <a:noAutofit/>
          </a:bodyPr>
          <a:lstStyle/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Въздействие на етническата принадлежност и пола на хирурга и пациента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Демографските характеристики, които са общи за хирурга 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пациента, като пол и етническа принадлежност, спомагат за по-добро разбирателство между главните действащи лица и подобряват удовлетвореността и хирургичните резултати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7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28"/>
            <a:ext cx="10515600" cy="895927"/>
          </a:xfrm>
        </p:spPr>
        <p:txBody>
          <a:bodyPr>
            <a:normAutofit fontScale="90000"/>
          </a:bodyPr>
          <a:lstStyle/>
          <a:p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към пациентите и техните семейства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5782"/>
            <a:ext cx="10515600" cy="552118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Още през 18 в. Джон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Грегори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шотландски лекар и моралист, заявява, че лекарите трябва да „развият чувство на съчувствие и чувствителност на сърцето, за да облекчат болката на пациента по най- мощен начин“.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 разработва концепциите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вид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договорни отношения и медицинска етика, ориентирана към пациента, които изискват пациентите да бъдат достатъчно образовани, за да разберат препоръките на лекаря.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Макар това да не е точно еквивалент на информираното съгласие, то подчертава неговата стойност за изграждане на доверие, преди да се предостави информация на пациента. Доверителните или договорни отношения са същността на професионализма в медицината.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тези отношения, които се основават на доверие и увереност, едната страна (хирургът) се задължава да действа в най-добрия интерес на другата страна (пациента).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429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5B26871-431C-1F34-5449-257851BA9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39482"/>
          </a:xfrm>
        </p:spPr>
        <p:txBody>
          <a:bodyPr>
            <a:normAutofit/>
          </a:bodyPr>
          <a:lstStyle/>
          <a:p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към пациентите и техните семейства</a:t>
            </a:r>
            <a:endParaRPr lang="bg-BG" sz="36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02ABC75-DFB2-CA9F-7540-033966E93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364"/>
            <a:ext cx="10515600" cy="533165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„Характеристики на професионализма” като отговорност, ангажираност към съвършенство, уважение към другите, честност и почтеност, грижа и състрадание са в основата на доверителните отношения.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Здравеопазването знанията и системите за предоставяне на здравни услуги могат да се променят радикално с течение на времето, но основните ценности на медицинския професионализъм остават същите.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 ценности са мощни и трайни двигатели за  подобряване на здравеопазването и трябва да бъдат включени във всяка програма за обучение, промяна на системата или реформа на системата за плащане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663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4DADD45-9930-E52B-5EE1-1840FFD73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75"/>
            <a:ext cx="10515600" cy="1153550"/>
          </a:xfrm>
        </p:spPr>
        <p:txBody>
          <a:bodyPr>
            <a:normAutofit/>
          </a:bodyPr>
          <a:lstStyle/>
          <a:p>
            <a:pPr algn="ctr"/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към пациентите и техните семейства</a:t>
            </a:r>
            <a:endParaRPr lang="bg-BG" sz="36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EEA6ADA-2F0A-5240-65EE-D5146E4F9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5415"/>
            <a:ext cx="10515600" cy="505154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отношенията с пациентите емпатията се признава за ключов фактор за повишаване на удовлетвореността на пациентите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Едно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емпатично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отношение не означава непременно истинска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емпатична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комуникация, а по-скоро комуникационна стратегия, при която хирургът показва интерес към благосъстоянието на пациента. </a:t>
            </a:r>
            <a:endParaRPr lang="bg-B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хирургът може да отдели по-малко време на етапите на лечението, като просто очертае ключовите моменти, а след това да поговори накратко за немедицински теми, оставяйки достатъчно време за дискусия и обратна връзка. </a:t>
            </a:r>
          </a:p>
        </p:txBody>
      </p:sp>
    </p:spTree>
    <p:extLst>
      <p:ext uri="{BB962C8B-B14F-4D97-AF65-F5344CB8AC3E}">
        <p14:creationId xmlns:p14="http://schemas.microsoft.com/office/powerpoint/2010/main" val="42308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D0772E7-8DEF-4E63-345B-4890BBB39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219"/>
            <a:ext cx="10515600" cy="1041009"/>
          </a:xfrm>
        </p:spPr>
        <p:txBody>
          <a:bodyPr>
            <a:normAutofit fontScale="90000"/>
          </a:bodyPr>
          <a:lstStyle/>
          <a:p>
            <a:r>
              <a:rPr lang="bg-BG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Адаптиране на очакванията и използване на езика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FA50673-8F95-B307-BEB6-976AAFB1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2874"/>
            <a:ext cx="10515600" cy="584512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Информираното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съгласие отразява добрата комуникация между хирурга и пациента, обясняването на хирургичните интервенции и предоставянето на достатъчно подробна информация. </a:t>
            </a:r>
          </a:p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Съществуват обаче и други фактори, които спомагат за добрата</a:t>
            </a:r>
          </a:p>
          <a:p>
            <a:pPr marL="0" indent="0"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комуникация.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Идентифицирани са четири ключови въпроса, в комуникацията: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очаквания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поставяне на цели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постигане на цели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удовлетвореност</a:t>
            </a:r>
          </a:p>
        </p:txBody>
      </p:sp>
    </p:spTree>
    <p:extLst>
      <p:ext uri="{BB962C8B-B14F-4D97-AF65-F5344CB8AC3E}">
        <p14:creationId xmlns:p14="http://schemas.microsoft.com/office/powerpoint/2010/main" val="191138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378DA91-7723-97F2-4E38-39FBB59EC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36430"/>
          </a:xfrm>
        </p:spPr>
        <p:txBody>
          <a:bodyPr>
            <a:normAutofit/>
          </a:bodyPr>
          <a:lstStyle/>
          <a:p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Адаптиране на очакванията и използване на езика</a:t>
            </a:r>
            <a:endParaRPr lang="bg-BG" sz="36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65F1974-16FB-9285-647F-3D23EB0F4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Лечебният план се изготвя въз основа на обсъждане, включващо знанията и опита на хирурга, но също така оставя място за идеите, страховете и очакванията на пациента.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Ако не се отчитат всички положителни аспекти на консултирането,  това може да доведе до отрицателни резултати след операцията,  включително болка, по-дълго възстановяване на поведението и по-дълъг престой в болницата.</a:t>
            </a:r>
          </a:p>
        </p:txBody>
      </p:sp>
    </p:spTree>
    <p:extLst>
      <p:ext uri="{BB962C8B-B14F-4D97-AF65-F5344CB8AC3E}">
        <p14:creationId xmlns:p14="http://schemas.microsoft.com/office/powerpoint/2010/main" val="68400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65B21CB-75DF-D5CD-96E0-821AD86FD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363"/>
            <a:ext cx="10515600" cy="55356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продължение на повече от 2500 години Хипократовата клетва е ръководният принцип в медицинското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Основните принципи на медицинската етика в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Хипократов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клетва са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задължението да се помага на пациентите (благодеяние)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задължението да не се вреди на пациентите поради невежество или умишлено (неувреждане)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на поверителността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6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E7AD990-BFDC-3592-6882-36609319B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8467"/>
          </a:xfrm>
        </p:spPr>
        <p:txBody>
          <a:bodyPr>
            <a:normAutofit/>
          </a:bodyPr>
          <a:lstStyle/>
          <a:p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Адаптиране на очакванията и използване на езика</a:t>
            </a:r>
            <a:endParaRPr lang="bg-BG" sz="36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901391E-8352-D464-6F10-6E59A4FDC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48"/>
            <a:ext cx="10515600" cy="531758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Пациентите с ограничена здравна грамотност могат да имат трудности при разбирането на писмена/устна комуникация.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Налице са  значителни различия в скоростта на говорене на хирурзите и използването на медицинската терминология като и двете влияят на разбирането на пациентите.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Пациентите с ограничена здравна грамотност са склонни да задават по-малко въпроси, посещенията им обикновено са по-кратки и те са склонни да бъдат пасивни по отношение на вземането на решения.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 може да доведе до неудовлетвореност след операцията поради разминаване в очакванията на хирурга и пациента. </a:t>
            </a:r>
          </a:p>
        </p:txBody>
      </p:sp>
    </p:spTree>
    <p:extLst>
      <p:ext uri="{BB962C8B-B14F-4D97-AF65-F5344CB8AC3E}">
        <p14:creationId xmlns:p14="http://schemas.microsoft.com/office/powerpoint/2010/main" val="292648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299C6E1-9B5D-EF51-9466-0BDF2176E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57" y="1"/>
            <a:ext cx="11465169" cy="1111347"/>
          </a:xfrm>
        </p:spPr>
        <p:txBody>
          <a:bodyPr>
            <a:noAutofit/>
          </a:bodyPr>
          <a:lstStyle/>
          <a:p>
            <a:pPr algn="just"/>
            <a:r>
              <a:rPr lang="bg-B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 средства за вземане на решения от пациентите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2037696-E8C6-C8AA-C58A-6B48CDEFC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092"/>
            <a:ext cx="10950526" cy="491087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Помощните средства за вземане на решения от пациентите са полезни за подпомагане на пациентите да вземат подходящи решения.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намаляват конфликта при вземането на решения от пациентите, който е свързан с чувството на неинформираност или с нерешителност по отношение на личните ценности.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2821161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EFBD53E-5E0C-87AC-1C09-46B9D5007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Технически/технологични иновации и отношенията между пациент и хирург</a:t>
            </a:r>
            <a:r>
              <a:rPr lang="bg-BG" sz="4000" dirty="0"/>
              <a:t/>
            </a:r>
            <a:br>
              <a:rPr lang="bg-BG" sz="4000" dirty="0"/>
            </a:br>
            <a:endParaRPr lang="bg-BG" sz="40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0A2623-A554-7FAE-49B7-DBE2322E7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Използването на иновативни технологии трябва да се основава на най-добрия интерес на пациента, а не на увеличаване на броя на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случаите с определена патология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Като нова технология в медицината, системите за изкуствен интелект имат няколко недостатъци по отношение на зачитането на човешките права и медицинската етика.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Липсата на прозрачност, пристрастност, проблеми със защитата на личните данни и неспособността да се разглеждат пациентите като човешки същества са сред тези недостатъци.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Въпреки това лекарите могат да използват експертния опит и препоръките на системите за ИИ в отношенията си с пациентите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7433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11E291B-3885-0A34-9B67-6ACC52A2B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233" y="112543"/>
            <a:ext cx="11451101" cy="1578146"/>
          </a:xfrm>
        </p:spPr>
        <p:txBody>
          <a:bodyPr>
            <a:normAutofit/>
          </a:bodyPr>
          <a:lstStyle/>
          <a:p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Подобряване на комуникационните умения между пациента и хирурга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5846D9C-35CE-E8D9-7254-7B76DE3CB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05357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Ефективната комуникация между пациента и хирурга е от полза и за двете страни.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пациентите тя осигурява удовлетворение, спазване на лечението и съвместно вземане на решения – всички съществени аспекти на пациентско-ориентирания подход.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хирурзите добрата комуникация осигурява удовлетворение и намалява риска от умора и съдебни дела за небрежност.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3891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7C6762C-71E3-6AF9-BE45-9A5FED31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Ролята на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151A73B-0428-A818-E005-C0B96E0B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1041008"/>
            <a:ext cx="10791092" cy="581699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не използват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пациентите. Съществуват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свързани със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сигурността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етични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отношение на поверителността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пациентите.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трябва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избягват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приятелски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пациентите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Въпреки това, те често използват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сигурни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съобщения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поща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пациентите.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общо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като Facebook и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могат да бъдат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генериране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препоръки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обучение на пациенти.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мрежи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обаче представляват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практиката, като например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поверителността,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отговорност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загуба на време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C3A3AC5-2E09-95DA-2ACD-940FA273C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4572"/>
            <a:ext cx="10515600" cy="564239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bg-BG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последните години се наблюдава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нарастващ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проучване и анализ на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пациента и хирурга.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Направени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големи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крачки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разбирането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тези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преглед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от съществено значение.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Резултатите са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ясни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добрите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пациента и хирурга са от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полза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само за пациентите, но и за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64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0739CA7-F2C5-1B37-A4E0-602932C0F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182" y="703385"/>
            <a:ext cx="10692618" cy="4995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Факторите, свързани с пациента се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отнасят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семейството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 и хирурга по време на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прегледа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изисква пациентът да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усеща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страна на хирурга.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високо ниво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да може хирургът да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изпълнява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своите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задължения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да действа с „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професионализъм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обаче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може да се промени по време на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лечението.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да се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 пациент, който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операция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 първ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ия преглед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вече има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максимално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ниво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към хирурга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Предизвикателството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хирурга е да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поддържа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 високо ниво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цялата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връзка, т.е. след операцията и по време на проследяването.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858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318BF5C-BFEA-AA1B-46B5-C8AB44222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bg-BG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като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специфичните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пациента, възможни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състояния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ползи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могат да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попречат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поддържането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 ниво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Използването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пациентски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ориентирана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проявяването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съпричастност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към пациентите и техните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семейства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повишават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удовлетвореността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както на пациентите, така и на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668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994D298-79D3-4999-F7CE-172456C2C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483"/>
            <a:ext cx="10515600" cy="523318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консултациите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обикновено използват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„очертаване“ или „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съкращаване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“, когато съобщават информация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естеството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заболяването, възможностите за лечение,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Хирурзите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трябва да се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уверят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 пациентът 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усвоил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достатъчно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информация.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Пациентът се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нуждае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реалистични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очаквания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резултата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неговото лечение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да може да премине към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вземане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подпомагане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вземането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пациента могат да бъдат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Пациентите трябва да имат достатъчно време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усвоят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преди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вземат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173749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9119698-403C-4398-1EA1-F891C1E61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F353C48-3FEC-87E3-5422-6D0A13E53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пациента и хирурга 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зависят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Тяхната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рамка се описва чрез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медицинската етика.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Оптималните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взаимоотношения между пациента и хирурга изискват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обучение и опит на хирурга.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67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36ECDEA-10FA-D1E2-435B-CF5F0BBC2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3386"/>
            <a:ext cx="10795782" cy="546650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 принципи са довели до 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покровителствен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към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медицинските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грижи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отговорността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лекаря да действа в най-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добрия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 има предимство пред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идеите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правата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пациента. </a:t>
            </a:r>
            <a:endParaRPr lang="bg-BG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Хипократовата 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клетва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в основата на много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съвременни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включително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медицинска етика на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Американската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асоциация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AMA). </a:t>
            </a:r>
            <a:endParaRPr lang="bg-BG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1847 г.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първо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включва 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принципите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лекари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древността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като „незабавно и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подчинение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пациента.</a:t>
            </a:r>
            <a:endParaRPr lang="bg-BG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г. </a:t>
            </a: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едва се добавя з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ачитането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правата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автономността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 (което позволява на пациента да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откаже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процедура) </a:t>
            </a:r>
            <a:endParaRPr lang="bg-BG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bg-BG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 2017г.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описват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отношенията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 пациент и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лекар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като „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усилия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уважаващ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съюз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„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информирано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обмислено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вземане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  <a:endParaRPr lang="bg-BG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44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bg-BG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bg-BG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 вниманието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11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D14A485-60B7-B5D9-054E-7FDAC1614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806"/>
            <a:ext cx="10515600" cy="585919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Въпреки че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съвременната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медицинска етика 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създадена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защитава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пациента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неговите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човешки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неравностойното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 и лекаря по отношение на знания, опит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отговорност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вземане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което потенциално да направи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лекарите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несклонни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кодекса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доверие между пациента и хирурга е доста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различно от това между пациента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лекарите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35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7527"/>
            <a:ext cx="10515600" cy="51794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Рискът,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несигурността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изключително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интимната ситуация на пациента по отношение на операцията,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която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инвазивна,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опасна процедура, са уникални за тази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връзка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разлика 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неоперативното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лечение, което пациентът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обикновено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да реши да прекрати по всяко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операцията пациентът не може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процедурата, да промени решението си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относно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нейното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поиска съвет от друг хирург или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процедурата, докато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1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4773011-35D7-CA8B-A2CB-7E4BA0159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543"/>
            <a:ext cx="10515600" cy="1350498"/>
          </a:xfrm>
        </p:spPr>
        <p:txBody>
          <a:bodyPr>
            <a:normAutofit/>
          </a:bodyPr>
          <a:lstStyle/>
          <a:p>
            <a:pPr algn="ctr"/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 на доверие и свързани с това въпроси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369E55F-0101-584C-0486-6F5BE317C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468"/>
            <a:ext cx="11147474" cy="592953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Доверието е междуличностна връзка между пациента и хирурга. 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определя като „рискован избор да се направиш зависим от действията на друг в ситуация на несигурност, базирана на очакването, че другият ще действа благосклонно, въпреки възможността да те предаде“. Доверието е специфично за дадена ситуация и може да се променя с времето.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Факторите изграждащи доверието включват: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  поддържане на зрителен контакт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  да бъдеш изчерпателен, но кратък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  да не се бърза, да се познава медицинската история на пациента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  да се работи в енергичен екип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  да се уважава духовната и религиозна принадлежност на пациента. </a:t>
            </a:r>
          </a:p>
        </p:txBody>
      </p:sp>
    </p:spTree>
    <p:extLst>
      <p:ext uri="{BB962C8B-B14F-4D97-AF65-F5344CB8AC3E}">
        <p14:creationId xmlns:p14="http://schemas.microsoft.com/office/powerpoint/2010/main" val="11179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25479EC-A7EC-CBF1-1D4B-DE7120AF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8467"/>
          </a:xfrm>
        </p:spPr>
        <p:txBody>
          <a:bodyPr>
            <a:normAutofit/>
          </a:bodyPr>
          <a:lstStyle/>
          <a:p>
            <a:pPr algn="ctr"/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endParaRPr lang="bg-BG" sz="32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63AFFFE-D9DA-F5F8-0D87-5522FCFF7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5076"/>
            <a:ext cx="11217812" cy="5613009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Char char="-"/>
            </a:pPr>
            <a:endParaRPr lang="bg-B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bg-BG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репутацията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хирурга или болницата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работните взаимоотношения на хирурга, наблюдавани от пациента,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отношенията с персонала на клиниката и в операционната зала, както и със студенти, стажанти и специализанти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консултациите междуличностните умения играят по-голяма роля от информационните и техническите умения за създаване на доверие.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5406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475"/>
            <a:ext cx="10515600" cy="1041008"/>
          </a:xfrm>
        </p:spPr>
        <p:txBody>
          <a:bodyPr/>
          <a:lstStyle/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Характерът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пациента също 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важен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изграждането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могат да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повлияят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които са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бъдат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приятни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топли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приятелски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екстровертни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като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цяло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по-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доверчиви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които са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бъдат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капризни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74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1153550"/>
          </a:xfrm>
        </p:spPr>
        <p:txBody>
          <a:bodyPr/>
          <a:lstStyle/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091" y="1659370"/>
            <a:ext cx="10515600" cy="38639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Освен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външен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локус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които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вярват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нямат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живота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че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външни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отговорни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ситуациите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които се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сблъскват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могат да бъдат по-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доверчиви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които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вярват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върху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живота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вътрешен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локус 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59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2038</Words>
  <Application>Microsoft Office PowerPoint</Application>
  <PresentationFormat>Widescreen</PresentationFormat>
  <Paragraphs>130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Тема на Office</vt:lpstr>
      <vt:lpstr>Взаимоотношенията  хирург-пациент-роднини. Конфронтация или колаборация.</vt:lpstr>
      <vt:lpstr>PowerPoint Presentation</vt:lpstr>
      <vt:lpstr>PowerPoint Presentation</vt:lpstr>
      <vt:lpstr>PowerPoint Presentation</vt:lpstr>
      <vt:lpstr>PowerPoint Presentation</vt:lpstr>
      <vt:lpstr>Изграждане на доверие и свързани с това въпроси </vt:lpstr>
      <vt:lpstr>Фактори</vt:lpstr>
      <vt:lpstr>Фактори</vt:lpstr>
      <vt:lpstr>Фактори</vt:lpstr>
      <vt:lpstr>Причини вредни за изграждането на доверие</vt:lpstr>
      <vt:lpstr>PowerPoint Presentation</vt:lpstr>
      <vt:lpstr>Прозрачност </vt:lpstr>
      <vt:lpstr>Прозрачност</vt:lpstr>
      <vt:lpstr>Въздействие на етническата принадлежност и пола на хирурга и пациента </vt:lpstr>
      <vt:lpstr>Отношение към пациентите и техните семейства </vt:lpstr>
      <vt:lpstr>Отношение към пациентите и техните семейства</vt:lpstr>
      <vt:lpstr>Отношение към пациентите и техните семейства</vt:lpstr>
      <vt:lpstr>Адаптиране на очакванията и използване на езика </vt:lpstr>
      <vt:lpstr>Адаптиране на очакванията и използване на езика</vt:lpstr>
      <vt:lpstr>Адаптиране на очакванията и използване на езика</vt:lpstr>
      <vt:lpstr>Помощни средства за вземане на решения от пациентите</vt:lpstr>
      <vt:lpstr>Технически/технологични иновации и отношенията между пациент и хирург </vt:lpstr>
      <vt:lpstr>Подобряване на комуникационните умения между пациента и хирурга</vt:lpstr>
      <vt:lpstr>Ролята на интернет </vt:lpstr>
      <vt:lpstr>PowerPoint Presentation</vt:lpstr>
      <vt:lpstr>PowerPoint Presentation</vt:lpstr>
      <vt:lpstr>PowerPoint Presentation</vt:lpstr>
      <vt:lpstr>PowerPoint Presentation</vt:lpstr>
      <vt:lpstr>Заключение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Взаимоотношенията  хирург-пациент-роднини. Конфронтация или колаборация.</dc:title>
  <dc:creator>Surgery</dc:creator>
  <cp:lastModifiedBy>Windows User</cp:lastModifiedBy>
  <cp:revision>14</cp:revision>
  <dcterms:created xsi:type="dcterms:W3CDTF">2025-09-27T14:47:08Z</dcterms:created>
  <dcterms:modified xsi:type="dcterms:W3CDTF">2025-10-01T09:40:14Z</dcterms:modified>
</cp:coreProperties>
</file>