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2" r:id="rId3"/>
    <p:sldId id="303" r:id="rId4"/>
    <p:sldId id="317" r:id="rId5"/>
    <p:sldId id="304" r:id="rId6"/>
    <p:sldId id="305" r:id="rId7"/>
    <p:sldId id="324" r:id="rId8"/>
    <p:sldId id="306" r:id="rId9"/>
    <p:sldId id="325" r:id="rId10"/>
    <p:sldId id="307" r:id="rId11"/>
    <p:sldId id="308" r:id="rId12"/>
    <p:sldId id="309" r:id="rId13"/>
    <p:sldId id="310" r:id="rId14"/>
    <p:sldId id="311" r:id="rId15"/>
    <p:sldId id="312" r:id="rId16"/>
    <p:sldId id="320" r:id="rId17"/>
    <p:sldId id="319" r:id="rId18"/>
    <p:sldId id="321" r:id="rId19"/>
    <p:sldId id="322" r:id="rId20"/>
    <p:sldId id="313" r:id="rId21"/>
    <p:sldId id="314" r:id="rId22"/>
    <p:sldId id="318" r:id="rId23"/>
    <p:sldId id="323" r:id="rId24"/>
    <p:sldId id="315" r:id="rId25"/>
    <p:sldId id="316" r:id="rId26"/>
    <p:sldId id="299" r:id="rId27"/>
    <p:sldId id="326" r:id="rId28"/>
    <p:sldId id="328" r:id="rId29"/>
    <p:sldId id="327" r:id="rId30"/>
    <p:sldId id="277" r:id="rId31"/>
    <p:sldId id="289" r:id="rId3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F6C803-8429-4C7C-81D3-CFBF5EEBE8EF}" type="datetimeFigureOut">
              <a:rPr lang="bg-BG" smtClean="0"/>
              <a:pPr/>
              <a:t>9.3.2021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DDF659-278F-478A-A919-05130ADD72AA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3400" dirty="0" smtClean="0"/>
              <a:t>Пародонтит и захарен диабет</a:t>
            </a:r>
            <a:endParaRPr lang="bg-BG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Хроничната пародонтална инфекция води до повишена секреция на </a:t>
            </a:r>
            <a:r>
              <a:rPr lang="en-US" dirty="0" smtClean="0"/>
              <a:t>IL-1</a:t>
            </a:r>
            <a:r>
              <a:rPr lang="el-GR" dirty="0" smtClean="0"/>
              <a:t>β</a:t>
            </a:r>
            <a:r>
              <a:rPr lang="bg-BG" dirty="0" smtClean="0"/>
              <a:t>, </a:t>
            </a:r>
            <a:r>
              <a:rPr lang="en-US" dirty="0" smtClean="0"/>
              <a:t>TNF-</a:t>
            </a:r>
            <a:r>
              <a:rPr lang="el-GR" dirty="0" smtClean="0"/>
              <a:t>α </a:t>
            </a:r>
            <a:r>
              <a:rPr lang="bg-BG" dirty="0" smtClean="0"/>
              <a:t>и</a:t>
            </a:r>
            <a:r>
              <a:rPr lang="en-US" dirty="0" smtClean="0"/>
              <a:t> PGE</a:t>
            </a:r>
            <a:r>
              <a:rPr lang="en-US" sz="1800" dirty="0" smtClean="0"/>
              <a:t>2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bg-BG" dirty="0" smtClean="0"/>
              <a:t>Тези цитокини могат да индуцират резистентност към инсулин и влошаване на метаболитния контрол при диабетици.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8153400" cy="485775"/>
          </a:xfrm>
        </p:spPr>
        <p:txBody>
          <a:bodyPr>
            <a:normAutofit/>
          </a:bodyPr>
          <a:lstStyle/>
          <a:p>
            <a:pPr algn="ctr"/>
            <a:r>
              <a:rPr lang="bg-BG" sz="2000" dirty="0" smtClean="0"/>
              <a:t>Контрол на диабета и прогресия на пародонталното заболяване</a:t>
            </a:r>
            <a:endParaRPr lang="bg-BG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 l="14503" t="23044" r="50000" b="26447"/>
          <a:stretch>
            <a:fillRect/>
          </a:stretch>
        </p:blipFill>
        <p:spPr bwMode="auto">
          <a:xfrm>
            <a:off x="500034" y="500042"/>
            <a:ext cx="7863026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bg-BG" sz="3200" dirty="0" smtClean="0"/>
              <a:t>Взаимодействие между МО и макроорганизма при диабет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500034" y="1571588"/>
            <a:ext cx="8286808" cy="5286412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Хипергликемията при неконтролирани диабетици променя отговора на организма и локалната микрофлора.</a:t>
            </a:r>
          </a:p>
          <a:p>
            <a:r>
              <a:rPr lang="en-US" dirty="0" err="1" smtClean="0"/>
              <a:t>Capnocytophaga</a:t>
            </a:r>
            <a:r>
              <a:rPr lang="bg-BG" dirty="0" smtClean="0"/>
              <a:t> – преобладаващ </a:t>
            </a:r>
            <a:r>
              <a:rPr lang="bg-BG" dirty="0" err="1" smtClean="0"/>
              <a:t>пародонтопатоген</a:t>
            </a:r>
            <a:r>
              <a:rPr lang="bg-BG" dirty="0" smtClean="0"/>
              <a:t>    в </a:t>
            </a:r>
            <a:r>
              <a:rPr lang="bg-BG" dirty="0" err="1" smtClean="0"/>
              <a:t>пародонталните</a:t>
            </a:r>
            <a:r>
              <a:rPr lang="bg-BG" dirty="0" smtClean="0"/>
              <a:t>  </a:t>
            </a:r>
            <a:r>
              <a:rPr lang="bg-BG" dirty="0" err="1" smtClean="0"/>
              <a:t>лезии</a:t>
            </a:r>
            <a:r>
              <a:rPr lang="bg-BG" dirty="0" smtClean="0"/>
              <a:t> при диабетици  с тип 1 диабет.</a:t>
            </a:r>
          </a:p>
          <a:p>
            <a:r>
              <a:rPr lang="bg-BG" dirty="0" smtClean="0"/>
              <a:t>При тип 2 диабет се установяват сходни с пародонтит</a:t>
            </a:r>
            <a:r>
              <a:rPr lang="en-US" dirty="0" smtClean="0"/>
              <a:t>a</a:t>
            </a:r>
            <a:r>
              <a:rPr lang="bg-BG" dirty="0" smtClean="0"/>
              <a:t>  микробни популации- </a:t>
            </a:r>
            <a:r>
              <a:rPr lang="en-US" dirty="0"/>
              <a:t>P</a:t>
            </a:r>
            <a:r>
              <a:rPr lang="en-US" dirty="0" smtClean="0"/>
              <a:t>r. Intermedia, Campylobacter rectus,  </a:t>
            </a:r>
            <a:r>
              <a:rPr lang="en-US" dirty="0" err="1" smtClean="0"/>
              <a:t>Porphyromonas</a:t>
            </a:r>
            <a:r>
              <a:rPr lang="en-US" dirty="0" smtClean="0"/>
              <a:t> </a:t>
            </a:r>
            <a:r>
              <a:rPr lang="en-US" dirty="0" err="1" smtClean="0"/>
              <a:t>gingivalis</a:t>
            </a:r>
            <a:r>
              <a:rPr lang="en-US" dirty="0" smtClean="0"/>
              <a:t>,  A. </a:t>
            </a:r>
            <a:r>
              <a:rPr lang="en-US" dirty="0" err="1" smtClean="0"/>
              <a:t>actinomycetemcomitans</a:t>
            </a:r>
            <a:r>
              <a:rPr lang="en-US" dirty="0" smtClean="0"/>
              <a:t>.</a:t>
            </a:r>
          </a:p>
          <a:p>
            <a:r>
              <a:rPr lang="bg-BG" dirty="0" smtClean="0"/>
              <a:t>При </a:t>
            </a:r>
            <a:r>
              <a:rPr lang="bg-BG" dirty="0" err="1" smtClean="0"/>
              <a:t>инсулино-зависим</a:t>
            </a:r>
            <a:r>
              <a:rPr lang="bg-BG" dirty="0" smtClean="0"/>
              <a:t> неконтролиран диабет, изследванията установяват процентно увеличаване на </a:t>
            </a:r>
            <a:r>
              <a:rPr lang="bg-BG" dirty="0" err="1" smtClean="0"/>
              <a:t>спирохетите</a:t>
            </a:r>
            <a:r>
              <a:rPr lang="bg-BG" dirty="0" smtClean="0"/>
              <a:t> и подвижните пръчки и понижаване на процента на коки в сравнение с </a:t>
            </a:r>
            <a:r>
              <a:rPr lang="bg-BG" dirty="0" err="1" smtClean="0"/>
              <a:t>пародонтални</a:t>
            </a:r>
            <a:r>
              <a:rPr lang="bg-BG" dirty="0" smtClean="0"/>
              <a:t> </a:t>
            </a:r>
            <a:r>
              <a:rPr lang="bg-BG" dirty="0" err="1" smtClean="0"/>
              <a:t>лезии</a:t>
            </a:r>
            <a:r>
              <a:rPr lang="bg-BG" dirty="0" smtClean="0"/>
              <a:t> при контролиран диабет.</a:t>
            </a:r>
            <a:endParaRPr lang="en-US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32670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Изменения в </a:t>
            </a:r>
            <a:r>
              <a:rPr lang="bg-BG" dirty="0" err="1" smtClean="0"/>
              <a:t>имуно-възпалителните</a:t>
            </a:r>
            <a:r>
              <a:rPr lang="bg-BG" dirty="0" smtClean="0"/>
              <a:t> реакции на организма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PMNs</a:t>
            </a:r>
            <a:endParaRPr lang="bg-BG" b="1" u="sng" dirty="0" smtClean="0"/>
          </a:p>
          <a:p>
            <a:pPr marL="137160" indent="0"/>
            <a:r>
              <a:rPr lang="en-US" dirty="0" smtClean="0"/>
              <a:t> </a:t>
            </a:r>
            <a:r>
              <a:rPr lang="bg-BG" dirty="0" smtClean="0"/>
              <a:t>Потисната защитна функция</a:t>
            </a:r>
          </a:p>
          <a:p>
            <a:pPr marL="137160" indent="0"/>
            <a:r>
              <a:rPr lang="bg-BG" dirty="0" smtClean="0"/>
              <a:t> Нарушенията в хемотаксиса и фагоцитозата  при  неконтролиран диабет водят до понижаване   на защитните реакции и прогресиране на инфекциите.</a:t>
            </a:r>
          </a:p>
          <a:p>
            <a:pPr marL="137160" indent="0"/>
            <a:r>
              <a:rPr lang="bg-BG" dirty="0" smtClean="0"/>
              <a:t> Установено е повишаване  активността на неутрофилната  колагеназа.</a:t>
            </a:r>
          </a:p>
          <a:p>
            <a:pPr marL="137160" indent="0"/>
            <a:r>
              <a:rPr lang="bg-BG" dirty="0" smtClean="0"/>
              <a:t> При неконтролиран диабет се наблюдава по –често диабетна ангиопатия и повишаване на неутрофилните еластаза и бета-глюкоронидаза.</a:t>
            </a:r>
          </a:p>
          <a:p>
            <a:pPr marL="137160" indent="0"/>
            <a:endParaRPr lang="bg-BG" dirty="0" smtClean="0"/>
          </a:p>
          <a:p>
            <a:pPr marL="13716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74880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err="1" smtClean="0"/>
              <a:t>Цитокини</a:t>
            </a:r>
            <a:r>
              <a:rPr lang="bg-BG" dirty="0" smtClean="0"/>
              <a:t>, </a:t>
            </a:r>
            <a:r>
              <a:rPr lang="bg-BG" dirty="0" err="1" smtClean="0"/>
              <a:t>моноцити</a:t>
            </a:r>
            <a:r>
              <a:rPr lang="bg-BG" dirty="0" smtClean="0"/>
              <a:t> и </a:t>
            </a:r>
            <a:r>
              <a:rPr lang="bg-BG" dirty="0" err="1" smtClean="0"/>
              <a:t>макрофаги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45624" cy="5256584"/>
          </a:xfrm>
        </p:spPr>
        <p:txBody>
          <a:bodyPr/>
          <a:lstStyle/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bg-BG" dirty="0" smtClean="0"/>
              <a:t>Нивата на </a:t>
            </a:r>
            <a:r>
              <a:rPr lang="en-US" dirty="0" smtClean="0"/>
              <a:t>IL-1</a:t>
            </a:r>
            <a:r>
              <a:rPr lang="el-GR" dirty="0" smtClean="0"/>
              <a:t>β</a:t>
            </a:r>
            <a:r>
              <a:rPr lang="bg-BG" dirty="0" smtClean="0"/>
              <a:t> и</a:t>
            </a:r>
            <a:r>
              <a:rPr lang="en-US" dirty="0" smtClean="0"/>
              <a:t> PGE2</a:t>
            </a:r>
            <a:r>
              <a:rPr lang="bg-BG" dirty="0" smtClean="0"/>
              <a:t>(активира остеокластите) в кревикуларната течност са  значително увеличени при диабетно болни  в сравнение с недиабетици с </a:t>
            </a:r>
            <a:r>
              <a:rPr lang="bg-BG" dirty="0"/>
              <a:t>подобен пародонтален </a:t>
            </a:r>
            <a:r>
              <a:rPr lang="bg-BG" dirty="0" smtClean="0"/>
              <a:t>статус.</a:t>
            </a:r>
          </a:p>
          <a:p>
            <a:pPr marL="137160" indent="0">
              <a:buNone/>
            </a:pPr>
            <a:r>
              <a:rPr lang="bg-BG" dirty="0" smtClean="0"/>
              <a:t>Тези цитокини се освобождават от моноцитите в значително по-голямо количество при  диабетици  в сравнение с пациенти без диабет.</a:t>
            </a:r>
          </a:p>
          <a:p>
            <a:pPr marL="137160" indent="0">
              <a:buNone/>
            </a:pPr>
            <a:endParaRPr lang="bg-BG" dirty="0"/>
          </a:p>
          <a:p>
            <a:pPr marL="13716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33562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Неензимно гликозилиране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329642" cy="548324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Хипергликемия - промяна на циркулиращите протеини. </a:t>
            </a:r>
          </a:p>
          <a:p>
            <a:r>
              <a:rPr lang="ru-RU" dirty="0" smtClean="0"/>
              <a:t>Когато протеини ( колаген) или липиди са изложени на алдозни захари, те претърпяват неензимно гликиране и окисление</a:t>
            </a:r>
          </a:p>
          <a:p>
            <a:r>
              <a:rPr lang="ru-RU" dirty="0" smtClean="0"/>
              <a:t>Първоначално промените в протеините са обратими, но в крайна сметка се стига до необратима промяна и се образуват т.нар.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advanced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glycation</a:t>
            </a:r>
            <a:r>
              <a:rPr lang="bg-B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end products </a:t>
            </a:r>
            <a:r>
              <a:rPr lang="bg-BG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AGEs</a:t>
            </a:r>
            <a:r>
              <a:rPr lang="bg-BG" smtClean="0">
                <a:latin typeface="Calibri" pitchFamily="34" charset="0"/>
                <a:cs typeface="Calibri" pitchFamily="34" charset="0"/>
              </a:rPr>
              <a:t>)</a:t>
            </a:r>
            <a:endParaRPr lang="bg-BG" dirty="0" smtClean="0">
              <a:solidFill>
                <a:srgbClr val="FF0000"/>
              </a:solidFill>
            </a:endParaRPr>
          </a:p>
          <a:p>
            <a:r>
              <a:rPr lang="bg-BG" dirty="0" smtClean="0"/>
              <a:t>Хроничната хипергликемия води до неензимното гликозилиране на протеините и натрупването на  </a:t>
            </a:r>
            <a:r>
              <a:rPr lang="en-US" dirty="0" smtClean="0"/>
              <a:t>AGEs, </a:t>
            </a:r>
            <a:r>
              <a:rPr lang="bg-BG" dirty="0" smtClean="0"/>
              <a:t>които имат основна роля за развитие на усложненията на диабета.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Неензимно гликозилиране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Повишеното свързване на </a:t>
            </a:r>
            <a:r>
              <a:rPr lang="en-US" dirty="0" smtClean="0"/>
              <a:t>AGEs</a:t>
            </a:r>
            <a:r>
              <a:rPr lang="bg-BG" dirty="0" smtClean="0"/>
              <a:t> с макрофаги и моноцити води  до промяна на техния фенотип към по-деструктивен  тип  и хиперреактивен тип клетки, което на свой ред определя свръх продукция на цитокини.</a:t>
            </a:r>
          </a:p>
          <a:p>
            <a:r>
              <a:rPr lang="bg-BG" dirty="0" smtClean="0"/>
              <a:t>Свързването на </a:t>
            </a:r>
            <a:r>
              <a:rPr lang="en-US" dirty="0" smtClean="0"/>
              <a:t>AGEs</a:t>
            </a:r>
            <a:r>
              <a:rPr lang="bg-BG" dirty="0" smtClean="0"/>
              <a:t> с повърхностни рецептори на макрофагите пречи на  експресирането на </a:t>
            </a:r>
            <a:r>
              <a:rPr lang="en-US" dirty="0" smtClean="0"/>
              <a:t>Mf</a:t>
            </a:r>
            <a:r>
              <a:rPr lang="bg-BG" dirty="0" smtClean="0"/>
              <a:t>, отговорни за възстановителните процеси в тъканите.</a:t>
            </a:r>
          </a:p>
          <a:p>
            <a:r>
              <a:rPr lang="ru-RU" dirty="0" smtClean="0"/>
              <a:t>Това допринася за намалената разтворимост и скорост на обмен на колагена при хора с диабет и </a:t>
            </a:r>
            <a:r>
              <a:rPr lang="bg-BG" dirty="0" smtClean="0"/>
              <a:t>обяснява забавянето на оздравителните процеси при диабетно болни с незадоволителен метаболитен контрол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Неензимно гликозилиране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AGE</a:t>
            </a:r>
            <a:r>
              <a:rPr lang="en-US" dirty="0" smtClean="0"/>
              <a:t>s</a:t>
            </a:r>
            <a:r>
              <a:rPr lang="ru-RU" dirty="0" smtClean="0"/>
              <a:t> действат върху прицелните клетки чрез  разпознаване на повърхностно разположени полипептидни клетъчни рецептори - RAGE.</a:t>
            </a:r>
          </a:p>
          <a:p>
            <a:r>
              <a:rPr lang="ru-RU" dirty="0" smtClean="0"/>
              <a:t>AGEs взаимодействат с RAGE върху макрофаги, стимулирайки производството на ензими (MMP), адхезионни молекули, цитокини (TNF-α; IL-1ß; IL-6)</a:t>
            </a:r>
          </a:p>
          <a:p>
            <a:r>
              <a:rPr lang="ru-RU" dirty="0" smtClean="0"/>
              <a:t>Свръхпроизводството на тези продукти също води до промяна в метаболизма на колагена. </a:t>
            </a:r>
          </a:p>
          <a:p>
            <a:r>
              <a:rPr lang="ru-RU" dirty="0" smtClean="0"/>
              <a:t>AGE</a:t>
            </a:r>
            <a:r>
              <a:rPr lang="en-US" dirty="0" smtClean="0"/>
              <a:t>s</a:t>
            </a:r>
            <a:r>
              <a:rPr lang="ru-RU" dirty="0" smtClean="0"/>
              <a:t> модифицираните протеини са хемотаксични за моноцити, което увеличава възпалителния отговор, забавя оздравителния процес  и индуцира увреждане на съединителната тъкан и води до костна резорбция.</a:t>
            </a:r>
            <a:endParaRPr lang="bg-B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Дисбаланс в метаболизма на липидите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Усложненията на диабета (дължащи се предимно на хипергликемия) могат да бъдат причинени и от дисбаланс в липидния метаболизъм (повишени серумни нива на липопротеини с ниска плътност - LDL, триглицериди и мастни киселини)</a:t>
            </a:r>
          </a:p>
          <a:p>
            <a:r>
              <a:rPr lang="ru-RU" dirty="0" smtClean="0"/>
              <a:t>Корелация между нарушения в липидния метаболизъм и нарушена функция на макрофаги и/или моноцити</a:t>
            </a:r>
          </a:p>
          <a:p>
            <a:r>
              <a:rPr lang="ru-RU" dirty="0" smtClean="0"/>
              <a:t>Получените от моноцити макрофаги, изложени на серумни липиди след ендотоксинова стимулация показват потискане на производството на растежен фактор - възпалителен фенотип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Дисбаланс в метаболизма на липидите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Хипертриглицеридемията предизвиква повишено производство на проинфламаторни цитокини (TNF-α и IL-1ß) от моноцитите</a:t>
            </a:r>
          </a:p>
          <a:p>
            <a:r>
              <a:rPr lang="ru-RU" dirty="0" smtClean="0"/>
              <a:t>Неутрофилите, изложени на триглицериди, произвеждат повече IL-1ß и имат променени хемотаксични и фагоцитни свойства.</a:t>
            </a:r>
          </a:p>
          <a:p>
            <a:r>
              <a:rPr lang="ru-RU" dirty="0" smtClean="0"/>
              <a:t> Повишени нива на възпалителни цитокини са наблюдавани не само в серума, но и в GCF на хиперлипидемични пациенти с диабет тип 2. Това неравновесие между повишени количества цитокини и намалени нива на растежни фактори със защитна функция може да попречи на възстановителната способност и да улесни разграждането на тъканите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Захарен диабет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Диабетът е </a:t>
            </a:r>
            <a:r>
              <a:rPr lang="bg-BG" dirty="0" smtClean="0"/>
              <a:t>комплексно метаболитно </a:t>
            </a:r>
            <a:r>
              <a:rPr lang="ru-RU" dirty="0" smtClean="0"/>
              <a:t>заболяване, свързано с недостатъчно производство на инсулин</a:t>
            </a:r>
            <a:r>
              <a:rPr lang="en-US" dirty="0" smtClean="0"/>
              <a:t>, </a:t>
            </a:r>
            <a:r>
              <a:rPr lang="ru-RU" dirty="0" smtClean="0"/>
              <a:t>което води до хипергликемия и хиперлипидемия.</a:t>
            </a:r>
            <a:endParaRPr lang="bg-BG" dirty="0" smtClean="0"/>
          </a:p>
          <a:p>
            <a:r>
              <a:rPr lang="bg-BG" dirty="0" smtClean="0"/>
              <a:t>Има важни  системни и орални усложнения  в зависимост от метаболитния  му контрол.</a:t>
            </a:r>
          </a:p>
          <a:p>
            <a:r>
              <a:rPr lang="bg-BG" dirty="0" smtClean="0"/>
              <a:t>Основно се различават :</a:t>
            </a:r>
          </a:p>
          <a:p>
            <a:pPr marL="137160" indent="0">
              <a:buNone/>
            </a:pPr>
            <a:r>
              <a:rPr lang="bg-BG" dirty="0" smtClean="0"/>
              <a:t>        Диабет тип 1</a:t>
            </a:r>
          </a:p>
          <a:p>
            <a:pPr marL="137160" indent="0">
              <a:buNone/>
            </a:pPr>
            <a:r>
              <a:rPr lang="bg-BG" dirty="0" smtClean="0"/>
              <a:t>        Диабет тип 2  </a:t>
            </a:r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49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Ефект върху съединителната тъкан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Хипергликемичната среда понижава растежа, пролиферацията  и  синтетичната функция на гингивалните и  периодонталните фибробласти и остеобласти.</a:t>
            </a:r>
          </a:p>
          <a:p>
            <a:r>
              <a:rPr lang="bg-BG" dirty="0" smtClean="0"/>
              <a:t>Формирането  на </a:t>
            </a:r>
            <a:r>
              <a:rPr lang="en-US" dirty="0" smtClean="0"/>
              <a:t>AGEs</a:t>
            </a:r>
            <a:r>
              <a:rPr lang="bg-BG" dirty="0" smtClean="0"/>
              <a:t> води до  натрупване на свободни кислородни радикали, които имат увреждащо действие върху  клетъчните функции.</a:t>
            </a:r>
          </a:p>
          <a:p>
            <a:r>
              <a:rPr lang="bg-BG" dirty="0" smtClean="0"/>
              <a:t>Натрупването на </a:t>
            </a:r>
            <a:r>
              <a:rPr lang="en-US" dirty="0" smtClean="0"/>
              <a:t>AGEs</a:t>
            </a:r>
            <a:r>
              <a:rPr lang="bg-BG" dirty="0" smtClean="0"/>
              <a:t>  в тъканите променя функциите  на различни компоненти на съединителната тъкан в това число на: колагена в съдовата стена и съдовия интегритет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Ефект върху съединителната тъкан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Съдови промени - задебеляване на базалната мембрана на капилярите</a:t>
            </a:r>
            <a:r>
              <a:rPr lang="ru-RU" dirty="0" smtClean="0"/>
              <a:t> и  дегенеративни съдови промени, които нарушават доставката на хранителни вещества и миграция на левкоцити към гингивалните тъкани. Това води до намалена дифузия на кислород и елиминиране на метаболитните отпадъци – оказва влияние върху тежестта на пародонтита и оздравителните способности на тъканите</a:t>
            </a:r>
            <a:r>
              <a:rPr lang="bg-BG" dirty="0" smtClean="0"/>
              <a:t> .</a:t>
            </a:r>
          </a:p>
          <a:p>
            <a:r>
              <a:rPr lang="ru-RU" dirty="0" smtClean="0"/>
              <a:t>Тези съдови промени се влошават с лош метаболитен контрол и по-голяма продължителност на заболяването.</a:t>
            </a: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Ефект върху съединителната тъкан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Свързването на </a:t>
            </a:r>
            <a:r>
              <a:rPr lang="en-US" dirty="0" smtClean="0"/>
              <a:t>AGEs</a:t>
            </a:r>
            <a:r>
              <a:rPr lang="bg-BG" dirty="0" smtClean="0"/>
              <a:t> с ендотелните клетки задейства механизмите   на коагулация, което води до вазоконстрикция и  интравазално микротромбообразуване  и  нарушава перфузията на тъканите.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Промени в метаболизма на колагена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/>
              <a:t>Диабетно асоциирани аномалии 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намален синтез и разтворимост в гингива, кожа и кости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 smtClean="0"/>
              <a:t> </a:t>
            </a:r>
            <a:r>
              <a:rPr lang="ru-RU" dirty="0" smtClean="0"/>
              <a:t>увеличена уринарна екскреция на хидроксипролин - аминокиселинен маркер на колагена и неговите разпадни продукти.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увеличено разграждане на новосинтезиран колаген в цялото тяло</a:t>
            </a:r>
            <a:endParaRPr lang="bg-BG" dirty="0" smtClean="0"/>
          </a:p>
          <a:p>
            <a:r>
              <a:rPr lang="bg-BG" dirty="0" smtClean="0"/>
              <a:t>Наблюдава се повишена колагеназна активност в </a:t>
            </a:r>
            <a:r>
              <a:rPr lang="ru-RU" dirty="0" smtClean="0"/>
              <a:t>GCF и намален синтез на колаген от гингивалните фибробласти</a:t>
            </a:r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Ефект върху оздравителния процес и отговора спрямо терапията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Намален  синтез на колаген от фибробластите</a:t>
            </a:r>
          </a:p>
          <a:p>
            <a:r>
              <a:rPr lang="bg-BG" dirty="0" smtClean="0"/>
              <a:t>Засилено разграждане на колагена под действие на колагеназите</a:t>
            </a:r>
          </a:p>
          <a:p>
            <a:r>
              <a:rPr lang="bg-BG" dirty="0" smtClean="0"/>
              <a:t>Гликозилиране  на колагена по ръбовете на раната</a:t>
            </a:r>
          </a:p>
          <a:p>
            <a:r>
              <a:rPr lang="bg-BG" dirty="0" smtClean="0"/>
              <a:t>Нарушено ремоделиране  и бърза деградация на новосинтезирания колаген.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153400" cy="34288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000" dirty="0" smtClean="0"/>
              <a:t>Захарен диабет и влиянието му върху отговора на организма</a:t>
            </a:r>
            <a:endParaRPr lang="bg-BG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18636" t="12627" r="18053" b="5927"/>
          <a:stretch>
            <a:fillRect/>
          </a:stretch>
        </p:blipFill>
        <p:spPr bwMode="auto">
          <a:xfrm>
            <a:off x="0" y="571456"/>
            <a:ext cx="9144000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Влияние на пародонтита върху ЗД</a:t>
            </a:r>
            <a:endParaRPr lang="bg-B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8153400" cy="4495800"/>
          </a:xfrm>
        </p:spPr>
        <p:txBody>
          <a:bodyPr>
            <a:noAutofit/>
          </a:bodyPr>
          <a:lstStyle/>
          <a:p>
            <a:r>
              <a:rPr lang="ru-RU" sz="2200" dirty="0" smtClean="0"/>
              <a:t>Оралните инфекции също могат да имат системни ефекти.</a:t>
            </a:r>
          </a:p>
          <a:p>
            <a:r>
              <a:rPr lang="ru-RU" sz="2200" dirty="0" smtClean="0"/>
              <a:t> Тази двупосочна връзка е особено важна за диабетния контрол. </a:t>
            </a:r>
          </a:p>
          <a:p>
            <a:r>
              <a:rPr lang="ru-RU" sz="2200" dirty="0" smtClean="0"/>
              <a:t>Възпалението може да предизвика инсулинова резистентност. </a:t>
            </a:r>
          </a:p>
          <a:p>
            <a:r>
              <a:rPr lang="ru-RU" sz="2200" dirty="0" smtClean="0"/>
              <a:t> TNF-α пречи на липидния метаболизъм и причинява инсулинова резистентност, докато IL-1β и IL-6 антагонизират действието на инсулина. По този начин медиираният от гостоприемника възпалителен отговор може да възпрепятства гликемичния контрол при пациенти с диабет, като от своя страна създава порочен кръг от събития, които компрометират гликемичния контрол и допълнително утежняват пародонтита.</a:t>
            </a:r>
            <a:r>
              <a:rPr lang="ru-RU" sz="2700" dirty="0" smtClean="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Превенцията и контролът на оралното възпаление и пародонталните заболявания са от съществено значение за подходяща профилактика и управление на усложненията на диабета.</a:t>
            </a:r>
          </a:p>
          <a:p>
            <a:r>
              <a:rPr lang="ru-RU" dirty="0" smtClean="0"/>
              <a:t> Известно е, че системните инфекции водят до повишено системно възпаление, което повишава инсулиновата резистентност и затруднява пациентите да контролират нивата си на глюкоза.</a:t>
            </a:r>
          </a:p>
          <a:p>
            <a:r>
              <a:rPr lang="ru-RU" dirty="0" smtClean="0"/>
              <a:t> Бактериалните инфекции намаляват усвояването на глюкоза от скелетните мускули, което води до инсулинова резистентност. </a:t>
            </a:r>
          </a:p>
          <a:p>
            <a:endParaRPr lang="ru-RU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Острата ендотоксемия и производството на цитокини (TNF-α, IL-1β, IL-6) предизвикват инсулинова резистентност и намаляват инсулиновото действие. </a:t>
            </a:r>
          </a:p>
          <a:p>
            <a:r>
              <a:rPr lang="ru-RU" dirty="0" smtClean="0"/>
              <a:t>Хроничните пародонтални заболявания могат да влошат инсулиновата резистентност и да влошат гликемичния контрол, увеличавайки риска от развитие на други дългосрочни диабетични усложнения като сърдечно-съдови заболявания и бъбречни заболявания.</a:t>
            </a:r>
          </a:p>
          <a:p>
            <a:r>
              <a:rPr lang="ru-RU" dirty="0" smtClean="0"/>
              <a:t>Лечението на пародонталните заболявания възстановява инсулиновата чувствителност и подобрява метаболитния контрол</a:t>
            </a:r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8229600" cy="5523566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Тип 1 диабет се дължи на нарушена продукция на инсулин, поради </a:t>
            </a:r>
            <a:r>
              <a:rPr lang="ru-RU" dirty="0" smtClean="0"/>
              <a:t>автоимунното унищожаване на β-клетките в панкреаса и обикновено се развива при деца, но може да се появи на всяка възраст. </a:t>
            </a:r>
          </a:p>
          <a:p>
            <a:r>
              <a:rPr lang="bg-BG" dirty="0" smtClean="0"/>
              <a:t>Засяга 10- 20 %  от диабетиците, като  90% от случаите са диагностицирани  под 21г.  възраст.</a:t>
            </a:r>
          </a:p>
          <a:p>
            <a:r>
              <a:rPr lang="bg-BG" dirty="0" smtClean="0"/>
              <a:t>Тип 2 се дължи на инсулинова резистентност и </a:t>
            </a:r>
            <a:r>
              <a:rPr lang="ru-RU" dirty="0" smtClean="0"/>
              <a:t>променен липиден метаболизъм</a:t>
            </a:r>
            <a:r>
              <a:rPr lang="bg-BG" dirty="0" smtClean="0"/>
              <a:t> </a:t>
            </a:r>
            <a:r>
              <a:rPr lang="ru-RU" dirty="0" smtClean="0"/>
              <a:t>при генетично податливи индивиди</a:t>
            </a:r>
            <a:r>
              <a:rPr lang="bg-BG" dirty="0" smtClean="0"/>
              <a:t>. </a:t>
            </a:r>
          </a:p>
          <a:p>
            <a:r>
              <a:rPr lang="ru-RU" dirty="0" smtClean="0"/>
              <a:t>Като компенсация, β клетките на панкреаса при пациенти със ЗД тип 2 се стимулират да увеличат секрецията си на инсулин, но този компенсаторен механизъм с течение на времето става недостатъчен за поддържане на нивото на кръвната глюкоза в нормални граници.</a:t>
            </a:r>
            <a:endParaRPr lang="bg-BG" dirty="0" smtClean="0"/>
          </a:p>
          <a:p>
            <a:r>
              <a:rPr lang="bg-BG" dirty="0" smtClean="0"/>
              <a:t>Началото  на диабет тип 2 е постепенно  и обикновено след 40г възраст.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8555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Лечение на пациенти с диабет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Определя се от метаболитния контрол</a:t>
            </a:r>
          </a:p>
          <a:p>
            <a:r>
              <a:rPr lang="bg-BG" dirty="0" smtClean="0"/>
              <a:t>При контролиран диабет лечебните протоколи не се различават  от тези при недиабетици  за повечето рутинни дентални процедури.</a:t>
            </a:r>
          </a:p>
          <a:p>
            <a:r>
              <a:rPr lang="bg-BG" dirty="0" smtClean="0"/>
              <a:t>Показват добър отговор спрямо нехирургичното лечение  и стабилни резултати по време на поддържащата терапия</a:t>
            </a:r>
          </a:p>
          <a:p>
            <a:r>
              <a:rPr lang="bg-BG" dirty="0" smtClean="0"/>
              <a:t>При неконтролиран диабет резултатите  от терапията  са  незадоволителни, очаква се  висока честота на рецидиви.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3429000"/>
            <a:ext cx="8153400" cy="990600"/>
          </a:xfrm>
        </p:spPr>
        <p:txBody>
          <a:bodyPr/>
          <a:lstStyle/>
          <a:p>
            <a:r>
              <a:rPr lang="bg-BG" dirty="0" smtClean="0"/>
              <a:t>Благодаря за вниманието!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89069"/>
            <a:ext cx="8329642" cy="526893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Диабетът</a:t>
            </a:r>
            <a:r>
              <a:rPr lang="en-US" dirty="0" smtClean="0"/>
              <a:t> </a:t>
            </a:r>
            <a:r>
              <a:rPr lang="bg-BG" dirty="0" smtClean="0"/>
              <a:t>влияе </a:t>
            </a:r>
            <a:r>
              <a:rPr lang="ru-RU" dirty="0" smtClean="0"/>
              <a:t>върху:</a:t>
            </a:r>
          </a:p>
          <a:p>
            <a:pPr>
              <a:buNone/>
            </a:pPr>
            <a:r>
              <a:rPr lang="ru-RU" dirty="0" smtClean="0"/>
              <a:t>                   1. Физиологичните реакции </a:t>
            </a:r>
          </a:p>
          <a:p>
            <a:pPr>
              <a:buNone/>
            </a:pPr>
            <a:r>
              <a:rPr lang="ru-RU" dirty="0" smtClean="0"/>
              <a:t>                   2. Съдовата система </a:t>
            </a:r>
          </a:p>
          <a:p>
            <a:pPr>
              <a:buNone/>
            </a:pPr>
            <a:r>
              <a:rPr lang="ru-RU" dirty="0" smtClean="0"/>
              <a:t>                   3. </a:t>
            </a:r>
            <a:r>
              <a:rPr lang="ru-RU" dirty="0"/>
              <a:t>В</a:t>
            </a:r>
            <a:r>
              <a:rPr lang="ru-RU" dirty="0" smtClean="0"/>
              <a:t>ъзпалителния отговор </a:t>
            </a:r>
          </a:p>
          <a:p>
            <a:pPr>
              <a:buNone/>
            </a:pPr>
            <a:r>
              <a:rPr lang="ru-RU" dirty="0" smtClean="0"/>
              <a:t>                   4. Имунната система </a:t>
            </a:r>
          </a:p>
          <a:p>
            <a:pPr>
              <a:buNone/>
            </a:pPr>
            <a:r>
              <a:rPr lang="ru-RU" dirty="0" smtClean="0"/>
              <a:t>                   5. Тъканната регенерация</a:t>
            </a:r>
          </a:p>
          <a:p>
            <a:r>
              <a:rPr lang="ru-RU" dirty="0" smtClean="0"/>
              <a:t>Поради това води до модифициране на:</a:t>
            </a:r>
          </a:p>
          <a:p>
            <a:pPr>
              <a:buNone/>
            </a:pPr>
            <a:r>
              <a:rPr lang="ru-RU" dirty="0" smtClean="0"/>
              <a:t>                   1. Възприемчивостта на организма към заболяване </a:t>
            </a:r>
          </a:p>
          <a:p>
            <a:pPr>
              <a:buNone/>
            </a:pPr>
            <a:r>
              <a:rPr lang="ru-RU" dirty="0" smtClean="0"/>
              <a:t>                   2. Микрофлората в плаката </a:t>
            </a:r>
          </a:p>
          <a:p>
            <a:pPr>
              <a:buNone/>
            </a:pPr>
            <a:r>
              <a:rPr lang="ru-RU" dirty="0" smtClean="0"/>
              <a:t>                   3. Клиничния ход на пародонталното заболяване</a:t>
            </a:r>
          </a:p>
          <a:p>
            <a:pPr>
              <a:buNone/>
            </a:pPr>
            <a:r>
              <a:rPr lang="ru-RU" dirty="0" smtClean="0"/>
              <a:t>                   4. Прогресията на заболяването </a:t>
            </a:r>
          </a:p>
          <a:p>
            <a:pPr>
              <a:buNone/>
            </a:pPr>
            <a:r>
              <a:rPr lang="ru-RU" dirty="0" smtClean="0"/>
              <a:t>                   5. Отговора към лечението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Класически симптоми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err="1" smtClean="0"/>
              <a:t>Полидипсия</a:t>
            </a:r>
            <a:endParaRPr lang="bg-BG" dirty="0" smtClean="0"/>
          </a:p>
          <a:p>
            <a:r>
              <a:rPr lang="bg-BG" dirty="0" err="1" smtClean="0"/>
              <a:t>Полифагия</a:t>
            </a:r>
            <a:endParaRPr lang="bg-BG" dirty="0" smtClean="0"/>
          </a:p>
          <a:p>
            <a:r>
              <a:rPr lang="bg-BG" dirty="0" err="1" smtClean="0"/>
              <a:t>Полиурия</a:t>
            </a:r>
            <a:endParaRPr lang="bg-BG" dirty="0" smtClean="0"/>
          </a:p>
          <a:p>
            <a:r>
              <a:rPr lang="bg-BG" dirty="0" smtClean="0"/>
              <a:t>Обща слабост</a:t>
            </a:r>
          </a:p>
          <a:p>
            <a:r>
              <a:rPr lang="bg-BG" dirty="0" smtClean="0"/>
              <a:t>Умора</a:t>
            </a:r>
          </a:p>
          <a:p>
            <a:pPr marL="13716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409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Усложнения на диабета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86808" cy="5072098"/>
          </a:xfrm>
        </p:spPr>
        <p:txBody>
          <a:bodyPr>
            <a:normAutofit fontScale="92500" lnSpcReduction="10000"/>
          </a:bodyPr>
          <a:lstStyle/>
          <a:p>
            <a:r>
              <a:rPr lang="bg-BG" dirty="0" err="1" smtClean="0"/>
              <a:t>Ретинопатии</a:t>
            </a:r>
            <a:endParaRPr lang="bg-BG" dirty="0" smtClean="0"/>
          </a:p>
          <a:p>
            <a:r>
              <a:rPr lang="bg-BG" dirty="0" err="1" smtClean="0"/>
              <a:t>Нефропатии</a:t>
            </a:r>
            <a:endParaRPr lang="bg-BG" dirty="0" smtClean="0"/>
          </a:p>
          <a:p>
            <a:r>
              <a:rPr lang="bg-BG" dirty="0" err="1" smtClean="0"/>
              <a:t>Невропатии</a:t>
            </a:r>
            <a:endParaRPr lang="bg-BG" dirty="0" smtClean="0"/>
          </a:p>
          <a:p>
            <a:r>
              <a:rPr lang="bg-BG" dirty="0" err="1" smtClean="0"/>
              <a:t>Микроангиопатии</a:t>
            </a:r>
            <a:endParaRPr lang="bg-BG" dirty="0" smtClean="0"/>
          </a:p>
          <a:p>
            <a:r>
              <a:rPr lang="bg-BG" dirty="0" smtClean="0"/>
              <a:t>Забавено оздравяване на раните</a:t>
            </a:r>
          </a:p>
          <a:p>
            <a:r>
              <a:rPr lang="bg-BG" dirty="0" smtClean="0"/>
              <a:t>Пародонтит </a:t>
            </a:r>
          </a:p>
          <a:p>
            <a:endParaRPr lang="bg-BG" dirty="0"/>
          </a:p>
          <a:p>
            <a:r>
              <a:rPr lang="bg-BG" dirty="0" smtClean="0"/>
              <a:t>Профилактиката на усложненията  на диабета – оптимален гликемичен  контрол чрез постоянен и регулярен мониторинг на нивото на глюкоза за регулиране на дозата на инсулин.</a:t>
            </a:r>
            <a:endParaRPr lang="bg-BG" dirty="0"/>
          </a:p>
        </p:txBody>
      </p:sp>
    </p:spTree>
    <p:extLst>
      <p:ext uri="{BB962C8B-B14F-4D97-AF65-F5344CB8AC3E}">
        <p14:creationId xmlns="" xmlns:p14="http://schemas.microsoft.com/office/powerpoint/2010/main" val="258898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Пародонтит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Пародонтитът представлява хронично микробно асоциирано възпалително заболяване на пародонта, водещо да загуба на прикрепване и загуба на алвеоларна кост. </a:t>
            </a:r>
          </a:p>
          <a:p>
            <a:r>
              <a:rPr lang="ru-RU" dirty="0" smtClean="0"/>
              <a:t>Степента на деструкция корелира както с локални предиспониращи фактори, така и със системни рискови фактори – диабет.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sz="3600" dirty="0" smtClean="0"/>
              <a:t>Орални и пародонтални ефекти на диабета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8258204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b="1" u="sng" dirty="0" smtClean="0"/>
              <a:t>Характерни за неконтролиран диабет</a:t>
            </a:r>
          </a:p>
          <a:p>
            <a:r>
              <a:rPr lang="bg-BG" dirty="0" smtClean="0"/>
              <a:t>Намален слюнчен ток, сухота и парене в устата и на езика</a:t>
            </a:r>
          </a:p>
          <a:p>
            <a:r>
              <a:rPr lang="bg-BG" dirty="0" smtClean="0"/>
              <a:t>Ксеростомията предразполага към опортюнистични инфекции с </a:t>
            </a:r>
            <a:r>
              <a:rPr lang="en-US" dirty="0" smtClean="0"/>
              <a:t>C. </a:t>
            </a:r>
            <a:r>
              <a:rPr lang="en-US" dirty="0" err="1" smtClean="0"/>
              <a:t>albicans</a:t>
            </a:r>
            <a:endParaRPr lang="en-US" dirty="0" smtClean="0"/>
          </a:p>
          <a:p>
            <a:r>
              <a:rPr lang="bg-BG" dirty="0" smtClean="0"/>
              <a:t>Загуба на прикрепване по –често при неконтролиран диабет </a:t>
            </a:r>
          </a:p>
          <a:p>
            <a:r>
              <a:rPr lang="bg-BG" dirty="0" smtClean="0"/>
              <a:t>Хигиенната фаза при тип2 диабет води до подобряване  на метаболитния контрол</a:t>
            </a:r>
          </a:p>
        </p:txBody>
      </p:sp>
    </p:spTree>
    <p:extLst>
      <p:ext uri="{BB962C8B-B14F-4D97-AF65-F5344CB8AC3E}">
        <p14:creationId xmlns="" xmlns:p14="http://schemas.microsoft.com/office/powerpoint/2010/main" val="270945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Тип 1 диабетици са с повишен риск от развитие на пародонтално заболяване като с възрастта, тежестта и продължителността на диабета, рискът се увеличава.</a:t>
            </a:r>
          </a:p>
          <a:p>
            <a:r>
              <a:rPr lang="bg-BG" dirty="0" smtClean="0"/>
              <a:t>Често при пациенти с недиагностициран </a:t>
            </a:r>
            <a:r>
              <a:rPr lang="en-US" dirty="0" smtClean="0"/>
              <a:t> </a:t>
            </a:r>
            <a:r>
              <a:rPr lang="bg-BG" dirty="0" smtClean="0"/>
              <a:t>и неконтролиран диабет се наблюдават рецидивиращи пародонтални абсцеси и бърза деструкция на пародонталните тъкани.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2288</TotalTime>
  <Words>1631</Words>
  <Application>Microsoft Office PowerPoint</Application>
  <PresentationFormat>On-screen Show (4:3)</PresentationFormat>
  <Paragraphs>132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Пародонтит и захарен диабет</vt:lpstr>
      <vt:lpstr>Захарен диабет</vt:lpstr>
      <vt:lpstr>Slide 3</vt:lpstr>
      <vt:lpstr>Slide 4</vt:lpstr>
      <vt:lpstr>Класически симптоми</vt:lpstr>
      <vt:lpstr>Усложнения на диабета</vt:lpstr>
      <vt:lpstr>Пародонтит </vt:lpstr>
      <vt:lpstr>Орални и пародонтални ефекти на диабета</vt:lpstr>
      <vt:lpstr>Slide 9</vt:lpstr>
      <vt:lpstr>Slide 10</vt:lpstr>
      <vt:lpstr>Контрол на диабета и прогресия на пародонталното заболяване</vt:lpstr>
      <vt:lpstr>Взаимодействие между МО и макроорганизма при диабет</vt:lpstr>
      <vt:lpstr>Изменения в имуно-възпалителните реакции на организма</vt:lpstr>
      <vt:lpstr>Цитокини, моноцити и макрофаги</vt:lpstr>
      <vt:lpstr>Неензимно гликозилиране</vt:lpstr>
      <vt:lpstr>Неензимно гликозилиране</vt:lpstr>
      <vt:lpstr>Неензимно гликозилиране</vt:lpstr>
      <vt:lpstr>Дисбаланс в метаболизма на липидите</vt:lpstr>
      <vt:lpstr>Дисбаланс в метаболизма на липидите</vt:lpstr>
      <vt:lpstr>Ефект върху съединителната тъкан</vt:lpstr>
      <vt:lpstr>Ефект върху съединителната тъкан</vt:lpstr>
      <vt:lpstr>Ефект върху съединителната тъкан</vt:lpstr>
      <vt:lpstr>Промени в метаболизма на колагена</vt:lpstr>
      <vt:lpstr>Ефект върху оздравителния процес и отговора спрямо терапията</vt:lpstr>
      <vt:lpstr>Захарен диабет и влиянието му върху отговора на организма</vt:lpstr>
      <vt:lpstr>Slide 26</vt:lpstr>
      <vt:lpstr>Slide 27</vt:lpstr>
      <vt:lpstr>Slide 28</vt:lpstr>
      <vt:lpstr>Slide 29</vt:lpstr>
      <vt:lpstr>Лечение на пациенти с диабет</vt:lpstr>
      <vt:lpstr>Благодаря за вниманието!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Модифициращи фактори</dc:title>
  <dc:creator>User-PC</dc:creator>
  <cp:lastModifiedBy>User-PC</cp:lastModifiedBy>
  <cp:revision>15</cp:revision>
  <dcterms:created xsi:type="dcterms:W3CDTF">2018-09-22T08:27:34Z</dcterms:created>
  <dcterms:modified xsi:type="dcterms:W3CDTF">2021-03-09T12:26:56Z</dcterms:modified>
</cp:coreProperties>
</file>