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59" r:id="rId4"/>
    <p:sldId id="298" r:id="rId5"/>
    <p:sldId id="257" r:id="rId6"/>
    <p:sldId id="309" r:id="rId7"/>
    <p:sldId id="278" r:id="rId8"/>
    <p:sldId id="299" r:id="rId9"/>
    <p:sldId id="290" r:id="rId10"/>
    <p:sldId id="306" r:id="rId11"/>
    <p:sldId id="307" r:id="rId12"/>
    <p:sldId id="300" r:id="rId13"/>
    <p:sldId id="287" r:id="rId14"/>
    <p:sldId id="315" r:id="rId15"/>
    <p:sldId id="305" r:id="rId16"/>
    <p:sldId id="292" r:id="rId17"/>
    <p:sldId id="304" r:id="rId18"/>
    <p:sldId id="294" r:id="rId19"/>
    <p:sldId id="296" r:id="rId20"/>
    <p:sldId id="301" r:id="rId21"/>
    <p:sldId id="291" r:id="rId22"/>
    <p:sldId id="310" r:id="rId23"/>
    <p:sldId id="303" r:id="rId24"/>
    <p:sldId id="286" r:id="rId25"/>
    <p:sldId id="293" r:id="rId26"/>
    <p:sldId id="295" r:id="rId27"/>
    <p:sldId id="312" r:id="rId28"/>
    <p:sldId id="314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Sheet10!$B$4</c:f>
              <c:strCache>
                <c:ptCount val="1"/>
                <c:pt idx="0">
                  <c:v>относителен дял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Sheet10!$A$5:$A$20</c:f>
              <c:strCache>
                <c:ptCount val="16"/>
                <c:pt idx="0">
                  <c:v>под 1 г.</c:v>
                </c:pt>
                <c:pt idx="1">
                  <c:v>1-5 г.</c:v>
                </c:pt>
                <c:pt idx="2">
                  <c:v>6-10 г.</c:v>
                </c:pt>
                <c:pt idx="3">
                  <c:v>11-15 г.</c:v>
                </c:pt>
                <c:pt idx="4">
                  <c:v>16-20 г.</c:v>
                </c:pt>
                <c:pt idx="5">
                  <c:v>21-25 г.</c:v>
                </c:pt>
                <c:pt idx="6">
                  <c:v>26-30 г.</c:v>
                </c:pt>
                <c:pt idx="7">
                  <c:v>31-35 г.</c:v>
                </c:pt>
                <c:pt idx="8">
                  <c:v>36-40 г.</c:v>
                </c:pt>
                <c:pt idx="9">
                  <c:v>41-45г. </c:v>
                </c:pt>
                <c:pt idx="10">
                  <c:v>46-50г. </c:v>
                </c:pt>
                <c:pt idx="11">
                  <c:v>51-55 г.</c:v>
                </c:pt>
                <c:pt idx="12">
                  <c:v>56-60 г.</c:v>
                </c:pt>
                <c:pt idx="13">
                  <c:v>61-65 г.</c:v>
                </c:pt>
                <c:pt idx="14">
                  <c:v>66-70 г.</c:v>
                </c:pt>
                <c:pt idx="15">
                  <c:v>71 г.+</c:v>
                </c:pt>
              </c:strCache>
            </c:strRef>
          </c:cat>
          <c:val>
            <c:numRef>
              <c:f>Sheet10!$B$5:$B$20</c:f>
              <c:numCache>
                <c:formatCode>0.0%</c:formatCode>
                <c:ptCount val="16"/>
                <c:pt idx="0">
                  <c:v>0.69</c:v>
                </c:pt>
                <c:pt idx="1">
                  <c:v>0.51400000000000001</c:v>
                </c:pt>
                <c:pt idx="2">
                  <c:v>0.73799999999999999</c:v>
                </c:pt>
                <c:pt idx="3">
                  <c:v>0.82599999999999996</c:v>
                </c:pt>
                <c:pt idx="4">
                  <c:v>0.84499999999999997</c:v>
                </c:pt>
                <c:pt idx="5">
                  <c:v>0.88700000000000001</c:v>
                </c:pt>
                <c:pt idx="6">
                  <c:v>0.93700000000000006</c:v>
                </c:pt>
                <c:pt idx="7">
                  <c:v>0.93700000000000006</c:v>
                </c:pt>
                <c:pt idx="8">
                  <c:v>0.95299999999999996</c:v>
                </c:pt>
                <c:pt idx="9">
                  <c:v>0.95299999999999996</c:v>
                </c:pt>
                <c:pt idx="10">
                  <c:v>0.93899999999999995</c:v>
                </c:pt>
                <c:pt idx="11">
                  <c:v>0.93899999999999995</c:v>
                </c:pt>
                <c:pt idx="12">
                  <c:v>0.95499999999999996</c:v>
                </c:pt>
                <c:pt idx="13">
                  <c:v>0.94699999999999995</c:v>
                </c:pt>
                <c:pt idx="14">
                  <c:v>0.96799999999999997</c:v>
                </c:pt>
                <c:pt idx="15">
                  <c:v>0.95400000000000007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1708432"/>
        <c:axId val="301710784"/>
        <c:axId val="0"/>
      </c:bar3DChart>
      <c:catAx>
        <c:axId val="30170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1710784"/>
        <c:crosses val="autoZero"/>
        <c:auto val="1"/>
        <c:lblAlgn val="ctr"/>
        <c:lblOffset val="100"/>
        <c:noMultiLvlLbl val="0"/>
      </c:catAx>
      <c:valAx>
        <c:axId val="301710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01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Sheet13!$A$1:$A$6</c:f>
              <c:strCache>
                <c:ptCount val="6"/>
                <c:pt idx="0">
                  <c:v>България</c:v>
                </c:pt>
                <c:pt idx="1">
                  <c:v>Бангладеш</c:v>
                </c:pt>
                <c:pt idx="2">
                  <c:v>Тайван</c:v>
                </c:pt>
                <c:pt idx="3">
                  <c:v>Тайланд</c:v>
                </c:pt>
                <c:pt idx="4">
                  <c:v>Франция </c:v>
                </c:pt>
                <c:pt idx="5">
                  <c:v>Гана </c:v>
                </c:pt>
              </c:strCache>
            </c:strRef>
          </c:cat>
          <c:val>
            <c:numRef>
              <c:f>Sheet13!$B$1:$B$6</c:f>
              <c:numCache>
                <c:formatCode>0.0%</c:formatCode>
                <c:ptCount val="6"/>
                <c:pt idx="0">
                  <c:v>0.83</c:v>
                </c:pt>
                <c:pt idx="1">
                  <c:v>0.81299999999999994</c:v>
                </c:pt>
                <c:pt idx="2">
                  <c:v>0.88500000000000001</c:v>
                </c:pt>
                <c:pt idx="3">
                  <c:v>0.879</c:v>
                </c:pt>
                <c:pt idx="4">
                  <c:v>0.80200000000000005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709608"/>
        <c:axId val="301707648"/>
      </c:barChart>
      <c:catAx>
        <c:axId val="301709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1707648"/>
        <c:crosses val="autoZero"/>
        <c:auto val="1"/>
        <c:lblAlgn val="ctr"/>
        <c:lblOffset val="100"/>
        <c:noMultiLvlLbl val="0"/>
      </c:catAx>
      <c:valAx>
        <c:axId val="30170764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30170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Sheet10!$B$28</c:f>
              <c:strCache>
                <c:ptCount val="1"/>
                <c:pt idx="0">
                  <c:v>относителен дял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  <a:sp3d/>
          </c:spPr>
          <c:invertIfNegative val="0"/>
          <c:cat>
            <c:strRef>
              <c:f>Sheet10!$A$29:$A$44</c:f>
              <c:strCache>
                <c:ptCount val="16"/>
                <c:pt idx="0">
                  <c:v>под 1 г.</c:v>
                </c:pt>
                <c:pt idx="1">
                  <c:v>1-5 г.</c:v>
                </c:pt>
                <c:pt idx="2">
                  <c:v>6-10 г.</c:v>
                </c:pt>
                <c:pt idx="3">
                  <c:v>11-15 г.</c:v>
                </c:pt>
                <c:pt idx="4">
                  <c:v>16-20 г.</c:v>
                </c:pt>
                <c:pt idx="5">
                  <c:v>21-25 г.</c:v>
                </c:pt>
                <c:pt idx="6">
                  <c:v>26-30 г.</c:v>
                </c:pt>
                <c:pt idx="7">
                  <c:v>31-35 г.</c:v>
                </c:pt>
                <c:pt idx="8">
                  <c:v>36-40 г.</c:v>
                </c:pt>
                <c:pt idx="9">
                  <c:v>41-45г. </c:v>
                </c:pt>
                <c:pt idx="10">
                  <c:v>46-50г. </c:v>
                </c:pt>
                <c:pt idx="11">
                  <c:v>51-55 г.</c:v>
                </c:pt>
                <c:pt idx="12">
                  <c:v>56-60 г.</c:v>
                </c:pt>
                <c:pt idx="13">
                  <c:v>61-65 г.</c:v>
                </c:pt>
                <c:pt idx="14">
                  <c:v>66-70 г.</c:v>
                </c:pt>
                <c:pt idx="15">
                  <c:v>71 г.+</c:v>
                </c:pt>
              </c:strCache>
            </c:strRef>
          </c:cat>
          <c:val>
            <c:numRef>
              <c:f>Sheet10!$B$29:$B$44</c:f>
              <c:numCache>
                <c:formatCode>0.0%</c:formatCode>
                <c:ptCount val="16"/>
                <c:pt idx="0">
                  <c:v>0.11899999999999999</c:v>
                </c:pt>
                <c:pt idx="1">
                  <c:v>0.311</c:v>
                </c:pt>
                <c:pt idx="2">
                  <c:v>0.27600000000000002</c:v>
                </c:pt>
                <c:pt idx="3">
                  <c:v>0.30299999999999999</c:v>
                </c:pt>
                <c:pt idx="4">
                  <c:v>0.35799999999999998</c:v>
                </c:pt>
                <c:pt idx="5">
                  <c:v>0.158</c:v>
                </c:pt>
                <c:pt idx="6">
                  <c:v>0.107</c:v>
                </c:pt>
                <c:pt idx="7">
                  <c:v>0.109</c:v>
                </c:pt>
                <c:pt idx="8">
                  <c:v>9.1999999999999998E-2</c:v>
                </c:pt>
                <c:pt idx="9">
                  <c:v>5.8000000000000003E-2</c:v>
                </c:pt>
                <c:pt idx="10">
                  <c:v>6.0999999999999999E-2</c:v>
                </c:pt>
                <c:pt idx="11">
                  <c:v>3.2000000000000001E-2</c:v>
                </c:pt>
                <c:pt idx="12">
                  <c:v>4.8000000000000001E-2</c:v>
                </c:pt>
                <c:pt idx="13">
                  <c:v>4.4999999999999998E-2</c:v>
                </c:pt>
                <c:pt idx="14">
                  <c:v>5.7000000000000002E-2</c:v>
                </c:pt>
                <c:pt idx="15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1709216"/>
        <c:axId val="301710000"/>
        <c:axId val="0"/>
      </c:bar3DChart>
      <c:catAx>
        <c:axId val="30170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1710000"/>
        <c:crosses val="autoZero"/>
        <c:auto val="1"/>
        <c:lblAlgn val="ctr"/>
        <c:lblOffset val="100"/>
        <c:noMultiLvlLbl val="0"/>
      </c:catAx>
      <c:valAx>
        <c:axId val="301710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0170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023876824786243E-2"/>
          <c:y val="6.7368421052631577E-2"/>
          <c:w val="0.92438795485897829"/>
          <c:h val="0.660306672192291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'пол група м+'!$B$1</c:f>
              <c:strCache>
                <c:ptCount val="1"/>
                <c:pt idx="0">
                  <c:v>мъже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'пол група м+'!$A$2:$A$17</c:f>
              <c:strCache>
                <c:ptCount val="16"/>
                <c:pt idx="0">
                  <c:v>до 11 м.</c:v>
                </c:pt>
                <c:pt idx="1">
                  <c:v>1-5 г.</c:v>
                </c:pt>
                <c:pt idx="2">
                  <c:v>6-10 г.</c:v>
                </c:pt>
                <c:pt idx="3">
                  <c:v>11-15 г.</c:v>
                </c:pt>
                <c:pt idx="4">
                  <c:v>16-20 г.</c:v>
                </c:pt>
                <c:pt idx="5">
                  <c:v>21-25 г.</c:v>
                </c:pt>
                <c:pt idx="6">
                  <c:v>26-30 г.</c:v>
                </c:pt>
                <c:pt idx="7">
                  <c:v>31-35 г.</c:v>
                </c:pt>
                <c:pt idx="8">
                  <c:v>36-40 г.</c:v>
                </c:pt>
                <c:pt idx="9">
                  <c:v>41-45 г.</c:v>
                </c:pt>
                <c:pt idx="10">
                  <c:v>46-50 г.</c:v>
                </c:pt>
                <c:pt idx="11">
                  <c:v>51-55 г.</c:v>
                </c:pt>
                <c:pt idx="12">
                  <c:v>56-60 г.</c:v>
                </c:pt>
                <c:pt idx="13">
                  <c:v>61-65 г.</c:v>
                </c:pt>
                <c:pt idx="14">
                  <c:v>66-70 г.</c:v>
                </c:pt>
                <c:pt idx="15">
                  <c:v>над 71 г.</c:v>
                </c:pt>
              </c:strCache>
            </c:strRef>
          </c:cat>
          <c:val>
            <c:numRef>
              <c:f>'пол група м+'!$B$2:$B$17</c:f>
              <c:numCache>
                <c:formatCode>0.0%</c:formatCode>
                <c:ptCount val="16"/>
                <c:pt idx="0">
                  <c:v>0.11899999999999999</c:v>
                </c:pt>
                <c:pt idx="1">
                  <c:v>0.32100000000000001</c:v>
                </c:pt>
                <c:pt idx="2">
                  <c:v>0.247</c:v>
                </c:pt>
                <c:pt idx="3">
                  <c:v>0.27200000000000002</c:v>
                </c:pt>
                <c:pt idx="4">
                  <c:v>0.29099999999999998</c:v>
                </c:pt>
                <c:pt idx="5">
                  <c:v>0.16700000000000001</c:v>
                </c:pt>
                <c:pt idx="6">
                  <c:v>0.11600000000000001</c:v>
                </c:pt>
                <c:pt idx="7">
                  <c:v>0.113</c:v>
                </c:pt>
                <c:pt idx="8">
                  <c:v>9.5000000000000001E-2</c:v>
                </c:pt>
                <c:pt idx="9">
                  <c:v>3.4000000000000002E-2</c:v>
                </c:pt>
                <c:pt idx="10">
                  <c:v>8.5000000000000006E-2</c:v>
                </c:pt>
                <c:pt idx="11">
                  <c:v>1.4E-2</c:v>
                </c:pt>
                <c:pt idx="12">
                  <c:v>6.2E-2</c:v>
                </c:pt>
                <c:pt idx="13">
                  <c:v>5.1999999999999998E-2</c:v>
                </c:pt>
                <c:pt idx="14">
                  <c:v>4.9000000000000002E-2</c:v>
                </c:pt>
                <c:pt idx="15">
                  <c:v>3.6999999999999998E-2</c:v>
                </c:pt>
              </c:numCache>
            </c:numRef>
          </c:val>
        </c:ser>
        <c:ser>
          <c:idx val="1"/>
          <c:order val="1"/>
          <c:tx>
            <c:strRef>
              <c:f>'пол група м+'!$C$1</c:f>
              <c:strCache>
                <c:ptCount val="1"/>
                <c:pt idx="0">
                  <c:v>жени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  <a:sp3d/>
          </c:spPr>
          <c:invertIfNegative val="0"/>
          <c:cat>
            <c:strRef>
              <c:f>'пол група м+'!$A$2:$A$17</c:f>
              <c:strCache>
                <c:ptCount val="16"/>
                <c:pt idx="0">
                  <c:v>до 11 м.</c:v>
                </c:pt>
                <c:pt idx="1">
                  <c:v>1-5 г.</c:v>
                </c:pt>
                <c:pt idx="2">
                  <c:v>6-10 г.</c:v>
                </c:pt>
                <c:pt idx="3">
                  <c:v>11-15 г.</c:v>
                </c:pt>
                <c:pt idx="4">
                  <c:v>16-20 г.</c:v>
                </c:pt>
                <c:pt idx="5">
                  <c:v>21-25 г.</c:v>
                </c:pt>
                <c:pt idx="6">
                  <c:v>26-30 г.</c:v>
                </c:pt>
                <c:pt idx="7">
                  <c:v>31-35 г.</c:v>
                </c:pt>
                <c:pt idx="8">
                  <c:v>36-40 г.</c:v>
                </c:pt>
                <c:pt idx="9">
                  <c:v>41-45 г.</c:v>
                </c:pt>
                <c:pt idx="10">
                  <c:v>46-50 г.</c:v>
                </c:pt>
                <c:pt idx="11">
                  <c:v>51-55 г.</c:v>
                </c:pt>
                <c:pt idx="12">
                  <c:v>56-60 г.</c:v>
                </c:pt>
                <c:pt idx="13">
                  <c:v>61-65 г.</c:v>
                </c:pt>
                <c:pt idx="14">
                  <c:v>66-70 г.</c:v>
                </c:pt>
                <c:pt idx="15">
                  <c:v>над 71 г.</c:v>
                </c:pt>
              </c:strCache>
            </c:strRef>
          </c:cat>
          <c:val>
            <c:numRef>
              <c:f>'пол група м+'!$C$2:$C$17</c:f>
              <c:numCache>
                <c:formatCode>0.0%</c:formatCode>
                <c:ptCount val="16"/>
                <c:pt idx="0">
                  <c:v>0.12</c:v>
                </c:pt>
                <c:pt idx="1">
                  <c:v>0.29399999999999998</c:v>
                </c:pt>
                <c:pt idx="2">
                  <c:v>0.27600000000000002</c:v>
                </c:pt>
                <c:pt idx="3">
                  <c:v>0.34100000000000003</c:v>
                </c:pt>
                <c:pt idx="4">
                  <c:v>0.434</c:v>
                </c:pt>
                <c:pt idx="5">
                  <c:v>0.14799999999999999</c:v>
                </c:pt>
                <c:pt idx="6">
                  <c:v>9.9000000000000005E-2</c:v>
                </c:pt>
                <c:pt idx="7">
                  <c:v>0.104</c:v>
                </c:pt>
                <c:pt idx="8">
                  <c:v>0.09</c:v>
                </c:pt>
                <c:pt idx="9">
                  <c:v>8.4000000000000005E-2</c:v>
                </c:pt>
                <c:pt idx="10">
                  <c:v>3.5999999999999997E-2</c:v>
                </c:pt>
                <c:pt idx="11">
                  <c:v>5.0999999999999997E-2</c:v>
                </c:pt>
                <c:pt idx="12">
                  <c:v>3.3000000000000002E-2</c:v>
                </c:pt>
                <c:pt idx="13">
                  <c:v>3.7999999999999999E-2</c:v>
                </c:pt>
                <c:pt idx="14">
                  <c:v>6.5000000000000002E-2</c:v>
                </c:pt>
                <c:pt idx="15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gapDepth val="5"/>
        <c:shape val="box"/>
        <c:axId val="350934128"/>
        <c:axId val="350936480"/>
        <c:axId val="0"/>
      </c:bar3DChart>
      <c:catAx>
        <c:axId val="35093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0936480"/>
        <c:crosses val="autoZero"/>
        <c:auto val="1"/>
        <c:lblAlgn val="ctr"/>
        <c:lblOffset val="100"/>
        <c:noMultiLvlLbl val="0"/>
      </c:catAx>
      <c:valAx>
        <c:axId val="350936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5093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38235664804476"/>
          <c:y val="0.89963485493319884"/>
          <c:w val="0.24768475732013184"/>
          <c:h val="5.4950886645660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6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8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580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27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6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0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5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7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250A76-1030-46EE-892F-FBB85133793E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69ADA6-0CF2-4214-9E00-B38E8995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33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bi.nlm.nih.gov/pmc/articles/PMC5004459/" TargetMode="External"/><Relationship Id="rId4" Type="http://schemas.openxmlformats.org/officeDocument/2006/relationships/hyperlink" Target="https://www.ncbi.nlm.nih.gov/pubmed/?term=Styczynski%20J%5bAuthor%5d&amp;cauthor=true&amp;cauthor_uid=273654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divizor.com/blog/category/hodgkin-lymphoma/" TargetMode="External"/><Relationship Id="rId5" Type="http://schemas.openxmlformats.org/officeDocument/2006/relationships/hyperlink" Target="https://medivizor.com/blog/category/blog/" TargetMode="External"/><Relationship Id="rId4" Type="http://schemas.openxmlformats.org/officeDocument/2006/relationships/hyperlink" Target="https://medivizor.com/blog/author/kathleenhoffma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action/doSearch?ContribAuthorStored=Magrath,+Ia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action/doSearch?ContribAuthorStored=Magrath,+Ia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770" y="2328500"/>
            <a:ext cx="9173010" cy="173013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Е</a:t>
            </a:r>
            <a:r>
              <a:rPr lang="en-GB" b="1" dirty="0" err="1"/>
              <a:t>pstein</a:t>
            </a:r>
            <a:r>
              <a:rPr lang="en-GB" b="1" dirty="0"/>
              <a:t>-Barr virus</a:t>
            </a:r>
            <a:r>
              <a:rPr lang="bg-BG" b="1" dirty="0"/>
              <a:t> </a:t>
            </a:r>
            <a:r>
              <a:rPr lang="bg-BG" b="1" dirty="0" smtClean="0"/>
              <a:t>асоциирани </a:t>
            </a:r>
            <a:r>
              <a:rPr lang="bg-BG" b="1" dirty="0" smtClean="0"/>
              <a:t>заболявания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148" y="4929503"/>
            <a:ext cx="6400800" cy="63731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bg-B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Доц. д-р </a:t>
            </a:r>
            <a:r>
              <a:rPr lang="bg-B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Цветелина</a:t>
            </a:r>
            <a:r>
              <a:rPr lang="bg-B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Костадинова, </a:t>
            </a:r>
            <a:r>
              <a:rPr lang="bg-BG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д.м</a:t>
            </a:r>
            <a:r>
              <a:rPr lang="bg-B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bg-B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Медицински колеж, МУ-Варна</a:t>
            </a:r>
          </a:p>
          <a:p>
            <a:endParaRPr lang="bg-BG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bg-BG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Ð ÐµÐ·ÑÐ»ÑÐ°Ñ Ñ Ð¸Ð·Ð¾Ð±ÑÐ°Ð¶ÐµÐ½Ð¸Ðµ Ð·Ð° mu-va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85" y="0"/>
            <a:ext cx="2521815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1803" y="115330"/>
            <a:ext cx="12191999" cy="807308"/>
          </a:xfrm>
        </p:spPr>
        <p:txBody>
          <a:bodyPr>
            <a:noAutofit/>
          </a:bodyPr>
          <a:lstStyle/>
          <a:p>
            <a:pPr algn="ctr"/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Първичната инфекция с </a:t>
            </a:r>
            <a:r>
              <a:rPr lang="en-GB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EBV</a:t>
            </a: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се манифестира с развитие на инфекциозна мононуклеоза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10744" y="1178011"/>
            <a:ext cx="11434119" cy="456582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90 % от случаите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ИМ се свързват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ЕВV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когато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първичната ЕВV инфекция е в периода на юношеството и след него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около 50% развиват клинична симптоматика;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 заразяването е в детска възраст –по-често протича безсимптомно;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1968 г.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Хенле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и неговият екип правят връзка между новооткритият от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Epstein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Barr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вирус и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ирусната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етиология се определя  от високите нива на  EBV репликация в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орофаринкса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при лица с клинична изява на болестта, което обуславя и високи нива на инфекциозен вирус в слюнката, липса на специфични антитела преди клиничната симптоматика и появата на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аnti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-VCA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при появата на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симптомите.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04124" y="144849"/>
            <a:ext cx="8534401" cy="670698"/>
          </a:xfrm>
        </p:spPr>
        <p:txBody>
          <a:bodyPr/>
          <a:lstStyle/>
          <a:p>
            <a:r>
              <a:rPr lang="bg-BG" cap="none" dirty="0" smtClean="0"/>
              <a:t>Защо в юношеския период? Хипотези:</a:t>
            </a:r>
            <a:endParaRPr lang="bg-BG" cap="none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59498" y="1456037"/>
            <a:ext cx="11137085" cy="14986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800" dirty="0"/>
              <a:t>по-голяма доза инфекциозен </a:t>
            </a:r>
            <a:r>
              <a:rPr lang="bg-BG" sz="2800" dirty="0" smtClean="0"/>
              <a:t>вирус- </a:t>
            </a:r>
            <a:r>
              <a:rPr lang="bg-BG" sz="2800" dirty="0"/>
              <a:t>високите нива на вирусен товар корелират с повишени нива на активирани </a:t>
            </a:r>
            <a:r>
              <a:rPr lang="bg-BG" sz="2800" dirty="0" smtClean="0"/>
              <a:t>Т-клетки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800" dirty="0" smtClean="0"/>
              <a:t> </a:t>
            </a:r>
            <a:r>
              <a:rPr lang="bg-BG" sz="2800" dirty="0"/>
              <a:t>ролята </a:t>
            </a:r>
            <a:r>
              <a:rPr lang="bg-BG" sz="2800" dirty="0" smtClean="0"/>
              <a:t>на SAP </a:t>
            </a:r>
            <a:r>
              <a:rPr lang="bg-BG" sz="2800" dirty="0"/>
              <a:t>(SLAM-</a:t>
            </a:r>
            <a:r>
              <a:rPr lang="bg-BG" sz="2800" dirty="0" err="1"/>
              <a:t>associated</a:t>
            </a:r>
            <a:r>
              <a:rPr lang="bg-BG" sz="2800" dirty="0"/>
              <a:t> </a:t>
            </a:r>
            <a:r>
              <a:rPr lang="bg-BG" sz="2800" dirty="0" err="1"/>
              <a:t>protein</a:t>
            </a:r>
            <a:r>
              <a:rPr lang="bg-BG" sz="2800" dirty="0"/>
              <a:t>), който контролира активирането на </a:t>
            </a:r>
            <a:r>
              <a:rPr lang="bg-BG" sz="2800" dirty="0" smtClean="0"/>
              <a:t>Т-клетките, а  </a:t>
            </a:r>
            <a:r>
              <a:rPr lang="bg-BG" sz="2800" dirty="0"/>
              <a:t>неговата експресия се различава между децата и младите </a:t>
            </a:r>
            <a:r>
              <a:rPr lang="bg-BG" sz="2800" dirty="0" smtClean="0"/>
              <a:t>хора;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800" dirty="0" smtClean="0"/>
              <a:t>високите </a:t>
            </a:r>
            <a:r>
              <a:rPr lang="bg-BG" sz="2800" dirty="0"/>
              <a:t>нива на </a:t>
            </a:r>
            <a:r>
              <a:rPr lang="bg-BG" sz="2800" dirty="0" smtClean="0"/>
              <a:t>експресията му </a:t>
            </a:r>
            <a:r>
              <a:rPr lang="bg-BG" sz="2800" dirty="0"/>
              <a:t>в ранна детска възраст може да упражняват по-строг контрол върху Т-клетъчната активация и по този начин дават възможност за </a:t>
            </a:r>
            <a:r>
              <a:rPr lang="bg-BG" sz="2800" dirty="0" err="1"/>
              <a:t>субклинична</a:t>
            </a:r>
            <a:r>
              <a:rPr lang="bg-BG" sz="2800" dirty="0"/>
              <a:t> </a:t>
            </a:r>
            <a:r>
              <a:rPr lang="bg-BG" sz="2800" dirty="0" smtClean="0"/>
              <a:t>сероконверсия</a:t>
            </a:r>
            <a:endParaRPr lang="bg-BG" sz="2800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930876" y="5675871"/>
            <a:ext cx="10783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Силният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имунен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отговор се смята, че е отговорен за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ИМ.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6511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04125" y="1161535"/>
            <a:ext cx="11268892" cy="5177886"/>
          </a:xfrm>
        </p:spPr>
        <p:txBody>
          <a:bodyPr>
            <a:normAutofit fontScale="90000"/>
          </a:bodyPr>
          <a:lstStyle/>
          <a:p>
            <a:r>
              <a:rPr lang="bg-BG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ЕВV-свързаните </a:t>
            </a:r>
            <a:r>
              <a:rPr lang="bg-BG" sz="24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малигнени</a:t>
            </a:r>
            <a:r>
              <a:rPr lang="bg-BG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заболявания възникват </a:t>
            </a:r>
            <a:r>
              <a:rPr lang="bg-BG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най-вече в </a:t>
            </a:r>
            <a:r>
              <a:rPr lang="bg-BG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 на провал в имунния отговор за контрол над разпространението на </a:t>
            </a:r>
            <a:r>
              <a:rPr lang="bg-BG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латентно </a:t>
            </a:r>
            <a:r>
              <a:rPr lang="bg-BG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инфектираните </a:t>
            </a:r>
            <a:r>
              <a:rPr lang="bg-BG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клетки;</a:t>
            </a:r>
            <a:br>
              <a:rPr lang="bg-BG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малигнизацията</a:t>
            </a: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участват поне 5 вирусни гена, които по аналогия с другите ДНК вируси блокират тумор-</a:t>
            </a:r>
            <a:r>
              <a:rPr lang="bg-BG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супресорните</a:t>
            </a: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клетъчни механизми;</a:t>
            </a:r>
            <a:b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LMP-1 е основен </a:t>
            </a: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онкоген;</a:t>
            </a:r>
            <a:b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малигнената</a:t>
            </a:r>
            <a:r>
              <a:rPr lang="bg-BG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трансформация при ЕBV обикновено е в комбинация и с други фактори- време след първичната инфекция, географски и генетични фактори;</a:t>
            </a:r>
            <a:b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лимфоцитите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основният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клетъчен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резервоар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на EBV и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по-голямата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част от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свързаните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с EBV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злокачествени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заболявания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произлизат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инфектирани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вируса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клетки;</a:t>
            </a:r>
            <a:b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След 50 г. от асоцииране на 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EBV с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Лимфома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Бъркит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той се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свързана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и с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хетерогенна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от лимфоми 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епителни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тумори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2892" y="230660"/>
            <a:ext cx="11779638" cy="733166"/>
          </a:xfrm>
        </p:spPr>
        <p:txBody>
          <a:bodyPr>
            <a:noAutofit/>
          </a:bodyPr>
          <a:lstStyle/>
          <a:p>
            <a:pPr algn="ctr"/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Пострансплантационни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лимфопролиферативни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заболявания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(PTLD)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2892" y="1680518"/>
            <a:ext cx="11055178" cy="40942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800" dirty="0"/>
              <a:t>PTLD се </a:t>
            </a:r>
            <a:r>
              <a:rPr lang="bg-BG" sz="2800" dirty="0" smtClean="0"/>
              <a:t>проявява </a:t>
            </a:r>
            <a:r>
              <a:rPr lang="bg-BG" sz="2800" dirty="0"/>
              <a:t>с широк спектър от симптоматика, </a:t>
            </a:r>
            <a:r>
              <a:rPr lang="bg-BG" sz="2800" dirty="0" smtClean="0"/>
              <a:t>от </a:t>
            </a:r>
            <a:r>
              <a:rPr lang="bg-BG" sz="2800" dirty="0"/>
              <a:t>ИМ до злокачествени В- или по-рядко Т-клетъчни </a:t>
            </a:r>
            <a:r>
              <a:rPr lang="bg-BG" sz="2800" dirty="0" smtClean="0"/>
              <a:t>лимфоми; </a:t>
            </a:r>
            <a:endParaRPr lang="bg-B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честотата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на PTLD след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SOT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е около 1% до 2.3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алогенна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трансплантация на HSCT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 между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1% и 3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 се при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серонегативни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реципиенти, получаващи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орган/стволови клетки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EBV инфектирани донори. Това е най-съществения рисков фактор и обяснява по-високата честота на случаите при трансплантации в детска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възраст;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 след реактивация на вируса;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естотата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на случаите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корелира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със степента на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имуносупресията.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0618" y="108751"/>
            <a:ext cx="11804822" cy="582201"/>
          </a:xfrm>
        </p:spPr>
        <p:txBody>
          <a:bodyPr>
            <a:normAutofit fontScale="90000"/>
          </a:bodyPr>
          <a:lstStyle/>
          <a:p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PTLD след HSCT </a:t>
            </a:r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обикновнено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се развива по-рано, след около 2 месеца, докато след SOT -</a:t>
            </a:r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cлед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месец;</a:t>
            </a:r>
            <a:endParaRPr lang="bg-BG" sz="20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97708" y="1416909"/>
            <a:ext cx="4530811" cy="4917988"/>
          </a:xfrm>
        </p:spPr>
        <p:txBody>
          <a:bodyPr>
            <a:normAutofit lnSpcReduction="10000"/>
          </a:bodyPr>
          <a:lstStyle/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Заразените клетки обикновено показват латентност ІІІ с експресия на различните EBNA, LMP, EBERS и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BART;</a:t>
            </a:r>
          </a:p>
          <a:p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резултат на много проучвания са разработени препоръки за превенция и за ранно диагностициране на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PTLD при HSC.</a:t>
            </a: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An external file that holds a picture, illustration, etc.&#10;Object name is 101803.ta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19" y="535461"/>
            <a:ext cx="6606748" cy="43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n external file that holds a picture, illustration, etc.&#10;Object name is 101803.ta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0" y="1489505"/>
            <a:ext cx="6606748" cy="42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5436974" y="6011731"/>
            <a:ext cx="6631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Styczynski</a:t>
            </a:r>
            <a:r>
              <a:rPr lang="bg-BG" sz="12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J</a:t>
            </a:r>
            <a:r>
              <a:rPr lang="bg-BG" sz="1200" i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.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</a:rPr>
              <a:t>Management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of Epstein-Barr Virus infections and post-transplant lymphoproliferative disorders in patients after allogeneic hematopoietic stem cell transplantation: Sixth European Conference on Infections in Leukemia (ECIL-6)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</a:rPr>
              <a:t>guidelines</a:t>
            </a:r>
            <a:r>
              <a:rPr lang="bg-BG" sz="1200" i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bg-BG" sz="12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Haematologica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. 2016 Jul; 101(7): 803–811</a:t>
            </a:r>
            <a:endParaRPr lang="bg-BG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7692" y="214184"/>
            <a:ext cx="8534401" cy="47779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Лимфом </a:t>
            </a:r>
            <a:r>
              <a:rPr lang="bg-BG" dirty="0"/>
              <a:t>на Ходжкин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143632" y="844507"/>
            <a:ext cx="7973283" cy="4977714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Класическият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Ходжкинов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лимфом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характеризира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наличието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клонални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злокачествени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многоядрени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гигантски клетки на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Sternberg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фона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реактивни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възпалителни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клетки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лимфоцити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плазмени клетки,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гранулоцити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хистиоцити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ежду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60% и 80% от EBV геном позитивните случаи са от MC и LD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субтипове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азлични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проучвания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съобщават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за ролята 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епидемиологични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фактори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възраст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етническа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принадлежност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местоживеене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във връзката между вирусът и заболяването.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4098" name="Picture 2" descr="Image result for hodg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" y="976312"/>
            <a:ext cx="31972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ople who have had infectious mononucleosis (mono),an infection caused by the Epstein-Barr virus&#10;(EBV), have an increased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9" y="3181350"/>
            <a:ext cx="3477312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4327694" y="549905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400" i="1" dirty="0" smtClean="0">
                <a:solidFill>
                  <a:schemeClr val="bg2">
                    <a:lumMod val="50000"/>
                  </a:schemeClr>
                </a:solidFill>
                <a:latin typeface="myriad-pro"/>
              </a:rPr>
              <a:t>*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  <a:latin typeface="myriad-pro"/>
              </a:rPr>
              <a:t>Posted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myriad-pro"/>
              </a:rPr>
              <a:t>by 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myriad-pro"/>
                <a:hlinkClick r:id="rId4" tooltip="Posts by Kathleen Hoffman"/>
              </a:rPr>
              <a:t>Kathleen Hoffman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myriad-pro"/>
              </a:rPr>
              <a:t> 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  <a:latin typeface="myriad-pro"/>
              </a:rPr>
              <a:t>,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myriad-pro"/>
              </a:rPr>
              <a:t>2017 in 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myriad-pro"/>
                <a:hlinkClick r:id="rId5"/>
              </a:rPr>
              <a:t>Blog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myriad-pro"/>
              </a:rPr>
              <a:t>, 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myriad-pro"/>
                <a:hlinkClick r:id="rId6"/>
              </a:rPr>
              <a:t>Hodgkin's lymphoma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myriad-pro"/>
              </a:rPr>
              <a:t> </a:t>
            </a:r>
            <a:endParaRPr lang="bg-BG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37076" y="70708"/>
            <a:ext cx="8534401" cy="621270"/>
          </a:xfrm>
        </p:spPr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 подкрепящи ролята на Е</a:t>
            </a:r>
            <a:r>
              <a:rPr lang="en-GB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bg-BG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bg-BG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4213" y="691979"/>
            <a:ext cx="11343030" cy="5302422"/>
          </a:xfrm>
        </p:spPr>
        <p:txBody>
          <a:bodyPr>
            <a:normAutofit/>
          </a:bodyPr>
          <a:lstStyle/>
          <a:p>
            <a:endParaRPr lang="bg-BG" sz="2000" dirty="0">
              <a:solidFill>
                <a:schemeClr val="tx1"/>
              </a:solidFill>
            </a:endParaRPr>
          </a:p>
          <a:p>
            <a:endParaRPr lang="bg-BG" sz="2000" dirty="0">
              <a:solidFill>
                <a:schemeClr val="tx1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37076" y="1162309"/>
            <a:ext cx="110958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установени са високи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нива на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специфични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антитела (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-VCA ,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-EA (D)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-EA(R) и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-EBNA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повишени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нива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антителата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предшестват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развитието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заболяването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няколко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по-високата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честота на случаите, при лица с анамнеза за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преболедуване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доказване на EBV геном в RS клетките чрез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хибридизация;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тип на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латентсност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с експресия на различните EBER, EBNA1, LMP1 и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LMP2A;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LMP1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експресира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във високи нива в заразените H-RS и следователно участва в патогенезата на EBV позитивните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тумори,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вероятно чрез активиране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NF-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</a:t>
            </a:r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6132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6106" y="960333"/>
            <a:ext cx="10543960" cy="564291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наше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проучване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(2016) </a:t>
            </a:r>
            <a:r>
              <a:rPr lang="bg-BG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на 27 пациента с преобладаване на </a:t>
            </a:r>
            <a:r>
              <a:rPr lang="bg-BG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нодуларна</a:t>
            </a:r>
            <a:r>
              <a:rPr lang="bg-BG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склероза и с по-напреднало заболяване:</a:t>
            </a:r>
            <a:br>
              <a:rPr lang="bg-BG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8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открихме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плазмена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EBV ДНК в 40.7% (95% CI: 22.4% - 61.2%) от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пациентите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 БХ.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Подобни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резултати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получени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и от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изследователи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различни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региони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от света;</a:t>
            </a:r>
            <a:b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от положителните-8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нодуларна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склероза, 2-ма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смесен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целуларитет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и 1 с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лимфоцитно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преобладаване</a:t>
            </a: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количествения диапазон е между </a:t>
            </a:r>
            <a:r>
              <a:rPr lang="en-GB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bg-BG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и 424477 копия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bg-BG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средна стойност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70113.09)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5315" y="216243"/>
            <a:ext cx="10058400" cy="681681"/>
          </a:xfrm>
        </p:spPr>
        <p:txBody>
          <a:bodyPr/>
          <a:lstStyle/>
          <a:p>
            <a:r>
              <a:rPr lang="bg-BG" dirty="0" smtClean="0"/>
              <a:t>Неходжкинови лимфоми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45315" y="790832"/>
            <a:ext cx="10997042" cy="54781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Неходжкиновите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лимфоми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включват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широк спектър от заболявания, обхващащи В или Т- лимфоцитната популация, с различна степен на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агресивност;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Освен, че се  характеризират с клинична и морфологична хетерогенност имат и значителни вариации по отношение на етиологичните фактори и географско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разпространение;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световен мащаб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НХЛ представляват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60-80% от злокачествените лимфоми и 80-90% от тях са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В-клетъчни;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Освен ЕВ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други инфекциозни агенти могат да участват в развитието им;</a:t>
            </a:r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14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3553" y="133865"/>
            <a:ext cx="10058400" cy="978243"/>
          </a:xfrm>
        </p:spPr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Лимфом на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Бъркит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7666" y="1178011"/>
            <a:ext cx="7002162" cy="5033319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най-силна  връзка между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ЛБ и </a:t>
            </a: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ЕBV има при ендемичната форма, в  90 - 95 % от случаите се доказва вирусна ДНК в туморните клетки;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високи нива на  </a:t>
            </a:r>
            <a:r>
              <a:rPr lang="bg-BG" sz="4000" dirty="0" err="1">
                <a:latin typeface="Arial" panose="020B0604020202020204" pitchFamily="34" charset="0"/>
                <a:cs typeface="Arial" panose="020B0604020202020204" pitchFamily="34" charset="0"/>
              </a:rPr>
              <a:t>анти</a:t>
            </a: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-VCA и </a:t>
            </a:r>
            <a:r>
              <a:rPr lang="bg-BG" sz="4000" dirty="0" err="1">
                <a:latin typeface="Arial" panose="020B0604020202020204" pitchFamily="34" charset="0"/>
                <a:cs typeface="Arial" panose="020B0604020202020204" pitchFamily="34" charset="0"/>
              </a:rPr>
              <a:t>анти</a:t>
            </a: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-EA  антитела в серума на пациенти в сравнение с контролна група от същата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възраст;</a:t>
            </a:r>
            <a:endParaRPr lang="bg-B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децата в ендемичните райони, които в последствие развиват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ЛБ </a:t>
            </a: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имат високи титри на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-VCA </a:t>
            </a: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месеци или години преди клиничните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прояви;</a:t>
            </a:r>
            <a:endParaRPr lang="bg-B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EBVДНК е открита при 30% - 40% HIV-свързани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лимфоми.</a:t>
            </a:r>
            <a:endParaRPr lang="bg-B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91" y="1037967"/>
            <a:ext cx="5047809" cy="5033319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7348153" y="6318876"/>
            <a:ext cx="49179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Magrath</a:t>
            </a: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</a:t>
            </a: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(2012). Epidemiology: clues to the pathogenesis of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Burkitt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lymphoma</a:t>
            </a:r>
            <a:endParaRPr lang="en-US" sz="1000" i="1" dirty="0">
              <a:solidFill>
                <a:srgbClr val="7676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34531" y="107093"/>
            <a:ext cx="8616778" cy="716691"/>
          </a:xfrm>
        </p:spPr>
        <p:txBody>
          <a:bodyPr>
            <a:noAutofit/>
          </a:bodyPr>
          <a:lstStyle/>
          <a:p>
            <a:pPr algn="ctr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sz="2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gammaherpesvirus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b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pstein-barr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 (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7091" y="1005017"/>
            <a:ext cx="11425881" cy="5535826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Открит е през 1964 г. в клетъчна линия от лимфом на </a:t>
            </a:r>
            <a:r>
              <a:rPr lang="bg-BG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Бъркит</a:t>
            </a:r>
            <a:r>
              <a:rPr lang="bg-B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е наречен на откривателите си</a:t>
            </a:r>
            <a:r>
              <a:rPr lang="bg-BG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Принадлежи към сем. </a:t>
            </a:r>
            <a:r>
              <a:rPr lang="en-GB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Herpesviridae</a:t>
            </a:r>
            <a:r>
              <a:rPr lang="bg-BG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dsDNA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bg-BG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икосаедрален</a:t>
            </a:r>
            <a: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капсид</a:t>
            </a:r>
            <a: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кубична симетрия</a:t>
            </a:r>
          </a:p>
          <a:p>
            <a:r>
              <a:rPr lang="bg-BG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bg-BG" sz="3200" dirty="0" err="1"/>
              <a:t>тегумент</a:t>
            </a:r>
            <a: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							</a:t>
            </a:r>
            <a:r>
              <a:rPr lang="bg-BG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sz="3200" dirty="0" err="1" smtClean="0"/>
              <a:t>липопротеинова</a:t>
            </a:r>
            <a:r>
              <a:rPr lang="bg-BG" sz="3200" dirty="0" smtClean="0"/>
              <a:t> </a:t>
            </a:r>
            <a:r>
              <a:rPr lang="bg-BG" sz="3200" dirty="0"/>
              <a:t>обвивка </a:t>
            </a:r>
            <a:r>
              <a:rPr lang="bg-BG" sz="3200" dirty="0" smtClean="0"/>
              <a:t>с гликопротеини</a:t>
            </a:r>
            <a: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bg-BG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първият човешки </a:t>
            </a:r>
            <a:r>
              <a:rPr lang="bg-BG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онкогенен</a:t>
            </a:r>
            <a:r>
              <a:rPr lang="bg-BG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вирус</a:t>
            </a:r>
            <a:r>
              <a:rPr lang="bg-BG" sz="3600" dirty="0" smtClean="0">
                <a:solidFill>
                  <a:schemeClr val="tx1"/>
                </a:solidFill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3600" dirty="0" err="1">
                <a:solidFill>
                  <a:schemeClr val="tx1"/>
                </a:solidFill>
              </a:rPr>
              <a:t>Секвенционните</a:t>
            </a:r>
            <a:r>
              <a:rPr lang="bg-BG" sz="3600" dirty="0">
                <a:solidFill>
                  <a:schemeClr val="tx1"/>
                </a:solidFill>
              </a:rPr>
              <a:t> анализи на вирусния геном доказват наличието на  два генотипа ЕBV – тип 1 и тип </a:t>
            </a:r>
            <a:r>
              <a:rPr lang="bg-BG" sz="3600" dirty="0" smtClean="0">
                <a:solidFill>
                  <a:schemeClr val="tx1"/>
                </a:solidFill>
              </a:rPr>
              <a:t>2.</a:t>
            </a:r>
          </a:p>
          <a:p>
            <a:endParaRPr lang="bg-BG" sz="3600" dirty="0" smtClean="0"/>
          </a:p>
        </p:txBody>
      </p:sp>
    </p:spTree>
    <p:extLst>
      <p:ext uri="{BB962C8B-B14F-4D97-AF65-F5344CB8AC3E}">
        <p14:creationId xmlns:p14="http://schemas.microsoft.com/office/powerpoint/2010/main" val="27775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7182" y="181232"/>
            <a:ext cx="8534400" cy="822845"/>
          </a:xfrm>
        </p:spPr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Лимфом на </a:t>
            </a:r>
            <a:r>
              <a:rPr lang="bg-B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Бъркит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397" y="1872048"/>
            <a:ext cx="5682603" cy="3614738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331019" y="232478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Относителен дял на заболяванията при деца на възраст 0-14 г. в Уганда. Около 80% от </a:t>
            </a:r>
            <a:r>
              <a:rPr lang="bg-BG" sz="24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лимфомите</a:t>
            </a:r>
            <a:r>
              <a:rPr lang="bg-BG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тази възрастова група са </a:t>
            </a:r>
            <a:r>
              <a:rPr lang="bg-BG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ЛБ.</a:t>
            </a:r>
            <a:endParaRPr lang="bg-BG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697362" y="561013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Magrath</a:t>
            </a: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</a:t>
            </a:r>
            <a:r>
              <a:rPr lang="bg-BG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(2012). Epidemiology: clues to the pathogenesis of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Burkitt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lymphoma</a:t>
            </a:r>
            <a:endParaRPr lang="en-US" sz="1000" i="1" dirty="0">
              <a:solidFill>
                <a:srgbClr val="7676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1" cy="777789"/>
          </a:xfrm>
        </p:spPr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Лимфом на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Бъркит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47607" y="1659238"/>
            <a:ext cx="11557214" cy="494750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висока честота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разпространение на малария;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хромозомна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транслокация t(8:14) в 80 % от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случите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в областта на c-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, разположен в дългото рамо на 8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хромозома;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резултат се получава 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свръхекспресия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на c-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, който е 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транскрипцинен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фактор и води до неконтролируема В-лимфоцитна пролиферация в ЕBV-трансформираните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клетки.</a:t>
            </a:r>
          </a:p>
        </p:txBody>
      </p:sp>
    </p:spTree>
    <p:extLst>
      <p:ext uri="{BB962C8B-B14F-4D97-AF65-F5344CB8AC3E}">
        <p14:creationId xmlns:p14="http://schemas.microsoft.com/office/powerpoint/2010/main" val="39490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59498" y="2263115"/>
            <a:ext cx="8805777" cy="1507067"/>
          </a:xfrm>
        </p:spPr>
        <p:txBody>
          <a:bodyPr/>
          <a:lstStyle/>
          <a:p>
            <a:r>
              <a:rPr lang="bg-BG" dirty="0" smtClean="0">
                <a:solidFill>
                  <a:schemeClr val="bg2"/>
                </a:solidFill>
              </a:rPr>
              <a:t>Резултати от наше проучване сред 52 лица с </a:t>
            </a:r>
            <a:r>
              <a:rPr lang="bg-BG" dirty="0" err="1" smtClean="0">
                <a:solidFill>
                  <a:schemeClr val="bg2"/>
                </a:solidFill>
              </a:rPr>
              <a:t>нхл</a:t>
            </a:r>
            <a:r>
              <a:rPr lang="bg-BG" dirty="0" smtClean="0">
                <a:solidFill>
                  <a:schemeClr val="bg2"/>
                </a:solidFill>
              </a:rPr>
              <a:t> изследвани с</a:t>
            </a:r>
            <a:r>
              <a:rPr lang="en-GB" dirty="0" smtClean="0">
                <a:solidFill>
                  <a:schemeClr val="bg2"/>
                </a:solidFill>
              </a:rPr>
              <a:t> real time </a:t>
            </a:r>
            <a:r>
              <a:rPr lang="en-GB" dirty="0" err="1" smtClean="0">
                <a:solidFill>
                  <a:schemeClr val="bg2"/>
                </a:solidFill>
              </a:rPr>
              <a:t>pcr</a:t>
            </a:r>
            <a:endParaRPr lang="bg-B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951633"/>
              </p:ext>
            </p:extLst>
          </p:nvPr>
        </p:nvGraphicFramePr>
        <p:xfrm>
          <a:off x="700216" y="98854"/>
          <a:ext cx="10453815" cy="6662693"/>
        </p:xfrm>
        <a:graphic>
          <a:graphicData uri="http://schemas.openxmlformats.org/drawingml/2006/table">
            <a:tbl>
              <a:tblPr firstRow="1" firstCol="1" bandRow="1"/>
              <a:tblGrid>
                <a:gridCol w="3171568"/>
                <a:gridCol w="1738184"/>
                <a:gridCol w="2413686"/>
                <a:gridCol w="3130377"/>
              </a:tblGrid>
              <a:tr h="444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bg-BG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positive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patients,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patients,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Subtype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DLBCL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bg-BG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48.1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88.0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MZL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3.8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8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cell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lymphoma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(peripheral and precursor)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(17.3)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(33.3)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(66.7)</a:t>
                      </a:r>
                      <a:endParaRPr lang="bg-BG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13.5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(14.3)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(85.7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WM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CLL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/SLL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(5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.8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(33.3)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(66.7)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unspecified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9.6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(100)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Arbor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I-II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(11.5)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(100)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III-IV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 (65.4)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(17.6)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(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82.4</a:t>
                      </a:r>
                      <a:r>
                        <a:rPr lang="bg-BG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(23.1)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(16.7)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(83.3)</a:t>
                      </a:r>
                      <a:endParaRPr lang="bg-BG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Therapy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therapy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84.6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(18.2)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 (81.8)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therapy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</a:t>
                      </a: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15.4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LDH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bg-BG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378 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U/L</a:t>
                      </a:r>
                      <a:endParaRPr lang="bg-BG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(63.5)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(18.2)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(81.8)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bg-BG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378 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U/L</a:t>
                      </a:r>
                      <a:endParaRPr lang="bg-BG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(36.5)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(10.5)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(89.5)</a:t>
                      </a: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6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bg-BG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ymphocytes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20%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38.5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(15.0)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(85.0)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 44%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(9.6)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(100)</a:t>
                      </a: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bg-BG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(51.9)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(18.5)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(81.5)</a:t>
                      </a:r>
                      <a:endParaRPr lang="bg-BG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14" marR="469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14184" y="123568"/>
            <a:ext cx="11813059" cy="654084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положителни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 в 15.4%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:6.9% - 28.1%,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n=8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 диапазон-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674 - 221333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копия/мл. средна стйност-37000 копия/мл.</a:t>
            </a:r>
            <a:endParaRPr lang="bg-BG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33.3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положителни за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EBVDNA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пациенти с периферен Т клетъчен лимфом и 12.0% с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DLBCL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(p&gt;0.05)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литературни данни: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асоциира с 5% от НХЛ, с висока асоциация с </a:t>
            </a:r>
            <a:r>
              <a:rPr lang="bg-BG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екстранодален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NK/T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лимфом, назален тип и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ендемичната форма на </a:t>
            </a:r>
            <a:r>
              <a:rPr lang="bg-BG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лимфома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bg-BG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Бъркит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(&gt;95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ериферният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клетъчен лимфом се асоциира в около 40% с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DLBCL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около 15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установихме връзка между серологичните резултати и данните от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както и връзка с клиничните показатели на пациентите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(LDH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клиничен стадий и </a:t>
            </a:r>
            <a:r>
              <a:rPr lang="bg-BG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bg-BG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6562" y="1540476"/>
            <a:ext cx="10042396" cy="617838"/>
          </a:xfrm>
        </p:spPr>
        <p:txBody>
          <a:bodyPr>
            <a:noAutofit/>
          </a:bodyPr>
          <a:lstStyle/>
          <a:p>
            <a:r>
              <a:rPr lang="bg-BG" sz="24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Назофарингеален</a:t>
            </a:r>
            <a:r>
              <a:rPr lang="bg-BG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карцином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96562" y="2932669"/>
            <a:ext cx="11359980" cy="461318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най-висока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честота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назофарингеален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рак в света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Китай,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Индонезия,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Виетнам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Индия и Малайзия,</a:t>
            </a:r>
            <a:endParaRPr lang="bg-BG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факторите на околната среда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генетични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фактори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ървоначално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доказателствената връзка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допускана на базата на серологични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пациентите с НФК е характерно присъствие на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срещу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VCA,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EBNA1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EA(D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bg-BG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рядко присъстват в здрави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носители и е 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ценен маркер за повишен риск от това заболяване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400" dirty="0" smtClean="0">
              <a:solidFill>
                <a:schemeClr val="tx1"/>
              </a:solidFill>
            </a:endParaRPr>
          </a:p>
          <a:p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ОКОЛО 10 % - 16 % ОТ СЛУЧАИТЕ ОТ СТОМАШНИЯ  АДЕНОКАРЦИНОМ </a:t>
            </a:r>
          </a:p>
          <a:p>
            <a:endParaRPr lang="bg-BG" sz="2400" dirty="0" smtClean="0">
              <a:solidFill>
                <a:schemeClr val="tx1"/>
              </a:solidFill>
            </a:endParaRPr>
          </a:p>
          <a:p>
            <a:endParaRPr lang="bg-BG" sz="2400" dirty="0">
              <a:solidFill>
                <a:schemeClr val="tx1"/>
              </a:solidFill>
            </a:endParaRPr>
          </a:p>
          <a:p>
            <a:endParaRPr lang="bg-BG" sz="2400" dirty="0">
              <a:solidFill>
                <a:schemeClr val="tx1"/>
              </a:solidFill>
            </a:endParaRPr>
          </a:p>
          <a:p>
            <a:endParaRPr lang="bg-BG" sz="2400" dirty="0" smtClean="0">
              <a:solidFill>
                <a:schemeClr val="tx1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914401" y="345989"/>
            <a:ext cx="1064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EBV</a:t>
            </a:r>
            <a:r>
              <a:rPr lang="bg-B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ЗАБОЛЯВАНИЯ ОТ ЕПИТЕЛЕН ПРОИЗХОД</a:t>
            </a:r>
            <a:endParaRPr lang="bg-B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4742" y="150341"/>
            <a:ext cx="10058400" cy="862914"/>
          </a:xfrm>
        </p:spPr>
        <p:txBody>
          <a:bodyPr>
            <a:normAutofit fontScale="90000"/>
          </a:bodyPr>
          <a:lstStyle/>
          <a:p>
            <a:r>
              <a:rPr lang="bg-BG" dirty="0"/>
              <a:t>Други свързани с ЕВV заболявания</a:t>
            </a:r>
            <a:br>
              <a:rPr lang="bg-BG" dirty="0"/>
            </a:b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449859" y="1194487"/>
            <a:ext cx="9786552" cy="473675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влакнеста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орална 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левкоплакия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оral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hairy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leukoplakia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bg-B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лейомиосаркома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рак на черния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дроб;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системен 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лупус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еритематодес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множествена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склероза (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MS);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ревматоиден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артрит;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автоимунен хепатит;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898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32" y="-67734"/>
            <a:ext cx="8534400" cy="1507067"/>
          </a:xfrm>
        </p:spPr>
        <p:txBody>
          <a:bodyPr/>
          <a:lstStyle/>
          <a:p>
            <a:r>
              <a:rPr lang="bg-BG" dirty="0" smtClean="0"/>
              <a:t>Диагноза на ЕВ</a:t>
            </a:r>
            <a:r>
              <a:rPr lang="en-US" dirty="0" smtClean="0"/>
              <a:t>V</a:t>
            </a:r>
            <a:r>
              <a:rPr lang="bg-BG" dirty="0" smtClean="0"/>
              <a:t> първична инфекция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6" y="1161536"/>
            <a:ext cx="7627295" cy="5173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Първичната инфекция се доказва серологично:</a:t>
            </a:r>
          </a:p>
          <a:p>
            <a:pPr marL="0" indent="0">
              <a:buNone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неспецифични тестове-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Paul-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Bunnell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търсят се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хетерофилни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антитела;</a:t>
            </a:r>
          </a:p>
          <a:p>
            <a:pPr marL="0" indent="0">
              <a:buNone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специфични-доказване на антитела срещу вирусни антигени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(anti-VCA IgM/IgG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anti-EA (D) IgM/IgG, anti EBNA1IgG,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тестове за авидност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най-често в практиката се използва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ELISA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но може и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имунофлуоресцентен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метод.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60" y="1771135"/>
            <a:ext cx="4441139" cy="41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7665"/>
            <a:ext cx="11054707" cy="889686"/>
          </a:xfrm>
        </p:spPr>
        <p:txBody>
          <a:bodyPr/>
          <a:lstStyle/>
          <a:p>
            <a:r>
              <a:rPr lang="bg-BG" dirty="0" smtClean="0"/>
              <a:t>Диагноза на Е</a:t>
            </a:r>
            <a:r>
              <a:rPr lang="en-US" dirty="0" smtClean="0"/>
              <a:t>BV </a:t>
            </a:r>
            <a:r>
              <a:rPr lang="bg-BG" dirty="0" err="1" smtClean="0"/>
              <a:t>малигнените</a:t>
            </a:r>
            <a:r>
              <a:rPr lang="bg-BG" dirty="0" smtClean="0"/>
              <a:t> заболявания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546" y="3155091"/>
            <a:ext cx="6985686" cy="11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основава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се 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откриването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ДНК и / или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генни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неопластични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клетки:</a:t>
            </a: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хибридизация-златен стандарт за откриване на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EBER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транскрипти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които  са изразени във всички тумори;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мунохистохимия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за 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експресия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 LMP1 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туморните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клетки и е с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по-ниска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чувствителност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полимеразна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верижна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реакция (PCR) за наличие на EBV ДНК 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цяла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кръв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периферни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кръвни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мононуклеарни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клетки, плазма или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серумл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ebv in situ hybrid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89" y="1636870"/>
            <a:ext cx="427638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the-scientist.com/content/images/general/5541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70" y="100711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bv immunohistochemistry for lm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26" y="3728078"/>
            <a:ext cx="25622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bv p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58" y="4581624"/>
            <a:ext cx="2646663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739346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87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177003"/>
            <a:ext cx="11506877" cy="1338759"/>
          </a:xfrm>
        </p:spPr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Вирусът се предава Основно </a:t>
            </a:r>
            <a:r>
              <a:rPr lang="bg-BG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</a:t>
            </a:r>
            <a:r>
              <a:rPr lang="bg-BG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целувка</a:t>
            </a:r>
            <a:r>
              <a:rPr lang="bg-BG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1849" y="2240692"/>
            <a:ext cx="12051955" cy="34367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но е възможно заразяване при: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кръвопреливане;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органни</a:t>
            </a:r>
            <a:r>
              <a:rPr lang="bg-BG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и костно –мозъчни трансплантации;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сексуален контакт;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g-BG" sz="2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предаването на вируса вътреутробно не се среща често и данни за неговото участие в </a:t>
            </a:r>
            <a:r>
              <a:rPr lang="bg-BG" sz="2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неонаталната</a:t>
            </a:r>
            <a:r>
              <a:rPr lang="bg-BG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патология не са сигурно доказани</a:t>
            </a:r>
            <a:r>
              <a:rPr lang="bg-BG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37076" y="202514"/>
            <a:ext cx="10057930" cy="769551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 </a:t>
            </a:r>
            <a:r>
              <a:rPr lang="bg-BG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Широко разпространен в целия свят</a:t>
            </a:r>
            <a:endParaRPr lang="bg-BG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90413" y="1416908"/>
            <a:ext cx="11433176" cy="476146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Henle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 </a:t>
            </a:r>
            <a:r>
              <a:rPr lang="bg-BG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Henle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979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първи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доказват широкото разпространение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на имунния отговор. Те установяват антитела срещу вируса при деца с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лимфом на </a:t>
            </a:r>
            <a:r>
              <a:rPr lang="bg-BG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Бъркит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серуми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здрави африкански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 и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повечето изследвани серуми от целия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 95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възрастното население на земята е инфектирано с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страните с висок стандарт заразяването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обикновено се случва в периода на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юношеството;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развиващите се страни и в слоевете с по-нисък социално-икономически статус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първичната инфекция е още в детска възраст. </a:t>
            </a:r>
            <a:endParaRPr lang="bg-BG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47" y="345989"/>
            <a:ext cx="11714206" cy="8734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bg-BG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Серопревалентност</a:t>
            </a:r>
            <a:r>
              <a:rPr lang="en-GB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определена чрез </a:t>
            </a:r>
            <a:r>
              <a:rPr lang="en-GB" sz="2200" cap="non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en-GB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Vca</a:t>
            </a:r>
            <a:r>
              <a:rPr lang="en-GB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2200" cap="non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bg-BG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СЕРОПОЗИТИВНОСТТА В СЕВЕРОИЗТОЧНА БЪЛГАРИЯ</a:t>
            </a: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(2010-2016)</a:t>
            </a:r>
            <a:b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427388"/>
              </p:ext>
            </p:extLst>
          </p:nvPr>
        </p:nvGraphicFramePr>
        <p:xfrm>
          <a:off x="1672936" y="1423554"/>
          <a:ext cx="9349292" cy="464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310700" y="6192557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n=5957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103250" y="6189418"/>
            <a:ext cx="2549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400" dirty="0">
                <a:latin typeface="Calibri Light" panose="020F0302020204030204" pitchFamily="34" charset="0"/>
              </a:rPr>
              <a:t>средна серопозитивност-83.0%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7843" y="6135558"/>
            <a:ext cx="2096655" cy="38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14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33</a:t>
            </a:r>
            <a:r>
              <a:rPr lang="bg-BG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86 </a:t>
            </a:r>
            <a:r>
              <a:rPr lang="bg-BG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SD</a:t>
            </a:r>
            <a:r>
              <a:rPr lang="bg-BG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±23</a:t>
            </a:r>
            <a:r>
              <a:rPr lang="en-GB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.</a:t>
            </a:r>
            <a:r>
              <a:rPr lang="bg-BG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44</a:t>
            </a:r>
            <a:r>
              <a:rPr lang="bg-BG" sz="14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)  </a:t>
            </a:r>
            <a:endParaRPr lang="bg-BG" sz="14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48039" y="5022792"/>
            <a:ext cx="9942600" cy="1507067"/>
          </a:xfrm>
        </p:spPr>
        <p:txBody>
          <a:bodyPr>
            <a:normAutofit/>
          </a:bodyPr>
          <a:lstStyle/>
          <a:p>
            <a:r>
              <a:rPr lang="bg-BG" sz="2800" b="1" dirty="0"/>
              <a:t>средната серопревалентност </a:t>
            </a:r>
            <a:r>
              <a:rPr lang="bg-BG" sz="2800" b="1" dirty="0" smtClean="0"/>
              <a:t>в  </a:t>
            </a:r>
            <a:r>
              <a:rPr lang="bg-BG" sz="2800" b="1" dirty="0"/>
              <a:t>различни региони</a:t>
            </a:r>
            <a:endParaRPr lang="bg-BG" sz="2800" dirty="0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5527522"/>
              </p:ext>
            </p:extLst>
          </p:nvPr>
        </p:nvGraphicFramePr>
        <p:xfrm>
          <a:off x="1482811" y="708454"/>
          <a:ext cx="9226378" cy="393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0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191" y="250846"/>
            <a:ext cx="10920845" cy="788246"/>
          </a:xfrm>
        </p:spPr>
        <p:txBody>
          <a:bodyPr>
            <a:normAutofit/>
          </a:bodyPr>
          <a:lstStyle/>
          <a:p>
            <a:pPr algn="ctr"/>
            <a:r>
              <a:rPr lang="bg-BG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Възрастова</a:t>
            </a:r>
            <a:r>
              <a:rPr lang="en-GB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полова характеристика на </a:t>
            </a:r>
            <a:r>
              <a:rPr lang="en-GB" sz="2000" cap="non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en-GB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-VCA I</a:t>
            </a:r>
            <a:r>
              <a:rPr lang="en-GB" sz="2000" cap="non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bg-BG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серопозитивността ИЛИ КОГА ЗАПОЧВА ПЪРВИЧНАТА ИНФЕКЦИЯ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(2010-2016)</a:t>
            </a:r>
            <a:endParaRPr lang="bg-BG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286062"/>
              </p:ext>
            </p:extLst>
          </p:nvPr>
        </p:nvGraphicFramePr>
        <p:xfrm>
          <a:off x="482325" y="1206969"/>
          <a:ext cx="5292717" cy="490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235378" y="1655246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</a:rPr>
              <a:t>n=5961</a:t>
            </a:r>
            <a:endParaRPr lang="bg-BG" sz="14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011" y="6361240"/>
            <a:ext cx="2549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400" dirty="0">
                <a:latin typeface="Calibri Light" panose="020F0302020204030204" pitchFamily="34" charset="0"/>
              </a:rPr>
              <a:t>средна </a:t>
            </a:r>
            <a:r>
              <a:rPr lang="bg-BG" sz="1400" dirty="0" smtClean="0">
                <a:latin typeface="Calibri Light" panose="020F0302020204030204" pitchFamily="34" charset="0"/>
              </a:rPr>
              <a:t>серопозитивност-</a:t>
            </a:r>
            <a:r>
              <a:rPr lang="en-GB" sz="1400" dirty="0" smtClean="0">
                <a:latin typeface="Calibri Light" panose="020F0302020204030204" pitchFamily="34" charset="0"/>
              </a:rPr>
              <a:t>16.6</a:t>
            </a:r>
            <a:r>
              <a:rPr lang="bg-BG" sz="1400" dirty="0" smtClean="0">
                <a:latin typeface="Calibri Light" panose="020F0302020204030204" pitchFamily="34" charset="0"/>
              </a:rPr>
              <a:t>%</a:t>
            </a:r>
            <a:endParaRPr lang="bg-BG" sz="1400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0890" y="6275236"/>
            <a:ext cx="1766830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bg-BG" sz="14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16.7(</a:t>
            </a:r>
            <a:r>
              <a:rPr lang="en-US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SD</a:t>
            </a:r>
            <a:r>
              <a:rPr lang="bg-BG" sz="14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±17.73)</a:t>
            </a:r>
            <a:endParaRPr lang="bg-BG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837156"/>
              </p:ext>
            </p:extLst>
          </p:nvPr>
        </p:nvGraphicFramePr>
        <p:xfrm>
          <a:off x="6156613" y="1309257"/>
          <a:ext cx="5815913" cy="534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643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9513" y="543080"/>
            <a:ext cx="6590270" cy="5231027"/>
          </a:xfrm>
        </p:spPr>
        <p:txBody>
          <a:bodyPr>
            <a:normAutofit fontScale="90000"/>
          </a:bodyPr>
          <a:lstStyle/>
          <a:p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Вирусите от сем.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Herpesviridae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остават да персистират в човешкия организма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установява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латентна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инфекция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В-клетките. </a:t>
            </a:r>
            <a:b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Латентно заразените В-клетки експресират около 10% от генома на EBV и рядко поддържат </a:t>
            </a:r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литичната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фаза на жизнения цикъл на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EBV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различните заболявания се развиват 3 типа латентни програми.</a:t>
            </a:r>
            <a:b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EBV персистира в </a:t>
            </a:r>
            <a:r>
              <a:rPr lang="bg-BG" sz="20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клетките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във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форма на латентност наречена 0, при която е потисната експресията на всички латентни гени с възможни изключения за различните EBER и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BART. </a:t>
            </a:r>
            <a:b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липсата на вирусна генна експресия позволява избягването на имунния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отговор.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2692" y="452463"/>
            <a:ext cx="5227348" cy="57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16200000">
            <a:off x="-3558276" y="2034746"/>
            <a:ext cx="8534401" cy="32951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Един вирус-много заболявания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07780" y="8329906"/>
            <a:ext cx="8534400" cy="473596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3074" name="Picture 2" descr="Ð ÐµÐ·ÑÐ»ÑÐ°Ñ Ñ Ð¸Ð·Ð¾Ð±ÑÐ°Ð¶ÐµÐ½Ð¸Ðµ Ð·Ð° epstein barr virus 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18" y="0"/>
            <a:ext cx="110052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мръзнало стъ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1403</TotalTime>
  <Words>1781</Words>
  <Application>Microsoft Office PowerPoint</Application>
  <PresentationFormat>Widescreen</PresentationFormat>
  <Paragraphs>212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myriad-pro</vt:lpstr>
      <vt:lpstr>Times New Roman</vt:lpstr>
      <vt:lpstr>Wingdings</vt:lpstr>
      <vt:lpstr>Wingdings 3</vt:lpstr>
      <vt:lpstr>Slice</vt:lpstr>
      <vt:lpstr>Еpstein-Barr virus асоциирани заболявания </vt:lpstr>
      <vt:lpstr>human gammaherpesvirus 4 Еpstein-barr virus (Ebv)</vt:lpstr>
      <vt:lpstr>Вирусът се предава Основно чрез целувка </vt:lpstr>
      <vt:lpstr>EBV е Широко разпространен в целия свят</vt:lpstr>
      <vt:lpstr> Серопревалентност-определена чрез anti Vca IgG СЕРОПОЗИТИВНОСТТА В СЕВЕРОИЗТОЧНА БЪЛГАРИЯ (2010-2016) </vt:lpstr>
      <vt:lpstr>средната серопревалентност в  различни региони</vt:lpstr>
      <vt:lpstr>Възрастова и полова характеристика на anti-VCA IgМ серопозитивността ИЛИ КОГА ЗАПОЧВА ПЪРВИЧНАТА ИНФЕКЦИЯ (2010-2016)</vt:lpstr>
      <vt:lpstr>Вирусите от сем. Herpesviridae- остават да персистират в човешкия организма.  ЕBV установява латентна инфекция В В-клетките.   Латентно заразените В-клетки експресират около 10% от генома на EBV и рядко поддържат литичната фаза на жизнения цикъл на EBV.  при различните заболявания се развиват 3 типа латентни програми.  EBV персистира в В клетките във форма на латентност наречена 0, при която е потисната експресията на всички латентни гени с възможни изключения за различните EBER и BART.   липсата на вирусна генна експресия позволява избягването на имунния отговор.</vt:lpstr>
      <vt:lpstr>Един вирус-много заболявания</vt:lpstr>
      <vt:lpstr>    Първичната инфекция с EBV се манифестира с развитие на инфекциозна мононуклеоза</vt:lpstr>
      <vt:lpstr>Защо в юношеския период? Хипотези:</vt:lpstr>
      <vt:lpstr>ЕВV-свързаните малигнени заболявания възникват най-вече в резултат на провал в имунния отговор за контрол над разпространението на латентно инфектираните клетки;  в малигнизацията  участват поне 5 вирусни гена, които по аналогия с другите ДНК вируси блокират тумор-супресорните клетъчни механизми;  LMP-1 е основен онкоген;  малигнената трансформация при ЕBV обикновено е в комбинация и с други фактори- време след първичната инфекция, географски и генетични фактори;  В лимфоцитите са основният клетъчен резервоар на EBV и по-голямата част от свързаните с EBV злокачествени заболявания произлизат от инфектирани с вируса В клетки;  След 50 г. от асоцииране на EBV с Лимфома на Бъркит, той се свързана  и с хетерогенна група от лимфоми и епителни тумори. </vt:lpstr>
      <vt:lpstr>Пострансплантационни лимфопролиферативни заболявания (PTLD)</vt:lpstr>
      <vt:lpstr>PTLD след HSCT обикновнено се развива по-рано, след около 2 месеца, докато след SOT -cлед 6-ия месец;</vt:lpstr>
      <vt:lpstr>Лимфом на Ходжкин</vt:lpstr>
      <vt:lpstr>Факти подкрепящи ролята на ЕBV: </vt:lpstr>
      <vt:lpstr>В наше проучване (2016) на 27 пациента с преобладаване на нодуларна склероза и с по-напреднало заболяване:  открихме плазмена EBV ДНК в 40.7% (95% CI: 22.4% - 61.2%) от пациентите с БХ. Подобни резултати са получени  и от други изследователи в различни региони от света;  от положителните-8 са с нодуларна склероза, 2-ма със смесен целуларитет и 1 с лимфоцитно преобладаване  количествения диапазон е между 500 и 424477 копия/мл (средна стойност 70113.09);    </vt:lpstr>
      <vt:lpstr>Неходжкинови лимфоми</vt:lpstr>
      <vt:lpstr>Лимфом на Бъркит</vt:lpstr>
      <vt:lpstr>Лимфом на Бъркит</vt:lpstr>
      <vt:lpstr>Лимфом на Бъркит</vt:lpstr>
      <vt:lpstr>Резултати от наше проучване сред 52 лица с нхл изследвани с real time pcr</vt:lpstr>
      <vt:lpstr>PowerPoint Presentation</vt:lpstr>
      <vt:lpstr>PowerPoint Presentation</vt:lpstr>
      <vt:lpstr>Назофарингеален карцином </vt:lpstr>
      <vt:lpstr>Други свързани с ЕВV заболявания </vt:lpstr>
      <vt:lpstr>Диагноза на ЕВV първична инфекция</vt:lpstr>
      <vt:lpstr>Диагноза на ЕBV малигнените заболявания</vt:lpstr>
      <vt:lpstr>Благодаря за вниманието!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Роля на Епщайн-Бар Вируса в развитието на лимфоми.</dc:title>
  <dc:creator>USER</dc:creator>
  <cp:lastModifiedBy>USER</cp:lastModifiedBy>
  <cp:revision>135</cp:revision>
  <dcterms:created xsi:type="dcterms:W3CDTF">2018-10-11T11:16:57Z</dcterms:created>
  <dcterms:modified xsi:type="dcterms:W3CDTF">2018-12-21T08:52:42Z</dcterms:modified>
</cp:coreProperties>
</file>