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1" r:id="rId4"/>
    <p:sldId id="366" r:id="rId5"/>
    <p:sldId id="295" r:id="rId6"/>
    <p:sldId id="302" r:id="rId7"/>
    <p:sldId id="360" r:id="rId8"/>
    <p:sldId id="362" r:id="rId9"/>
    <p:sldId id="303" r:id="rId10"/>
    <p:sldId id="297" r:id="rId11"/>
    <p:sldId id="306" r:id="rId12"/>
    <p:sldId id="307" r:id="rId13"/>
    <p:sldId id="305" r:id="rId14"/>
    <p:sldId id="308" r:id="rId15"/>
    <p:sldId id="309" r:id="rId16"/>
    <p:sldId id="367" r:id="rId17"/>
    <p:sldId id="311" r:id="rId18"/>
    <p:sldId id="310" r:id="rId19"/>
    <p:sldId id="317" r:id="rId20"/>
    <p:sldId id="316" r:id="rId21"/>
    <p:sldId id="313" r:id="rId22"/>
    <p:sldId id="319" r:id="rId23"/>
    <p:sldId id="315" r:id="rId24"/>
    <p:sldId id="314" r:id="rId25"/>
    <p:sldId id="320" r:id="rId26"/>
    <p:sldId id="277" r:id="rId27"/>
    <p:sldId id="301" r:id="rId28"/>
    <p:sldId id="321" r:id="rId29"/>
    <p:sldId id="322" r:id="rId30"/>
    <p:sldId id="323" r:id="rId31"/>
    <p:sldId id="325" r:id="rId32"/>
    <p:sldId id="327" r:id="rId33"/>
    <p:sldId id="326" r:id="rId34"/>
    <p:sldId id="324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2" r:id="rId58"/>
    <p:sldId id="353" r:id="rId59"/>
    <p:sldId id="354" r:id="rId60"/>
    <p:sldId id="351" r:id="rId61"/>
    <p:sldId id="355" r:id="rId62"/>
    <p:sldId id="357" r:id="rId63"/>
    <p:sldId id="365" r:id="rId64"/>
    <p:sldId id="364" r:id="rId65"/>
    <p:sldId id="276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 autoAdjust="0"/>
  </p:normalViewPr>
  <p:slideViewPr>
    <p:cSldViewPr>
      <p:cViewPr>
        <p:scale>
          <a:sx n="68" d="100"/>
          <a:sy n="68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1485687614585"/>
          <c:y val="3.5834849532193888E-2"/>
          <c:w val="0.85564965177970531"/>
          <c:h val="0.65278762383458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2.7E-2</c:v>
                </c:pt>
                <c:pt idx="2">
                  <c:v>0.17899999999999999</c:v>
                </c:pt>
                <c:pt idx="3">
                  <c:v>0.45300000000000001</c:v>
                </c:pt>
                <c:pt idx="4">
                  <c:v>0.312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2.277678615063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 formatCode="0.00%">
                  <c:v>4.9000000000000002E-2</c:v>
                </c:pt>
                <c:pt idx="3" formatCode="0.00%">
                  <c:v>0.53700000000000003</c:v>
                </c:pt>
                <c:pt idx="4" formatCode="0.00%">
                  <c:v>0.41499999999999998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3443840"/>
        <c:axId val="293453824"/>
        <c:axId val="0"/>
      </c:bar3DChart>
      <c:catAx>
        <c:axId val="293443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3453824"/>
        <c:crosses val="autoZero"/>
        <c:auto val="1"/>
        <c:lblAlgn val="ctr"/>
        <c:lblOffset val="100"/>
        <c:noMultiLvlLbl val="0"/>
      </c:catAx>
      <c:valAx>
        <c:axId val="29345382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293443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240280746307492E-4"/>
          <c:y val="0.85858176261296359"/>
          <c:w val="0.99914303285712847"/>
          <c:h val="0.10618539779124311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txPr>
    <a:bodyPr/>
    <a:lstStyle/>
    <a:p>
      <a:pPr>
        <a:defRPr sz="900"/>
      </a:pPr>
      <a:endParaRPr lang="bg-BG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84823615998064"/>
          <c:y val="3.2252844173288234E-2"/>
          <c:w val="0.8669353699725737"/>
          <c:h val="0.683080242726201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54129480648923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0.128</c:v>
                </c:pt>
                <c:pt idx="1">
                  <c:v>0.15000000000000005</c:v>
                </c:pt>
                <c:pt idx="2">
                  <c:v>0.37300000000000011</c:v>
                </c:pt>
                <c:pt idx="3">
                  <c:v>0.254</c:v>
                </c:pt>
                <c:pt idx="4">
                  <c:v>9.4000000000000028E-2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5413431811794914E-3"/>
                  <c:y val="-3.464635858587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82530324740809E-2"/>
                  <c:y val="-1.924797699215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825896129784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0.14600000000000005</c:v>
                </c:pt>
                <c:pt idx="1">
                  <c:v>0.17100000000000001</c:v>
                </c:pt>
                <c:pt idx="2">
                  <c:v>0.22</c:v>
                </c:pt>
                <c:pt idx="3">
                  <c:v>0.31700000000000012</c:v>
                </c:pt>
                <c:pt idx="4">
                  <c:v>0.14600000000000005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3065472"/>
        <c:axId val="293067008"/>
        <c:axId val="0"/>
      </c:bar3DChart>
      <c:catAx>
        <c:axId val="29306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3067008"/>
        <c:crosses val="autoZero"/>
        <c:auto val="1"/>
        <c:lblAlgn val="ctr"/>
        <c:lblOffset val="100"/>
        <c:noMultiLvlLbl val="0"/>
      </c:catAx>
      <c:valAx>
        <c:axId val="2930670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3065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280535831286332"/>
          <c:w val="0.99997647541176427"/>
          <c:h val="9.9093054923003326E-2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txPr>
    <a:bodyPr/>
    <a:lstStyle/>
    <a:p>
      <a:pPr>
        <a:defRPr sz="900"/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09849192579748"/>
          <c:y val="6.3262220427574789E-2"/>
          <c:w val="0.83982806174651903"/>
          <c:h val="0.64420485900800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4226774790155081E-2"/>
                  <c:y val="-5.39050912894702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0.19600000000000001</c:v>
                </c:pt>
                <c:pt idx="1">
                  <c:v>0.20100000000000001</c:v>
                </c:pt>
                <c:pt idx="2">
                  <c:v>0.30500000000000016</c:v>
                </c:pt>
                <c:pt idx="3">
                  <c:v>0.17200000000000001</c:v>
                </c:pt>
                <c:pt idx="4">
                  <c:v>0.126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1556246836771223E-2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82589612978472E-2"/>
                  <c:y val="-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2.4E-2</c:v>
                </c:pt>
                <c:pt idx="2">
                  <c:v>0.19500000000000001</c:v>
                </c:pt>
                <c:pt idx="3">
                  <c:v>0.43900000000000011</c:v>
                </c:pt>
                <c:pt idx="4">
                  <c:v>0.34100000000000008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2935168"/>
        <c:axId val="292936704"/>
        <c:axId val="0"/>
      </c:bar3DChart>
      <c:catAx>
        <c:axId val="29293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292936704"/>
        <c:crosses val="autoZero"/>
        <c:auto val="1"/>
        <c:lblAlgn val="ctr"/>
        <c:lblOffset val="100"/>
        <c:noMultiLvlLbl val="0"/>
      </c:catAx>
      <c:valAx>
        <c:axId val="29293670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292935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574289761072404E-2"/>
          <c:y val="0.87158339256402151"/>
          <c:w val="0.97954640120053393"/>
          <c:h val="0.10618539779124311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txPr>
    <a:bodyPr/>
    <a:lstStyle/>
    <a:p>
      <a:pPr>
        <a:defRPr sz="900"/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71722586379293"/>
          <c:y val="6.3514623036464782E-2"/>
          <c:w val="0.83923661259860016"/>
          <c:h val="0.6222411601962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сестрисестри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01678601367524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7.0000000000000007E-2</c:v>
                </c:pt>
                <c:pt idx="1">
                  <c:v>8.6999999999999994E-2</c:v>
                </c:pt>
                <c:pt idx="2">
                  <c:v>0.32700000000000001</c:v>
                </c:pt>
                <c:pt idx="3">
                  <c:v>0.28299999999999997</c:v>
                </c:pt>
                <c:pt idx="4">
                  <c:v>0.23200000000000001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9091842029007085E-2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18881521755314E-2"/>
                  <c:y val="-7.505076268121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37121648568259E-2"/>
                  <c:y val="-2.2515228804364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172238594337171E-2"/>
                  <c:y val="-4.127791947466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2.4E-2</c:v>
                </c:pt>
                <c:pt idx="1">
                  <c:v>2.4E-2</c:v>
                </c:pt>
                <c:pt idx="2">
                  <c:v>0.17100000000000001</c:v>
                </c:pt>
                <c:pt idx="3">
                  <c:v>0.29299999999999998</c:v>
                </c:pt>
                <c:pt idx="4">
                  <c:v>0.48799999999999999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331643136"/>
        <c:axId val="331644928"/>
        <c:axId val="0"/>
      </c:bar3DChart>
      <c:catAx>
        <c:axId val="33164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bg-BG"/>
          </a:p>
        </c:txPr>
        <c:crossAx val="331644928"/>
        <c:crosses val="autoZero"/>
        <c:auto val="1"/>
        <c:lblAlgn val="ctr"/>
        <c:lblOffset val="100"/>
        <c:noMultiLvlLbl val="0"/>
      </c:catAx>
      <c:valAx>
        <c:axId val="33164492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33164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437042874865753E-2"/>
          <c:y val="0.88745571479712126"/>
          <c:w val="0.97782324721617275"/>
          <c:h val="0.1057063399574988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2105287935792"/>
          <c:y val="3.2252844173288234E-2"/>
          <c:w val="0.88107894712064183"/>
          <c:h val="0.7021519840158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2776786150637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5253508417763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6.1000000000000013E-2</c:v>
                </c:pt>
                <c:pt idx="1">
                  <c:v>9.9000000000000046E-2</c:v>
                </c:pt>
                <c:pt idx="2">
                  <c:v>0.32700000000000012</c:v>
                </c:pt>
                <c:pt idx="3">
                  <c:v>0.37000000000000011</c:v>
                </c:pt>
                <c:pt idx="4">
                  <c:v>0.14300000000000004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235491344148719E-2"/>
                  <c:y val="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70982688297449E-2"/>
                  <c:y val="-4.623732230419073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825896129784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623660238501638E-2"/>
                  <c:y val="-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0.32500000000000012</c:v>
                </c:pt>
                <c:pt idx="3">
                  <c:v>0.45</c:v>
                </c:pt>
                <c:pt idx="4">
                  <c:v>7.5000000000000011E-2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332182272"/>
        <c:axId val="332183808"/>
        <c:axId val="0"/>
      </c:bar3DChart>
      <c:catAx>
        <c:axId val="33218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332183808"/>
        <c:crosses val="autoZero"/>
        <c:auto val="1"/>
        <c:lblAlgn val="ctr"/>
        <c:lblOffset val="100"/>
        <c:noMultiLvlLbl val="0"/>
      </c:catAx>
      <c:valAx>
        <c:axId val="33218380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33218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280535831286332"/>
          <c:w val="0.99428576549570202"/>
          <c:h val="9.9093054923003326E-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txPr>
    <a:bodyPr/>
    <a:lstStyle/>
    <a:p>
      <a:pPr>
        <a:defRPr sz="900"/>
      </a:pPr>
      <a:endParaRPr lang="bg-BG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03518606268971"/>
          <c:y val="6.5289736460096282E-2"/>
          <c:w val="0.86996481393731051"/>
          <c:h val="0.65620546765836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117885369058618E-2"/>
                  <c:y val="2.6544114958551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623884419467696E-2"/>
                  <c:y val="1.174427986526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9.7000000000000003E-2</c:v>
                </c:pt>
                <c:pt idx="1">
                  <c:v>0.16900000000000001</c:v>
                </c:pt>
                <c:pt idx="2">
                  <c:v>0.42100000000000015</c:v>
                </c:pt>
                <c:pt idx="3">
                  <c:v>0.17900000000000005</c:v>
                </c:pt>
                <c:pt idx="4">
                  <c:v>0.13300000000000001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5623884419467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70982688297449E-2"/>
                  <c:y val="-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556008251653001E-2"/>
                  <c:y val="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4.9000000000000016E-2</c:v>
                </c:pt>
                <c:pt idx="2">
                  <c:v>0.17100000000000001</c:v>
                </c:pt>
                <c:pt idx="3">
                  <c:v>0.34100000000000008</c:v>
                </c:pt>
                <c:pt idx="4">
                  <c:v>0.43900000000000011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3846400"/>
        <c:axId val="293848192"/>
        <c:axId val="0"/>
      </c:bar3DChart>
      <c:catAx>
        <c:axId val="29384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bg-BG"/>
          </a:p>
        </c:txPr>
        <c:crossAx val="293848192"/>
        <c:crosses val="autoZero"/>
        <c:auto val="1"/>
        <c:lblAlgn val="ctr"/>
        <c:lblOffset val="100"/>
        <c:noMultiLvlLbl val="0"/>
      </c:catAx>
      <c:valAx>
        <c:axId val="2938481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3846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381447009981896"/>
          <c:w val="1"/>
          <c:h val="0.10618539779124311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03518606268971"/>
          <c:y val="6.5289736460096282E-2"/>
          <c:w val="0.86996481393731051"/>
          <c:h val="0.65620546765836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9929687881808215E-2"/>
                  <c:y val="-1.174428529550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623884419467696E-2"/>
                  <c:y val="1.174427986526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9.9000000000000046E-2</c:v>
                </c:pt>
                <c:pt idx="1">
                  <c:v>0.16700000000000001</c:v>
                </c:pt>
                <c:pt idx="2">
                  <c:v>0.38500000000000012</c:v>
                </c:pt>
                <c:pt idx="3">
                  <c:v>0.18900000000000006</c:v>
                </c:pt>
                <c:pt idx="4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5623884419467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70982688297449E-2"/>
                  <c:y val="-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556008251653001E-2"/>
                  <c:y val="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7.3000000000000009E-2</c:v>
                </c:pt>
                <c:pt idx="2">
                  <c:v>0.17100000000000001</c:v>
                </c:pt>
                <c:pt idx="3">
                  <c:v>0.17100000000000001</c:v>
                </c:pt>
                <c:pt idx="4">
                  <c:v>0.58499999999999996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4232448"/>
        <c:axId val="294233984"/>
        <c:axId val="0"/>
      </c:bar3DChart>
      <c:catAx>
        <c:axId val="29423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bg-BG"/>
          </a:p>
        </c:txPr>
        <c:crossAx val="294233984"/>
        <c:crosses val="autoZero"/>
        <c:auto val="1"/>
        <c:lblAlgn val="ctr"/>
        <c:lblOffset val="100"/>
        <c:noMultiLvlLbl val="0"/>
      </c:catAx>
      <c:valAx>
        <c:axId val="29423398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423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381446401822529"/>
          <c:w val="1"/>
          <c:h val="0.10618539779124311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7277315989167"/>
          <c:y val="3.0756511962534764E-2"/>
          <c:w val="0.85817268114849599"/>
          <c:h val="0.688598004019395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1757954634354613E-2"/>
                  <c:y val="-3.834116207533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8.2000000000000003E-2</c:v>
                </c:pt>
                <c:pt idx="1">
                  <c:v>0.126</c:v>
                </c:pt>
                <c:pt idx="2">
                  <c:v>0.28299999999999997</c:v>
                </c:pt>
                <c:pt idx="3">
                  <c:v>0.26300000000000001</c:v>
                </c:pt>
                <c:pt idx="4">
                  <c:v>0.24199999999999999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2.7435227480160838E-2"/>
                  <c:y val="-3.8341162075337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1">
                  <c:v>2.4E-2</c:v>
                </c:pt>
                <c:pt idx="2">
                  <c:v>0.24399999999999999</c:v>
                </c:pt>
                <c:pt idx="3">
                  <c:v>0.19500000000000001</c:v>
                </c:pt>
                <c:pt idx="4">
                  <c:v>0.53700000000000003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3930496"/>
        <c:axId val="293932032"/>
        <c:axId val="0"/>
      </c:bar3DChart>
      <c:catAx>
        <c:axId val="29393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bg-BG"/>
          </a:p>
        </c:txPr>
        <c:crossAx val="293932032"/>
        <c:crosses val="autoZero"/>
        <c:auto val="1"/>
        <c:lblAlgn val="ctr"/>
        <c:lblOffset val="100"/>
        <c:noMultiLvlLbl val="0"/>
      </c:catAx>
      <c:valAx>
        <c:axId val="2939320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3930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сестри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0.114</c:v>
                </c:pt>
                <c:pt idx="1">
                  <c:v>0.19400000000000001</c:v>
                </c:pt>
                <c:pt idx="2">
                  <c:v>0.34399999999999997</c:v>
                </c:pt>
                <c:pt idx="3">
                  <c:v>0.22500000000000001</c:v>
                </c:pt>
                <c:pt idx="4">
                  <c:v>0.123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0%">
                  <c:v>2.4E-2</c:v>
                </c:pt>
                <c:pt idx="2" formatCode="0.00%">
                  <c:v>0.29299999999999998</c:v>
                </c:pt>
                <c:pt idx="3" formatCode="0.00%">
                  <c:v>0.29299999999999998</c:v>
                </c:pt>
                <c:pt idx="4" formatCode="0.00%">
                  <c:v>0.39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4091392"/>
        <c:axId val="294109568"/>
        <c:axId val="0"/>
      </c:bar3DChart>
      <c:catAx>
        <c:axId val="29409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bg-BG"/>
          </a:p>
        </c:txPr>
        <c:crossAx val="294109568"/>
        <c:crosses val="autoZero"/>
        <c:auto val="1"/>
        <c:lblAlgn val="ctr"/>
        <c:lblOffset val="100"/>
        <c:noMultiLvlLbl val="0"/>
      </c:catAx>
      <c:valAx>
        <c:axId val="29410956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4091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2105287935792"/>
          <c:y val="3.2299439488617306E-2"/>
          <c:w val="0.88107894712064183"/>
          <c:h val="0.665906044308413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медицински сестри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5.8000000000000003E-2</c:v>
                </c:pt>
                <c:pt idx="1">
                  <c:v>0.13800000000000001</c:v>
                </c:pt>
                <c:pt idx="2">
                  <c:v>0.441</c:v>
                </c:pt>
                <c:pt idx="3">
                  <c:v>0.28600000000000009</c:v>
                </c:pt>
                <c:pt idx="4">
                  <c:v>7.6999999999999999E-2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ръководители по здравни грижи 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70825896129784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35491344148719E-2"/>
                  <c:y val="-5.872139932632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776786150637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2626262626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776786150637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никога</c:v>
                </c:pt>
                <c:pt idx="1">
                  <c:v>почти никога</c:v>
                </c:pt>
                <c:pt idx="2">
                  <c:v>понякога</c:v>
                </c:pt>
                <c:pt idx="3">
                  <c:v>много често</c:v>
                </c:pt>
                <c:pt idx="4">
                  <c:v>винаги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4.9000000000000016E-2</c:v>
                </c:pt>
                <c:pt idx="1">
                  <c:v>4.9000000000000016E-2</c:v>
                </c:pt>
                <c:pt idx="2">
                  <c:v>0.34100000000000008</c:v>
                </c:pt>
                <c:pt idx="3">
                  <c:v>0.51200000000000001</c:v>
                </c:pt>
                <c:pt idx="4">
                  <c:v>4.9000000000000016E-2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shape val="box"/>
        <c:axId val="294026624"/>
        <c:axId val="294167680"/>
        <c:axId val="0"/>
      </c:bar3DChart>
      <c:catAx>
        <c:axId val="29402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4167680"/>
        <c:crosses val="autoZero"/>
        <c:auto val="1"/>
        <c:lblAlgn val="ctr"/>
        <c:lblOffset val="100"/>
        <c:noMultiLvlLbl val="0"/>
      </c:catAx>
      <c:valAx>
        <c:axId val="2941676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29402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56741054812036"/>
          <c:w val="0.99987565574789705"/>
          <c:h val="9.9093054923003326E-2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70C0">
          <a:alpha val="80000"/>
        </a:srgbClr>
      </a:outerShdw>
    </a:effectLst>
  </c:spPr>
  <c:txPr>
    <a:bodyPr/>
    <a:lstStyle/>
    <a:p>
      <a:pPr>
        <a:defRPr sz="900"/>
      </a:pPr>
      <a:endParaRPr lang="bg-BG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F1129-F3BD-43CB-8579-D19E35D39B3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C3DC0FB-5C73-4B31-A764-935C2DD9322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g-BG" sz="2000" dirty="0" smtClean="0"/>
            <a:t>ПЪРВИ ПЕРИОД</a:t>
          </a:r>
          <a:endParaRPr lang="bg-BG" sz="2000" dirty="0"/>
        </a:p>
      </dgm:t>
    </dgm:pt>
    <dgm:pt modelId="{2B2AF0F3-9678-42CF-B5DA-783D1B2C95BA}" type="parTrans" cxnId="{2B18CE97-6CBC-4F9D-9DD0-65C7E1E6CF6B}">
      <dgm:prSet/>
      <dgm:spPr/>
      <dgm:t>
        <a:bodyPr/>
        <a:lstStyle/>
        <a:p>
          <a:endParaRPr lang="bg-BG"/>
        </a:p>
      </dgm:t>
    </dgm:pt>
    <dgm:pt modelId="{6FE54B9D-954E-45F7-B6D8-7D1DE5616643}" type="sibTrans" cxnId="{2B18CE97-6CBC-4F9D-9DD0-65C7E1E6CF6B}">
      <dgm:prSet/>
      <dgm:spPr/>
      <dgm:t>
        <a:bodyPr/>
        <a:lstStyle/>
        <a:p>
          <a:endParaRPr lang="bg-BG"/>
        </a:p>
      </dgm:t>
    </dgm:pt>
    <dgm:pt modelId="{4B34C0C9-325F-4082-8624-9781A26628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dirty="0" smtClean="0"/>
            <a:t>от средата до края на XIX век</a:t>
          </a:r>
          <a:endParaRPr lang="bg-BG" sz="2800" dirty="0"/>
        </a:p>
      </dgm:t>
    </dgm:pt>
    <dgm:pt modelId="{0CBE9F42-30A1-4131-AAF7-7F0CC02E54CB}" type="parTrans" cxnId="{44DB42E2-CA7A-4A4D-9D46-F7EE2B6884BB}">
      <dgm:prSet/>
      <dgm:spPr/>
      <dgm:t>
        <a:bodyPr/>
        <a:lstStyle/>
        <a:p>
          <a:endParaRPr lang="bg-BG"/>
        </a:p>
      </dgm:t>
    </dgm:pt>
    <dgm:pt modelId="{355DA2C5-CE7F-4947-86F2-6F93D2547BCB}" type="sibTrans" cxnId="{44DB42E2-CA7A-4A4D-9D46-F7EE2B6884BB}">
      <dgm:prSet/>
      <dgm:spPr/>
      <dgm:t>
        <a:bodyPr/>
        <a:lstStyle/>
        <a:p>
          <a:endParaRPr lang="bg-BG"/>
        </a:p>
      </dgm:t>
    </dgm:pt>
    <dgm:pt modelId="{B44AE4C3-8799-4406-89E4-F88EE574EDD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g-BG" sz="2000" dirty="0" smtClean="0"/>
            <a:t>ВТОРИ ПЕРИОД</a:t>
          </a:r>
          <a:endParaRPr lang="bg-BG" sz="2000" dirty="0"/>
        </a:p>
      </dgm:t>
    </dgm:pt>
    <dgm:pt modelId="{3C475B67-2895-4736-BD70-9E85F4B2B6FE}" type="parTrans" cxnId="{2CA2BB28-D2F8-428C-902B-B21477171F85}">
      <dgm:prSet/>
      <dgm:spPr/>
      <dgm:t>
        <a:bodyPr/>
        <a:lstStyle/>
        <a:p>
          <a:endParaRPr lang="bg-BG"/>
        </a:p>
      </dgm:t>
    </dgm:pt>
    <dgm:pt modelId="{905EAEB6-310E-47F0-9384-C77A7EF67D35}" type="sibTrans" cxnId="{2CA2BB28-D2F8-428C-902B-B21477171F85}">
      <dgm:prSet/>
      <dgm:spPr/>
      <dgm:t>
        <a:bodyPr/>
        <a:lstStyle/>
        <a:p>
          <a:endParaRPr lang="bg-BG"/>
        </a:p>
      </dgm:t>
    </dgm:pt>
    <dgm:pt modelId="{986E953D-2476-47AF-8EF3-AECED1E8E4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g-BG" sz="2800" dirty="0" smtClean="0">
              <a:solidFill>
                <a:srgbClr val="1D528D"/>
              </a:solidFill>
              <a:latin typeface="Arial" panose="020B0604020202020204" pitchFamily="34" charset="0"/>
              <a:cs typeface="Arial" panose="020B0604020202020204" pitchFamily="34" charset="0"/>
            </a:rPr>
            <a:t>от създаването на здравна служба през 40-те години до въвеждането на общото управление през 80-те години</a:t>
          </a:r>
          <a:endParaRPr lang="bg-BG" sz="2800" dirty="0"/>
        </a:p>
      </dgm:t>
    </dgm:pt>
    <dgm:pt modelId="{ACB62BEA-3550-441B-833E-55EA1737B8C9}" type="parTrans" cxnId="{CB33D646-98F0-40C4-ADB2-301FCC9840B3}">
      <dgm:prSet/>
      <dgm:spPr/>
      <dgm:t>
        <a:bodyPr/>
        <a:lstStyle/>
        <a:p>
          <a:endParaRPr lang="bg-BG"/>
        </a:p>
      </dgm:t>
    </dgm:pt>
    <dgm:pt modelId="{0816CD6D-5476-40B8-8073-2BB8F8113EE5}" type="sibTrans" cxnId="{CB33D646-98F0-40C4-ADB2-301FCC9840B3}">
      <dgm:prSet/>
      <dgm:spPr/>
      <dgm:t>
        <a:bodyPr/>
        <a:lstStyle/>
        <a:p>
          <a:endParaRPr lang="bg-BG"/>
        </a:p>
      </dgm:t>
    </dgm:pt>
    <dgm:pt modelId="{CD63BB19-DE28-4208-8B0B-11DD1D79CC70}" type="pres">
      <dgm:prSet presAssocID="{1FEF1129-F3BD-43CB-8579-D19E35D39B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DF26E08-5B3B-43A2-9621-EABCAC6DF67C}" type="pres">
      <dgm:prSet presAssocID="{8C3DC0FB-5C73-4B31-A764-935C2DD93228}" presName="composite" presStyleCnt="0"/>
      <dgm:spPr/>
    </dgm:pt>
    <dgm:pt modelId="{C99FDE14-7256-4DF9-B757-9D745B395640}" type="pres">
      <dgm:prSet presAssocID="{8C3DC0FB-5C73-4B31-A764-935C2DD9322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926C5F-8F2A-4271-9CA0-651A212150B5}" type="pres">
      <dgm:prSet presAssocID="{8C3DC0FB-5C73-4B31-A764-935C2DD9322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984B7EE-13BA-44A7-B6A0-A286DFCDF1A8}" type="pres">
      <dgm:prSet presAssocID="{6FE54B9D-954E-45F7-B6D8-7D1DE5616643}" presName="sp" presStyleCnt="0"/>
      <dgm:spPr/>
    </dgm:pt>
    <dgm:pt modelId="{EA616346-226A-4300-8521-687ABC7B7BC9}" type="pres">
      <dgm:prSet presAssocID="{B44AE4C3-8799-4406-89E4-F88EE574EDDD}" presName="composite" presStyleCnt="0"/>
      <dgm:spPr/>
    </dgm:pt>
    <dgm:pt modelId="{505E4A5E-8F7F-4C42-9C52-33162A859B32}" type="pres">
      <dgm:prSet presAssocID="{B44AE4C3-8799-4406-89E4-F88EE574EDD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DAF2102-9177-4B6D-83B1-7ABE504BDB23}" type="pres">
      <dgm:prSet presAssocID="{B44AE4C3-8799-4406-89E4-F88EE574EDD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B18CE97-6CBC-4F9D-9DD0-65C7E1E6CF6B}" srcId="{1FEF1129-F3BD-43CB-8579-D19E35D39B31}" destId="{8C3DC0FB-5C73-4B31-A764-935C2DD93228}" srcOrd="0" destOrd="0" parTransId="{2B2AF0F3-9678-42CF-B5DA-783D1B2C95BA}" sibTransId="{6FE54B9D-954E-45F7-B6D8-7D1DE5616643}"/>
    <dgm:cxn modelId="{4D2A746C-17B3-4BE8-9FA5-C094F32F173D}" type="presOf" srcId="{1FEF1129-F3BD-43CB-8579-D19E35D39B31}" destId="{CD63BB19-DE28-4208-8B0B-11DD1D79CC70}" srcOrd="0" destOrd="0" presId="urn:microsoft.com/office/officeart/2005/8/layout/chevron2"/>
    <dgm:cxn modelId="{430E92CA-3399-48F9-A434-D5228B7CD8A0}" type="presOf" srcId="{8C3DC0FB-5C73-4B31-A764-935C2DD93228}" destId="{C99FDE14-7256-4DF9-B757-9D745B395640}" srcOrd="0" destOrd="0" presId="urn:microsoft.com/office/officeart/2005/8/layout/chevron2"/>
    <dgm:cxn modelId="{44DB42E2-CA7A-4A4D-9D46-F7EE2B6884BB}" srcId="{8C3DC0FB-5C73-4B31-A764-935C2DD93228}" destId="{4B34C0C9-325F-4082-8624-9781A2662802}" srcOrd="0" destOrd="0" parTransId="{0CBE9F42-30A1-4131-AAF7-7F0CC02E54CB}" sibTransId="{355DA2C5-CE7F-4947-86F2-6F93D2547BCB}"/>
    <dgm:cxn modelId="{2CA2BB28-D2F8-428C-902B-B21477171F85}" srcId="{1FEF1129-F3BD-43CB-8579-D19E35D39B31}" destId="{B44AE4C3-8799-4406-89E4-F88EE574EDDD}" srcOrd="1" destOrd="0" parTransId="{3C475B67-2895-4736-BD70-9E85F4B2B6FE}" sibTransId="{905EAEB6-310E-47F0-9384-C77A7EF67D35}"/>
    <dgm:cxn modelId="{B4118993-0E9A-4437-974D-47EF5FCE471E}" type="presOf" srcId="{B44AE4C3-8799-4406-89E4-F88EE574EDDD}" destId="{505E4A5E-8F7F-4C42-9C52-33162A859B32}" srcOrd="0" destOrd="0" presId="urn:microsoft.com/office/officeart/2005/8/layout/chevron2"/>
    <dgm:cxn modelId="{8D27B278-522F-43E3-9EF9-CC997517C4CE}" type="presOf" srcId="{986E953D-2476-47AF-8EF3-AECED1E8E492}" destId="{9DAF2102-9177-4B6D-83B1-7ABE504BDB23}" srcOrd="0" destOrd="0" presId="urn:microsoft.com/office/officeart/2005/8/layout/chevron2"/>
    <dgm:cxn modelId="{CB33D646-98F0-40C4-ADB2-301FCC9840B3}" srcId="{B44AE4C3-8799-4406-89E4-F88EE574EDDD}" destId="{986E953D-2476-47AF-8EF3-AECED1E8E492}" srcOrd="0" destOrd="0" parTransId="{ACB62BEA-3550-441B-833E-55EA1737B8C9}" sibTransId="{0816CD6D-5476-40B8-8073-2BB8F8113EE5}"/>
    <dgm:cxn modelId="{E691271F-06FE-42DF-958C-80B87D2384A9}" type="presOf" srcId="{4B34C0C9-325F-4082-8624-9781A2662802}" destId="{F9926C5F-8F2A-4271-9CA0-651A212150B5}" srcOrd="0" destOrd="0" presId="urn:microsoft.com/office/officeart/2005/8/layout/chevron2"/>
    <dgm:cxn modelId="{9AE91E55-2761-492F-85FE-8A6A749C1999}" type="presParOf" srcId="{CD63BB19-DE28-4208-8B0B-11DD1D79CC70}" destId="{2DF26E08-5B3B-43A2-9621-EABCAC6DF67C}" srcOrd="0" destOrd="0" presId="urn:microsoft.com/office/officeart/2005/8/layout/chevron2"/>
    <dgm:cxn modelId="{E3894FBF-27E9-42B9-AECA-6872C4CBDC86}" type="presParOf" srcId="{2DF26E08-5B3B-43A2-9621-EABCAC6DF67C}" destId="{C99FDE14-7256-4DF9-B757-9D745B395640}" srcOrd="0" destOrd="0" presId="urn:microsoft.com/office/officeart/2005/8/layout/chevron2"/>
    <dgm:cxn modelId="{37D78A3C-49E4-4294-AA3C-2BDA32BA6B83}" type="presParOf" srcId="{2DF26E08-5B3B-43A2-9621-EABCAC6DF67C}" destId="{F9926C5F-8F2A-4271-9CA0-651A212150B5}" srcOrd="1" destOrd="0" presId="urn:microsoft.com/office/officeart/2005/8/layout/chevron2"/>
    <dgm:cxn modelId="{DA5BA9D0-4BF9-4B9F-97D2-9A7BE0E34205}" type="presParOf" srcId="{CD63BB19-DE28-4208-8B0B-11DD1D79CC70}" destId="{E984B7EE-13BA-44A7-B6A0-A286DFCDF1A8}" srcOrd="1" destOrd="0" presId="urn:microsoft.com/office/officeart/2005/8/layout/chevron2"/>
    <dgm:cxn modelId="{E4975C18-993D-4883-8033-D0C61840063C}" type="presParOf" srcId="{CD63BB19-DE28-4208-8B0B-11DD1D79CC70}" destId="{EA616346-226A-4300-8521-687ABC7B7BC9}" srcOrd="2" destOrd="0" presId="urn:microsoft.com/office/officeart/2005/8/layout/chevron2"/>
    <dgm:cxn modelId="{9F0B0B70-3094-42A4-A716-DC395E35BF8D}" type="presParOf" srcId="{EA616346-226A-4300-8521-687ABC7B7BC9}" destId="{505E4A5E-8F7F-4C42-9C52-33162A859B32}" srcOrd="0" destOrd="0" presId="urn:microsoft.com/office/officeart/2005/8/layout/chevron2"/>
    <dgm:cxn modelId="{39409E4A-D770-4FBC-B261-8B921AE7CA05}" type="presParOf" srcId="{EA616346-226A-4300-8521-687ABC7B7BC9}" destId="{9DAF2102-9177-4B6D-83B1-7ABE504BDB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6034B-7BC6-47DC-859A-01A0D1278CD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E545510-7177-46F3-B062-6AD45346B97D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bg-BG" sz="800" b="1" dirty="0"/>
        </a:p>
        <a:p>
          <a:pPr algn="ctr"/>
          <a:endParaRPr lang="bg-BG" sz="800" b="1" dirty="0" smtClean="0"/>
        </a:p>
        <a:p>
          <a:pPr algn="ctr"/>
          <a:r>
            <a:rPr lang="bg-BG" sz="900" b="1" dirty="0" smtClean="0">
              <a:latin typeface="Arial" panose="020B0604020202020204" pitchFamily="34" charset="0"/>
              <a:cs typeface="Arial" panose="020B0604020202020204" pitchFamily="34" charset="0"/>
            </a:rPr>
            <a:t>ИДЕНТИФИЦИРАНЕ И ДЕФИНИРАНЕ НА ПРОБЛЕМА</a:t>
          </a:r>
          <a:endParaRPr lang="bg-BG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9323E-6E37-4AD8-8DDF-2FF6F5168B52}" type="parTrans" cxnId="{FBE3180D-87A9-425E-9AD0-E7C68D7E2E21}">
      <dgm:prSet/>
      <dgm:spPr/>
      <dgm:t>
        <a:bodyPr/>
        <a:lstStyle/>
        <a:p>
          <a:endParaRPr lang="bg-BG"/>
        </a:p>
      </dgm:t>
    </dgm:pt>
    <dgm:pt modelId="{B2B5D2BB-F4FE-456C-A936-6C2D96D442C6}" type="sibTrans" cxnId="{FBE3180D-87A9-425E-9AD0-E7C68D7E2E21}">
      <dgm:prSet/>
      <dgm:spPr/>
      <dgm:t>
        <a:bodyPr/>
        <a:lstStyle/>
        <a:p>
          <a:endParaRPr lang="bg-BG"/>
        </a:p>
      </dgm:t>
    </dgm:pt>
    <dgm:pt modelId="{EEFE49BD-86FA-4E80-B32C-61366404B5C9}">
      <dgm:prSet phldrT="[Текст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bg-BG" sz="900" b="1" dirty="0" smtClean="0">
              <a:latin typeface="Arial" panose="020B0604020202020204" pitchFamily="34" charset="0"/>
              <a:cs typeface="Arial" panose="020B0604020202020204" pitchFamily="34" charset="0"/>
            </a:rPr>
            <a:t>ФОРМУЛИРАНЕ НА ОГРАНИЧЕНИЯ И КРИТЕРИИ ЗА ИЗБОР</a:t>
          </a:r>
          <a:endParaRPr lang="bg-BG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FB4E9-B2B1-4ADC-92D7-E6B224DFFD94}" type="parTrans" cxnId="{D9F9545B-9A14-4B21-90FE-23915AFE2CD1}">
      <dgm:prSet/>
      <dgm:spPr/>
      <dgm:t>
        <a:bodyPr/>
        <a:lstStyle/>
        <a:p>
          <a:endParaRPr lang="bg-BG"/>
        </a:p>
      </dgm:t>
    </dgm:pt>
    <dgm:pt modelId="{99471445-BB11-4E06-8322-5D8163BD93B9}" type="sibTrans" cxnId="{D9F9545B-9A14-4B21-90FE-23915AFE2CD1}">
      <dgm:prSet/>
      <dgm:spPr/>
      <dgm:t>
        <a:bodyPr/>
        <a:lstStyle/>
        <a:p>
          <a:endParaRPr lang="bg-BG"/>
        </a:p>
      </dgm:t>
    </dgm:pt>
    <dgm:pt modelId="{186A9670-5357-43F6-87B6-5ECF370924A3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bg-BG" sz="800" b="1" dirty="0"/>
        </a:p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bg-BG" sz="9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РАЗРАБОТВАНЕ НА ВАРИАНТИ ЗА РЕШЕНИЯ</a:t>
          </a:r>
          <a:endParaRPr lang="bg-BG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F8F6F-7703-421D-8A63-CCBCED66DDA1}" type="parTrans" cxnId="{DE75564E-425C-402F-AB25-244E8861182E}">
      <dgm:prSet/>
      <dgm:spPr/>
      <dgm:t>
        <a:bodyPr/>
        <a:lstStyle/>
        <a:p>
          <a:endParaRPr lang="bg-BG"/>
        </a:p>
      </dgm:t>
    </dgm:pt>
    <dgm:pt modelId="{889179DC-58C9-4A8A-907E-A761EAA96627}" type="sibTrans" cxnId="{DE75564E-425C-402F-AB25-244E8861182E}">
      <dgm:prSet/>
      <dgm:spPr/>
      <dgm:t>
        <a:bodyPr/>
        <a:lstStyle/>
        <a:p>
          <a:endParaRPr lang="bg-BG"/>
        </a:p>
      </dgm:t>
    </dgm:pt>
    <dgm:pt modelId="{38C5CB5A-9229-4595-8AFD-A0C5A15C424D}">
      <dgm:prSet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endParaRPr lang="bg-BG" sz="800" b="1" dirty="0"/>
        </a:p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bg-BG" sz="900" b="1" dirty="0" smtClean="0">
              <a:latin typeface="Arial" panose="020B0604020202020204" pitchFamily="34" charset="0"/>
              <a:cs typeface="Arial" panose="020B0604020202020204" pitchFamily="34" charset="0"/>
            </a:rPr>
            <a:t>ИЗБОР НА ВАРИАНТ</a:t>
          </a:r>
          <a:endParaRPr lang="bg-BG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B7F0D-0ABB-44AE-8F7E-40A7BA5F7065}" type="parTrans" cxnId="{87157053-5BA7-486F-9277-3A31D45E16B1}">
      <dgm:prSet/>
      <dgm:spPr/>
      <dgm:t>
        <a:bodyPr/>
        <a:lstStyle/>
        <a:p>
          <a:endParaRPr lang="bg-BG"/>
        </a:p>
      </dgm:t>
    </dgm:pt>
    <dgm:pt modelId="{40B8FE12-8D8E-4934-8452-896CE7B6E278}" type="sibTrans" cxnId="{87157053-5BA7-486F-9277-3A31D45E16B1}">
      <dgm:prSet/>
      <dgm:spPr/>
      <dgm:t>
        <a:bodyPr/>
        <a:lstStyle/>
        <a:p>
          <a:endParaRPr lang="bg-BG"/>
        </a:p>
      </dgm:t>
    </dgm:pt>
    <dgm:pt modelId="{942FCABD-C5F9-4D76-B8CE-6E15B52A4292}">
      <dgm:prSet custT="1"/>
      <dgm:spPr>
        <a:solidFill>
          <a:schemeClr val="accent6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/>
        </a:scene3d>
        <a:sp3d>
          <a:bevelT/>
        </a:sp3d>
      </dgm:spPr>
      <dgm:t>
        <a:bodyPr/>
        <a:lstStyle/>
        <a:p>
          <a:pPr algn="ctr"/>
          <a:endParaRPr lang="bg-BG" sz="800" b="1" dirty="0"/>
        </a:p>
        <a:p>
          <a:pPr algn="ctr"/>
          <a:endParaRPr lang="bg-BG" sz="9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bg-BG" sz="9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НА ИЗПЪЛНЕНИЕТО</a:t>
          </a:r>
          <a:endParaRPr lang="bg-BG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EAA4B-A137-4FBB-8690-970691F62025}" type="parTrans" cxnId="{7CAD176E-EC9B-4C6D-B7D7-1AA6D2AF9D1F}">
      <dgm:prSet/>
      <dgm:spPr/>
      <dgm:t>
        <a:bodyPr/>
        <a:lstStyle/>
        <a:p>
          <a:endParaRPr lang="bg-BG"/>
        </a:p>
      </dgm:t>
    </dgm:pt>
    <dgm:pt modelId="{E084190E-B85F-4B45-B99B-B2F7BE0B1A2F}" type="sibTrans" cxnId="{7CAD176E-EC9B-4C6D-B7D7-1AA6D2AF9D1F}">
      <dgm:prSet/>
      <dgm:spPr/>
      <dgm:t>
        <a:bodyPr/>
        <a:lstStyle/>
        <a:p>
          <a:endParaRPr lang="bg-BG"/>
        </a:p>
      </dgm:t>
    </dgm:pt>
    <dgm:pt modelId="{CFB3EA7A-F030-466E-B9B1-5121B9A8D8CF}" type="pres">
      <dgm:prSet presAssocID="{4756034B-7BC6-47DC-859A-01A0D1278C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7BDDADC6-0DE4-4799-81C4-6435B4E8EDF7}" type="pres">
      <dgm:prSet presAssocID="{FE545510-7177-46F3-B062-6AD45346B97D}" presName="composite" presStyleCnt="0"/>
      <dgm:spPr/>
    </dgm:pt>
    <dgm:pt modelId="{8894F621-60A7-4F79-B48C-9D38417619AA}" type="pres">
      <dgm:prSet presAssocID="{FE545510-7177-46F3-B062-6AD45346B97D}" presName="LShape" presStyleLbl="alignNode1" presStyleIdx="0" presStyleCnt="9"/>
      <dgm:spPr/>
    </dgm:pt>
    <dgm:pt modelId="{E6B719DF-7ACA-4DF4-B73F-37ED3D9F8ECD}" type="pres">
      <dgm:prSet presAssocID="{FE545510-7177-46F3-B062-6AD45346B97D}" presName="ParentText" presStyleLbl="revTx" presStyleIdx="0" presStyleCnt="5" custScaleX="108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78CAE8-596F-49A3-BF8F-F2F0CDBF9295}" type="pres">
      <dgm:prSet presAssocID="{FE545510-7177-46F3-B062-6AD45346B97D}" presName="Triangle" presStyleLbl="alignNode1" presStyleIdx="1" presStyleCnt="9"/>
      <dgm:spPr/>
    </dgm:pt>
    <dgm:pt modelId="{55EB20DC-90FA-43EB-B55D-6BB088E29A66}" type="pres">
      <dgm:prSet presAssocID="{B2B5D2BB-F4FE-456C-A936-6C2D96D442C6}" presName="sibTrans" presStyleCnt="0"/>
      <dgm:spPr/>
    </dgm:pt>
    <dgm:pt modelId="{E20E63B5-715C-4ADE-B853-D1F86CE949BF}" type="pres">
      <dgm:prSet presAssocID="{B2B5D2BB-F4FE-456C-A936-6C2D96D442C6}" presName="space" presStyleCnt="0"/>
      <dgm:spPr/>
    </dgm:pt>
    <dgm:pt modelId="{DF95AB63-769A-4711-AD18-4B8981103AFB}" type="pres">
      <dgm:prSet presAssocID="{EEFE49BD-86FA-4E80-B32C-61366404B5C9}" presName="composite" presStyleCnt="0"/>
      <dgm:spPr/>
    </dgm:pt>
    <dgm:pt modelId="{840D4C65-806D-4A87-A70D-0E921CADFD71}" type="pres">
      <dgm:prSet presAssocID="{EEFE49BD-86FA-4E80-B32C-61366404B5C9}" presName="LShape" presStyleLbl="alignNode1" presStyleIdx="2" presStyleCnt="9"/>
      <dgm:spPr/>
    </dgm:pt>
    <dgm:pt modelId="{5F9CAF7C-E5B3-4858-B9AE-275FD7641A7E}" type="pres">
      <dgm:prSet presAssocID="{EEFE49BD-86FA-4E80-B32C-61366404B5C9}" presName="ParentText" presStyleLbl="revTx" presStyleIdx="1" presStyleCnt="5" custScaleX="109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AB561E-CBCA-481A-ACB4-806A2F676352}" type="pres">
      <dgm:prSet presAssocID="{EEFE49BD-86FA-4E80-B32C-61366404B5C9}" presName="Triangle" presStyleLbl="alignNode1" presStyleIdx="3" presStyleCnt="9"/>
      <dgm:spPr/>
    </dgm:pt>
    <dgm:pt modelId="{BAD1C3CC-0719-46DC-A4C5-F0345D753571}" type="pres">
      <dgm:prSet presAssocID="{99471445-BB11-4E06-8322-5D8163BD93B9}" presName="sibTrans" presStyleCnt="0"/>
      <dgm:spPr/>
    </dgm:pt>
    <dgm:pt modelId="{FFC5C572-0198-4E5E-8580-7055A51AC93A}" type="pres">
      <dgm:prSet presAssocID="{99471445-BB11-4E06-8322-5D8163BD93B9}" presName="space" presStyleCnt="0"/>
      <dgm:spPr/>
    </dgm:pt>
    <dgm:pt modelId="{534C02C5-02A2-4AEE-9077-792DBC670B6A}" type="pres">
      <dgm:prSet presAssocID="{186A9670-5357-43F6-87B6-5ECF370924A3}" presName="composite" presStyleCnt="0"/>
      <dgm:spPr/>
    </dgm:pt>
    <dgm:pt modelId="{9674B2E9-7BE3-431B-9CD9-35BE1E756A81}" type="pres">
      <dgm:prSet presAssocID="{186A9670-5357-43F6-87B6-5ECF370924A3}" presName="LShape" presStyleLbl="alignNode1" presStyleIdx="4" presStyleCnt="9"/>
      <dgm:spPr/>
    </dgm:pt>
    <dgm:pt modelId="{28FA9658-9C00-4E5E-B81E-A018075C094B}" type="pres">
      <dgm:prSet presAssocID="{186A9670-5357-43F6-87B6-5ECF370924A3}" presName="ParentText" presStyleLbl="revTx" presStyleIdx="2" presStyleCnt="5" custScaleX="106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A1F5EE2-5677-4D38-A41A-668587647976}" type="pres">
      <dgm:prSet presAssocID="{186A9670-5357-43F6-87B6-5ECF370924A3}" presName="Triangle" presStyleLbl="alignNode1" presStyleIdx="5" presStyleCnt="9"/>
      <dgm:spPr/>
    </dgm:pt>
    <dgm:pt modelId="{557BDA3C-ACEB-46FC-9881-9630F02032DF}" type="pres">
      <dgm:prSet presAssocID="{889179DC-58C9-4A8A-907E-A761EAA96627}" presName="sibTrans" presStyleCnt="0"/>
      <dgm:spPr/>
    </dgm:pt>
    <dgm:pt modelId="{CF23D82D-F6DE-4536-987C-4C001FC89842}" type="pres">
      <dgm:prSet presAssocID="{889179DC-58C9-4A8A-907E-A761EAA96627}" presName="space" presStyleCnt="0"/>
      <dgm:spPr/>
    </dgm:pt>
    <dgm:pt modelId="{953FE776-C957-42E7-9A38-780B8FD6FFFC}" type="pres">
      <dgm:prSet presAssocID="{38C5CB5A-9229-4595-8AFD-A0C5A15C424D}" presName="composite" presStyleCnt="0"/>
      <dgm:spPr/>
    </dgm:pt>
    <dgm:pt modelId="{E4B8E815-24F0-420F-AD68-F0463BAD0FAD}" type="pres">
      <dgm:prSet presAssocID="{38C5CB5A-9229-4595-8AFD-A0C5A15C424D}" presName="LShape" presStyleLbl="alignNode1" presStyleIdx="6" presStyleCnt="9"/>
      <dgm:spPr/>
    </dgm:pt>
    <dgm:pt modelId="{6FA5A617-4851-4455-B3A5-B7E9C9E7A058}" type="pres">
      <dgm:prSet presAssocID="{38C5CB5A-9229-4595-8AFD-A0C5A15C424D}" presName="ParentText" presStyleLbl="revTx" presStyleIdx="3" presStyleCnt="5" custScaleX="112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5C6B76-75B5-44B7-BEFC-D231EEBB0C27}" type="pres">
      <dgm:prSet presAssocID="{38C5CB5A-9229-4595-8AFD-A0C5A15C424D}" presName="Triangle" presStyleLbl="alignNode1" presStyleIdx="7" presStyleCnt="9"/>
      <dgm:spPr/>
    </dgm:pt>
    <dgm:pt modelId="{9A797CD9-EB5A-40F9-985F-9FBB3EFAD2C0}" type="pres">
      <dgm:prSet presAssocID="{40B8FE12-8D8E-4934-8452-896CE7B6E278}" presName="sibTrans" presStyleCnt="0"/>
      <dgm:spPr/>
    </dgm:pt>
    <dgm:pt modelId="{12D7F2B3-E963-483E-8CF7-37ABFC8D976F}" type="pres">
      <dgm:prSet presAssocID="{40B8FE12-8D8E-4934-8452-896CE7B6E278}" presName="space" presStyleCnt="0"/>
      <dgm:spPr/>
    </dgm:pt>
    <dgm:pt modelId="{33BD0B3A-FF6C-4CC6-9A9A-37C5B542E606}" type="pres">
      <dgm:prSet presAssocID="{942FCABD-C5F9-4D76-B8CE-6E15B52A4292}" presName="composite" presStyleCnt="0"/>
      <dgm:spPr/>
    </dgm:pt>
    <dgm:pt modelId="{125C1A6F-B649-4D80-9291-300B4E3F54B4}" type="pres">
      <dgm:prSet presAssocID="{942FCABD-C5F9-4D76-B8CE-6E15B52A4292}" presName="LShape" presStyleLbl="alignNode1" presStyleIdx="8" presStyleCnt="9"/>
      <dgm:spPr/>
    </dgm:pt>
    <dgm:pt modelId="{F4B03F3E-2542-4A3A-A83C-8495FEFDACCF}" type="pres">
      <dgm:prSet presAssocID="{942FCABD-C5F9-4D76-B8CE-6E15B52A4292}" presName="ParentText" presStyleLbl="revTx" presStyleIdx="4" presStyleCnt="5" custScaleX="106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9F9545B-9A14-4B21-90FE-23915AFE2CD1}" srcId="{4756034B-7BC6-47DC-859A-01A0D1278CDE}" destId="{EEFE49BD-86FA-4E80-B32C-61366404B5C9}" srcOrd="1" destOrd="0" parTransId="{B69FB4E9-B2B1-4ADC-92D7-E6B224DFFD94}" sibTransId="{99471445-BB11-4E06-8322-5D8163BD93B9}"/>
    <dgm:cxn modelId="{9BD76A86-06D5-4AC0-88CF-8DA94674C1E9}" type="presOf" srcId="{4756034B-7BC6-47DC-859A-01A0D1278CDE}" destId="{CFB3EA7A-F030-466E-B9B1-5121B9A8D8CF}" srcOrd="0" destOrd="0" presId="urn:microsoft.com/office/officeart/2009/3/layout/StepUpProcess"/>
    <dgm:cxn modelId="{DE75564E-425C-402F-AB25-244E8861182E}" srcId="{4756034B-7BC6-47DC-859A-01A0D1278CDE}" destId="{186A9670-5357-43F6-87B6-5ECF370924A3}" srcOrd="2" destOrd="0" parTransId="{7E2F8F6F-7703-421D-8A63-CCBCED66DDA1}" sibTransId="{889179DC-58C9-4A8A-907E-A761EAA96627}"/>
    <dgm:cxn modelId="{461EF90C-D21D-4786-8A37-2C25130D604D}" type="presOf" srcId="{942FCABD-C5F9-4D76-B8CE-6E15B52A4292}" destId="{F4B03F3E-2542-4A3A-A83C-8495FEFDACCF}" srcOrd="0" destOrd="0" presId="urn:microsoft.com/office/officeart/2009/3/layout/StepUpProcess"/>
    <dgm:cxn modelId="{D77761FE-6E64-4EF4-A0F5-EE7642878AE4}" type="presOf" srcId="{186A9670-5357-43F6-87B6-5ECF370924A3}" destId="{28FA9658-9C00-4E5E-B81E-A018075C094B}" srcOrd="0" destOrd="0" presId="urn:microsoft.com/office/officeart/2009/3/layout/StepUpProcess"/>
    <dgm:cxn modelId="{7CAD176E-EC9B-4C6D-B7D7-1AA6D2AF9D1F}" srcId="{4756034B-7BC6-47DC-859A-01A0D1278CDE}" destId="{942FCABD-C5F9-4D76-B8CE-6E15B52A4292}" srcOrd="4" destOrd="0" parTransId="{95FEAA4B-A137-4FBB-8690-970691F62025}" sibTransId="{E084190E-B85F-4B45-B99B-B2F7BE0B1A2F}"/>
    <dgm:cxn modelId="{87157053-5BA7-486F-9277-3A31D45E16B1}" srcId="{4756034B-7BC6-47DC-859A-01A0D1278CDE}" destId="{38C5CB5A-9229-4595-8AFD-A0C5A15C424D}" srcOrd="3" destOrd="0" parTransId="{83AB7F0D-0ABB-44AE-8F7E-40A7BA5F7065}" sibTransId="{40B8FE12-8D8E-4934-8452-896CE7B6E278}"/>
    <dgm:cxn modelId="{FBE3180D-87A9-425E-9AD0-E7C68D7E2E21}" srcId="{4756034B-7BC6-47DC-859A-01A0D1278CDE}" destId="{FE545510-7177-46F3-B062-6AD45346B97D}" srcOrd="0" destOrd="0" parTransId="{6EE9323E-6E37-4AD8-8DDF-2FF6F5168B52}" sibTransId="{B2B5D2BB-F4FE-456C-A936-6C2D96D442C6}"/>
    <dgm:cxn modelId="{A3389F3B-7BE7-4140-A6B4-08BC23B015A8}" type="presOf" srcId="{EEFE49BD-86FA-4E80-B32C-61366404B5C9}" destId="{5F9CAF7C-E5B3-4858-B9AE-275FD7641A7E}" srcOrd="0" destOrd="0" presId="urn:microsoft.com/office/officeart/2009/3/layout/StepUpProcess"/>
    <dgm:cxn modelId="{8D6F9EB2-7E48-42C3-B633-D1C1B078415D}" type="presOf" srcId="{FE545510-7177-46F3-B062-6AD45346B97D}" destId="{E6B719DF-7ACA-4DF4-B73F-37ED3D9F8ECD}" srcOrd="0" destOrd="0" presId="urn:microsoft.com/office/officeart/2009/3/layout/StepUpProcess"/>
    <dgm:cxn modelId="{13A0ED47-CC78-4F28-BCAF-745B1B429D06}" type="presOf" srcId="{38C5CB5A-9229-4595-8AFD-A0C5A15C424D}" destId="{6FA5A617-4851-4455-B3A5-B7E9C9E7A058}" srcOrd="0" destOrd="0" presId="urn:microsoft.com/office/officeart/2009/3/layout/StepUpProcess"/>
    <dgm:cxn modelId="{4E6C4813-A1FA-4160-90F7-D53541F159B7}" type="presParOf" srcId="{CFB3EA7A-F030-466E-B9B1-5121B9A8D8CF}" destId="{7BDDADC6-0DE4-4799-81C4-6435B4E8EDF7}" srcOrd="0" destOrd="0" presId="urn:microsoft.com/office/officeart/2009/3/layout/StepUpProcess"/>
    <dgm:cxn modelId="{6201218C-2815-4129-BD7A-B242B9127F0F}" type="presParOf" srcId="{7BDDADC6-0DE4-4799-81C4-6435B4E8EDF7}" destId="{8894F621-60A7-4F79-B48C-9D38417619AA}" srcOrd="0" destOrd="0" presId="urn:microsoft.com/office/officeart/2009/3/layout/StepUpProcess"/>
    <dgm:cxn modelId="{496BE8AC-5B18-48E3-B2E3-A5CD390E122B}" type="presParOf" srcId="{7BDDADC6-0DE4-4799-81C4-6435B4E8EDF7}" destId="{E6B719DF-7ACA-4DF4-B73F-37ED3D9F8ECD}" srcOrd="1" destOrd="0" presId="urn:microsoft.com/office/officeart/2009/3/layout/StepUpProcess"/>
    <dgm:cxn modelId="{23380325-28D1-4C84-BE1C-BFEE3D05ACFC}" type="presParOf" srcId="{7BDDADC6-0DE4-4799-81C4-6435B4E8EDF7}" destId="{6578CAE8-596F-49A3-BF8F-F2F0CDBF9295}" srcOrd="2" destOrd="0" presId="urn:microsoft.com/office/officeart/2009/3/layout/StepUpProcess"/>
    <dgm:cxn modelId="{FAB7B965-FBDD-4344-9020-123B2D795B0B}" type="presParOf" srcId="{CFB3EA7A-F030-466E-B9B1-5121B9A8D8CF}" destId="{55EB20DC-90FA-43EB-B55D-6BB088E29A66}" srcOrd="1" destOrd="0" presId="urn:microsoft.com/office/officeart/2009/3/layout/StepUpProcess"/>
    <dgm:cxn modelId="{D12AEDC1-8A48-454D-AE0A-11562CB998D4}" type="presParOf" srcId="{55EB20DC-90FA-43EB-B55D-6BB088E29A66}" destId="{E20E63B5-715C-4ADE-B853-D1F86CE949BF}" srcOrd="0" destOrd="0" presId="urn:microsoft.com/office/officeart/2009/3/layout/StepUpProcess"/>
    <dgm:cxn modelId="{9C9EE393-EDBE-45E2-91B2-A45BECDCF385}" type="presParOf" srcId="{CFB3EA7A-F030-466E-B9B1-5121B9A8D8CF}" destId="{DF95AB63-769A-4711-AD18-4B8981103AFB}" srcOrd="2" destOrd="0" presId="urn:microsoft.com/office/officeart/2009/3/layout/StepUpProcess"/>
    <dgm:cxn modelId="{F3D4CBE8-C697-44C2-8528-711FBC00705D}" type="presParOf" srcId="{DF95AB63-769A-4711-AD18-4B8981103AFB}" destId="{840D4C65-806D-4A87-A70D-0E921CADFD71}" srcOrd="0" destOrd="0" presId="urn:microsoft.com/office/officeart/2009/3/layout/StepUpProcess"/>
    <dgm:cxn modelId="{9B912EDD-A33D-4C18-B61D-BC9636096B91}" type="presParOf" srcId="{DF95AB63-769A-4711-AD18-4B8981103AFB}" destId="{5F9CAF7C-E5B3-4858-B9AE-275FD7641A7E}" srcOrd="1" destOrd="0" presId="urn:microsoft.com/office/officeart/2009/3/layout/StepUpProcess"/>
    <dgm:cxn modelId="{82BC4266-6238-46EA-9772-70A613243BAB}" type="presParOf" srcId="{DF95AB63-769A-4711-AD18-4B8981103AFB}" destId="{4CAB561E-CBCA-481A-ACB4-806A2F676352}" srcOrd="2" destOrd="0" presId="urn:microsoft.com/office/officeart/2009/3/layout/StepUpProcess"/>
    <dgm:cxn modelId="{44774336-06A9-4611-B7A6-87A70B7B33C0}" type="presParOf" srcId="{CFB3EA7A-F030-466E-B9B1-5121B9A8D8CF}" destId="{BAD1C3CC-0719-46DC-A4C5-F0345D753571}" srcOrd="3" destOrd="0" presId="urn:microsoft.com/office/officeart/2009/3/layout/StepUpProcess"/>
    <dgm:cxn modelId="{E027D304-FA01-400E-8635-CFB1126A03CF}" type="presParOf" srcId="{BAD1C3CC-0719-46DC-A4C5-F0345D753571}" destId="{FFC5C572-0198-4E5E-8580-7055A51AC93A}" srcOrd="0" destOrd="0" presId="urn:microsoft.com/office/officeart/2009/3/layout/StepUpProcess"/>
    <dgm:cxn modelId="{43AEFFE0-33C6-4CA8-81BA-B02432D6E81A}" type="presParOf" srcId="{CFB3EA7A-F030-466E-B9B1-5121B9A8D8CF}" destId="{534C02C5-02A2-4AEE-9077-792DBC670B6A}" srcOrd="4" destOrd="0" presId="urn:microsoft.com/office/officeart/2009/3/layout/StepUpProcess"/>
    <dgm:cxn modelId="{FB5B041B-6EF8-4526-A02A-97932D6ADF87}" type="presParOf" srcId="{534C02C5-02A2-4AEE-9077-792DBC670B6A}" destId="{9674B2E9-7BE3-431B-9CD9-35BE1E756A81}" srcOrd="0" destOrd="0" presId="urn:microsoft.com/office/officeart/2009/3/layout/StepUpProcess"/>
    <dgm:cxn modelId="{1AE153AE-0807-48E9-9466-41824FEC5E30}" type="presParOf" srcId="{534C02C5-02A2-4AEE-9077-792DBC670B6A}" destId="{28FA9658-9C00-4E5E-B81E-A018075C094B}" srcOrd="1" destOrd="0" presId="urn:microsoft.com/office/officeart/2009/3/layout/StepUpProcess"/>
    <dgm:cxn modelId="{B6785305-0C99-42BE-95C8-F0B3EEB9D11B}" type="presParOf" srcId="{534C02C5-02A2-4AEE-9077-792DBC670B6A}" destId="{8A1F5EE2-5677-4D38-A41A-668587647976}" srcOrd="2" destOrd="0" presId="urn:microsoft.com/office/officeart/2009/3/layout/StepUpProcess"/>
    <dgm:cxn modelId="{D6BA161B-4E91-4C64-B4D5-BE367FE0ABA5}" type="presParOf" srcId="{CFB3EA7A-F030-466E-B9B1-5121B9A8D8CF}" destId="{557BDA3C-ACEB-46FC-9881-9630F02032DF}" srcOrd="5" destOrd="0" presId="urn:microsoft.com/office/officeart/2009/3/layout/StepUpProcess"/>
    <dgm:cxn modelId="{6096507A-B0AB-4E50-B779-E1493EE9B329}" type="presParOf" srcId="{557BDA3C-ACEB-46FC-9881-9630F02032DF}" destId="{CF23D82D-F6DE-4536-987C-4C001FC89842}" srcOrd="0" destOrd="0" presId="urn:microsoft.com/office/officeart/2009/3/layout/StepUpProcess"/>
    <dgm:cxn modelId="{C9B39944-CE80-40DF-AC4D-9D1019935519}" type="presParOf" srcId="{CFB3EA7A-F030-466E-B9B1-5121B9A8D8CF}" destId="{953FE776-C957-42E7-9A38-780B8FD6FFFC}" srcOrd="6" destOrd="0" presId="urn:microsoft.com/office/officeart/2009/3/layout/StepUpProcess"/>
    <dgm:cxn modelId="{A28A2A29-44C6-4F61-9241-2121BAB6D5B4}" type="presParOf" srcId="{953FE776-C957-42E7-9A38-780B8FD6FFFC}" destId="{E4B8E815-24F0-420F-AD68-F0463BAD0FAD}" srcOrd="0" destOrd="0" presId="urn:microsoft.com/office/officeart/2009/3/layout/StepUpProcess"/>
    <dgm:cxn modelId="{F5844B10-25D5-42F9-8231-23F94E6B4016}" type="presParOf" srcId="{953FE776-C957-42E7-9A38-780B8FD6FFFC}" destId="{6FA5A617-4851-4455-B3A5-B7E9C9E7A058}" srcOrd="1" destOrd="0" presId="urn:microsoft.com/office/officeart/2009/3/layout/StepUpProcess"/>
    <dgm:cxn modelId="{44AD2A9E-2C45-4D71-8DFD-A1962D310A15}" type="presParOf" srcId="{953FE776-C957-42E7-9A38-780B8FD6FFFC}" destId="{CF5C6B76-75B5-44B7-BEFC-D231EEBB0C27}" srcOrd="2" destOrd="0" presId="urn:microsoft.com/office/officeart/2009/3/layout/StepUpProcess"/>
    <dgm:cxn modelId="{8D76700B-B76F-493C-B875-D6B441C5C7D5}" type="presParOf" srcId="{CFB3EA7A-F030-466E-B9B1-5121B9A8D8CF}" destId="{9A797CD9-EB5A-40F9-985F-9FBB3EFAD2C0}" srcOrd="7" destOrd="0" presId="urn:microsoft.com/office/officeart/2009/3/layout/StepUpProcess"/>
    <dgm:cxn modelId="{C46AD7B7-C394-4275-B920-3358F901206F}" type="presParOf" srcId="{9A797CD9-EB5A-40F9-985F-9FBB3EFAD2C0}" destId="{12D7F2B3-E963-483E-8CF7-37ABFC8D976F}" srcOrd="0" destOrd="0" presId="urn:microsoft.com/office/officeart/2009/3/layout/StepUpProcess"/>
    <dgm:cxn modelId="{53202B05-F17D-4416-83DB-B55ADD86B669}" type="presParOf" srcId="{CFB3EA7A-F030-466E-B9B1-5121B9A8D8CF}" destId="{33BD0B3A-FF6C-4CC6-9A9A-37C5B542E606}" srcOrd="8" destOrd="0" presId="urn:microsoft.com/office/officeart/2009/3/layout/StepUpProcess"/>
    <dgm:cxn modelId="{6F20F7D6-97A9-467C-88B6-B1DBAA0E6963}" type="presParOf" srcId="{33BD0B3A-FF6C-4CC6-9A9A-37C5B542E606}" destId="{125C1A6F-B649-4D80-9291-300B4E3F54B4}" srcOrd="0" destOrd="0" presId="urn:microsoft.com/office/officeart/2009/3/layout/StepUpProcess"/>
    <dgm:cxn modelId="{1E6167AA-C8DD-4C48-9978-2CE3CA2B6790}" type="presParOf" srcId="{33BD0B3A-FF6C-4CC6-9A9A-37C5B542E606}" destId="{F4B03F3E-2542-4A3A-A83C-8495FEFDACC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FDE14-7256-4DF9-B757-9D745B395640}">
      <dsp:nvSpPr>
        <dsp:cNvPr id="0" name=""/>
        <dsp:cNvSpPr/>
      </dsp:nvSpPr>
      <dsp:spPr>
        <a:xfrm rot="5400000">
          <a:off x="-356673" y="361139"/>
          <a:ext cx="2377820" cy="166447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ПЪРВИ ПЕРИОД</a:t>
          </a:r>
          <a:endParaRPr lang="bg-BG" sz="2000" kern="1200" dirty="0"/>
        </a:p>
      </dsp:txBody>
      <dsp:txXfrm rot="-5400000">
        <a:off x="0" y="836703"/>
        <a:ext cx="1664474" cy="713346"/>
      </dsp:txXfrm>
    </dsp:sp>
    <dsp:sp modelId="{F9926C5F-8F2A-4271-9CA0-651A212150B5}">
      <dsp:nvSpPr>
        <dsp:cNvPr id="0" name=""/>
        <dsp:cNvSpPr/>
      </dsp:nvSpPr>
      <dsp:spPr>
        <a:xfrm rot="5400000">
          <a:off x="4235909" y="-2566968"/>
          <a:ext cx="1545583" cy="668845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от средата до края на XIX век</a:t>
          </a:r>
          <a:endParaRPr lang="bg-BG" sz="2800" kern="1200" dirty="0"/>
        </a:p>
      </dsp:txBody>
      <dsp:txXfrm rot="-5400000">
        <a:off x="1664475" y="79915"/>
        <a:ext cx="6613004" cy="1394685"/>
      </dsp:txXfrm>
    </dsp:sp>
    <dsp:sp modelId="{505E4A5E-8F7F-4C42-9C52-33162A859B32}">
      <dsp:nvSpPr>
        <dsp:cNvPr id="0" name=""/>
        <dsp:cNvSpPr/>
      </dsp:nvSpPr>
      <dsp:spPr>
        <a:xfrm rot="5400000">
          <a:off x="-356673" y="2454657"/>
          <a:ext cx="2377820" cy="166447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ВТОРИ ПЕРИОД</a:t>
          </a:r>
          <a:endParaRPr lang="bg-BG" sz="2000" kern="1200" dirty="0"/>
        </a:p>
      </dsp:txBody>
      <dsp:txXfrm rot="-5400000">
        <a:off x="0" y="2930221"/>
        <a:ext cx="1664474" cy="713346"/>
      </dsp:txXfrm>
    </dsp:sp>
    <dsp:sp modelId="{9DAF2102-9177-4B6D-83B1-7ABE504BDB23}">
      <dsp:nvSpPr>
        <dsp:cNvPr id="0" name=""/>
        <dsp:cNvSpPr/>
      </dsp:nvSpPr>
      <dsp:spPr>
        <a:xfrm rot="5400000">
          <a:off x="4235909" y="-473450"/>
          <a:ext cx="1545583" cy="6688453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800" kern="1200" dirty="0" smtClean="0">
              <a:solidFill>
                <a:srgbClr val="1D528D"/>
              </a:solidFill>
              <a:latin typeface="Arial" panose="020B0604020202020204" pitchFamily="34" charset="0"/>
              <a:cs typeface="Arial" panose="020B0604020202020204" pitchFamily="34" charset="0"/>
            </a:rPr>
            <a:t>от създаването на здравна служба през 40-те години до въвеждането на общото управление през 80-те години</a:t>
          </a:r>
          <a:endParaRPr lang="bg-BG" sz="2800" kern="1200" dirty="0"/>
        </a:p>
      </dsp:txBody>
      <dsp:txXfrm rot="-5400000">
        <a:off x="1664475" y="2173433"/>
        <a:ext cx="6613004" cy="139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F621-60A7-4F79-B48C-9D38417619AA}">
      <dsp:nvSpPr>
        <dsp:cNvPr id="0" name=""/>
        <dsp:cNvSpPr/>
      </dsp:nvSpPr>
      <dsp:spPr>
        <a:xfrm rot="5400000">
          <a:off x="601680" y="1265787"/>
          <a:ext cx="849733" cy="14139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719DF-7ACA-4DF4-B73F-37ED3D9F8ECD}">
      <dsp:nvSpPr>
        <dsp:cNvPr id="0" name=""/>
        <dsp:cNvSpPr/>
      </dsp:nvSpPr>
      <dsp:spPr>
        <a:xfrm>
          <a:off x="404298" y="1688250"/>
          <a:ext cx="1387593" cy="11189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ИДЕНТИФИЦИРАНЕ И ДЕФИНИРАНЕ НА ПРОБЛЕМА</a:t>
          </a:r>
          <a:endParaRPr lang="bg-BG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298" y="1688250"/>
        <a:ext cx="1387593" cy="1118936"/>
      </dsp:txXfrm>
    </dsp:sp>
    <dsp:sp modelId="{6578CAE8-596F-49A3-BF8F-F2F0CDBF9295}">
      <dsp:nvSpPr>
        <dsp:cNvPr id="0" name=""/>
        <dsp:cNvSpPr/>
      </dsp:nvSpPr>
      <dsp:spPr>
        <a:xfrm>
          <a:off x="1495499" y="1161692"/>
          <a:ext cx="240851" cy="240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4C65-806D-4A87-A70D-0E921CADFD71}">
      <dsp:nvSpPr>
        <dsp:cNvPr id="0" name=""/>
        <dsp:cNvSpPr/>
      </dsp:nvSpPr>
      <dsp:spPr>
        <a:xfrm rot="5400000">
          <a:off x="2219920" y="879096"/>
          <a:ext cx="849733" cy="14139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AF7C-E5B3-4858-B9AE-275FD7641A7E}">
      <dsp:nvSpPr>
        <dsp:cNvPr id="0" name=""/>
        <dsp:cNvSpPr/>
      </dsp:nvSpPr>
      <dsp:spPr>
        <a:xfrm>
          <a:off x="2016225" y="1301559"/>
          <a:ext cx="1400217" cy="111893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ФОРМУЛИРАНЕ НА ОГРАНИЧЕНИЯ И КРИТЕРИИ ЗА ИЗБОР</a:t>
          </a:r>
          <a:endParaRPr lang="bg-BG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6225" y="1301559"/>
        <a:ext cx="1400217" cy="1118936"/>
      </dsp:txXfrm>
    </dsp:sp>
    <dsp:sp modelId="{4CAB561E-CBCA-481A-ACB4-806A2F676352}">
      <dsp:nvSpPr>
        <dsp:cNvPr id="0" name=""/>
        <dsp:cNvSpPr/>
      </dsp:nvSpPr>
      <dsp:spPr>
        <a:xfrm>
          <a:off x="3113739" y="775000"/>
          <a:ext cx="240851" cy="240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B2E9-7BE3-431B-9CD9-35BE1E756A81}">
      <dsp:nvSpPr>
        <dsp:cNvPr id="0" name=""/>
        <dsp:cNvSpPr/>
      </dsp:nvSpPr>
      <dsp:spPr>
        <a:xfrm rot="5400000">
          <a:off x="3838160" y="492405"/>
          <a:ext cx="849733" cy="14139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A9658-9C00-4E5E-B81E-A018075C094B}">
      <dsp:nvSpPr>
        <dsp:cNvPr id="0" name=""/>
        <dsp:cNvSpPr/>
      </dsp:nvSpPr>
      <dsp:spPr>
        <a:xfrm>
          <a:off x="3652375" y="914867"/>
          <a:ext cx="1364398" cy="11189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РАЗРАБОТВАНЕ НА ВАРИАНТИ ЗА РЕШЕНИЯ</a:t>
          </a:r>
          <a:endParaRPr lang="bg-BG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2375" y="914867"/>
        <a:ext cx="1364398" cy="1118936"/>
      </dsp:txXfrm>
    </dsp:sp>
    <dsp:sp modelId="{8A1F5EE2-5677-4D38-A41A-668587647976}">
      <dsp:nvSpPr>
        <dsp:cNvPr id="0" name=""/>
        <dsp:cNvSpPr/>
      </dsp:nvSpPr>
      <dsp:spPr>
        <a:xfrm>
          <a:off x="4731978" y="388309"/>
          <a:ext cx="240851" cy="240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8E815-24F0-420F-AD68-F0463BAD0FAD}">
      <dsp:nvSpPr>
        <dsp:cNvPr id="0" name=""/>
        <dsp:cNvSpPr/>
      </dsp:nvSpPr>
      <dsp:spPr>
        <a:xfrm rot="5400000">
          <a:off x="5456400" y="105713"/>
          <a:ext cx="849733" cy="14139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5A617-4851-4455-B3A5-B7E9C9E7A058}">
      <dsp:nvSpPr>
        <dsp:cNvPr id="0" name=""/>
        <dsp:cNvSpPr/>
      </dsp:nvSpPr>
      <dsp:spPr>
        <a:xfrm>
          <a:off x="5236551" y="528176"/>
          <a:ext cx="1432526" cy="111893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ИЗБОР НА ВАРИАНТ</a:t>
          </a:r>
          <a:endParaRPr lang="bg-BG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6551" y="528176"/>
        <a:ext cx="1432526" cy="1118936"/>
      </dsp:txXfrm>
    </dsp:sp>
    <dsp:sp modelId="{CF5C6B76-75B5-44B7-BEFC-D231EEBB0C27}">
      <dsp:nvSpPr>
        <dsp:cNvPr id="0" name=""/>
        <dsp:cNvSpPr/>
      </dsp:nvSpPr>
      <dsp:spPr>
        <a:xfrm>
          <a:off x="6350218" y="1618"/>
          <a:ext cx="240851" cy="240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C1A6F-B649-4D80-9291-300B4E3F54B4}">
      <dsp:nvSpPr>
        <dsp:cNvPr id="0" name=""/>
        <dsp:cNvSpPr/>
      </dsp:nvSpPr>
      <dsp:spPr>
        <a:xfrm rot="5400000">
          <a:off x="7074640" y="-280977"/>
          <a:ext cx="849733" cy="14139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03F3E-2542-4A3A-A83C-8495FEFDACCF}">
      <dsp:nvSpPr>
        <dsp:cNvPr id="0" name=""/>
        <dsp:cNvSpPr/>
      </dsp:nvSpPr>
      <dsp:spPr>
        <a:xfrm>
          <a:off x="6892735" y="141485"/>
          <a:ext cx="1356637" cy="111893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НА ИЗПЪЛНЕНИЕТО</a:t>
          </a:r>
          <a:endParaRPr lang="bg-BG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92735" y="141485"/>
        <a:ext cx="1356637" cy="1118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175" y="0"/>
          <a:ext cx="914082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Image" r:id="rId3" imgW="7034921" imgH="3530159" progId="Photoshop.Image.6">
                  <p:embed/>
                </p:oleObj>
              </mc:Choice>
              <mc:Fallback>
                <p:oleObj name="Image" r:id="rId3" imgW="7034921" imgH="3530159" progId="Photoshop.Image.6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" y="0"/>
                        <a:ext cx="914082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B9CD-417A-4D0A-B814-30694A846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E20E-9748-40A0-AF36-DE3E9292A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382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01E905E-A604-492B-91FF-EEB5DE879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1891-33FD-41CE-890B-AFDB774D7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2493-1CD1-4255-9F3E-C032926C9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5C7D1-B110-4918-9F86-F73B51FB6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94181-7499-48AA-B1E4-6739DA395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6269C-6D8B-4B80-BD45-8AC9F9292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C80-18EC-42EF-A19E-07AD47E25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5729-48DE-4C4E-A7A3-2D5A83533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7A32-40D3-4317-8616-07DD8B6C3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238125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Image" r:id="rId15" imgW="6844444" imgH="736248" progId="Photoshop.Image.6">
                  <p:embed/>
                </p:oleObj>
              </mc:Choice>
              <mc:Fallback>
                <p:oleObj name="Image" r:id="rId15" imgW="6844444" imgH="736248" progId="Photoshop.Image.6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125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99D7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B27B76DA-A0A4-4FE9-B20B-03C3378E96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8077200" cy="2160240"/>
          </a:xfrm>
        </p:spPr>
        <p:txBody>
          <a:bodyPr/>
          <a:lstStyle/>
          <a:p>
            <a:r>
              <a:rPr lang="ru-RU" dirty="0"/>
              <a:t>АКЦЕНТИ В ОРГАНИЗАЦИЯТА И УПРАВЛЕНИЕТО НА ЗДРАВНИТЕ ГРИЖИ</a:t>
            </a:r>
            <a:endParaRPr lang="en-US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1691680" y="5445224"/>
            <a:ext cx="7200800" cy="1202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Доц. </a:t>
            </a:r>
            <a:r>
              <a:rPr lang="ru-RU" dirty="0" err="1"/>
              <a:t>Мариана</a:t>
            </a:r>
            <a:r>
              <a:rPr lang="ru-RU" dirty="0"/>
              <a:t> </a:t>
            </a:r>
            <a:r>
              <a:rPr lang="ru-RU" dirty="0" err="1"/>
              <a:t>Николова</a:t>
            </a:r>
            <a:r>
              <a:rPr lang="ru-RU" dirty="0"/>
              <a:t> Димитрова, </a:t>
            </a:r>
            <a:r>
              <a:rPr lang="ru-RU" dirty="0" smtClean="0"/>
              <a:t>доктор</a:t>
            </a:r>
          </a:p>
          <a:p>
            <a:pPr algn="ctr"/>
            <a:endParaRPr lang="ru-RU" dirty="0"/>
          </a:p>
          <a:p>
            <a:pPr algn="ctr"/>
            <a:r>
              <a:rPr lang="bg-BG" dirty="0" smtClean="0"/>
              <a:t>Медицински университет–Варна, Факултет Обществено здравеопазване, Катедра „Здравни грижи“</a:t>
            </a:r>
            <a:endParaRPr lang="bg-BG" dirty="0"/>
          </a:p>
        </p:txBody>
      </p:sp>
      <p:pic>
        <p:nvPicPr>
          <p:cNvPr id="4104" name="Picture 8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65793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43664" cy="563562"/>
          </a:xfrm>
        </p:spPr>
        <p:txBody>
          <a:bodyPr>
            <a:normAutofit/>
          </a:bodyPr>
          <a:lstStyle/>
          <a:p>
            <a:r>
              <a:rPr lang="bg-BG" sz="3000" dirty="0"/>
              <a:t>Мениджмънт (управление</a:t>
            </a:r>
            <a:r>
              <a:rPr lang="bg-BG" sz="3000" dirty="0" smtClean="0"/>
              <a:t>)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136904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обикнобенно се разглежда в двете му основни значения</a:t>
            </a:r>
            <a:r>
              <a:rPr lang="ru-RU" b="0" dirty="0" smtClean="0">
                <a:solidFill>
                  <a:schemeClr val="tx1"/>
                </a:solidFill>
              </a:rPr>
              <a:t>:</a:t>
            </a:r>
            <a:endParaRPr lang="ru-RU" b="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sz="29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900" b="0" dirty="0" smtClean="0"/>
              <a:t>Човешка дейност</a:t>
            </a:r>
            <a:r>
              <a:rPr lang="bg-BG" sz="2900" b="0" dirty="0" smtClean="0">
                <a:solidFill>
                  <a:schemeClr val="tx1"/>
                </a:solidFill>
              </a:rPr>
              <a:t>, свързана с изпълнението  на определени </a:t>
            </a:r>
            <a:r>
              <a:rPr lang="bg-BG" sz="2900" b="0" dirty="0" smtClean="0"/>
              <a:t>роли</a:t>
            </a:r>
            <a:r>
              <a:rPr lang="bg-BG" sz="2900" b="0" dirty="0" smtClean="0">
                <a:solidFill>
                  <a:schemeClr val="tx1"/>
                </a:solidFill>
              </a:rPr>
              <a:t>, необходими за координирането, насочването и контролирането на дейността на организацията.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sz="29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ru-RU" sz="2900" b="0" dirty="0"/>
              <a:t>Процес</a:t>
            </a:r>
            <a:r>
              <a:rPr lang="ru-RU" sz="2900" b="0" dirty="0">
                <a:solidFill>
                  <a:schemeClr val="tx1"/>
                </a:solidFill>
              </a:rPr>
              <a:t>, </a:t>
            </a:r>
            <a:r>
              <a:rPr lang="bg-BG" sz="2900" b="0" dirty="0" smtClean="0">
                <a:solidFill>
                  <a:schemeClr val="tx1"/>
                </a:solidFill>
              </a:rPr>
              <a:t>включващ изпълнението на определени </a:t>
            </a:r>
            <a:r>
              <a:rPr lang="bg-BG" sz="2900" b="0" dirty="0" smtClean="0"/>
              <a:t>функции</a:t>
            </a:r>
            <a:r>
              <a:rPr lang="bg-BG" sz="2900" b="0" dirty="0" smtClean="0">
                <a:solidFill>
                  <a:schemeClr val="tx1"/>
                </a:solidFill>
              </a:rPr>
              <a:t>, нужни за съществуването на </a:t>
            </a:r>
            <a:r>
              <a:rPr lang="ru-RU" sz="2900" b="0" dirty="0" smtClean="0">
                <a:solidFill>
                  <a:schemeClr val="tx1"/>
                </a:solidFill>
              </a:rPr>
              <a:t>организацията</a:t>
            </a:r>
            <a:r>
              <a:rPr lang="ru-RU" sz="2900" b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900" b="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4185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dirty="0" smtClean="0"/>
              <a:t>Ефективен мениджмънт</a:t>
            </a:r>
            <a:r>
              <a:rPr lang="bg-BG" dirty="0" smtClean="0"/>
              <a:t>…</a:t>
            </a:r>
            <a:endParaRPr lang="en-US" dirty="0"/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gray">
          <a:xfrm>
            <a:off x="1676400" y="1676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bg-BG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УПРАВЛЕНИЕ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gray">
          <a:xfrm>
            <a:off x="3846766" y="3048000"/>
            <a:ext cx="14250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2000" dirty="0" smtClean="0">
                <a:solidFill>
                  <a:srgbClr val="000000"/>
                </a:solidFill>
              </a:rPr>
              <a:t>ФУНКЦИИ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815913" y="4311650"/>
            <a:ext cx="1667662" cy="2088000"/>
            <a:chOff x="576" y="2476"/>
            <a:chExt cx="995" cy="1304"/>
          </a:xfrm>
        </p:grpSpPr>
        <p:grpSp>
          <p:nvGrpSpPr>
            <p:cNvPr id="100359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00360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0361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100362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sp>
            <p:nvSpPr>
              <p:cNvPr id="100363" name="Text Box 11"/>
              <p:cNvSpPr txBox="1">
                <a:spLocks noChangeArrowheads="1"/>
              </p:cNvSpPr>
              <p:nvPr/>
            </p:nvSpPr>
            <p:spPr bwMode="gray">
              <a:xfrm>
                <a:off x="835" y="2244"/>
                <a:ext cx="81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bg-BG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Планиране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0364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2819400" y="4311650"/>
            <a:ext cx="1617663" cy="2070100"/>
            <a:chOff x="1776" y="2476"/>
            <a:chExt cx="1019" cy="1304"/>
          </a:xfrm>
        </p:grpSpPr>
        <p:grpSp>
          <p:nvGrpSpPr>
            <p:cNvPr id="10036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7" y="1920"/>
              <a:chExt cx="1681" cy="1680"/>
            </a:xfrm>
          </p:grpSpPr>
          <p:sp>
            <p:nvSpPr>
              <p:cNvPr id="100367" name="Oval 15"/>
              <p:cNvSpPr>
                <a:spLocks noChangeArrowheads="1"/>
              </p:cNvSpPr>
              <p:nvPr/>
            </p:nvSpPr>
            <p:spPr bwMode="gray">
              <a:xfrm>
                <a:off x="2017" y="1920"/>
                <a:ext cx="1681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100368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00369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bg-BG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Организиране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100371" name="Group 19"/>
          <p:cNvGrpSpPr>
            <a:grpSpLocks/>
          </p:cNvGrpSpPr>
          <p:nvPr/>
        </p:nvGrpSpPr>
        <p:grpSpPr bwMode="auto">
          <a:xfrm>
            <a:off x="4876800" y="4267200"/>
            <a:ext cx="1631950" cy="2114550"/>
            <a:chOff x="3072" y="2448"/>
            <a:chExt cx="1028" cy="1332"/>
          </a:xfrm>
        </p:grpSpPr>
        <p:grpSp>
          <p:nvGrpSpPr>
            <p:cNvPr id="100372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0373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200">
                  <a:solidFill>
                    <a:srgbClr val="1D528D"/>
                  </a:solidFill>
                </a:endParaRPr>
              </a:p>
            </p:txBody>
          </p:sp>
          <p:sp>
            <p:nvSpPr>
              <p:cNvPr id="100374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sz="1200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00375" name="Text Box 23"/>
            <p:cNvSpPr txBox="1">
              <a:spLocks noChangeArrowheads="1"/>
            </p:cNvSpPr>
            <p:nvPr/>
          </p:nvSpPr>
          <p:spPr bwMode="gray">
            <a:xfrm>
              <a:off x="3120" y="2908"/>
              <a:ext cx="8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bg-BG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Ръководене</a:t>
              </a:r>
              <a:endPara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200">
                <a:solidFill>
                  <a:srgbClr val="1D528D"/>
                </a:solidFill>
              </a:endParaRPr>
            </a:p>
          </p:txBody>
        </p:sp>
      </p:grpSp>
      <p:grpSp>
        <p:nvGrpSpPr>
          <p:cNvPr id="100377" name="Group 25"/>
          <p:cNvGrpSpPr>
            <a:grpSpLocks/>
          </p:cNvGrpSpPr>
          <p:nvPr/>
        </p:nvGrpSpPr>
        <p:grpSpPr bwMode="auto">
          <a:xfrm>
            <a:off x="6781805" y="4267200"/>
            <a:ext cx="1579564" cy="2114550"/>
            <a:chOff x="4272" y="2448"/>
            <a:chExt cx="995" cy="1332"/>
          </a:xfrm>
        </p:grpSpPr>
        <p:grpSp>
          <p:nvGrpSpPr>
            <p:cNvPr id="100378" name="Group 26"/>
            <p:cNvGrpSpPr>
              <a:grpSpLocks/>
            </p:cNvGrpSpPr>
            <p:nvPr/>
          </p:nvGrpSpPr>
          <p:grpSpPr bwMode="auto">
            <a:xfrm>
              <a:off x="4273" y="2448"/>
              <a:ext cx="960" cy="965"/>
              <a:chOff x="2400" y="1488"/>
              <a:chExt cx="1152" cy="1152"/>
            </a:xfrm>
          </p:grpSpPr>
          <p:grpSp>
            <p:nvGrpSpPr>
              <p:cNvPr id="100379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00380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100381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1D528D"/>
                    </a:solidFill>
                  </a:endParaRPr>
                </a:p>
              </p:txBody>
            </p:sp>
          </p:grpSp>
          <p:sp>
            <p:nvSpPr>
              <p:cNvPr id="100382" name="Text Box 30"/>
              <p:cNvSpPr txBox="1">
                <a:spLocks noChangeArrowheads="1"/>
              </p:cNvSpPr>
              <p:nvPr/>
            </p:nvSpPr>
            <p:spPr bwMode="gray">
              <a:xfrm>
                <a:off x="2479" y="2025"/>
                <a:ext cx="965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bg-BG" sz="12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Контролиране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0383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1D52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3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dirty="0" smtClean="0"/>
              <a:t>Функции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1907704" y="5229200"/>
            <a:ext cx="676875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rgbClr val="000000"/>
                </a:solidFill>
              </a:rPr>
              <a:t>Контролиране –</a:t>
            </a:r>
            <a:r>
              <a:rPr lang="bg-BG" sz="1600" dirty="0">
                <a:solidFill>
                  <a:srgbClr val="000000"/>
                </a:solidFill>
              </a:rPr>
              <a:t> </a:t>
            </a:r>
            <a:r>
              <a:rPr lang="bg-BG" sz="1600" dirty="0" smtClean="0">
                <a:solidFill>
                  <a:srgbClr val="000000"/>
                </a:solidFill>
              </a:rPr>
              <a:t>оценката на постигнатите резултати от контрола 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се явява обратната връзка за всички функции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83768" y="3933056"/>
            <a:ext cx="6480000" cy="65201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rgbClr val="000000"/>
                </a:solidFill>
              </a:rPr>
              <a:t>Ръководене – </a:t>
            </a:r>
            <a:r>
              <a:rPr lang="bg-BG" sz="1600" dirty="0" smtClean="0">
                <a:solidFill>
                  <a:srgbClr val="000000"/>
                </a:solidFill>
              </a:rPr>
              <a:t>координиране, мотивиране и направляване на</a:t>
            </a:r>
          </a:p>
          <a:p>
            <a:pPr eaLnBrk="0" hangingPunct="0"/>
            <a:r>
              <a:rPr lang="bg-BG" sz="1600" dirty="0">
                <a:solidFill>
                  <a:srgbClr val="000000"/>
                </a:solidFill>
              </a:rPr>
              <a:t>х</a:t>
            </a:r>
            <a:r>
              <a:rPr lang="bg-BG" sz="1600" dirty="0" smtClean="0">
                <a:solidFill>
                  <a:srgbClr val="000000"/>
                </a:solidFill>
              </a:rPr>
              <a:t>ората за осъществяване на поставените цели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411760" y="2708920"/>
            <a:ext cx="6480720" cy="65201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rgbClr val="000000"/>
                </a:solidFill>
              </a:rPr>
              <a:t>Организиране </a:t>
            </a:r>
            <a:r>
              <a:rPr lang="bg-BG" sz="1600" b="1" dirty="0" smtClean="0">
                <a:solidFill>
                  <a:srgbClr val="000000"/>
                </a:solidFill>
              </a:rPr>
              <a:t>– </a:t>
            </a:r>
            <a:r>
              <a:rPr lang="bg-BG" sz="1600" dirty="0" smtClean="0">
                <a:solidFill>
                  <a:srgbClr val="000000"/>
                </a:solidFill>
              </a:rPr>
              <a:t>определяне, групиране и разпределяне на</a:t>
            </a:r>
          </a:p>
          <a:p>
            <a:pPr eaLnBrk="0" hangingPunct="0"/>
            <a:r>
              <a:rPr lang="bg-BG" sz="1600" dirty="0">
                <a:solidFill>
                  <a:srgbClr val="000000"/>
                </a:solidFill>
              </a:rPr>
              <a:t>т</a:t>
            </a:r>
            <a:r>
              <a:rPr lang="bg-BG" sz="1600" dirty="0" smtClean="0">
                <a:solidFill>
                  <a:srgbClr val="000000"/>
                </a:solidFill>
              </a:rPr>
              <a:t>рудовите задачи и установяване на взаимовръзките.</a:t>
            </a:r>
            <a:endParaRPr lang="bg-BG" sz="1600" dirty="0">
              <a:solidFill>
                <a:srgbClr val="000000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765300" y="1628800"/>
            <a:ext cx="6623124" cy="6516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rgbClr val="000000"/>
                </a:solidFill>
              </a:rPr>
              <a:t>Планиране</a:t>
            </a:r>
            <a:r>
              <a:rPr lang="bg-BG" sz="1600" b="1" dirty="0" smtClean="0">
                <a:solidFill>
                  <a:srgbClr val="000000"/>
                </a:solidFill>
              </a:rPr>
              <a:t>  – </a:t>
            </a:r>
            <a:r>
              <a:rPr lang="bg-BG" sz="1600" dirty="0" smtClean="0">
                <a:solidFill>
                  <a:srgbClr val="000000"/>
                </a:solidFill>
              </a:rPr>
              <a:t>анализиране на ситуации,формулиране на цели и </a:t>
            </a:r>
          </a:p>
          <a:p>
            <a:pPr eaLnBrk="0" hangingPunct="0"/>
            <a:r>
              <a:rPr lang="bg-BG" sz="1600" dirty="0">
                <a:solidFill>
                  <a:srgbClr val="000000"/>
                </a:solidFill>
              </a:rPr>
              <a:t>о</a:t>
            </a:r>
            <a:r>
              <a:rPr lang="bg-BG" sz="1600" dirty="0" smtClean="0">
                <a:solidFill>
                  <a:srgbClr val="000000"/>
                </a:solidFill>
              </a:rPr>
              <a:t>пределяне на стратегии и разработване на планове.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2051720" y="2924944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123728" y="4149080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1547664" y="5229200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1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659688" cy="720080"/>
          </a:xfrm>
        </p:spPr>
        <p:txBody>
          <a:bodyPr>
            <a:normAutofit/>
          </a:bodyPr>
          <a:lstStyle/>
          <a:p>
            <a:r>
              <a:rPr lang="bg-BG" sz="3000" dirty="0" smtClean="0"/>
              <a:t>Управление на здравните грижи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032448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672"/>
              </a:spcBef>
              <a:buClr>
                <a:srgbClr val="9999FF"/>
              </a:buClr>
              <a:buNone/>
            </a:pPr>
            <a:r>
              <a:rPr lang="bg-BG" b="0" dirty="0" smtClean="0">
                <a:solidFill>
                  <a:srgbClr val="1D528D"/>
                </a:solidFill>
                <a:cs typeface="Arial" panose="020B0604020202020204" pitchFamily="34" charset="0"/>
              </a:rPr>
              <a:t>Управлението на здравните грижи </a:t>
            </a:r>
            <a:r>
              <a:rPr lang="bg-BG" b="0" dirty="0">
                <a:solidFill>
                  <a:srgbClr val="1D528D"/>
                </a:solidFill>
                <a:cs typeface="Arial" panose="020B0604020202020204" pitchFamily="34" charset="0"/>
              </a:rPr>
              <a:t>е сложен и комплексен </a:t>
            </a:r>
            <a:r>
              <a:rPr lang="bg-BG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процес, обединяващ </a:t>
            </a:r>
            <a:r>
              <a:rPr lang="bg-BG" b="0" dirty="0">
                <a:solidFill>
                  <a:srgbClr val="1D528D"/>
                </a:solidFill>
                <a:cs typeface="Arial" panose="020B0604020202020204" pitchFamily="34" charset="0"/>
              </a:rPr>
              <a:t>лидерски и мениджърски позиции на различни </a:t>
            </a:r>
            <a:r>
              <a:rPr lang="bg-BG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нива. </a:t>
            </a:r>
          </a:p>
          <a:p>
            <a:pPr marL="0" lvl="0" indent="0">
              <a:lnSpc>
                <a:spcPct val="80000"/>
              </a:lnSpc>
              <a:spcBef>
                <a:spcPts val="672"/>
              </a:spcBef>
              <a:buClr>
                <a:srgbClr val="9999FF"/>
              </a:buClr>
              <a:buNone/>
            </a:pPr>
            <a:endParaRPr lang="bg-BG" b="0" dirty="0" smtClean="0">
              <a:solidFill>
                <a:srgbClr val="1D528D"/>
              </a:solidFill>
              <a:cs typeface="Arial" panose="020B0604020202020204" pitchFamily="34" charset="0"/>
            </a:endParaRPr>
          </a:p>
          <a:p>
            <a:pPr marL="0" lvl="0" indent="0">
              <a:lnSpc>
                <a:spcPct val="80000"/>
              </a:lnSpc>
              <a:spcBef>
                <a:spcPts val="672"/>
              </a:spcBef>
              <a:buClr>
                <a:srgbClr val="9999FF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 зависимост от нивото, на което се вземат решенията и мястото на мениджърите в йерархията на организационната структура се различават три основни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нива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bg-BG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971600" y="3645024"/>
            <a:ext cx="2160240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</a:pPr>
            <a:r>
              <a:rPr lang="bg-BG" sz="1300" b="1" dirty="0" smtClean="0">
                <a:solidFill>
                  <a:srgbClr val="000000"/>
                </a:solidFill>
                <a:latin typeface="Verdana" pitchFamily="34" charset="0"/>
              </a:rPr>
              <a:t>Главна медицинска </a:t>
            </a:r>
            <a:r>
              <a:rPr lang="bg-BG" sz="1300" b="1" dirty="0">
                <a:solidFill>
                  <a:srgbClr val="000000"/>
                </a:solidFill>
                <a:latin typeface="Verdana" pitchFamily="34" charset="0"/>
              </a:rPr>
              <a:t>сестра</a:t>
            </a: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just" eaLnBrk="0" hangingPunct="0">
              <a:lnSpc>
                <a:spcPct val="90000"/>
              </a:lnSpc>
            </a:pPr>
            <a:r>
              <a:rPr lang="bg-BG" sz="1300" dirty="0" smtClean="0">
                <a:solidFill>
                  <a:srgbClr val="000000"/>
                </a:solidFill>
                <a:latin typeface="Verdana" pitchFamily="34" charset="0"/>
              </a:rPr>
              <a:t>Определя дългосрочните и краткосрочните цели за развитие на  здравните грижи и на тази основа осъществяват стратегическо планиране за развитие на сестринските дейности.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dirty="0" smtClean="0"/>
              <a:t>Нива на мениджмънт</a:t>
            </a:r>
            <a:endParaRPr lang="en-US" sz="3000" dirty="0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1259632" y="1844824"/>
            <a:ext cx="1739156" cy="1671489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89116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8911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1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2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grpSp>
        <p:nvGrpSpPr>
          <p:cNvPr id="89121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8912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89126" name="Text Box 38"/>
          <p:cNvSpPr txBox="1">
            <a:spLocks noChangeArrowheads="1"/>
          </p:cNvSpPr>
          <p:nvPr/>
        </p:nvSpPr>
        <p:spPr bwMode="gray">
          <a:xfrm>
            <a:off x="1585034" y="2505075"/>
            <a:ext cx="11336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2400" dirty="0" smtClean="0">
                <a:solidFill>
                  <a:srgbClr val="000000"/>
                </a:solidFill>
              </a:rPr>
              <a:t>Висше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gray">
          <a:xfrm>
            <a:off x="3988035" y="2505075"/>
            <a:ext cx="12647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2400" dirty="0" smtClean="0">
                <a:solidFill>
                  <a:srgbClr val="000000"/>
                </a:solidFill>
              </a:rPr>
              <a:t>Средно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gray">
          <a:xfrm>
            <a:off x="6511756" y="2505075"/>
            <a:ext cx="11512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2400" dirty="0" smtClean="0">
                <a:solidFill>
                  <a:srgbClr val="000000"/>
                </a:solidFill>
              </a:rPr>
              <a:t>Нисше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3563888" y="3645024"/>
            <a:ext cx="2160240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</a:pPr>
            <a:r>
              <a:rPr lang="bg-BG" sz="1300" b="1" dirty="0" smtClean="0">
                <a:solidFill>
                  <a:srgbClr val="000000"/>
                </a:solidFill>
                <a:latin typeface="Verdana" pitchFamily="34" charset="0"/>
              </a:rPr>
              <a:t>Старшата медицинска </a:t>
            </a:r>
            <a:r>
              <a:rPr lang="bg-BG" sz="1300" b="1" dirty="0">
                <a:solidFill>
                  <a:srgbClr val="000000"/>
                </a:solidFill>
                <a:latin typeface="Verdana" pitchFamily="34" charset="0"/>
              </a:rPr>
              <a:t>сестра</a:t>
            </a: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just" eaLnBrk="0" hangingPunct="0">
              <a:lnSpc>
                <a:spcPct val="90000"/>
              </a:lnSpc>
            </a:pPr>
            <a:r>
              <a:rPr lang="bg-BG" sz="1300" dirty="0" smtClean="0">
                <a:solidFill>
                  <a:srgbClr val="000000"/>
                </a:solidFill>
                <a:latin typeface="Verdana" pitchFamily="34" charset="0"/>
              </a:rPr>
              <a:t>Осъществява планирането на оперативно ниво</a:t>
            </a:r>
            <a:r>
              <a:rPr lang="ru-RU" sz="1300" dirty="0" smtClean="0">
                <a:solidFill>
                  <a:srgbClr val="000000"/>
                </a:solidFill>
                <a:latin typeface="Verdana" pitchFamily="34" charset="0"/>
              </a:rPr>
              <a:t>. </a:t>
            </a:r>
            <a:r>
              <a:rPr lang="bg-BG" sz="1300" dirty="0" smtClean="0">
                <a:solidFill>
                  <a:srgbClr val="000000"/>
                </a:solidFill>
                <a:latin typeface="Verdana" pitchFamily="34" charset="0"/>
              </a:rPr>
              <a:t>Отговаря за трансформирането на разработените стратегически цели и планове в конкретни планове и задачи за изпълнение на нисшето равнище. </a:t>
            </a:r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6084168" y="3645024"/>
            <a:ext cx="2160240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lnSpc>
                <a:spcPct val="90000"/>
              </a:lnSpc>
            </a:pPr>
            <a:r>
              <a:rPr lang="bg-BG" sz="1300" b="1" dirty="0" smtClean="0">
                <a:solidFill>
                  <a:srgbClr val="000000"/>
                </a:solidFill>
                <a:latin typeface="Verdana" pitchFamily="34" charset="0"/>
              </a:rPr>
              <a:t>Редовата медицинска </a:t>
            </a:r>
            <a:r>
              <a:rPr lang="bg-BG" sz="1300" b="1" dirty="0">
                <a:solidFill>
                  <a:srgbClr val="000000"/>
                </a:solidFill>
                <a:latin typeface="Verdana" pitchFamily="34" charset="0"/>
              </a:rPr>
              <a:t>сестра</a:t>
            </a:r>
            <a:endParaRPr lang="en-US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just" eaLnBrk="0" hangingPunct="0">
              <a:lnSpc>
                <a:spcPct val="90000"/>
              </a:lnSpc>
            </a:pPr>
            <a:r>
              <a:rPr lang="bg-BG" sz="1300" dirty="0" smtClean="0">
                <a:solidFill>
                  <a:srgbClr val="000000"/>
                </a:solidFill>
                <a:latin typeface="Verdana" pitchFamily="34" charset="0"/>
              </a:rPr>
              <a:t>Лидерските и мениджърски функции на практикуващата медицинска сестра се отнасят до планирането, организирането, координирането и предоставянето на преки грижи за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2758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Роля на медицинската сестра – мениджър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848872" cy="46085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Ролите и отговорностите на медицинските сестри –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мениджъри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варират от големината на организацията и мениджърската позиция</a:t>
            </a:r>
            <a:r>
              <a:rPr lang="ru-RU" b="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да могат да се справят с всички проблеми, пред които са изправени, им се налага да изпълнява различни мениджърски роли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Роля на медицинската сестра – мениджър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08912" cy="511256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 зависимост от мениджърската позиция и конкретната ситуация, ръководителите по здравни грижи влизат в различни роли: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„лидер“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„адвокат“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„администратор“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„комуникатор“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dirty="0" smtClean="0">
                <a:latin typeface="+mn-lt"/>
                <a:cs typeface="Arial" panose="020B0604020202020204" pitchFamily="34" charset="0"/>
              </a:rPr>
              <a:t>  „агент за промяна“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bg-BG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„експерт по планирането“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dirty="0">
                <a:latin typeface="+mn-lt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+mn-lt"/>
                <a:cs typeface="Arial" panose="020B0604020202020204" pitchFamily="34" charset="0"/>
              </a:rPr>
              <a:t> „обучител“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r>
              <a:rPr lang="bg-BG" dirty="0">
                <a:latin typeface="+mn-lt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+mn-lt"/>
                <a:cs typeface="Arial" panose="020B0604020202020204" pitchFamily="34" charset="0"/>
              </a:rPr>
              <a:t> „изследовател“.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Роля на медицинската сестра – мениджър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992888" cy="4104456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През последните десетилетия, много бързо ролята на ръководителите по здравни грижи се превърна в позиция с по-голяма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власт и отговорност</a:t>
            </a:r>
            <a:r>
              <a:rPr lang="bg-BG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dirty="0"/>
              <a:t>Медицинските сестри </a:t>
            </a:r>
            <a:r>
              <a:rPr lang="bg-BG" dirty="0" smtClean="0"/>
              <a:t>– мениджъри… 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68952" cy="468052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Координират дейностите между отделните структури. 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Стимулират развитието на професионални и колегиални взаимоотношения в екипа. 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Носят отговорност за изпълнението на визията, мисията, философията, на практиката, базирана на доказателства и стандартите за добра сестринска практика.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Носят отговорност за качеството на оказваните грижи за пациента, резултатите от тях и ефективността на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20336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dirty="0"/>
              <a:t>За да постигнат </a:t>
            </a:r>
            <a:r>
              <a:rPr lang="bg-BG" sz="3000" dirty="0" smtClean="0"/>
              <a:t>това</a:t>
            </a:r>
            <a:r>
              <a:rPr lang="bg-BG" sz="3000" b="1" dirty="0" smtClean="0"/>
              <a:t>…</a:t>
            </a:r>
            <a:endParaRPr lang="en-US" sz="3000" b="1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80112" y="3573016"/>
            <a:ext cx="246578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899592" y="3573016"/>
            <a:ext cx="2529408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43608" y="3789040"/>
            <a:ext cx="211035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bg-BG" b="1" dirty="0" smtClean="0">
                <a:solidFill>
                  <a:srgbClr val="000000"/>
                </a:solidFill>
              </a:rPr>
              <a:t>Професионални компетенции</a:t>
            </a:r>
          </a:p>
          <a:p>
            <a:pPr algn="ctr" eaLnBrk="0" hangingPunct="0"/>
            <a:endParaRPr lang="bg-BG" sz="1600" dirty="0">
              <a:solidFill>
                <a:srgbClr val="000000"/>
              </a:solidFill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bg-BG" sz="1400" b="1" dirty="0" smtClean="0">
                <a:solidFill>
                  <a:srgbClr val="000000"/>
                </a:solidFill>
              </a:rPr>
              <a:t>основни </a:t>
            </a:r>
            <a:r>
              <a:rPr lang="bg-BG" sz="1400" b="1" dirty="0">
                <a:solidFill>
                  <a:srgbClr val="000000"/>
                </a:solidFill>
              </a:rPr>
              <a:t>базови</a:t>
            </a:r>
            <a:endParaRPr lang="bg-BG" sz="14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bg-BG" sz="1400" dirty="0" smtClean="0">
                <a:solidFill>
                  <a:srgbClr val="000000"/>
                </a:solidFill>
              </a:rPr>
              <a:t>(ключови)</a:t>
            </a:r>
          </a:p>
          <a:p>
            <a:pPr algn="ctr" eaLnBrk="0" hangingPunct="0"/>
            <a:endParaRPr lang="bg-BG" sz="1400" dirty="0" smtClean="0">
              <a:solidFill>
                <a:srgbClr val="000000"/>
              </a:solidFill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bg-BG" sz="1400" b="1" dirty="0">
                <a:solidFill>
                  <a:srgbClr val="000000"/>
                </a:solidFill>
              </a:rPr>
              <a:t>ф</a:t>
            </a:r>
            <a:r>
              <a:rPr lang="bg-BG" sz="1400" b="1" dirty="0" smtClean="0">
                <a:solidFill>
                  <a:srgbClr val="000000"/>
                </a:solidFill>
              </a:rPr>
              <a:t>ункционални</a:t>
            </a:r>
          </a:p>
          <a:p>
            <a:pPr algn="just" eaLnBrk="0" hangingPunct="0"/>
            <a:r>
              <a:rPr lang="bg-BG" sz="1400" dirty="0">
                <a:solidFill>
                  <a:srgbClr val="000000"/>
                </a:solidFill>
              </a:rPr>
              <a:t> </a:t>
            </a:r>
            <a:r>
              <a:rPr lang="bg-BG" sz="1400" dirty="0" smtClean="0">
                <a:solidFill>
                  <a:srgbClr val="000000"/>
                </a:solidFill>
              </a:rPr>
              <a:t>     (специфични)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75856" y="350100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60032" y="350100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2915816" y="1916832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1D528D"/>
                </a:solidFill>
              </a:endParaRP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419872" y="2132856"/>
            <a:ext cx="215738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2400" b="1" dirty="0" smtClean="0">
                <a:solidFill>
                  <a:srgbClr val="000000"/>
                </a:solidFill>
              </a:rPr>
              <a:t>Управленски</a:t>
            </a:r>
          </a:p>
          <a:p>
            <a:pPr algn="ctr" eaLnBrk="0" hangingPunct="0"/>
            <a:r>
              <a:rPr lang="bg-BG" sz="2400" b="1" dirty="0" smtClean="0">
                <a:solidFill>
                  <a:srgbClr val="000000"/>
                </a:solidFill>
              </a:rPr>
              <a:t>умения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24128" y="3789040"/>
            <a:ext cx="20383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bg-BG" b="1" dirty="0" smtClean="0">
                <a:solidFill>
                  <a:srgbClr val="000000"/>
                </a:solidFill>
              </a:rPr>
              <a:t>Управленски компетенции</a:t>
            </a:r>
          </a:p>
          <a:p>
            <a:pPr eaLnBrk="0" hangingPunct="0"/>
            <a:endParaRPr lang="bg-BG" sz="1400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bg-BG" sz="1400" b="1" dirty="0" smtClean="0">
                <a:solidFill>
                  <a:srgbClr val="000000"/>
                </a:solidFill>
              </a:rPr>
              <a:t>концептуални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endParaRPr lang="bg-BG" sz="1400" b="1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bg-BG" sz="1400" b="1" dirty="0" smtClean="0">
                <a:solidFill>
                  <a:srgbClr val="000000"/>
                </a:solidFill>
              </a:rPr>
              <a:t>диагностични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endParaRPr lang="bg-BG" sz="1400" b="1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bg-BG" sz="1400" b="1" dirty="0">
                <a:solidFill>
                  <a:srgbClr val="000000"/>
                </a:solidFill>
              </a:rPr>
              <a:t>р</a:t>
            </a:r>
            <a:r>
              <a:rPr lang="bg-BG" sz="1400" b="1" dirty="0" smtClean="0">
                <a:solidFill>
                  <a:srgbClr val="000000"/>
                </a:solidFill>
              </a:rPr>
              <a:t>абота с хора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endParaRPr lang="bg-BG" sz="1400" b="1" dirty="0" smtClean="0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pitchFamily="2" charset="2"/>
              <a:buChar char="q"/>
            </a:pPr>
            <a:r>
              <a:rPr lang="bg-BG" sz="1400" b="1" dirty="0" smtClean="0">
                <a:solidFill>
                  <a:srgbClr val="000000"/>
                </a:solidFill>
              </a:rPr>
              <a:t>технически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51520" y="1052736"/>
            <a:ext cx="8892480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399D72"/>
              </a:buClr>
            </a:pPr>
            <a:r>
              <a:rPr lang="bg-BG" sz="2800" b="1" kern="0" dirty="0" smtClean="0">
                <a:solidFill>
                  <a:srgbClr val="1D528D"/>
                </a:solidFill>
                <a:cs typeface="Arial" panose="020B0604020202020204" pitchFamily="34" charset="0"/>
              </a:rPr>
              <a:t>…</a:t>
            </a:r>
            <a:r>
              <a:rPr lang="bg-BG" sz="2800" kern="0" dirty="0">
                <a:solidFill>
                  <a:srgbClr val="1D528D"/>
                </a:solidFill>
                <a:cs typeface="Arial" panose="020B0604020202020204" pitchFamily="34" charset="0"/>
              </a:rPr>
              <a:t>медицинските </a:t>
            </a:r>
            <a:r>
              <a:rPr lang="bg-BG" sz="2800" kern="0" dirty="0" smtClean="0">
                <a:solidFill>
                  <a:srgbClr val="1D528D"/>
                </a:solidFill>
                <a:cs typeface="Arial" panose="020B0604020202020204" pitchFamily="34" charset="0"/>
              </a:rPr>
              <a:t>сестри – мениджъри трябва </a:t>
            </a:r>
            <a:r>
              <a:rPr lang="bg-BG" sz="2800" kern="0" dirty="0">
                <a:solidFill>
                  <a:srgbClr val="1D528D"/>
                </a:solidFill>
                <a:cs typeface="Arial" panose="020B0604020202020204" pitchFamily="34" charset="0"/>
              </a:rPr>
              <a:t>непрекъснато да </a:t>
            </a:r>
            <a:r>
              <a:rPr lang="bg-BG" sz="2800" kern="0" dirty="0" smtClean="0">
                <a:solidFill>
                  <a:srgbClr val="1D528D"/>
                </a:solidFill>
                <a:cs typeface="Arial" panose="020B0604020202020204" pitchFamily="34" charset="0"/>
              </a:rPr>
              <a:t>развиват:</a:t>
            </a:r>
          </a:p>
        </p:txBody>
      </p:sp>
    </p:spTree>
    <p:extLst>
      <p:ext uri="{BB962C8B-B14F-4D97-AF65-F5344CB8AC3E}">
        <p14:creationId xmlns:p14="http://schemas.microsoft.com/office/powerpoint/2010/main" val="28153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352928" cy="563562"/>
          </a:xfrm>
        </p:spPr>
        <p:txBody>
          <a:bodyPr/>
          <a:lstStyle/>
          <a:p>
            <a:r>
              <a:rPr lang="bg-BG" sz="3000" dirty="0" smtClean="0"/>
              <a:t>Сестринската професия...</a:t>
            </a:r>
            <a:endParaRPr lang="en-US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2420888"/>
            <a:ext cx="6048672" cy="1944216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bg-BG" sz="2400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или 	професията „грижи за болния” е връстница на медицината, а това означава и на самото човечество.</a:t>
            </a:r>
          </a:p>
          <a:p>
            <a:pPr marL="0" lvl="0" indent="0">
              <a:lnSpc>
                <a:spcPct val="80000"/>
              </a:lnSpc>
              <a:spcAft>
                <a:spcPts val="0"/>
              </a:spcAft>
              <a:buNone/>
            </a:pPr>
            <a:endParaRPr lang="ru-RU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bg-BG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/>
              <a:t>Професионална компетентност </a:t>
            </a:r>
            <a:r>
              <a:rPr lang="bg-BG" dirty="0"/>
              <a:t>…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132856"/>
            <a:ext cx="7704856" cy="3384376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 интегрирана характеристика на личността, която определя нейната способност да решава самостоятелно професионални проблеми и задачи в реални ситуации от професионалните дейности, използвайки придобитите знания и опит (ключови).</a:t>
            </a:r>
          </a:p>
        </p:txBody>
      </p:sp>
    </p:spTree>
    <p:extLst>
      <p:ext uri="{BB962C8B-B14F-4D97-AF65-F5344CB8AC3E}">
        <p14:creationId xmlns:p14="http://schemas.microsoft.com/office/powerpoint/2010/main" val="15889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Управленски компетенции</a:t>
            </a:r>
            <a:r>
              <a:rPr lang="bg-BG" dirty="0" smtClean="0"/>
              <a:t>… 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992888" cy="5400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Концептуални умения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– способност на ръководителя да вижда цялостната картина на организацията.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Диагностични и прогностични умения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– способност да се предвиди бъдещето, което изисква аналитично мислене.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Умение за работа с хора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– способност за работа с и чрез други хора за тяхното разбиране и мотивиране.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Технически умения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– отразява притежаването на специфични знания и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12578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Управленски умения</a:t>
            </a:r>
            <a:r>
              <a:rPr lang="bg-BG" dirty="0" smtClean="0"/>
              <a:t>… 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064896" cy="504056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имат различна по важност значимост за отделните йерархични равнища.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i="1" dirty="0" smtClean="0">
                <a:solidFill>
                  <a:schemeClr val="tx1"/>
                </a:solidFill>
                <a:cs typeface="Arial" panose="020B0604020202020204" pitchFamily="34" charset="0"/>
              </a:rPr>
              <a:t>Техническите умения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са от </a:t>
            </a:r>
            <a:r>
              <a:rPr lang="bg-BG" b="0" dirty="0" smtClean="0">
                <a:cs typeface="Arial" panose="020B0604020202020204" pitchFamily="34" charset="0"/>
              </a:rPr>
              <a:t>първостепенно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значение за нивата на управление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Човешките умения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(хуманни) са </a:t>
            </a:r>
            <a:r>
              <a:rPr lang="bg-BG" b="0" dirty="0" smtClean="0">
                <a:cs typeface="Arial" panose="020B0604020202020204" pitchFamily="34" charset="0"/>
              </a:rPr>
              <a:t>важни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за всички йерархични нива.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Концептуалните умения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са приоритетно ориентирани за </a:t>
            </a:r>
            <a:r>
              <a:rPr lang="bg-BG" b="0" dirty="0" smtClean="0">
                <a:cs typeface="Arial" panose="020B0604020202020204" pitchFamily="34" charset="0"/>
              </a:rPr>
              <a:t>най-високите нива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на управление.</a:t>
            </a:r>
            <a:endParaRPr lang="bg-BG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856984" cy="5635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Професионални и управленски компетенции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301208"/>
            <a:ext cx="8064896" cy="1080120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Clr>
                <a:srgbClr val="399D72"/>
              </a:buClr>
              <a:buNone/>
            </a:pP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Резултати </a:t>
            </a:r>
            <a:r>
              <a:rPr lang="bg-BG" sz="2000" b="0" dirty="0">
                <a:solidFill>
                  <a:srgbClr val="1D528D"/>
                </a:solidFill>
                <a:cs typeface="Arial" panose="020B0604020202020204" pitchFamily="34" charset="0"/>
              </a:rPr>
              <a:t>от 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собствено </a:t>
            </a:r>
            <a:r>
              <a:rPr lang="bg-BG" sz="2000" b="0" dirty="0">
                <a:solidFill>
                  <a:srgbClr val="1D528D"/>
                </a:solidFill>
                <a:cs typeface="Arial" panose="020B0604020202020204" pitchFamily="34" charset="0"/>
              </a:rPr>
              <a:t>проучване 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относно притежаваните компетенции </a:t>
            </a:r>
            <a:r>
              <a:rPr lang="ru-RU" sz="2000" b="0" dirty="0">
                <a:solidFill>
                  <a:srgbClr val="1D528D"/>
                </a:solidFill>
                <a:cs typeface="Arial" panose="020B0604020202020204" pitchFamily="34" charset="0"/>
              </a:rPr>
              <a:t>за </a:t>
            </a:r>
            <a:r>
              <a:rPr lang="ru-RU" sz="2000" b="0" dirty="0" err="1" smtClean="0">
                <a:solidFill>
                  <a:srgbClr val="1D528D"/>
                </a:solidFill>
                <a:cs typeface="Arial" panose="020B0604020202020204" pitchFamily="34" charset="0"/>
              </a:rPr>
              <a:t>справяне</a:t>
            </a:r>
            <a:r>
              <a:rPr lang="ru-RU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1D528D"/>
                </a:solidFill>
                <a:cs typeface="Arial" panose="020B0604020202020204" pitchFamily="34" charset="0"/>
              </a:rPr>
              <a:t>при 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всякакви обстоятелства </a:t>
            </a:r>
            <a:r>
              <a:rPr lang="ru-RU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и </a:t>
            </a:r>
            <a:r>
              <a:rPr lang="ru-RU" sz="2000" b="0" dirty="0">
                <a:solidFill>
                  <a:srgbClr val="1D528D"/>
                </a:solidFill>
                <a:cs typeface="Arial" panose="020B0604020202020204" pitchFamily="34" charset="0"/>
              </a:rPr>
              <a:t>ситуации 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от медицинските </a:t>
            </a:r>
            <a:r>
              <a:rPr lang="bg-BG" sz="2000" b="0" dirty="0">
                <a:solidFill>
                  <a:srgbClr val="1D528D"/>
                </a:solidFill>
                <a:cs typeface="Arial" panose="020B0604020202020204" pitchFamily="34" charset="0"/>
              </a:rPr>
              <a:t>сестри и ръководителите по здравни грижи 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(</a:t>
            </a:r>
            <a:r>
              <a:rPr lang="bg-BG" sz="2000" b="0" dirty="0">
                <a:solidFill>
                  <a:srgbClr val="1D528D"/>
                </a:solidFill>
                <a:cs typeface="Arial" panose="020B0604020202020204" pitchFamily="34" charset="0"/>
              </a:rPr>
              <a:t>χ2 = 7,85; р &gt; 0,05</a:t>
            </a:r>
            <a:r>
              <a:rPr lang="bg-BG" sz="2000" b="0" dirty="0" smtClean="0">
                <a:solidFill>
                  <a:srgbClr val="1D528D"/>
                </a:solidFill>
                <a:cs typeface="Arial" panose="020B0604020202020204" pitchFamily="34" charset="0"/>
              </a:rPr>
              <a:t>).</a:t>
            </a:r>
            <a:endParaRPr lang="bg-BG" sz="2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Clr>
                <a:schemeClr val="accent1"/>
              </a:buClr>
              <a:buNone/>
            </a:pPr>
            <a:endParaRPr lang="bg-BG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8"/>
          <p:cNvGraphicFramePr/>
          <p:nvPr>
            <p:extLst>
              <p:ext uri="{D42A27DB-BD31-4B8C-83A1-F6EECF244321}">
                <p14:modId xmlns:p14="http://schemas.microsoft.com/office/powerpoint/2010/main" val="634232530"/>
              </p:ext>
            </p:extLst>
          </p:nvPr>
        </p:nvGraphicFramePr>
        <p:xfrm>
          <a:off x="1475656" y="1772816"/>
          <a:ext cx="62646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но изнесено означение 1"/>
          <p:cNvSpPr/>
          <p:nvPr/>
        </p:nvSpPr>
        <p:spPr>
          <a:xfrm>
            <a:off x="6948264" y="1268760"/>
            <a:ext cx="1224136" cy="612648"/>
          </a:xfrm>
          <a:prstGeom prst="wedgeEllipseCallout">
            <a:avLst>
              <a:gd name="adj1" fmla="val -37049"/>
              <a:gd name="adj2" fmla="val 127042"/>
            </a:avLst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g-BG" sz="1200" dirty="0" smtClean="0">
                <a:solidFill>
                  <a:schemeClr val="tx2"/>
                </a:solidFill>
              </a:rPr>
              <a:t>95,20%</a:t>
            </a:r>
            <a:endParaRPr lang="bg-BG" sz="12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 rot="20817468" flipH="1">
            <a:off x="3832568" y="1332927"/>
            <a:ext cx="1276886" cy="612648"/>
          </a:xfrm>
          <a:prstGeom prst="wedgeEllipseCallout">
            <a:avLst>
              <a:gd name="adj1" fmla="val -37049"/>
              <a:gd name="adj2" fmla="val 127042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 smtClean="0">
                <a:solidFill>
                  <a:schemeClr val="tx2"/>
                </a:solidFill>
              </a:rPr>
              <a:t>76,50%</a:t>
            </a:r>
            <a:endParaRPr lang="bg-BG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Умения за вземане на решения 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204864"/>
            <a:ext cx="7272808" cy="2736304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sz="2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Най-общо вземането на управленски решения се дефинира, като процес на идентифициране и избиране на алтернативни курсове за действие за решаване на конкретни проблемни ситуации</a:t>
            </a:r>
            <a:r>
              <a:rPr lang="bg-BG" sz="2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Управленското решение е … 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064896" cy="532859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целенасочено волево действие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на лице или колектив с делегирани права да направи собствен избор на нови насоки за действие.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управленски акт -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възлагането на изпълнението му става чрез разпореждане или заповед в писмена или устна форма</a:t>
            </a:r>
            <a:r>
              <a:rPr lang="ru-RU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ru-RU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cs typeface="Arial" panose="020B0604020202020204" pitchFamily="34" charset="0"/>
              </a:rPr>
              <a:t>формулиране на въздействието на субекта върху обекта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bg-BG" sz="2700" b="0" dirty="0" smtClean="0">
                <a:cs typeface="Arial" panose="020B0604020202020204" pitchFamily="34" charset="0"/>
              </a:rPr>
              <a:t>на управление </a:t>
            </a: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постигане на определени цели след избор на алтернативни варианти по предварително определени критерии.</a:t>
            </a:r>
          </a:p>
        </p:txBody>
      </p:sp>
    </p:spTree>
    <p:extLst>
      <p:ext uri="{BB962C8B-B14F-4D97-AF65-F5344CB8AC3E}">
        <p14:creationId xmlns:p14="http://schemas.microsoft.com/office/powerpoint/2010/main" val="11739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управленски решения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chemeClr val="accent1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2051720" y="5085184"/>
            <a:ext cx="561662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chemeClr val="tx2"/>
                </a:solidFill>
              </a:rPr>
              <a:t>Според начина </a:t>
            </a:r>
            <a:r>
              <a:rPr lang="bg-BG" b="1" dirty="0">
                <a:solidFill>
                  <a:schemeClr val="tx2"/>
                </a:solidFill>
              </a:rPr>
              <a:t>на </a:t>
            </a:r>
            <a:r>
              <a:rPr lang="bg-BG" b="1" dirty="0" smtClean="0">
                <a:solidFill>
                  <a:schemeClr val="tx2"/>
                </a:solidFill>
              </a:rPr>
              <a:t>изработване</a:t>
            </a:r>
          </a:p>
          <a:p>
            <a:pPr eaLnBrk="0" hangingPunct="0"/>
            <a:r>
              <a:rPr lang="bg-BG" b="1" dirty="0">
                <a:solidFill>
                  <a:schemeClr val="tx2"/>
                </a:solidFill>
              </a:rPr>
              <a:t> </a:t>
            </a:r>
            <a:r>
              <a:rPr lang="bg-BG" b="1" dirty="0" smtClean="0">
                <a:solidFill>
                  <a:schemeClr val="tx2"/>
                </a:solidFill>
              </a:rPr>
              <a:t>       </a:t>
            </a:r>
            <a:r>
              <a:rPr lang="bg-BG" dirty="0" smtClean="0">
                <a:solidFill>
                  <a:schemeClr val="tx2"/>
                </a:solidFill>
              </a:rPr>
              <a:t>индивидуални, групови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317750" y="4271963"/>
            <a:ext cx="556661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chemeClr val="tx2"/>
                </a:solidFill>
              </a:rPr>
              <a:t>Според признака повторяемост на ситуацията</a:t>
            </a:r>
          </a:p>
          <a:p>
            <a:pPr algn="ctr" eaLnBrk="0" hangingPunct="0"/>
            <a:r>
              <a:rPr lang="bg-BG" dirty="0">
                <a:solidFill>
                  <a:schemeClr val="tx2"/>
                </a:solidFill>
              </a:rPr>
              <a:t>п</a:t>
            </a:r>
            <a:r>
              <a:rPr lang="bg-BG" dirty="0" smtClean="0">
                <a:solidFill>
                  <a:schemeClr val="tx2"/>
                </a:solidFill>
              </a:rPr>
              <a:t>рограмирани, непрограмирани </a:t>
            </a:r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699792" y="3429000"/>
            <a:ext cx="53739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>
                <a:solidFill>
                  <a:schemeClr val="tx2"/>
                </a:solidFill>
              </a:rPr>
              <a:t>Според</a:t>
            </a:r>
            <a:r>
              <a:rPr lang="bg-BG" b="1" dirty="0" smtClean="0">
                <a:solidFill>
                  <a:schemeClr val="tx2"/>
                </a:solidFill>
              </a:rPr>
              <a:t> времевия </a:t>
            </a:r>
            <a:r>
              <a:rPr lang="ru-RU" b="1" dirty="0" smtClean="0">
                <a:solidFill>
                  <a:schemeClr val="tx2"/>
                </a:solidFill>
              </a:rPr>
              <a:t>период </a:t>
            </a:r>
            <a:r>
              <a:rPr lang="ru-RU" b="1" dirty="0">
                <a:solidFill>
                  <a:schemeClr val="tx2"/>
                </a:solidFill>
              </a:rPr>
              <a:t>на </a:t>
            </a:r>
            <a:r>
              <a:rPr lang="ru-RU" b="1" dirty="0" smtClean="0">
                <a:solidFill>
                  <a:schemeClr val="tx2"/>
                </a:solidFill>
              </a:rPr>
              <a:t>действие</a:t>
            </a:r>
          </a:p>
          <a:p>
            <a:pPr eaLnBrk="0" hangingPunct="0"/>
            <a:r>
              <a:rPr lang="bg-BG" dirty="0" smtClean="0">
                <a:solidFill>
                  <a:schemeClr val="tx2"/>
                </a:solidFill>
              </a:rPr>
              <a:t>дългосрочни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bg-BG" dirty="0" smtClean="0">
                <a:solidFill>
                  <a:schemeClr val="tx2"/>
                </a:solidFill>
              </a:rPr>
              <a:t>средносрочни, краткосрочни</a:t>
            </a:r>
            <a:endParaRPr lang="bg-BG" dirty="0">
              <a:solidFill>
                <a:schemeClr val="tx2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286000" y="2590800"/>
            <a:ext cx="552636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>
                <a:solidFill>
                  <a:schemeClr val="tx2"/>
                </a:solidFill>
              </a:rPr>
              <a:t>Според обхвата на </a:t>
            </a:r>
            <a:r>
              <a:rPr lang="bg-BG" b="1" dirty="0" smtClean="0">
                <a:solidFill>
                  <a:schemeClr val="tx2"/>
                </a:solidFill>
              </a:rPr>
              <a:t>въздействие</a:t>
            </a:r>
          </a:p>
          <a:p>
            <a:pPr eaLnBrk="0" hangingPunct="0"/>
            <a:r>
              <a:rPr lang="bg-BG" b="1" dirty="0">
                <a:solidFill>
                  <a:schemeClr val="tx2"/>
                </a:solidFill>
              </a:rPr>
              <a:t> </a:t>
            </a:r>
            <a:r>
              <a:rPr lang="bg-BG" b="1" dirty="0" smtClean="0">
                <a:solidFill>
                  <a:schemeClr val="tx2"/>
                </a:solidFill>
              </a:rPr>
              <a:t>                 </a:t>
            </a:r>
            <a:r>
              <a:rPr lang="bg-BG" dirty="0" smtClean="0">
                <a:solidFill>
                  <a:schemeClr val="tx2"/>
                </a:solidFill>
              </a:rPr>
              <a:t>общи и частни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765300" y="1820863"/>
            <a:ext cx="575902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bg-BG" b="1" dirty="0" smtClean="0">
                <a:solidFill>
                  <a:schemeClr val="tx2"/>
                </a:solidFill>
              </a:rPr>
              <a:t>Според</a:t>
            </a:r>
            <a:r>
              <a:rPr lang="bg-BG" sz="1600" b="1" dirty="0" smtClean="0">
                <a:solidFill>
                  <a:schemeClr val="tx2"/>
                </a:solidFill>
              </a:rPr>
              <a:t> </a:t>
            </a:r>
            <a:r>
              <a:rPr lang="bg-BG" b="1" dirty="0" smtClean="0">
                <a:solidFill>
                  <a:schemeClr val="tx2"/>
                </a:solidFill>
              </a:rPr>
              <a:t>равнището на управленската йерархия</a:t>
            </a:r>
          </a:p>
          <a:p>
            <a:pPr algn="ctr" eaLnBrk="0" hangingPunct="0"/>
            <a:r>
              <a:rPr lang="bg-BG" dirty="0">
                <a:solidFill>
                  <a:schemeClr val="tx2"/>
                </a:solidFill>
              </a:rPr>
              <a:t>с</a:t>
            </a:r>
            <a:r>
              <a:rPr lang="bg-BG" dirty="0" smtClean="0">
                <a:solidFill>
                  <a:schemeClr val="tx2"/>
                </a:solidFill>
              </a:rPr>
              <a:t>тратегически, тактически, оперативни </a:t>
            </a:r>
            <a:endParaRPr lang="bg-BG" dirty="0">
              <a:solidFill>
                <a:schemeClr val="tx2"/>
              </a:solidFill>
            </a:endParaRP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Процесът на вземане на решение</a:t>
            </a:r>
            <a:r>
              <a:rPr lang="ru-RU" dirty="0" smtClean="0"/>
              <a:t>..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67" y="980728"/>
            <a:ext cx="9036496" cy="432048"/>
          </a:xfrm>
        </p:spPr>
        <p:txBody>
          <a:bodyPr/>
          <a:lstStyle/>
          <a:p>
            <a:pPr marL="342000" indent="0" algn="just">
              <a:buNone/>
            </a:pP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bg-BG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 последователност от взаимосвързани стъпки. </a:t>
            </a: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951295077"/>
              </p:ext>
            </p:extLst>
          </p:nvPr>
        </p:nvGraphicFramePr>
        <p:xfrm>
          <a:off x="323528" y="1628800"/>
          <a:ext cx="85689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3995936" y="4509120"/>
            <a:ext cx="1368152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 ВЪРХУ ИЗПЪЛНЕНИЕТО ОБРАТНА ВРЪЗКА</a:t>
            </a:r>
            <a:endParaRPr lang="bg-B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аво съединение 5"/>
          <p:cNvCxnSpPr/>
          <p:nvPr/>
        </p:nvCxnSpPr>
        <p:spPr>
          <a:xfrm>
            <a:off x="7956376" y="2852936"/>
            <a:ext cx="0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аво съединение 11"/>
          <p:cNvCxnSpPr/>
          <p:nvPr/>
        </p:nvCxnSpPr>
        <p:spPr>
          <a:xfrm>
            <a:off x="5364088" y="4941168"/>
            <a:ext cx="2592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аво съединение 15"/>
          <p:cNvCxnSpPr/>
          <p:nvPr/>
        </p:nvCxnSpPr>
        <p:spPr>
          <a:xfrm>
            <a:off x="1475656" y="494116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ъединител &quot;права стрелка&quot; 19"/>
          <p:cNvCxnSpPr/>
          <p:nvPr/>
        </p:nvCxnSpPr>
        <p:spPr>
          <a:xfrm flipV="1">
            <a:off x="1475656" y="450912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Вземане на решения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6864" cy="3168352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ea typeface="Calibri"/>
              </a:rPr>
              <a:t>Всеки ръководител трябва да осигури подкрепа и да стимулира подчинените си за </a:t>
            </a:r>
            <a:r>
              <a:rPr lang="bg-BG" b="0" dirty="0">
                <a:solidFill>
                  <a:schemeClr val="tx1"/>
                </a:solidFill>
                <a:ea typeface="Calibri"/>
              </a:rPr>
              <a:t>участие не само в рутинни решения, но и </a:t>
            </a:r>
            <a:r>
              <a:rPr lang="bg-BG" b="0" dirty="0" smtClean="0">
                <a:solidFill>
                  <a:schemeClr val="tx1"/>
                </a:solidFill>
                <a:ea typeface="Calibri"/>
              </a:rPr>
              <a:t>в обсъждането на </a:t>
            </a:r>
            <a:r>
              <a:rPr lang="bg-BG" b="0" dirty="0">
                <a:solidFill>
                  <a:schemeClr val="tx1"/>
                </a:solidFill>
                <a:ea typeface="Calibri"/>
              </a:rPr>
              <a:t>значими за организацията управленски </a:t>
            </a:r>
            <a:r>
              <a:rPr lang="bg-BG" b="0" dirty="0" smtClean="0">
                <a:solidFill>
                  <a:schemeClr val="tx1"/>
                </a:solidFill>
                <a:ea typeface="Calibri"/>
              </a:rPr>
              <a:t>решения. </a:t>
            </a:r>
            <a:endParaRPr lang="bg-BG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920880" cy="63557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Възможност за участие при вземането на решение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373216"/>
            <a:ext cx="9036496" cy="1008112"/>
          </a:xfrm>
        </p:spPr>
        <p:txBody>
          <a:bodyPr/>
          <a:lstStyle/>
          <a:p>
            <a:pPr marL="342000" indent="0">
              <a:buNone/>
            </a:pPr>
            <a:r>
              <a:rPr lang="bg-BG" sz="2400" b="0" dirty="0" smtClean="0">
                <a:solidFill>
                  <a:schemeClr val="tx1"/>
                </a:solidFill>
                <a:ea typeface="Calibri"/>
              </a:rPr>
              <a:t>Анализа на резултатите показва сигнификантна разлика в изказаните мнения </a:t>
            </a:r>
            <a:r>
              <a:rPr lang="el-GR" sz="2400" b="0" dirty="0" smtClean="0">
                <a:solidFill>
                  <a:schemeClr val="tx1"/>
                </a:solidFill>
                <a:ea typeface="Calibri"/>
              </a:rPr>
              <a:t>(</a:t>
            </a:r>
            <a:r>
              <a:rPr lang="ru-RU" sz="2400" b="0" dirty="0" smtClean="0">
                <a:solidFill>
                  <a:schemeClr val="tx1"/>
                </a:solidFill>
                <a:ea typeface="Calibri"/>
              </a:rPr>
              <a:t>р </a:t>
            </a:r>
            <a:r>
              <a:rPr lang="ru-RU" sz="2400" b="0" dirty="0">
                <a:solidFill>
                  <a:schemeClr val="tx1"/>
                </a:solidFill>
                <a:ea typeface="Calibri"/>
              </a:rPr>
              <a:t>&lt; 0,001). </a:t>
            </a:r>
            <a:endParaRPr lang="bg-BG" sz="24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/>
          <p:nvPr>
            <p:extLst>
              <p:ext uri="{D42A27DB-BD31-4B8C-83A1-F6EECF244321}">
                <p14:modId xmlns:p14="http://schemas.microsoft.com/office/powerpoint/2010/main" val="3258377162"/>
              </p:ext>
            </p:extLst>
          </p:nvPr>
        </p:nvGraphicFramePr>
        <p:xfrm>
          <a:off x="1043608" y="1196752"/>
          <a:ext cx="71287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но изнесено означение 2"/>
          <p:cNvSpPr/>
          <p:nvPr/>
        </p:nvSpPr>
        <p:spPr>
          <a:xfrm>
            <a:off x="7236296" y="1052736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78,00%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2843808" y="1052736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39,70%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704856" cy="563562"/>
          </a:xfrm>
        </p:spPr>
        <p:txBody>
          <a:bodyPr/>
          <a:lstStyle/>
          <a:p>
            <a:r>
              <a:rPr lang="bg-BG" sz="3000" dirty="0"/>
              <a:t>В</a:t>
            </a:r>
            <a:r>
              <a:rPr lang="bg-BG" sz="3000" dirty="0" smtClean="0"/>
              <a:t> древността</a:t>
            </a:r>
            <a:r>
              <a:rPr lang="bg-BG" sz="2800" b="1" dirty="0" smtClean="0"/>
              <a:t>...</a:t>
            </a:r>
            <a:endParaRPr lang="en-US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492896"/>
            <a:ext cx="7632848" cy="25922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g-BG" sz="2400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В най-ранните си години на своето съществуване сестринската професия олицетворява прояви на </a:t>
            </a:r>
            <a:r>
              <a:rPr lang="bg-BG" b="0" dirty="0" smtClean="0">
                <a:solidFill>
                  <a:schemeClr val="accent1">
                    <a:lumMod val="75000"/>
                  </a:schemeClr>
                </a:solidFill>
              </a:rPr>
              <a:t>милосърдие</a:t>
            </a:r>
            <a:r>
              <a:rPr lang="bg-BG" b="0" dirty="0" smtClean="0">
                <a:solidFill>
                  <a:schemeClr val="tx1"/>
                </a:solidFill>
              </a:rPr>
              <a:t>, </a:t>
            </a:r>
            <a:r>
              <a:rPr lang="bg-BG" b="0" dirty="0" smtClean="0">
                <a:solidFill>
                  <a:schemeClr val="accent1">
                    <a:lumMod val="75000"/>
                  </a:schemeClr>
                </a:solidFill>
              </a:rPr>
              <a:t>състрадание </a:t>
            </a:r>
            <a:r>
              <a:rPr lang="bg-BG" b="0" dirty="0" smtClean="0">
                <a:solidFill>
                  <a:schemeClr val="tx1"/>
                </a:solidFill>
              </a:rPr>
              <a:t>и </a:t>
            </a:r>
            <a:r>
              <a:rPr lang="bg-BG" b="0" dirty="0" smtClean="0">
                <a:solidFill>
                  <a:schemeClr val="accent1">
                    <a:lumMod val="75000"/>
                  </a:schemeClr>
                </a:solidFill>
              </a:rPr>
              <a:t>грижа</a:t>
            </a:r>
            <a:r>
              <a:rPr lang="bg-BG" b="0" dirty="0" smtClean="0">
                <a:solidFill>
                  <a:schemeClr val="tx1"/>
                </a:solidFill>
              </a:rPr>
              <a:t> за болни или претърпели беда хора.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1915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Делегиране на правомощия…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2888" cy="1296144"/>
          </a:xfrm>
        </p:spPr>
        <p:txBody>
          <a:bodyPr/>
          <a:lstStyle/>
          <a:p>
            <a:pPr marL="342000" indent="0">
              <a:buNone/>
            </a:pPr>
            <a:r>
              <a:rPr lang="bg-BG" sz="2400" dirty="0" smtClean="0">
                <a:solidFill>
                  <a:schemeClr val="tx1"/>
                </a:solidFill>
              </a:rPr>
              <a:t>…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 процес, който включва възлагане на задължения, предоставянето на права и търсене на отговорнот. 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755576" y="3717032"/>
            <a:ext cx="7704856" cy="144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000" lvl="0">
              <a:spcBef>
                <a:spcPct val="20000"/>
              </a:spcBef>
              <a:buClr>
                <a:srgbClr val="9999FF"/>
              </a:buClr>
            </a:pPr>
            <a:r>
              <a:rPr lang="bg-BG" sz="2800" kern="0" dirty="0">
                <a:solidFill>
                  <a:srgbClr val="1D52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Делегирането е „изкуство“ и атестация за добрата работа на мениджъра т.е. „да постигаш резултати от и чрез другите“. </a:t>
            </a:r>
          </a:p>
        </p:txBody>
      </p:sp>
      <p:sp>
        <p:nvSpPr>
          <p:cNvPr id="3" name="Стрелка надолу 2"/>
          <p:cNvSpPr/>
          <p:nvPr/>
        </p:nvSpPr>
        <p:spPr>
          <a:xfrm>
            <a:off x="4211960" y="2924944"/>
            <a:ext cx="484632" cy="648072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61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Делегиране на правомощия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8813078" cy="5328592"/>
          </a:xfrm>
        </p:spPr>
        <p:txBody>
          <a:bodyPr/>
          <a:lstStyle/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Делегирането на правомощия е необходимо не само за постигане на демократичен стил на управление, но и за повишаване ефективността на управленския процес.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endParaRPr lang="bg-BG" sz="27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7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Делегирането включва създаването на условия и работна среда, в която медицинските сестри да имат възможност да взимат самостоятелни решения в специфични работни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8634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659688" cy="5635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bg-BG" dirty="0" smtClean="0"/>
              <a:t>Възможност за самостоятелно организиране на работата</a:t>
            </a:r>
            <a:r>
              <a:rPr lang="ru-RU" dirty="0"/>
              <a:t/>
            </a:r>
            <a:br>
              <a:rPr lang="ru-RU" dirty="0"/>
            </a:br>
            <a:r>
              <a:rPr lang="bg-BG" dirty="0" smtClean="0"/>
              <a:t>…</a:t>
            </a:r>
            <a:endParaRPr lang="bg-B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4" y="5373216"/>
            <a:ext cx="8605464" cy="108012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ru-RU" sz="2400" b="0" dirty="0">
                <a:solidFill>
                  <a:schemeClr val="tx1"/>
                </a:solidFill>
                <a:cs typeface="Arial" panose="020B0604020202020204" pitchFamily="34" charset="0"/>
              </a:rPr>
              <a:t>При анализа </a:t>
            </a:r>
            <a:r>
              <a:rPr lang="ru-RU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беше</a:t>
            </a:r>
            <a:r>
              <a:rPr lang="ru-RU" sz="2400" b="0" dirty="0">
                <a:solidFill>
                  <a:schemeClr val="tx1"/>
                </a:solidFill>
                <a:cs typeface="Arial" panose="020B0604020202020204" pitchFamily="34" charset="0"/>
              </a:rPr>
              <a:t> установена статистически значима </a:t>
            </a:r>
            <a:r>
              <a:rPr lang="ru-RU" sz="2400" b="0" dirty="0" err="1">
                <a:solidFill>
                  <a:schemeClr val="tx1"/>
                </a:solidFill>
                <a:cs typeface="Arial" panose="020B0604020202020204" pitchFamily="34" charset="0"/>
              </a:rPr>
              <a:t>разлика</a:t>
            </a:r>
            <a:r>
              <a:rPr lang="ru-RU" sz="2400" b="0" dirty="0">
                <a:solidFill>
                  <a:schemeClr val="tx1"/>
                </a:solidFill>
                <a:cs typeface="Arial" panose="020B0604020202020204" pitchFamily="34" charset="0"/>
              </a:rPr>
              <a:t> (р &lt; 0,001). </a:t>
            </a:r>
          </a:p>
          <a:p>
            <a:pPr marL="6849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endParaRPr lang="bg-BG" sz="24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Chart 8"/>
          <p:cNvGraphicFramePr/>
          <p:nvPr>
            <p:extLst>
              <p:ext uri="{D42A27DB-BD31-4B8C-83A1-F6EECF244321}">
                <p14:modId xmlns:p14="http://schemas.microsoft.com/office/powerpoint/2010/main" val="428047192"/>
              </p:ext>
            </p:extLst>
          </p:nvPr>
        </p:nvGraphicFramePr>
        <p:xfrm>
          <a:off x="1331640" y="1844824"/>
          <a:ext cx="66247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но изнесено означение 5"/>
          <p:cNvSpPr/>
          <p:nvPr/>
        </p:nvSpPr>
        <p:spPr>
          <a:xfrm>
            <a:off x="5796136" y="1124744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51,50%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7308304" y="1124744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79,10%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Причини да не се делегират правомощия</a:t>
            </a:r>
            <a:endParaRPr lang="bg-BG" sz="3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892480" cy="4896544"/>
          </a:xfrm>
        </p:spPr>
        <p:txBody>
          <a:bodyPr/>
          <a:lstStyle/>
          <a:p>
            <a:pPr marL="342000" indent="0" algn="ctr">
              <a:buClr>
                <a:schemeClr val="accent1"/>
              </a:buClr>
              <a:buNone/>
            </a:pPr>
            <a:r>
              <a:rPr lang="bg-BG" sz="320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</a:p>
          <a:p>
            <a:pPr marL="342000" indent="0" algn="ctr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одчиненият ще се справи по-добре.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одчиненият ще използва делегирането като трамплин за по-висок пост. 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Д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оказалият своите възможности, ще напусне работното място в търсене на по-престижна и по-добре платена работа. 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одчиненият ще се яви като претендент за неговия пост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Управление на персонала</a:t>
            </a:r>
            <a:endParaRPr lang="bg-BG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24936" cy="4968552"/>
          </a:xfrm>
        </p:spPr>
        <p:txBody>
          <a:bodyPr/>
          <a:lstStyle/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От гледна точка на здравеопазването, управлението на персонала се характеризира с уникална цел и резултати</a:t>
            </a:r>
            <a:r>
              <a:rPr lang="ru-RU" b="0" dirty="0" smtClean="0">
                <a:solidFill>
                  <a:schemeClr val="tx1"/>
                </a:solidFill>
              </a:rPr>
              <a:t>. </a:t>
            </a:r>
          </a:p>
          <a:p>
            <a:pPr marL="342000" indent="0">
              <a:buNone/>
            </a:pPr>
            <a:endParaRPr lang="ru-RU" sz="1800" b="0" dirty="0" smtClean="0">
              <a:solidFill>
                <a:schemeClr val="tx1"/>
              </a:solidFill>
            </a:endParaRPr>
          </a:p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Според СЗО управлението на персонала е “дейност, която мобилизира, мотивира и създава условия на хората за развитие и самореализация в и чрез работата, насочена към достигане целите на здравната система”.</a:t>
            </a:r>
          </a:p>
        </p:txBody>
      </p:sp>
    </p:spTree>
    <p:extLst>
      <p:ext uri="{BB962C8B-B14F-4D97-AF65-F5344CB8AC3E}">
        <p14:creationId xmlns:p14="http://schemas.microsoft.com/office/powerpoint/2010/main" val="37928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Управление на персонала</a:t>
            </a:r>
            <a:endParaRPr lang="bg-BG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8424936" cy="2520280"/>
          </a:xfrm>
        </p:spPr>
        <p:txBody>
          <a:bodyPr/>
          <a:lstStyle/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Един от важните показатели свързан с организацията на работа и управлението на човешкия ресурс е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определянето на необходимия брой персонал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за постигане целите на организацията.</a:t>
            </a:r>
          </a:p>
        </p:txBody>
      </p:sp>
    </p:spTree>
    <p:extLst>
      <p:ext uri="{BB962C8B-B14F-4D97-AF65-F5344CB8AC3E}">
        <p14:creationId xmlns:p14="http://schemas.microsoft.com/office/powerpoint/2010/main" val="18669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563562"/>
          </a:xfrm>
        </p:spPr>
        <p:txBody>
          <a:bodyPr>
            <a:normAutofit fontScale="90000"/>
          </a:bodyPr>
          <a:lstStyle/>
          <a:p>
            <a:r>
              <a:rPr lang="bg-BG" sz="3300" dirty="0" smtClean="0"/>
              <a:t>Планиране на човешкия ресурс</a:t>
            </a:r>
            <a:endParaRPr lang="bg-BG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80920" cy="3960440"/>
          </a:xfrm>
        </p:spPr>
        <p:txBody>
          <a:bodyPr/>
          <a:lstStyle/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да се определи оптималния брой персонал е необходимо да се анализират различни променливи, като:</a:t>
            </a:r>
          </a:p>
          <a:p>
            <a:pPr marL="342000" indent="0"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средно дневно натоварване 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индекс на техническата безопасност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ефективно работно време. </a:t>
            </a:r>
          </a:p>
        </p:txBody>
      </p:sp>
    </p:spTree>
    <p:extLst>
      <p:ext uri="{BB962C8B-B14F-4D97-AF65-F5344CB8AC3E}">
        <p14:creationId xmlns:p14="http://schemas.microsoft.com/office/powerpoint/2010/main" val="26925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Планиране на човешкия ресурс</a:t>
            </a:r>
            <a:endParaRPr lang="bg-BG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68952" cy="5184576"/>
          </a:xfrm>
        </p:spPr>
        <p:txBody>
          <a:bodyPr/>
          <a:lstStyle/>
          <a:p>
            <a:pPr marL="342000" indent="0">
              <a:buNone/>
            </a:pP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Друг </a:t>
            </a:r>
            <a:r>
              <a:rPr lang="ru-RU" b="0" dirty="0">
                <a:solidFill>
                  <a:schemeClr val="tx1"/>
                </a:solidFill>
                <a:cs typeface="Arial" panose="020B0604020202020204" pitchFamily="34" charset="0"/>
              </a:rPr>
              <a:t>метод на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изследване е прилагането на система за класификация на пациентите (PCSs), чрез който се оценява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степента на 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зависимост 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на пациента </a:t>
            </a:r>
            <a:r>
              <a:rPr lang="ru-RU" b="0" dirty="0">
                <a:solidFill>
                  <a:schemeClr val="tx1"/>
                </a:solidFill>
                <a:cs typeface="Arial" panose="020B0604020202020204" pitchFamily="34" charset="0"/>
              </a:rPr>
              <a:t>от медицинската сестра, което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позволява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да </a:t>
            </a:r>
            <a:r>
              <a:rPr lang="ru-RU" b="0" dirty="0">
                <a:solidFill>
                  <a:schemeClr val="tx1"/>
                </a:solidFill>
                <a:cs typeface="Arial" panose="020B0604020202020204" pitchFamily="34" charset="0"/>
              </a:rPr>
              <a:t>се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определи: </a:t>
            </a:r>
          </a:p>
          <a:p>
            <a:pPr marL="342000" indent="0"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времето, изразходено в предоставянето на директни грижи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 пациента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средно дневно натоварване на медицинските сестри.</a:t>
            </a:r>
          </a:p>
        </p:txBody>
      </p:sp>
    </p:spTree>
    <p:extLst>
      <p:ext uri="{BB962C8B-B14F-4D97-AF65-F5344CB8AC3E}">
        <p14:creationId xmlns:p14="http://schemas.microsoft.com/office/powerpoint/2010/main" val="1363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Планиране на човешки ресурс</a:t>
            </a:r>
            <a:endParaRPr lang="bg-BG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920880" cy="2736304"/>
          </a:xfrm>
        </p:spPr>
        <p:txBody>
          <a:bodyPr/>
          <a:lstStyle/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Планирането на персонала, включва и индикатори отнасящи се до конкретни обстоятелства, които могат да бъдат структурирани в следните 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17398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ltGray">
          <a:xfrm>
            <a:off x="323528" y="1412776"/>
            <a:ext cx="6567264" cy="475523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827584" y="2060848"/>
            <a:ext cx="460208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Организация на работата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Достатъчна осигуреност с персонал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Текучество на персонала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827584" y="3284984"/>
            <a:ext cx="460208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Трудови злополуки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Професионални заболявания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Отсъствия от работа – отпуск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827584" y="4509120"/>
            <a:ext cx="460851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Продължаващо  образование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Научно развитие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bg-BG" b="1" dirty="0" smtClean="0">
                <a:solidFill>
                  <a:srgbClr val="FFFFFF"/>
                </a:solidFill>
              </a:rPr>
              <a:t>Удовлетвореност от работата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6660232" y="3068960"/>
            <a:ext cx="238254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bg-BG" sz="2400" b="1" dirty="0" smtClean="0">
                <a:solidFill>
                  <a:srgbClr val="1D528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Планиране на човешкия ресурс</a:t>
            </a:r>
            <a:endParaRPr lang="en-US" sz="2400" b="1" dirty="0">
              <a:solidFill>
                <a:srgbClr val="1D528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4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9644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Развитие на </a:t>
            </a:r>
            <a:r>
              <a:rPr lang="bg-BG" sz="3000" dirty="0"/>
              <a:t>мениджмънта </a:t>
            </a:r>
            <a:r>
              <a:rPr lang="bg-BG" sz="3000" dirty="0" smtClean="0"/>
              <a:t/>
            </a:r>
            <a:br>
              <a:rPr lang="bg-BG" sz="3000" dirty="0" smtClean="0"/>
            </a:br>
            <a:r>
              <a:rPr lang="bg-BG" sz="3000" dirty="0" smtClean="0"/>
              <a:t>в сестринството</a:t>
            </a:r>
            <a:endParaRPr lang="bg-BG" sz="3000" b="1" dirty="0"/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019970639"/>
              </p:ext>
            </p:extLst>
          </p:nvPr>
        </p:nvGraphicFramePr>
        <p:xfrm>
          <a:off x="395536" y="1556792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Планиране на човешки ресурс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7920880" cy="3744416"/>
          </a:xfrm>
        </p:spPr>
        <p:txBody>
          <a:bodyPr/>
          <a:lstStyle/>
          <a:p>
            <a:pPr marL="34200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Независимо от метода, който ще бъде използван, за да се задържи персонала за по-дълъг период от време е необходимо </a:t>
            </a:r>
            <a:r>
              <a:rPr lang="bg-BG" b="0" dirty="0" smtClean="0">
                <a:cs typeface="Arial" panose="020B0604020202020204" pitchFamily="34" charset="0"/>
              </a:rPr>
              <a:t>натовареността и изискванията за работа да бъдат управлявани</a:t>
            </a:r>
            <a:r>
              <a:rPr lang="ru-RU" b="0" dirty="0" smtClean="0">
                <a:cs typeface="Arial" panose="020B0604020202020204" pitchFamily="34" charset="0"/>
              </a:rPr>
              <a:t>.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Нарушения на изискванията </a:t>
            </a:r>
            <a:r>
              <a:rPr lang="bg-BG" sz="3000" dirty="0"/>
              <a:t>за </a:t>
            </a:r>
            <a:r>
              <a:rPr lang="bg-BG" sz="3000" dirty="0" smtClean="0"/>
              <a:t>работата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920880" cy="4752528"/>
          </a:xfrm>
        </p:spPr>
        <p:txBody>
          <a:bodyPr/>
          <a:lstStyle/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О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бслужване на пациени над допустимия брой.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Б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ързи промени в състоянието на пациентите. 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ротиворечиви изисквания и ролеви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очаквания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, между лекарският и сестрински персонал.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О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ставане на работа след приключване на дежурството.</a:t>
            </a:r>
          </a:p>
          <a:p>
            <a:pPr marL="799200" indent="-457200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Полагане на извънреден труд.</a:t>
            </a:r>
            <a:r>
              <a:rPr lang="bg-BG" b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7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364586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Обслужването на пациенти над </a:t>
            </a:r>
            <a:br>
              <a:rPr lang="bg-BG" sz="3000" dirty="0" smtClean="0"/>
            </a:br>
            <a:r>
              <a:rPr lang="bg-BG" sz="3000" dirty="0" smtClean="0"/>
              <a:t>допустимия брой 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546" y="5445224"/>
            <a:ext cx="8811942" cy="936104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Не се установява разлика в изказаните мнения на двете </a:t>
            </a:r>
            <a:r>
              <a:rPr lang="bg-BG" sz="2400" b="0" dirty="0">
                <a:solidFill>
                  <a:schemeClr val="tx1"/>
                </a:solidFill>
                <a:cs typeface="Arial" panose="020B0604020202020204" pitchFamily="34" charset="0"/>
              </a:rPr>
              <a:t>групи (р </a:t>
            </a: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&gt;0,05). </a:t>
            </a:r>
            <a:endParaRPr lang="bg-BG" sz="24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 algn="just">
              <a:buClr>
                <a:schemeClr val="accent1"/>
              </a:buClr>
              <a:buNone/>
            </a:pPr>
            <a:endParaRPr lang="bg-BG" sz="24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/>
          <p:nvPr>
            <p:extLst>
              <p:ext uri="{D42A27DB-BD31-4B8C-83A1-F6EECF244321}">
                <p14:modId xmlns:p14="http://schemas.microsoft.com/office/powerpoint/2010/main" val="3531831583"/>
              </p:ext>
            </p:extLst>
          </p:nvPr>
        </p:nvGraphicFramePr>
        <p:xfrm>
          <a:off x="1331640" y="1844824"/>
          <a:ext cx="6480720" cy="352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но изнесено означение 4"/>
          <p:cNvSpPr/>
          <p:nvPr/>
        </p:nvSpPr>
        <p:spPr>
          <a:xfrm>
            <a:off x="7308304" y="1124744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52,50%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5580112" y="1124744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>
                <a:solidFill>
                  <a:schemeClr val="tx2"/>
                </a:solidFill>
              </a:rPr>
              <a:t>5</a:t>
            </a:r>
            <a:r>
              <a:rPr lang="bg-BG" sz="1400" dirty="0" smtClean="0">
                <a:solidFill>
                  <a:schemeClr val="tx2"/>
                </a:solidFill>
              </a:rPr>
              <a:t>1,30%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Обслужването на пациенти </a:t>
            </a:r>
            <a:br>
              <a:rPr lang="bg-BG" sz="2800" dirty="0" smtClean="0"/>
            </a:br>
            <a:r>
              <a:rPr lang="bg-BG" sz="2800" dirty="0" smtClean="0"/>
              <a:t>над допустимия брой води до: </a:t>
            </a:r>
            <a:endParaRPr lang="bg-BG" sz="24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136904" cy="4536504"/>
          </a:xfrm>
        </p:spPr>
        <p:txBody>
          <a:bodyPr/>
          <a:lstStyle/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по-голямо натоварване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неспазване на стандартите за добра 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сестринска 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практика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влошена ефективност на оказваните грижи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пропуски в попълването на документацията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трудови злополуки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неудовлетвореност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напускане на качествени специалисти.</a:t>
            </a:r>
          </a:p>
        </p:txBody>
      </p:sp>
    </p:spTree>
    <p:extLst>
      <p:ext uri="{BB962C8B-B14F-4D97-AF65-F5344CB8AC3E}">
        <p14:creationId xmlns:p14="http://schemas.microsoft.com/office/powerpoint/2010/main" val="13201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тил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управление</a:t>
            </a:r>
            <a:r>
              <a:rPr lang="ru-RU" sz="2400" b="1" dirty="0" smtClean="0"/>
              <a:t>…</a:t>
            </a:r>
            <a:endParaRPr lang="bg-BG" sz="24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7704856" cy="2952328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се определя, като цялостна относително устойчива система от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способи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и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методи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за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въздействие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, която притежава вътрешно единство и осигурява ефективно изпълнение.</a:t>
            </a:r>
          </a:p>
          <a:p>
            <a:pPr marL="342000" indent="0" algn="just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6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тил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управление</a:t>
            </a:r>
            <a:r>
              <a:rPr lang="ru-RU" sz="2400" b="1" dirty="0" smtClean="0"/>
              <a:t>…</a:t>
            </a:r>
            <a:endParaRPr lang="bg-BG" sz="24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0920" cy="2952328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 ключовата променлива, която води до създаването на благоприятна работна среда, удовлетвореност от работата и задържане на качествените специалисти.</a:t>
            </a:r>
          </a:p>
        </p:txBody>
      </p:sp>
    </p:spTree>
    <p:extLst>
      <p:ext uri="{BB962C8B-B14F-4D97-AF65-F5344CB8AC3E}">
        <p14:creationId xmlns:p14="http://schemas.microsoft.com/office/powerpoint/2010/main" val="1139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r>
              <a:rPr lang="ru-RU" dirty="0" err="1" smtClean="0"/>
              <a:t>Ефективното</a:t>
            </a:r>
            <a:r>
              <a:rPr lang="ru-RU" dirty="0" smtClean="0"/>
              <a:t> управление</a:t>
            </a:r>
            <a:r>
              <a:rPr lang="ru-RU" sz="2400" b="1" dirty="0" smtClean="0"/>
              <a:t>…</a:t>
            </a:r>
            <a:endParaRPr lang="bg-BG" sz="24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136904" cy="504056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зависи не само от професионалните умения на ръководителя, но и от неговото </a:t>
            </a:r>
            <a:r>
              <a:rPr lang="bg-BG" b="0" dirty="0" smtClean="0">
                <a:cs typeface="Arial" panose="020B0604020202020204" pitchFamily="34" charset="0"/>
              </a:rPr>
              <a:t>поведение и взаимоотношения с подчинените:</a:t>
            </a:r>
            <a:r>
              <a:rPr lang="ru-RU" b="0" dirty="0" smtClean="0">
                <a:cs typeface="Arial" panose="020B0604020202020204" pitchFamily="34" charset="0"/>
              </a:rPr>
              <a:t>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открита и честна комуникация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д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остъпни и лоялни взаимоотношения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и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нформираност и прозрачност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признателност и подкрепа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Ä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у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важаване на интересите и съобразяване с мнението на подчинените.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 algn="just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" y="260648"/>
            <a:ext cx="89644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Открита и честна комуникация между ръководители и подчинени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517232"/>
            <a:ext cx="8784976" cy="864096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При анализа на този показател беше установена сигнификантна разлика </a:t>
            </a:r>
            <a:r>
              <a:rPr lang="el-GR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 </a:t>
            </a:r>
            <a:r>
              <a:rPr lang="bg-BG" sz="2400" b="0" dirty="0">
                <a:solidFill>
                  <a:schemeClr val="tx1"/>
                </a:solidFill>
                <a:cs typeface="Arial" panose="020B0604020202020204" pitchFamily="34" charset="0"/>
              </a:rPr>
              <a:t>&lt; 0,001). 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/>
          <p:nvPr>
            <p:extLst>
              <p:ext uri="{D42A27DB-BD31-4B8C-83A1-F6EECF244321}">
                <p14:modId xmlns:p14="http://schemas.microsoft.com/office/powerpoint/2010/main" val="87536394"/>
              </p:ext>
            </p:extLst>
          </p:nvPr>
        </p:nvGraphicFramePr>
        <p:xfrm>
          <a:off x="1475656" y="1484784"/>
          <a:ext cx="6264696" cy="352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но изнесено означение 4"/>
          <p:cNvSpPr/>
          <p:nvPr/>
        </p:nvSpPr>
        <p:spPr>
          <a:xfrm>
            <a:off x="5220072" y="1196752"/>
            <a:ext cx="1296144" cy="612648"/>
          </a:xfrm>
          <a:prstGeom prst="wedgeEllipseCallout">
            <a:avLst>
              <a:gd name="adj1" fmla="val -8616"/>
              <a:gd name="adj2" fmla="val 187552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>
                <a:solidFill>
                  <a:schemeClr val="tx2"/>
                </a:solidFill>
              </a:rPr>
              <a:t>3</a:t>
            </a:r>
            <a:r>
              <a:rPr lang="bg-BG" sz="1400" dirty="0" smtClean="0">
                <a:solidFill>
                  <a:schemeClr val="tx2"/>
                </a:solidFill>
              </a:rPr>
              <a:t>1,20%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6" name="Овално изнесено означение 5"/>
          <p:cNvSpPr/>
          <p:nvPr/>
        </p:nvSpPr>
        <p:spPr>
          <a:xfrm>
            <a:off x="7596336" y="1412776"/>
            <a:ext cx="1296144" cy="612648"/>
          </a:xfrm>
          <a:prstGeom prst="wedgeEllipseCallout">
            <a:avLst>
              <a:gd name="adj1" fmla="val -50563"/>
              <a:gd name="adj2" fmla="val 110907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78,00%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Достъпни и лоялни взаимоотношения </a:t>
            </a:r>
            <a:br>
              <a:rPr lang="bg-BG" sz="2800" dirty="0" smtClean="0"/>
            </a:br>
            <a:r>
              <a:rPr lang="bg-BG" sz="2800" dirty="0" smtClean="0"/>
              <a:t>между ръководители и подчинени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589240"/>
            <a:ext cx="8712968" cy="792088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3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При анализа беше установена статистически значима разлика </a:t>
            </a:r>
            <a:r>
              <a:rPr lang="el-GR" sz="23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bg-BG" sz="23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 </a:t>
            </a:r>
            <a:r>
              <a:rPr lang="bg-BG" sz="2300" b="0" dirty="0">
                <a:solidFill>
                  <a:schemeClr val="tx1"/>
                </a:solidFill>
                <a:cs typeface="Arial" panose="020B0604020202020204" pitchFamily="34" charset="0"/>
              </a:rPr>
              <a:t>&lt; 0,001). </a:t>
            </a:r>
            <a:endParaRPr lang="bg-BG" sz="23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Овално изнесено означение 4"/>
          <p:cNvSpPr/>
          <p:nvPr/>
        </p:nvSpPr>
        <p:spPr>
          <a:xfrm>
            <a:off x="5292080" y="1196752"/>
            <a:ext cx="1296144" cy="612648"/>
          </a:xfrm>
          <a:prstGeom prst="wedgeEllipseCallout">
            <a:avLst>
              <a:gd name="adj1" fmla="val -29590"/>
              <a:gd name="adj2" fmla="val 24200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34,90%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6" name="Овално изнесено означение 5"/>
          <p:cNvSpPr/>
          <p:nvPr/>
        </p:nvSpPr>
        <p:spPr>
          <a:xfrm>
            <a:off x="7524328" y="1196752"/>
            <a:ext cx="1296144" cy="612648"/>
          </a:xfrm>
          <a:prstGeom prst="wedgeEllipseCallout">
            <a:avLst>
              <a:gd name="adj1" fmla="val -69630"/>
              <a:gd name="adj2" fmla="val 137128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78,00%</a:t>
            </a:r>
            <a:endParaRPr lang="bg-BG" sz="14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8"/>
          <p:cNvGraphicFramePr/>
          <p:nvPr>
            <p:extLst>
              <p:ext uri="{D42A27DB-BD31-4B8C-83A1-F6EECF244321}">
                <p14:modId xmlns:p14="http://schemas.microsoft.com/office/powerpoint/2010/main" val="2972297194"/>
              </p:ext>
            </p:extLst>
          </p:nvPr>
        </p:nvGraphicFramePr>
        <p:xfrm>
          <a:off x="1187624" y="1556792"/>
          <a:ext cx="64087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5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Информираност </a:t>
            </a:r>
            <a:r>
              <a:rPr lang="bg-BG" sz="2800" dirty="0"/>
              <a:t>за предстоящите промени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661248"/>
            <a:ext cx="8712968" cy="792088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При анализа на този показател беше установена сигнификантна разлика </a:t>
            </a:r>
            <a:r>
              <a:rPr lang="el-GR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 </a:t>
            </a:r>
            <a:r>
              <a:rPr lang="bg-BG" sz="2400" b="0" dirty="0">
                <a:solidFill>
                  <a:schemeClr val="tx1"/>
                </a:solidFill>
                <a:cs typeface="Arial" panose="020B0604020202020204" pitchFamily="34" charset="0"/>
              </a:rPr>
              <a:t>&lt; 0,001). 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Овално изнесено означение 4"/>
          <p:cNvSpPr/>
          <p:nvPr/>
        </p:nvSpPr>
        <p:spPr>
          <a:xfrm>
            <a:off x="5508104" y="1124744"/>
            <a:ext cx="1296144" cy="612648"/>
          </a:xfrm>
          <a:prstGeom prst="wedgeEllipseCallout">
            <a:avLst>
              <a:gd name="adj1" fmla="val -41030"/>
              <a:gd name="adj2" fmla="val 262179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50,50%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6" name="Овално изнесено означение 5"/>
          <p:cNvSpPr/>
          <p:nvPr/>
        </p:nvSpPr>
        <p:spPr>
          <a:xfrm>
            <a:off x="7092280" y="1124744"/>
            <a:ext cx="1296144" cy="612648"/>
          </a:xfrm>
          <a:prstGeom prst="wedgeEllipseCallout">
            <a:avLst>
              <a:gd name="adj1" fmla="val -55329"/>
              <a:gd name="adj2" fmla="val 155280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73,20%</a:t>
            </a:r>
            <a:endParaRPr lang="bg-BG" sz="14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8"/>
          <p:cNvGraphicFramePr/>
          <p:nvPr>
            <p:extLst>
              <p:ext uri="{D42A27DB-BD31-4B8C-83A1-F6EECF244321}">
                <p14:modId xmlns:p14="http://schemas.microsoft.com/office/powerpoint/2010/main" val="1268984417"/>
              </p:ext>
            </p:extLst>
          </p:nvPr>
        </p:nvGraphicFramePr>
        <p:xfrm>
          <a:off x="1187624" y="2132856"/>
          <a:ext cx="6480719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1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96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Възникване на мениджмънта в сестринството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6336704" cy="2664296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bg-BG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Специално място в научната литература за управлението на сестринството през XIX век се отрежда на великата реформаторка и основателката на модерното сестринство </a:t>
            </a:r>
            <a:r>
              <a:rPr lang="ru-RU" b="0" dirty="0" smtClean="0">
                <a:solidFill>
                  <a:schemeClr val="tx1"/>
                </a:solidFill>
              </a:rPr>
              <a:t>Флоренция Найтингейл</a:t>
            </a:r>
            <a:r>
              <a:rPr lang="bg-BG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bg-BG" b="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22860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Предложенията на служителите се вземат </a:t>
            </a:r>
            <a:br>
              <a:rPr lang="bg-BG" sz="2800" dirty="0" smtClean="0"/>
            </a:br>
            <a:r>
              <a:rPr lang="bg-BG" sz="2800" dirty="0" smtClean="0"/>
              <a:t>под внимание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45224"/>
            <a:ext cx="8712968" cy="936104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При анализа на този показател беше установена статистически значима разлика </a:t>
            </a:r>
            <a:r>
              <a:rPr lang="el-GR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bg-BG" sz="24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 </a:t>
            </a:r>
            <a:r>
              <a:rPr lang="bg-BG" sz="2400" b="0" dirty="0">
                <a:solidFill>
                  <a:schemeClr val="tx1"/>
                </a:solidFill>
                <a:cs typeface="Arial" panose="020B0604020202020204" pitchFamily="34" charset="0"/>
              </a:rPr>
              <a:t>&lt; 0,001). 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Овално изнесено означение 4"/>
          <p:cNvSpPr/>
          <p:nvPr/>
        </p:nvSpPr>
        <p:spPr>
          <a:xfrm>
            <a:off x="5220072" y="1052736"/>
            <a:ext cx="1296144" cy="612648"/>
          </a:xfrm>
          <a:prstGeom prst="wedgeEllipseCallout">
            <a:avLst>
              <a:gd name="adj1" fmla="val -36263"/>
              <a:gd name="adj2" fmla="val 223856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34,80%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6" name="Овално изнесено означение 5"/>
          <p:cNvSpPr/>
          <p:nvPr/>
        </p:nvSpPr>
        <p:spPr>
          <a:xfrm>
            <a:off x="6876256" y="1052736"/>
            <a:ext cx="1296144" cy="612648"/>
          </a:xfrm>
          <a:prstGeom prst="wedgeEllipseCallout">
            <a:avLst>
              <a:gd name="adj1" fmla="val -48655"/>
              <a:gd name="adj2" fmla="val 175450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68,30%</a:t>
            </a:r>
            <a:endParaRPr lang="bg-BG" sz="14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8"/>
          <p:cNvGraphicFramePr/>
          <p:nvPr>
            <p:extLst>
              <p:ext uri="{D42A27DB-BD31-4B8C-83A1-F6EECF244321}">
                <p14:modId xmlns:p14="http://schemas.microsoft.com/office/powerpoint/2010/main" val="1446198206"/>
              </p:ext>
            </p:extLst>
          </p:nvPr>
        </p:nvGraphicFramePr>
        <p:xfrm>
          <a:off x="1403649" y="2204864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1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Управление на времето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7416824" cy="2232248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 здравеопазването управлението на времето се разглежда като </a:t>
            </a:r>
            <a:r>
              <a:rPr lang="bg-BG" b="0" dirty="0" smtClean="0">
                <a:cs typeface="Arial" panose="020B0604020202020204" pitchFamily="34" charset="0"/>
              </a:rPr>
              <a:t>специфичен ресурс с изключителна важност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при осъществяване на лечебната дейност.</a:t>
            </a:r>
          </a:p>
          <a:p>
            <a:pPr marL="342000" indent="0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Управление на времето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96944" cy="4248472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Ефективното управление на времето в сестринската практика изисква решаването на много и отговорни задачи, като установяване и оразмеряване продължителността на различните типове дейности.</a:t>
            </a:r>
          </a:p>
          <a:p>
            <a:pPr marL="342000" indent="0" algn="just"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Управление на времето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568952" cy="4608512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От съществено значение е ръководителите  да са запознати с времето, изразходвано за изпълнение на всяка дейност, което ще улесни планирането на необходимия брой медицински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сестри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marL="342000" indent="0"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lvl="0" indent="-457200" algn="just">
              <a:buClr>
                <a:srgbClr val="399D72"/>
              </a:buClr>
              <a:buFont typeface="Wingdings" panose="05000000000000000000" pitchFamily="2" charset="2"/>
              <a:buChar char="Ä"/>
            </a:pPr>
            <a:r>
              <a:rPr lang="bg-BG" b="0" dirty="0">
                <a:solidFill>
                  <a:srgbClr val="1D528D"/>
                </a:solidFill>
                <a:cs typeface="Arial" panose="020B0604020202020204" pitchFamily="34" charset="0"/>
              </a:rPr>
              <a:t>хронометраж на времето</a:t>
            </a:r>
          </a:p>
          <a:p>
            <a:pPr marL="799200" lvl="0" indent="-457200" algn="just">
              <a:buClr>
                <a:srgbClr val="399D72"/>
              </a:buClr>
              <a:buFont typeface="Wingdings" panose="05000000000000000000" pitchFamily="2" charset="2"/>
              <a:buChar char="Ä"/>
            </a:pPr>
            <a:r>
              <a:rPr lang="bg-BG" b="0" dirty="0">
                <a:solidFill>
                  <a:srgbClr val="1D528D"/>
                </a:solidFill>
                <a:cs typeface="Arial" panose="020B0604020202020204" pitchFamily="34" charset="0"/>
              </a:rPr>
              <a:t>сомофотография на времето</a:t>
            </a:r>
          </a:p>
          <a:p>
            <a:pPr marL="342000" indent="0"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Недостатъчната осигуреност с </a:t>
            </a:r>
            <a:br>
              <a:rPr lang="bg-BG" sz="2800" dirty="0" smtClean="0"/>
            </a:br>
            <a:r>
              <a:rPr lang="bg-BG" sz="2800" dirty="0" smtClean="0"/>
              <a:t>медицински сестри…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136904" cy="468052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 в пряка зависимост с недостига на време за изпълнение на задачите</a:t>
            </a: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/>
          <p:nvPr>
            <p:extLst>
              <p:ext uri="{D42A27DB-BD31-4B8C-83A1-F6EECF244321}">
                <p14:modId xmlns:p14="http://schemas.microsoft.com/office/powerpoint/2010/main" val="1388214378"/>
              </p:ext>
            </p:extLst>
          </p:nvPr>
        </p:nvGraphicFramePr>
        <p:xfrm>
          <a:off x="1187624" y="2708920"/>
          <a:ext cx="6624736" cy="316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но изнесено означение 5"/>
          <p:cNvSpPr/>
          <p:nvPr/>
        </p:nvSpPr>
        <p:spPr>
          <a:xfrm>
            <a:off x="6588224" y="2276872"/>
            <a:ext cx="1296144" cy="612648"/>
          </a:xfrm>
          <a:prstGeom prst="wedgeEllipseCallout">
            <a:avLst>
              <a:gd name="adj1" fmla="val -48655"/>
              <a:gd name="adj2" fmla="val 175450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56,10%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4860032" y="2348880"/>
            <a:ext cx="1296144" cy="612648"/>
          </a:xfrm>
          <a:prstGeom prst="wedgeEllipseCallout">
            <a:avLst>
              <a:gd name="adj1" fmla="val 4980"/>
              <a:gd name="adj2" fmla="val 171044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36,30%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800" dirty="0" smtClean="0"/>
              <a:t>Недостатъчната осигуреност с </a:t>
            </a:r>
            <a:br>
              <a:rPr lang="bg-BG" sz="2800" dirty="0" smtClean="0"/>
            </a:br>
            <a:r>
              <a:rPr lang="bg-BG" sz="2800" dirty="0" smtClean="0"/>
              <a:t>медицински сестри…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136904" cy="468052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 в пряка зависимост с полагането на извънреден труд</a:t>
            </a:r>
          </a:p>
        </p:txBody>
      </p:sp>
      <p:graphicFrame>
        <p:nvGraphicFramePr>
          <p:cNvPr id="5" name="Chart 8"/>
          <p:cNvGraphicFramePr/>
          <p:nvPr>
            <p:extLst>
              <p:ext uri="{D42A27DB-BD31-4B8C-83A1-F6EECF244321}">
                <p14:modId xmlns:p14="http://schemas.microsoft.com/office/powerpoint/2010/main" val="2191254433"/>
              </p:ext>
            </p:extLst>
          </p:nvPr>
        </p:nvGraphicFramePr>
        <p:xfrm>
          <a:off x="1259632" y="2636912"/>
          <a:ext cx="6408711" cy="329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но изнесено означение 5"/>
          <p:cNvSpPr/>
          <p:nvPr/>
        </p:nvSpPr>
        <p:spPr>
          <a:xfrm>
            <a:off x="7164288" y="2060848"/>
            <a:ext cx="1296144" cy="612648"/>
          </a:xfrm>
          <a:prstGeom prst="wedgeEllipseCallout">
            <a:avLst>
              <a:gd name="adj1" fmla="val -48655"/>
              <a:gd name="adj2" fmla="val 175450"/>
            </a:avLst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>
                <a:solidFill>
                  <a:schemeClr val="tx2"/>
                </a:solidFill>
              </a:rPr>
              <a:t>4</a:t>
            </a:r>
            <a:r>
              <a:rPr lang="bg-BG" sz="1400" dirty="0" smtClean="0">
                <a:solidFill>
                  <a:schemeClr val="tx2"/>
                </a:solidFill>
              </a:rPr>
              <a:t>6,30%</a:t>
            </a:r>
            <a:endParaRPr lang="bg-BG" sz="1400" dirty="0">
              <a:solidFill>
                <a:schemeClr val="tx2"/>
              </a:solidFill>
            </a:endParaRPr>
          </a:p>
        </p:txBody>
      </p:sp>
      <p:sp>
        <p:nvSpPr>
          <p:cNvPr id="7" name="Овално изнесено означение 6"/>
          <p:cNvSpPr/>
          <p:nvPr/>
        </p:nvSpPr>
        <p:spPr>
          <a:xfrm>
            <a:off x="5220072" y="1916832"/>
            <a:ext cx="1296144" cy="612648"/>
          </a:xfrm>
          <a:prstGeom prst="wedgeEllipseCallout">
            <a:avLst>
              <a:gd name="adj1" fmla="val -26495"/>
              <a:gd name="adj2" fmla="val 154970"/>
            </a:avLst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2"/>
                </a:solidFill>
              </a:rPr>
              <a:t>34,80%</a:t>
            </a:r>
            <a:endParaRPr lang="bg-B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Управление на текучеството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136904" cy="4248472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Един от наболелите проблеми в системата на здравеопазването през последните десетилетия е свързан с недостатъчната </a:t>
            </a: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осигуреност  и текучеството на медицински сестри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4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Предиктори за текучество…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20880" cy="504056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…по отношение на организационно–управленските дейности: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Откритост и лоялност във взаимоотношенията.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Информираност за предстоящите промени.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Зачитане интересите на служителите.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одкрепа от прекия  ръководител.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В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ъзможност за автономност в работата.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В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ъзможност за участие при вземане на решения.</a:t>
            </a:r>
            <a:endParaRPr lang="bg-BG" sz="26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Предиктори за текучество…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96944" cy="4536504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… по отношение на натовареността:</a:t>
            </a:r>
          </a:p>
          <a:p>
            <a:pPr marL="342000" indent="0" algn="just">
              <a:buClr>
                <a:schemeClr val="accent1"/>
              </a:buClr>
              <a:buNone/>
            </a:pPr>
            <a:endParaRPr lang="bg-BG" sz="26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О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бслужване на пациенти над допустимия брой.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Изпълнение на задачи след приключване на дежурството. 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>
                <a:solidFill>
                  <a:schemeClr val="tx1"/>
                </a:solidFill>
                <a:cs typeface="Arial" panose="020B0604020202020204" pitchFamily="34" charset="0"/>
              </a:rPr>
              <a:t>Р</a:t>
            </a: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абота с амортизирана и остаряла апаратура, неотговаряща на съвременните технологии. </a:t>
            </a:r>
            <a:endParaRPr lang="bg-BG" sz="26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Предиктори за текучество…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136904" cy="4680520"/>
          </a:xfrm>
        </p:spPr>
        <p:txBody>
          <a:bodyPr/>
          <a:lstStyle/>
          <a:p>
            <a:pPr marL="342000" indent="0" algn="just">
              <a:buClr>
                <a:schemeClr val="accent1"/>
              </a:buClr>
              <a:buNone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… по отношение на удовлетвотеността:</a:t>
            </a:r>
          </a:p>
          <a:p>
            <a:pPr marL="342000" indent="0" algn="just">
              <a:buClr>
                <a:schemeClr val="accent1"/>
              </a:buClr>
              <a:buNone/>
            </a:pPr>
            <a:endParaRPr lang="bg-BG" sz="26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Удовлетвореност от организацията на работа.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Удовлетвореност от  възможностите за напредък и развитие.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Удовлетвореност от работата на прекия ръководител.</a:t>
            </a:r>
          </a:p>
          <a:p>
            <a:pPr marL="799200" indent="-457200" algn="just">
              <a:buClr>
                <a:schemeClr val="accent1"/>
              </a:buClr>
              <a:buFont typeface="Wingdings" panose="05000000000000000000" pitchFamily="2" charset="2"/>
              <a:buChar char="F"/>
            </a:pPr>
            <a:r>
              <a:rPr lang="bg-BG" sz="26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Удовлетвореност от  взаимоотношенията в екипа.</a:t>
            </a:r>
            <a:endParaRPr lang="bg-BG" sz="26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9" y="188640"/>
            <a:ext cx="8659688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Възникване на мениджмънта в сестринството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88840"/>
            <a:ext cx="7128792" cy="266429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…</a:t>
            </a:r>
            <a:r>
              <a:rPr lang="ru-RU" b="0" dirty="0" smtClean="0">
                <a:solidFill>
                  <a:schemeClr val="tx1"/>
                </a:solidFill>
              </a:rPr>
              <a:t>Найтингейл </a:t>
            </a:r>
            <a:r>
              <a:rPr lang="bg-BG" b="0" dirty="0" smtClean="0">
                <a:solidFill>
                  <a:schemeClr val="tx1"/>
                </a:solidFill>
              </a:rPr>
              <a:t>вярва, че успехът на сестринството зависи от авторитета и дисциплината на всяка жена, получила необходимото обучение да бъде ръководител с професионални и лидерски качества.</a:t>
            </a: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8278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Управление на текучеството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08912" cy="3888432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Адекватното прилагане и реализиране на стратегия, свързана с организацията на работа би довела до успешно задържане и привличане на персонал в лечебните заведения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endParaRPr lang="bg-BG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000" dirty="0" smtClean="0"/>
              <a:t>Модел за ефективно управление</a:t>
            </a:r>
            <a:endParaRPr lang="en-US" sz="1800" dirty="0"/>
          </a:p>
        </p:txBody>
      </p:sp>
      <p:sp>
        <p:nvSpPr>
          <p:cNvPr id="91139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3203848" y="2708920"/>
            <a:ext cx="2736304" cy="3152552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gray">
          <a:xfrm>
            <a:off x="3491880" y="2492896"/>
            <a:ext cx="2160240" cy="381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6156176" y="2060848"/>
            <a:ext cx="2664296" cy="3456384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gray">
          <a:xfrm>
            <a:off x="6300192" y="1916832"/>
            <a:ext cx="2448272" cy="4320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8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1D528D"/>
              </a:solidFill>
            </a:endParaRP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gray">
          <a:xfrm>
            <a:off x="3782999" y="2486025"/>
            <a:ext cx="15716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1400" dirty="0" smtClean="0">
                <a:solidFill>
                  <a:srgbClr val="FFFFFF"/>
                </a:solidFill>
              </a:rPr>
              <a:t>Анализ и оценка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gray">
          <a:xfrm>
            <a:off x="6372200" y="1988840"/>
            <a:ext cx="21371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bg-BG" sz="1400" dirty="0" smtClean="0">
                <a:solidFill>
                  <a:srgbClr val="FFFFFF"/>
                </a:solidFill>
              </a:rPr>
              <a:t>Корегиращо поведение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347864" y="2924944"/>
            <a:ext cx="2592288" cy="2800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1. Преоценка на организационно-управленските дейности.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2. Преоценка на удовлетвореността от работата.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3. Преоценка на нивата на натовареност и стрес.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4. Преоценка на честотата на възникване на ролеви конфликти.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156176" y="2348880"/>
            <a:ext cx="266429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1. Подобряване организацията на трудовите дейности.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2. Подобряване културата на работното място.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3. Въвеждане на гъвкъв режим на труд и почивка.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4. Подпомагане и подкрепа от ръководителите.</a:t>
            </a:r>
          </a:p>
          <a:p>
            <a:pPr eaLnBrk="0" hangingPunct="0"/>
            <a:r>
              <a:rPr lang="bg-BG" sz="1600" dirty="0" smtClean="0">
                <a:solidFill>
                  <a:srgbClr val="000000"/>
                </a:solidFill>
              </a:rPr>
              <a:t>5. Хармонизиране на отношения и власт.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395090" y="2780928"/>
            <a:ext cx="2592388" cy="3324225"/>
            <a:chOff x="485" y="1836"/>
            <a:chExt cx="1633" cy="2094"/>
          </a:xfrm>
        </p:grpSpPr>
        <p:sp>
          <p:nvSpPr>
            <p:cNvPr id="29" name="AutoShape 16"/>
            <p:cNvSpPr>
              <a:spLocks noChangeArrowheads="1"/>
            </p:cNvSpPr>
            <p:nvPr/>
          </p:nvSpPr>
          <p:spPr bwMode="auto">
            <a:xfrm>
              <a:off x="485" y="1942"/>
              <a:ext cx="1633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gray">
            <a:xfrm>
              <a:off x="531" y="1852"/>
              <a:ext cx="1451" cy="2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gray">
            <a:xfrm>
              <a:off x="538" y="1836"/>
              <a:ext cx="15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bg-BG" sz="1400" dirty="0" smtClean="0">
                  <a:solidFill>
                    <a:schemeClr val="bg1"/>
                  </a:solidFill>
                </a:rPr>
                <a:t>Събиране на информация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531" y="2106"/>
              <a:ext cx="1437" cy="17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bg-BG" sz="1600" dirty="0" smtClean="0">
                  <a:solidFill>
                    <a:srgbClr val="000000"/>
                  </a:solidFill>
                </a:rPr>
                <a:t>1. Организиране </a:t>
              </a:r>
              <a:r>
                <a:rPr lang="bg-BG" sz="1600" dirty="0">
                  <a:solidFill>
                    <a:srgbClr val="000000"/>
                  </a:solidFill>
                </a:rPr>
                <a:t>на срещи за обсъждане на </a:t>
              </a:r>
              <a:r>
                <a:rPr lang="bg-BG" sz="1600" dirty="0" smtClean="0">
                  <a:solidFill>
                    <a:srgbClr val="000000"/>
                  </a:solidFill>
                </a:rPr>
                <a:t>проблеми.</a:t>
              </a:r>
            </a:p>
            <a:p>
              <a:pPr lvl="0" eaLnBrk="0" hangingPunct="0"/>
              <a:endParaRPr lang="bg-BG" sz="1600" dirty="0" smtClean="0">
                <a:solidFill>
                  <a:srgbClr val="000000"/>
                </a:solidFill>
              </a:endParaRPr>
            </a:p>
            <a:p>
              <a:pPr lvl="0" eaLnBrk="0" hangingPunct="0"/>
              <a:r>
                <a:rPr lang="bg-BG" sz="1600" dirty="0">
                  <a:solidFill>
                    <a:srgbClr val="000000"/>
                  </a:solidFill>
                </a:rPr>
                <a:t>2. Провеждане на </a:t>
              </a:r>
              <a:r>
                <a:rPr lang="bg-BG" sz="1600" dirty="0" smtClean="0">
                  <a:solidFill>
                    <a:srgbClr val="000000"/>
                  </a:solidFill>
                </a:rPr>
                <a:t>входящи </a:t>
              </a:r>
              <a:r>
                <a:rPr lang="bg-BG" sz="1600" dirty="0">
                  <a:solidFill>
                    <a:srgbClr val="000000"/>
                  </a:solidFill>
                </a:rPr>
                <a:t>и изходящи интервюта</a:t>
              </a:r>
              <a:r>
                <a:rPr lang="bg-BG" sz="1600" dirty="0" smtClean="0">
                  <a:solidFill>
                    <a:srgbClr val="000000"/>
                  </a:solidFill>
                </a:rPr>
                <a:t>.</a:t>
              </a:r>
            </a:p>
            <a:p>
              <a:pPr lvl="0" eaLnBrk="0" hangingPunct="0"/>
              <a:endParaRPr lang="bg-BG" sz="1600" dirty="0" smtClean="0">
                <a:solidFill>
                  <a:srgbClr val="000000"/>
                </a:solidFill>
              </a:endParaRPr>
            </a:p>
            <a:p>
              <a:pPr lvl="0" eaLnBrk="0" hangingPunct="0"/>
              <a:r>
                <a:rPr lang="bg-BG" sz="1600" dirty="0" smtClean="0">
                  <a:solidFill>
                    <a:srgbClr val="000000"/>
                  </a:solidFill>
                </a:rPr>
                <a:t>3. </a:t>
              </a:r>
              <a:r>
                <a:rPr lang="bg-BG" sz="1600" dirty="0">
                  <a:solidFill>
                    <a:srgbClr val="000000"/>
                  </a:solidFill>
                </a:rPr>
                <a:t>Анкетиране на </a:t>
              </a:r>
              <a:r>
                <a:rPr lang="bg-BG" sz="1600" dirty="0" smtClean="0">
                  <a:solidFill>
                    <a:srgbClr val="000000"/>
                  </a:solidFill>
                </a:rPr>
                <a:t>персонала.</a:t>
              </a:r>
              <a:endParaRPr lang="bg-BG" sz="1600" dirty="0">
                <a:solidFill>
                  <a:srgbClr val="000000"/>
                </a:solidFill>
              </a:endParaRPr>
            </a:p>
            <a:p>
              <a:pPr marL="342900" lvl="0" indent="-342900" eaLnBrk="0" hangingPunct="0">
                <a:buAutoNum type="arabicPeriod"/>
              </a:pPr>
              <a:endParaRPr lang="bg-BG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2800" dirty="0" smtClean="0"/>
              <a:t>Заключение…</a:t>
            </a:r>
            <a:endParaRPr lang="bg-BG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64896" cy="3672408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Управлението е сложна и многообхватна дейност, която включва прилагане на основни мениджърски умения за планиране, организиране, насочване и координиране на извършените дейности. </a:t>
            </a:r>
          </a:p>
        </p:txBody>
      </p:sp>
    </p:spTree>
    <p:extLst>
      <p:ext uri="{BB962C8B-B14F-4D97-AF65-F5344CB8AC3E}">
        <p14:creationId xmlns:p14="http://schemas.microsoft.com/office/powerpoint/2010/main" val="22330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Заключение…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04856" cy="3816424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Ръководителите по здравни грижи играят ключова роля в управлението на работния процес.</a:t>
            </a:r>
          </a:p>
          <a:p>
            <a:pPr marL="342000" indent="0"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Следователно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тези професионалисти трябва да бъдат мотивирани да повишават своите професионални и управленски компетенции.</a:t>
            </a: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720080"/>
          </a:xfrm>
        </p:spPr>
        <p:txBody>
          <a:bodyPr>
            <a:noAutofit/>
          </a:bodyPr>
          <a:lstStyle/>
          <a:p>
            <a:r>
              <a:rPr lang="bg-BG" sz="3000" dirty="0" smtClean="0"/>
              <a:t>Заключение…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856984" cy="4320480"/>
          </a:xfrm>
        </p:spPr>
        <p:txBody>
          <a:bodyPr/>
          <a:lstStyle/>
          <a:p>
            <a:pPr marL="342000" indent="0">
              <a:buClr>
                <a:schemeClr val="accent1"/>
              </a:buClr>
              <a:buNone/>
            </a:pPr>
            <a:r>
              <a:rPr lang="bg-BG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Различните аспекти на мениджмънта в сестринската практика се отразяват върху качеството на грижите за пациента и удовлетвореността на медицинските сестри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342000" indent="0">
              <a:buClr>
                <a:schemeClr val="accent1"/>
              </a:buClr>
              <a:buNone/>
            </a:pP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000" indent="0"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Следователно прилагането на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иновативни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 подходи в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стила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на управление е необходимо условие за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постигане на добри </a:t>
            </a:r>
            <a:r>
              <a:rPr lang="ru-RU" b="0" dirty="0" smtClean="0">
                <a:solidFill>
                  <a:schemeClr val="tx1"/>
                </a:solidFill>
                <a:cs typeface="Arial" panose="020B0604020202020204" pitchFamily="34" charset="0"/>
              </a:rPr>
              <a:t>резултати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7704" y="234888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bg-BG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Благодаря за вниманието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51520" y="5589240"/>
            <a:ext cx="878497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АКЦЕНТИ В ОРГАНИЗАЦИЯТА И УПРАВЛЕНИЕТО НА ЗДРАВНИТЕ ГРИЖИ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659688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3000" dirty="0" smtClean="0"/>
              <a:t>Развитие на мениджмънта в сестринството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7776864" cy="352839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Основната задача на </a:t>
            </a:r>
            <a:r>
              <a:rPr lang="bg-BG" b="0" dirty="0">
                <a:solidFill>
                  <a:schemeClr val="tx1"/>
                </a:solidFill>
              </a:rPr>
              <a:t>предложените </a:t>
            </a:r>
            <a:r>
              <a:rPr lang="bg-BG" b="0" dirty="0" smtClean="0">
                <a:solidFill>
                  <a:schemeClr val="tx1"/>
                </a:solidFill>
              </a:rPr>
              <a:t>от Найтингейл реформи са насочени към повишаване на управленската роля на </a:t>
            </a:r>
            <a:r>
              <a:rPr lang="bg-BG" b="0" dirty="0" smtClean="0"/>
              <a:t>матрона,</a:t>
            </a:r>
            <a:r>
              <a:rPr lang="bg-BG" b="0" dirty="0" smtClean="0">
                <a:solidFill>
                  <a:schemeClr val="tx1"/>
                </a:solidFill>
              </a:rPr>
              <a:t> която би осигурила повече правомощия и би я издигнала в болничната йерархия.</a:t>
            </a: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1605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Днес</a:t>
            </a:r>
            <a:r>
              <a:rPr lang="bg-BG" sz="3000" b="1" dirty="0" smtClean="0"/>
              <a:t>…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72816"/>
            <a:ext cx="8064896" cy="374441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…</a:t>
            </a:r>
            <a:r>
              <a:rPr lang="bg-BG" b="0" dirty="0" smtClean="0">
                <a:solidFill>
                  <a:schemeClr val="tx1"/>
                </a:solidFill>
              </a:rPr>
              <a:t>Развитието на здравните грижи и сестринството като съвременно професионално направление, поставя нови изисквания към </a:t>
            </a:r>
            <a:r>
              <a:rPr lang="bg-BG" b="0" dirty="0" smtClean="0"/>
              <a:t>ръководителите по здравни грижи</a:t>
            </a:r>
            <a:r>
              <a:rPr lang="bg-BG" b="0" dirty="0" smtClean="0">
                <a:solidFill>
                  <a:schemeClr val="tx1"/>
                </a:solidFill>
              </a:rPr>
              <a:t> и утвърждаване на нови компетенции, качества и поведение, в съответствие с теоретичните постановки на съвременната теория за мениджмънт.</a:t>
            </a:r>
            <a:endParaRPr lang="bg-BG" sz="2900" dirty="0"/>
          </a:p>
        </p:txBody>
      </p:sp>
    </p:spTree>
    <p:extLst>
      <p:ext uri="{BB962C8B-B14F-4D97-AF65-F5344CB8AC3E}">
        <p14:creationId xmlns:p14="http://schemas.microsoft.com/office/powerpoint/2010/main" val="30565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59688" cy="563562"/>
          </a:xfrm>
        </p:spPr>
        <p:txBody>
          <a:bodyPr>
            <a:normAutofit/>
          </a:bodyPr>
          <a:lstStyle/>
          <a:p>
            <a:r>
              <a:rPr lang="bg-BG" sz="3000" dirty="0" smtClean="0"/>
              <a:t>Мениджмънт (управление</a:t>
            </a:r>
            <a:r>
              <a:rPr lang="bg-BG" sz="3000" b="1" dirty="0" smtClean="0"/>
              <a:t>)...</a:t>
            </a:r>
            <a:endParaRPr lang="bg-BG" sz="30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7992888" cy="230425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g-BG" sz="2400" dirty="0" smtClean="0">
                <a:solidFill>
                  <a:schemeClr val="tx1"/>
                </a:solidFill>
              </a:rPr>
              <a:t>...</a:t>
            </a:r>
            <a:r>
              <a:rPr lang="bg-BG" b="0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е процес на </a:t>
            </a:r>
            <a:r>
              <a:rPr lang="bg-BG" b="0" dirty="0" smtClean="0">
                <a:solidFill>
                  <a:schemeClr val="tx1"/>
                </a:solidFill>
              </a:rPr>
              <a:t>координиране и оказване на влияние върху подчинените да работят за постигане целите на организацията, посредством интегриране на ресурси чрез планиране, организиране, координиране и контролиране.</a:t>
            </a:r>
          </a:p>
        </p:txBody>
      </p:sp>
    </p:spTree>
    <p:extLst>
      <p:ext uri="{BB962C8B-B14F-4D97-AF65-F5344CB8AC3E}">
        <p14:creationId xmlns:p14="http://schemas.microsoft.com/office/powerpoint/2010/main" val="16506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4">
  <a:themeElements>
    <a:clrScheme name="c020TGp_general_diagram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0TGp_general_diagram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</TotalTime>
  <Words>2537</Words>
  <Application>Microsoft Office PowerPoint</Application>
  <PresentationFormat>Презентация на цял екран (4:3)</PresentationFormat>
  <Paragraphs>397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65</vt:i4>
      </vt:variant>
    </vt:vector>
  </HeadingPairs>
  <TitlesOfParts>
    <vt:vector size="67" baseType="lpstr">
      <vt:lpstr>74</vt:lpstr>
      <vt:lpstr>Image</vt:lpstr>
      <vt:lpstr>АКЦЕНТИ В ОРГАНИЗАЦИЯТА И УПРАВЛЕНИЕТО НА ЗДРАВНИТЕ ГРИЖИ</vt:lpstr>
      <vt:lpstr>Сестринската професия...</vt:lpstr>
      <vt:lpstr>В древността...</vt:lpstr>
      <vt:lpstr>Развитие на мениджмънта  в сестринството</vt:lpstr>
      <vt:lpstr>Възникване на мениджмънта в сестринството…</vt:lpstr>
      <vt:lpstr>Възникване на мениджмънта в сестринството…</vt:lpstr>
      <vt:lpstr>Развитие на мениджмънта в сестринството…</vt:lpstr>
      <vt:lpstr>Днес…</vt:lpstr>
      <vt:lpstr>Мениджмънт (управление)...</vt:lpstr>
      <vt:lpstr>Мениджмънт (управление)…</vt:lpstr>
      <vt:lpstr>Ефективен мениджмънт…</vt:lpstr>
      <vt:lpstr>Функции</vt:lpstr>
      <vt:lpstr>Управление на здравните грижи</vt:lpstr>
      <vt:lpstr>Нива на мениджмънт</vt:lpstr>
      <vt:lpstr>Роля на медицинската сестра – мениджър</vt:lpstr>
      <vt:lpstr>Роля на медицинската сестра – мениджър</vt:lpstr>
      <vt:lpstr>Роля на медицинската сестра – мениджър</vt:lpstr>
      <vt:lpstr>Медицинските сестри – мениджъри… </vt:lpstr>
      <vt:lpstr>За да постигнат това…</vt:lpstr>
      <vt:lpstr>Професионална компетентност … </vt:lpstr>
      <vt:lpstr>Управленски компетенции… </vt:lpstr>
      <vt:lpstr>Управленски умения… </vt:lpstr>
      <vt:lpstr>Професионални и управленски компетенции</vt:lpstr>
      <vt:lpstr>Умения за вземане на решения </vt:lpstr>
      <vt:lpstr>Управленското решение е … </vt:lpstr>
      <vt:lpstr>Видове управленски решения</vt:lpstr>
      <vt:lpstr>Процесът на вземане на решение...</vt:lpstr>
      <vt:lpstr>Вземане на решения</vt:lpstr>
      <vt:lpstr>Възможност за участие при вземането на решение</vt:lpstr>
      <vt:lpstr>Делегиране на правомощия…</vt:lpstr>
      <vt:lpstr>Делегиране на правомощия</vt:lpstr>
      <vt:lpstr>Възможност за самостоятелно организиране на работата …</vt:lpstr>
      <vt:lpstr>Причини да не се делегират правомощия</vt:lpstr>
      <vt:lpstr>Управление на персонала</vt:lpstr>
      <vt:lpstr>Управление на персонала</vt:lpstr>
      <vt:lpstr>Планиране на човешкия ресурс</vt:lpstr>
      <vt:lpstr>Планиране на човешкия ресурс</vt:lpstr>
      <vt:lpstr>Планиране на човешки ресурс</vt:lpstr>
      <vt:lpstr>Презентация на PowerPoint</vt:lpstr>
      <vt:lpstr>Планиране на човешки ресурс</vt:lpstr>
      <vt:lpstr>Нарушения на изискванията за работата…</vt:lpstr>
      <vt:lpstr>Обслужването на пациенти над  допустимия брой </vt:lpstr>
      <vt:lpstr>Обслужването на пациенти  над допустимия брой води до: </vt:lpstr>
      <vt:lpstr>Стил на управление…</vt:lpstr>
      <vt:lpstr>Стил на управление…</vt:lpstr>
      <vt:lpstr>Ефективното управление…</vt:lpstr>
      <vt:lpstr>Открита и честна комуникация между ръководители и подчинени</vt:lpstr>
      <vt:lpstr>Достъпни и лоялни взаимоотношения  между ръководители и подчинени</vt:lpstr>
      <vt:lpstr>Информираност за предстоящите промени</vt:lpstr>
      <vt:lpstr>Предложенията на служителите се вземат  под внимание</vt:lpstr>
      <vt:lpstr>Управление на времето</vt:lpstr>
      <vt:lpstr>Управление на времето</vt:lpstr>
      <vt:lpstr>Управление на времето</vt:lpstr>
      <vt:lpstr>Недостатъчната осигуреност с  медицински сестри…</vt:lpstr>
      <vt:lpstr>Недостатъчната осигуреност с  медицински сестри…</vt:lpstr>
      <vt:lpstr>Управление на текучеството</vt:lpstr>
      <vt:lpstr>Предиктори за текучество…</vt:lpstr>
      <vt:lpstr>Предиктори за текучество…</vt:lpstr>
      <vt:lpstr>Предиктори за текучество…</vt:lpstr>
      <vt:lpstr>Управление на текучеството</vt:lpstr>
      <vt:lpstr>Модел за ефективно управление</vt:lpstr>
      <vt:lpstr>Заключение…</vt:lpstr>
      <vt:lpstr>Заключение…</vt:lpstr>
      <vt:lpstr>Заключение…</vt:lpstr>
      <vt:lpstr>Презентация на PowerPoint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Mariana Dimitrova</cp:lastModifiedBy>
  <cp:revision>243</cp:revision>
  <dcterms:created xsi:type="dcterms:W3CDTF">2013-02-15T12:08:09Z</dcterms:created>
  <dcterms:modified xsi:type="dcterms:W3CDTF">2019-03-29T14:17:04Z</dcterms:modified>
</cp:coreProperties>
</file>